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59"/>
  </p:notesMasterIdLst>
  <p:handoutMasterIdLst>
    <p:handoutMasterId r:id="rId60"/>
  </p:handoutMasterIdLst>
  <p:sldIdLst>
    <p:sldId id="256" r:id="rId2"/>
    <p:sldId id="345" r:id="rId3"/>
    <p:sldId id="379" r:id="rId4"/>
    <p:sldId id="355" r:id="rId5"/>
    <p:sldId id="371" r:id="rId6"/>
    <p:sldId id="346" r:id="rId7"/>
    <p:sldId id="347" r:id="rId8"/>
    <p:sldId id="348" r:id="rId9"/>
    <p:sldId id="349" r:id="rId10"/>
    <p:sldId id="350" r:id="rId11"/>
    <p:sldId id="330" r:id="rId12"/>
    <p:sldId id="331" r:id="rId13"/>
    <p:sldId id="332" r:id="rId14"/>
    <p:sldId id="333" r:id="rId15"/>
    <p:sldId id="334" r:id="rId16"/>
    <p:sldId id="325" r:id="rId17"/>
    <p:sldId id="327" r:id="rId18"/>
    <p:sldId id="351" r:id="rId19"/>
    <p:sldId id="370" r:id="rId20"/>
    <p:sldId id="356" r:id="rId21"/>
    <p:sldId id="317" r:id="rId22"/>
    <p:sldId id="335" r:id="rId23"/>
    <p:sldId id="328" r:id="rId24"/>
    <p:sldId id="352" r:id="rId25"/>
    <p:sldId id="353" r:id="rId26"/>
    <p:sldId id="336" r:id="rId27"/>
    <p:sldId id="376" r:id="rId28"/>
    <p:sldId id="354" r:id="rId29"/>
    <p:sldId id="338" r:id="rId30"/>
    <p:sldId id="339" r:id="rId31"/>
    <p:sldId id="341" r:id="rId32"/>
    <p:sldId id="357" r:id="rId33"/>
    <p:sldId id="358" r:id="rId34"/>
    <p:sldId id="359" r:id="rId35"/>
    <p:sldId id="299" r:id="rId36"/>
    <p:sldId id="300" r:id="rId37"/>
    <p:sldId id="301" r:id="rId38"/>
    <p:sldId id="302" r:id="rId39"/>
    <p:sldId id="303" r:id="rId40"/>
    <p:sldId id="297" r:id="rId41"/>
    <p:sldId id="342" r:id="rId42"/>
    <p:sldId id="344" r:id="rId43"/>
    <p:sldId id="343" r:id="rId44"/>
    <p:sldId id="373" r:id="rId45"/>
    <p:sldId id="374" r:id="rId46"/>
    <p:sldId id="372" r:id="rId47"/>
    <p:sldId id="375" r:id="rId48"/>
    <p:sldId id="378" r:id="rId49"/>
    <p:sldId id="364" r:id="rId50"/>
    <p:sldId id="366" r:id="rId51"/>
    <p:sldId id="367" r:id="rId52"/>
    <p:sldId id="360" r:id="rId53"/>
    <p:sldId id="362" r:id="rId54"/>
    <p:sldId id="377" r:id="rId55"/>
    <p:sldId id="319" r:id="rId56"/>
    <p:sldId id="363" r:id="rId57"/>
    <p:sldId id="259" r:id="rId58"/>
  </p:sldIdLst>
  <p:sldSz cx="13004800" cy="9753600"/>
  <p:notesSz cx="6797675" cy="9928225"/>
  <p:defaultTextStyle>
    <a:lvl1pPr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1pPr>
    <a:lvl2pPr indent="2286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2pPr>
    <a:lvl3pPr indent="4572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3pPr>
    <a:lvl4pPr indent="6858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4pPr>
    <a:lvl5pPr indent="9144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5pPr>
    <a:lvl6pPr indent="11430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6pPr>
    <a:lvl7pPr indent="13716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7pPr>
    <a:lvl8pPr indent="16002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8pPr>
    <a:lvl9pPr indent="18288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0000"/>
    <a:srgbClr val="0066FF"/>
    <a:srgbClr val="5151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0564E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7C4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A8C3DF"/>
              </a:solidFill>
              <a:prstDash val="solid"/>
              <a:miter lim="400000"/>
            </a:ln>
          </a:left>
          <a:right>
            <a:ln w="12700" cap="flat">
              <a:solidFill>
                <a:srgbClr val="A8C3DF"/>
              </a:solidFill>
              <a:prstDash val="solid"/>
              <a:miter lim="400000"/>
            </a:ln>
          </a:right>
          <a:top>
            <a:ln w="12700" cap="flat">
              <a:solidFill>
                <a:srgbClr val="A8C3DF"/>
              </a:solidFill>
              <a:prstDash val="solid"/>
              <a:miter lim="400000"/>
            </a:ln>
          </a:top>
          <a:bottom>
            <a:ln w="12700" cap="flat">
              <a:solidFill>
                <a:srgbClr val="A8C3DF"/>
              </a:solidFill>
              <a:prstDash val="solid"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solidFill>
                <a:srgbClr val="A8C3D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8C3DF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14975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9639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5" autoAdjust="0"/>
    <p:restoredTop sz="86422" autoAdjust="0"/>
  </p:normalViewPr>
  <p:slideViewPr>
    <p:cSldViewPr>
      <p:cViewPr>
        <p:scale>
          <a:sx n="72" d="100"/>
          <a:sy n="72" d="100"/>
        </p:scale>
        <p:origin x="-736" y="-584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138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8" d="100"/>
        <a:sy n="98" d="100"/>
      </p:scale>
      <p:origin x="0" y="16096"/>
    </p:cViewPr>
  </p:sorterViewPr>
  <p:notesViewPr>
    <p:cSldViewPr>
      <p:cViewPr varScale="1">
        <p:scale>
          <a:sx n="48" d="100"/>
          <a:sy n="48" d="100"/>
        </p:scale>
        <p:origin x="-2724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handoutMaster" Target="handoutMasters/handoutMaster1.xml"/><Relationship Id="rId61" Type="http://schemas.openxmlformats.org/officeDocument/2006/relationships/printerSettings" Target="printerSettings/printerSettings1.bin"/><Relationship Id="rId62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7804A9-F42D-4AE7-B1EE-30141D094147}" type="datetimeFigureOut">
              <a:rPr lang="cs-CZ" smtClean="0"/>
              <a:t>14/09/16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2E892-EF98-4DCD-891D-D41787D022D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7447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3" name="Shape 43"/>
          <p:cNvSpPr>
            <a:spLocks noGrp="1"/>
          </p:cNvSpPr>
          <p:nvPr>
            <p:ph type="body" sz="quarter" idx="1"/>
          </p:nvPr>
        </p:nvSpPr>
        <p:spPr>
          <a:xfrm>
            <a:off x="906357" y="4715907"/>
            <a:ext cx="4984962" cy="44677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43543944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4975" y="767026"/>
            <a:ext cx="4475136" cy="367654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9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3786" y="4750560"/>
            <a:ext cx="4954184" cy="444571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850" tIns="45925" rIns="91850" bIns="45925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29438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/>
          <p:nvPr/>
        </p:nvSpPr>
        <p:spPr>
          <a:xfrm>
            <a:off x="508000" y="6591300"/>
            <a:ext cx="11999453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95CF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95C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8" name="Shape 8"/>
          <p:cNvSpPr/>
          <p:nvPr/>
        </p:nvSpPr>
        <p:spPr>
          <a:xfrm>
            <a:off x="508000" y="4089400"/>
            <a:ext cx="12000019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95CF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E7CA7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xfrm>
            <a:off x="508000" y="4140200"/>
            <a:ext cx="11827048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cs-CZ" sz="7000" smtClean="0">
                <a:solidFill>
                  <a:srgbClr val="0095CF"/>
                </a:solidFill>
              </a:rPr>
              <a:t>Kliknutím lze upravit styl.</a:t>
            </a:r>
            <a:endParaRPr sz="7000" dirty="0">
              <a:solidFill>
                <a:srgbClr val="0095CF"/>
              </a:solidFill>
            </a:endParaRPr>
          </a:p>
        </p:txBody>
      </p:sp>
      <p:sp>
        <p:nvSpPr>
          <p:cNvPr id="15" name="Shape 11"/>
          <p:cNvSpPr>
            <a:spLocks noGrp="1"/>
          </p:cNvSpPr>
          <p:nvPr>
            <p:ph type="body" idx="1" hasCustomPrompt="1"/>
          </p:nvPr>
        </p:nvSpPr>
        <p:spPr>
          <a:xfrm>
            <a:off x="510878" y="3436640"/>
            <a:ext cx="4241800" cy="4320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 i="1" baseline="0">
                <a:solidFill>
                  <a:srgbClr val="414141"/>
                </a:solidFill>
              </a:defRPr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>
                <a:solidFill>
                  <a:srgbClr val="414141"/>
                </a:solidFill>
              </a:defRPr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>
                <a:solidFill>
                  <a:srgbClr val="414141"/>
                </a:solidFill>
              </a:defRPr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>
                <a:solidFill>
                  <a:srgbClr val="414141"/>
                </a:solidFill>
              </a:defRPr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>
                <a:solidFill>
                  <a:srgbClr val="414141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cs-CZ" sz="3600" dirty="0" smtClean="0">
                <a:solidFill>
                  <a:srgbClr val="515151"/>
                </a:solidFill>
              </a:rPr>
              <a:t>Jaroslav Pejčoch </a:t>
            </a:r>
            <a:endParaRPr lang="cs-CZ" sz="3600" dirty="0">
              <a:solidFill>
                <a:srgbClr val="51515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cs-CZ" sz="7000" smtClean="0">
                <a:solidFill>
                  <a:srgbClr val="0095CF"/>
                </a:solidFill>
              </a:rPr>
              <a:t>Kliknutím lze upravit styl.</a:t>
            </a:r>
            <a:endParaRPr sz="7000" dirty="0">
              <a:solidFill>
                <a:srgbClr val="0095CF"/>
              </a:solidFill>
            </a:endParaRP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cs-CZ" sz="3600" smtClean="0">
                <a:solidFill>
                  <a:srgbClr val="515151"/>
                </a:solidFill>
              </a:rPr>
              <a:t>Kliknutím lze upravit styly předlohy textu.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cs-CZ" sz="3600" smtClean="0">
                <a:solidFill>
                  <a:srgbClr val="515151"/>
                </a:solidFill>
              </a:rPr>
              <a:t>Druhá úroveň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cs-CZ" sz="3600" smtClean="0">
                <a:solidFill>
                  <a:srgbClr val="515151"/>
                </a:solidFill>
              </a:rPr>
              <a:t>Třetí úroveň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cs-CZ" sz="3600" smtClean="0">
                <a:solidFill>
                  <a:srgbClr val="515151"/>
                </a:solidFill>
              </a:rPr>
              <a:t>Čtvrtá úroveň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cs-CZ" sz="3600" smtClean="0">
                <a:solidFill>
                  <a:srgbClr val="515151"/>
                </a:solidFill>
              </a:rPr>
              <a:t>Pátá úroveň</a:t>
            </a:r>
            <a:endParaRPr sz="3600" dirty="0">
              <a:solidFill>
                <a:srgbClr val="5151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884849"/>
      </p:ext>
    </p:extLst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/>
          <p:nvPr/>
        </p:nvSpPr>
        <p:spPr>
          <a:xfrm>
            <a:off x="508000" y="6591300"/>
            <a:ext cx="11999453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95CF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95C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8" name="Shape 8"/>
          <p:cNvSpPr/>
          <p:nvPr/>
        </p:nvSpPr>
        <p:spPr>
          <a:xfrm>
            <a:off x="508000" y="4089400"/>
            <a:ext cx="12000019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95CF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E7CA7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9" name="Shape 9"/>
          <p:cNvSpPr/>
          <p:nvPr/>
        </p:nvSpPr>
        <p:spPr>
          <a:xfrm rot="16200000">
            <a:off x="7172923" y="53476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95CF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95C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cs-CZ" sz="7000" smtClean="0">
                <a:solidFill>
                  <a:srgbClr val="0095CF"/>
                </a:solidFill>
              </a:rPr>
              <a:t>Kliknutím lze upravit styl.</a:t>
            </a:r>
            <a:endParaRPr sz="7000" dirty="0">
              <a:solidFill>
                <a:srgbClr val="0095CF"/>
              </a:solidFill>
            </a:endParaRP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>
                <a:solidFill>
                  <a:srgbClr val="414141"/>
                </a:solidFill>
              </a:defRPr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>
                <a:solidFill>
                  <a:srgbClr val="414141"/>
                </a:solidFill>
              </a:defRPr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>
                <a:solidFill>
                  <a:srgbClr val="414141"/>
                </a:solidFill>
              </a:defRPr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>
                <a:solidFill>
                  <a:srgbClr val="414141"/>
                </a:solidFill>
              </a:defRPr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>
                <a:solidFill>
                  <a:srgbClr val="414141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cs-CZ" sz="2400" smtClean="0">
                <a:solidFill>
                  <a:srgbClr val="414141"/>
                </a:solidFill>
              </a:rPr>
              <a:t>Kliknutím lze upravit styly předlohy textu.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cs-CZ" sz="2400" smtClean="0">
                <a:solidFill>
                  <a:srgbClr val="414141"/>
                </a:solidFill>
              </a:rPr>
              <a:t>Druhá úroveň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cs-CZ" sz="2400" smtClean="0">
                <a:solidFill>
                  <a:srgbClr val="414141"/>
                </a:solidFill>
              </a:rPr>
              <a:t>Třetí úroveň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cs-CZ" sz="2400" smtClean="0">
                <a:solidFill>
                  <a:srgbClr val="414141"/>
                </a:solidFill>
              </a:rPr>
              <a:t>Čtvrtá úroveň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cs-CZ" sz="2400" smtClean="0">
                <a:solidFill>
                  <a:srgbClr val="414141"/>
                </a:solidFill>
              </a:rPr>
              <a:t>Pátá úroveň</a:t>
            </a:r>
            <a:endParaRPr sz="2400" dirty="0">
              <a:solidFill>
                <a:srgbClr val="4141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861446"/>
      </p:ext>
    </p:extLst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 rot="16200000">
            <a:off x="7172923" y="78749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95C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Shape 14"/>
          <p:cNvSpPr/>
          <p:nvPr/>
        </p:nvSpPr>
        <p:spPr>
          <a:xfrm>
            <a:off x="508000" y="9131300"/>
            <a:ext cx="11999453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95C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5" name="Shape 15"/>
          <p:cNvSpPr/>
          <p:nvPr/>
        </p:nvSpPr>
        <p:spPr>
          <a:xfrm>
            <a:off x="508000" y="6629400"/>
            <a:ext cx="12000019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95C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" name="Shape 16"/>
          <p:cNvSpPr/>
          <p:nvPr/>
        </p:nvSpPr>
        <p:spPr>
          <a:xfrm rot="16200000">
            <a:off x="7172923" y="78749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95C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508000" y="6680200"/>
            <a:ext cx="7200900" cy="241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D93E2B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cs-CZ" sz="7000" smtClean="0">
                <a:solidFill>
                  <a:srgbClr val="D93E2B"/>
                </a:solidFill>
              </a:rPr>
              <a:t>Kliknutím lze upravit styl.</a:t>
            </a:r>
            <a:endParaRPr sz="7000">
              <a:solidFill>
                <a:srgbClr val="D93E2B"/>
              </a:solidFill>
            </a:endParaRPr>
          </a:p>
        </p:txBody>
      </p:sp>
      <p:sp>
        <p:nvSpPr>
          <p:cNvPr id="18" name="Shape 18"/>
          <p:cNvSpPr>
            <a:spLocks noGrp="1"/>
          </p:cNvSpPr>
          <p:nvPr>
            <p:ph type="body" idx="1"/>
          </p:nvPr>
        </p:nvSpPr>
        <p:spPr>
          <a:xfrm>
            <a:off x="8280400" y="668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>
                <a:solidFill>
                  <a:srgbClr val="414141"/>
                </a:solidFill>
              </a:defRPr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>
                <a:solidFill>
                  <a:srgbClr val="414141"/>
                </a:solidFill>
              </a:defRPr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>
                <a:solidFill>
                  <a:srgbClr val="414141"/>
                </a:solidFill>
              </a:defRPr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>
                <a:solidFill>
                  <a:srgbClr val="414141"/>
                </a:solidFill>
              </a:defRPr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>
                <a:solidFill>
                  <a:srgbClr val="414141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cs-CZ" sz="2400" smtClean="0">
                <a:solidFill>
                  <a:srgbClr val="414141"/>
                </a:solidFill>
              </a:rPr>
              <a:t>Kliknutím lze upravit styly předlohy textu.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cs-CZ" sz="2400" smtClean="0">
                <a:solidFill>
                  <a:srgbClr val="414141"/>
                </a:solidFill>
              </a:rPr>
              <a:t>Druhá úroveň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cs-CZ" sz="2400" smtClean="0">
                <a:solidFill>
                  <a:srgbClr val="414141"/>
                </a:solidFill>
              </a:rPr>
              <a:t>Třetí úroveň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cs-CZ" sz="2400" smtClean="0">
                <a:solidFill>
                  <a:srgbClr val="414141"/>
                </a:solidFill>
              </a:rPr>
              <a:t>Čtvrtá úroveň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cs-CZ" sz="2400" smtClean="0">
                <a:solidFill>
                  <a:srgbClr val="414141"/>
                </a:solidFill>
              </a:rPr>
              <a:t>Pátá úroveň</a:t>
            </a:r>
            <a:endParaRPr sz="2400">
              <a:solidFill>
                <a:srgbClr val="4141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936878"/>
      </p:ext>
    </p:extLst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xfrm>
            <a:off x="508000" y="3670300"/>
            <a:ext cx="11988800" cy="2413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cs-CZ" sz="7000" smtClean="0">
                <a:solidFill>
                  <a:srgbClr val="0095CF"/>
                </a:solidFill>
              </a:rPr>
              <a:t>Kliknutím lze upravit styl.</a:t>
            </a:r>
            <a:endParaRPr sz="7000">
              <a:solidFill>
                <a:srgbClr val="0095C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608223"/>
      </p:ext>
    </p:extLst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508000" y="4876800"/>
            <a:ext cx="5676374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95C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508000" y="2768600"/>
            <a:ext cx="567631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95C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xfrm>
            <a:off x="508000" y="2806700"/>
            <a:ext cx="5676900" cy="2032000"/>
          </a:xfrm>
          <a:prstGeom prst="rect">
            <a:avLst/>
          </a:prstGeom>
        </p:spPr>
        <p:txBody>
          <a:bodyPr/>
          <a:lstStyle>
            <a:lvl1pPr algn="l">
              <a:defRPr sz="5600">
                <a:solidFill>
                  <a:srgbClr val="D93E2B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cs-CZ" sz="5600" smtClean="0">
                <a:solidFill>
                  <a:srgbClr val="D93E2B"/>
                </a:solidFill>
              </a:rPr>
              <a:t>Kliknutím lze upravit styl.</a:t>
            </a:r>
            <a:endParaRPr sz="5600">
              <a:solidFill>
                <a:srgbClr val="D93E2B"/>
              </a:solidFill>
            </a:endParaRPr>
          </a:p>
        </p:txBody>
      </p:sp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508000" y="5029200"/>
            <a:ext cx="5676900" cy="4013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>
                <a:solidFill>
                  <a:srgbClr val="414141"/>
                </a:solidFill>
              </a:defRPr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>
                <a:solidFill>
                  <a:srgbClr val="414141"/>
                </a:solidFill>
              </a:defRPr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>
                <a:solidFill>
                  <a:srgbClr val="414141"/>
                </a:solidFill>
              </a:defRPr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>
                <a:solidFill>
                  <a:srgbClr val="414141"/>
                </a:solidFill>
              </a:defRPr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>
                <a:solidFill>
                  <a:srgbClr val="414141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cs-CZ" sz="2400" smtClean="0">
                <a:solidFill>
                  <a:srgbClr val="414141"/>
                </a:solidFill>
              </a:rPr>
              <a:t>Kliknutím lze upravit styly předlohy textu.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cs-CZ" sz="2400" smtClean="0">
                <a:solidFill>
                  <a:srgbClr val="414141"/>
                </a:solidFill>
              </a:rPr>
              <a:t>Druhá úroveň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cs-CZ" sz="2400" smtClean="0">
                <a:solidFill>
                  <a:srgbClr val="414141"/>
                </a:solidFill>
              </a:rPr>
              <a:t>Třetí úroveň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cs-CZ" sz="2400" smtClean="0">
                <a:solidFill>
                  <a:srgbClr val="414141"/>
                </a:solidFill>
              </a:rPr>
              <a:t>Čtvrtá úroveň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cs-CZ" sz="2400" smtClean="0">
                <a:solidFill>
                  <a:srgbClr val="414141"/>
                </a:solidFill>
              </a:rPr>
              <a:t>Pátá úroveň</a:t>
            </a:r>
            <a:endParaRPr sz="2400">
              <a:solidFill>
                <a:srgbClr val="4141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480519"/>
      </p:ext>
    </p:extLst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508000" y="21717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95C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508000" y="6350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95C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cs-CZ" sz="7000" smtClean="0">
                <a:solidFill>
                  <a:srgbClr val="0095CF"/>
                </a:solidFill>
              </a:rPr>
              <a:t>Kliknutím lze upravit styl.</a:t>
            </a:r>
            <a:endParaRPr sz="7000">
              <a:solidFill>
                <a:srgbClr val="0095C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609641"/>
      </p:ext>
    </p:extLst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cs-CZ" sz="7000" smtClean="0">
                <a:solidFill>
                  <a:srgbClr val="0095CF"/>
                </a:solidFill>
              </a:rPr>
              <a:t>Kliknutím lze upravit styl.</a:t>
            </a:r>
            <a:endParaRPr sz="7000">
              <a:solidFill>
                <a:srgbClr val="0095CF"/>
              </a:solidFill>
            </a:endParaRPr>
          </a:p>
        </p:txBody>
      </p:sp>
      <p:sp>
        <p:nvSpPr>
          <p:cNvPr id="35" name="Shape 35"/>
          <p:cNvSpPr>
            <a:spLocks noGrp="1"/>
          </p:cNvSpPr>
          <p:nvPr>
            <p:ph type="body" idx="1"/>
          </p:nvPr>
        </p:nvSpPr>
        <p:spPr>
          <a:xfrm>
            <a:off x="508000" y="2730500"/>
            <a:ext cx="5816600" cy="6350000"/>
          </a:xfrm>
          <a:prstGeom prst="rect">
            <a:avLst/>
          </a:prstGeom>
        </p:spPr>
        <p:txBody>
          <a:bodyPr/>
          <a:lstStyle>
            <a:lvl1pPr marL="393700" indent="-393700">
              <a:spcBef>
                <a:spcPts val="1800"/>
              </a:spcBef>
              <a:buSzPct val="65000"/>
              <a:defRPr sz="3000">
                <a:solidFill>
                  <a:srgbClr val="414141"/>
                </a:solidFill>
              </a:defRPr>
            </a:lvl1pPr>
            <a:lvl2pPr marL="787400" indent="-393700">
              <a:spcBef>
                <a:spcPts val="1800"/>
              </a:spcBef>
              <a:buSzPct val="65000"/>
              <a:defRPr sz="3000">
                <a:solidFill>
                  <a:srgbClr val="414141"/>
                </a:solidFill>
              </a:defRPr>
            </a:lvl2pPr>
            <a:lvl3pPr marL="1181100" indent="-393700">
              <a:spcBef>
                <a:spcPts val="1800"/>
              </a:spcBef>
              <a:buSzPct val="65000"/>
              <a:defRPr sz="3000">
                <a:solidFill>
                  <a:srgbClr val="414141"/>
                </a:solidFill>
              </a:defRPr>
            </a:lvl3pPr>
            <a:lvl4pPr marL="1574800" indent="-393700">
              <a:spcBef>
                <a:spcPts val="1800"/>
              </a:spcBef>
              <a:buSzPct val="65000"/>
              <a:defRPr sz="3000">
                <a:solidFill>
                  <a:srgbClr val="414141"/>
                </a:solidFill>
              </a:defRPr>
            </a:lvl4pPr>
            <a:lvl5pPr marL="1968500" indent="-393700">
              <a:spcBef>
                <a:spcPts val="1800"/>
              </a:spcBef>
              <a:buSzPct val="65000"/>
              <a:defRPr sz="3000">
                <a:solidFill>
                  <a:srgbClr val="414141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cs-CZ" sz="3000" smtClean="0">
                <a:solidFill>
                  <a:srgbClr val="414141"/>
                </a:solidFill>
              </a:rPr>
              <a:t>Kliknutím lze upravit styly předlohy textu.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cs-CZ" sz="3000" smtClean="0">
                <a:solidFill>
                  <a:srgbClr val="414141"/>
                </a:solidFill>
              </a:rPr>
              <a:t>Druhá úroveň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cs-CZ" sz="3000" smtClean="0">
                <a:solidFill>
                  <a:srgbClr val="414141"/>
                </a:solidFill>
              </a:rPr>
              <a:t>Třetí úroveň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cs-CZ" sz="3000" smtClean="0">
                <a:solidFill>
                  <a:srgbClr val="414141"/>
                </a:solidFill>
              </a:rPr>
              <a:t>Čtvrtá úroveň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cs-CZ" sz="3000" smtClean="0">
                <a:solidFill>
                  <a:srgbClr val="414141"/>
                </a:solidFill>
              </a:rPr>
              <a:t>Pátá úroveň</a:t>
            </a:r>
            <a:endParaRPr sz="3000">
              <a:solidFill>
                <a:srgbClr val="4141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845212"/>
      </p:ext>
    </p:extLst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body" idx="1"/>
          </p:nvPr>
        </p:nvSpPr>
        <p:spPr>
          <a:xfrm>
            <a:off x="508000" y="1270000"/>
            <a:ext cx="11988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cs-CZ" sz="3600" smtClean="0">
                <a:solidFill>
                  <a:srgbClr val="515151"/>
                </a:solidFill>
              </a:rPr>
              <a:t>Kliknutím lze upravit styly předlohy textu.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cs-CZ" sz="3600" smtClean="0">
                <a:solidFill>
                  <a:srgbClr val="515151"/>
                </a:solidFill>
              </a:rPr>
              <a:t>Druhá úroveň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cs-CZ" sz="3600" smtClean="0">
                <a:solidFill>
                  <a:srgbClr val="515151"/>
                </a:solidFill>
              </a:rPr>
              <a:t>Třetí úroveň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cs-CZ" sz="3600" smtClean="0">
                <a:solidFill>
                  <a:srgbClr val="515151"/>
                </a:solidFill>
              </a:rPr>
              <a:t>Čtvrtá úroveň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cs-CZ" sz="3600" smtClean="0">
                <a:solidFill>
                  <a:srgbClr val="515151"/>
                </a:solidFill>
              </a:rPr>
              <a:t>Pátá úroveň</a:t>
            </a:r>
            <a:endParaRPr sz="3600">
              <a:solidFill>
                <a:srgbClr val="5151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64739"/>
      </p:ext>
    </p:extLst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8885442"/>
      </p:ext>
    </p:extLst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8433110"/>
      </p:ext>
    </p:extLst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758614" y="8886613"/>
            <a:ext cx="2709333" cy="650240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6613"/>
            <a:ext cx="4118187" cy="650240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© T-SOFT</a:t>
            </a:r>
            <a:endParaRPr lang="cs-CZ" sz="2000">
              <a:latin typeface="Times New Roman" pitchFamily="18" charset="0"/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6613"/>
            <a:ext cx="2709333" cy="650240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fld id="{6148E2F5-7339-44FD-A937-5FB2AB70928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2169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758614" y="8886613"/>
            <a:ext cx="2709333" cy="650240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6613"/>
            <a:ext cx="4118187" cy="650240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© T-SOFT</a:t>
            </a:r>
            <a:endParaRPr lang="cs-CZ" sz="2000">
              <a:latin typeface="Times New Roman" pitchFamily="18" charset="0"/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6613"/>
            <a:ext cx="2709333" cy="650240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fld id="{6EB651EF-6487-445D-8192-74A5E1A4E32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9428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008925" y="9055947"/>
            <a:ext cx="1959751" cy="587022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fld id="{34E271CD-F48F-4DAA-88C7-126A3BD0FAF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0336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3029939"/>
            <a:ext cx="11054080" cy="2090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 lIns="130046" tIns="65023" rIns="130046" bIns="65023"/>
          <a:lstStyle/>
          <a:p>
            <a:fld id="{C78798CE-EEC3-48E2-9055-69BF2D4A9202}" type="datetimeFigureOut">
              <a:rPr lang="cs-CZ" smtClean="0"/>
              <a:t>14/09/16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 lIns="130046" tIns="65023" rIns="130046" bIns="65023"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lIns="130046" tIns="65023" rIns="130046" bIns="65023"/>
          <a:lstStyle/>
          <a:p>
            <a:fld id="{63A7181D-AC7E-4539-9885-EAC76C8B58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0639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27080" y="1599636"/>
            <a:ext cx="7424825" cy="650240"/>
          </a:xfrm>
          <a:prstGeom prst="rect">
            <a:avLst/>
          </a:prstGeom>
        </p:spPr>
        <p:txBody>
          <a:bodyPr/>
          <a:lstStyle>
            <a:lvl1pPr algn="r">
              <a:defRPr sz="4000" baseline="0">
                <a:solidFill>
                  <a:srgbClr val="003399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>
          <a:xfrm>
            <a:off x="11008925" y="9055947"/>
            <a:ext cx="1959751" cy="587022"/>
          </a:xfrm>
          <a:prstGeom prst="rect">
            <a:avLst/>
          </a:prstGeom>
        </p:spPr>
        <p:txBody>
          <a:bodyPr lIns="130046" tIns="65023" rIns="130046" bIns="65023"/>
          <a:lstStyle>
            <a:lvl1pPr>
              <a:defRPr/>
            </a:lvl1pPr>
          </a:lstStyle>
          <a:p>
            <a:fld id="{AB795167-B788-4346-884B-03E8770AB76E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004349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 dirty="0">
                <a:solidFill>
                  <a:srgbClr val="0095CF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515151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515151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515151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515151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515151"/>
                </a:solidFill>
              </a:rPr>
              <a:t>Body Level Five</a:t>
            </a:r>
          </a:p>
        </p:txBody>
      </p:sp>
      <p:sp>
        <p:nvSpPr>
          <p:cNvPr id="4" name="Shape 4"/>
          <p:cNvSpPr/>
          <p:nvPr/>
        </p:nvSpPr>
        <p:spPr>
          <a:xfrm>
            <a:off x="508000" y="21717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95CF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95C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" name="Shape 5"/>
          <p:cNvSpPr/>
          <p:nvPr/>
        </p:nvSpPr>
        <p:spPr>
          <a:xfrm>
            <a:off x="508000" y="6350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95CF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95C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1046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9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70" r:id="rId8"/>
    <p:sldLayoutId id="2147483671" r:id="rId9"/>
    <p:sldLayoutId id="2147483672" r:id="rId10"/>
    <p:sldLayoutId id="2147483673" r:id="rId11"/>
    <p:sldLayoutId id="2147483677" r:id="rId12"/>
    <p:sldLayoutId id="2147483679" r:id="rId13"/>
    <p:sldLayoutId id="2147483680" r:id="rId14"/>
    <p:sldLayoutId id="2147483681" r:id="rId15"/>
    <p:sldLayoutId id="2147483682" r:id="rId16"/>
  </p:sldLayoutIdLst>
  <p:transition xmlns:p14="http://schemas.microsoft.com/office/powerpoint/2010/main" spd="med"/>
  <p:txStyles>
    <p:titleStyle>
      <a:lvl1pPr algn="ctr" defTabSz="584200" eaLnBrk="1" hangingPunct="1">
        <a:lnSpc>
          <a:spcPct val="90000"/>
        </a:lnSpc>
        <a:spcBef>
          <a:spcPts val="1600"/>
        </a:spcBef>
        <a:defRPr sz="7000">
          <a:solidFill>
            <a:srgbClr val="0095CF"/>
          </a:solidFill>
          <a:latin typeface="+mn-lt"/>
          <a:ea typeface="+mn-ea"/>
          <a:cs typeface="+mn-cs"/>
          <a:sym typeface="Bodoni SvtyTwo ITC TT-Book"/>
        </a:defRPr>
      </a:lvl1pPr>
      <a:lvl2pPr indent="228600" algn="ctr" defTabSz="584200" eaLnBrk="1" hangingPunct="1">
        <a:lnSpc>
          <a:spcPct val="90000"/>
        </a:lnSpc>
        <a:spcBef>
          <a:spcPts val="1600"/>
        </a:spcBef>
        <a:defRPr sz="7000">
          <a:solidFill>
            <a:srgbClr val="0095CF"/>
          </a:solidFill>
          <a:latin typeface="+mn-lt"/>
          <a:ea typeface="+mn-ea"/>
          <a:cs typeface="+mn-cs"/>
          <a:sym typeface="Bodoni SvtyTwo ITC TT-Book"/>
        </a:defRPr>
      </a:lvl2pPr>
      <a:lvl3pPr indent="457200" algn="ctr" defTabSz="584200" eaLnBrk="1" hangingPunct="1">
        <a:lnSpc>
          <a:spcPct val="90000"/>
        </a:lnSpc>
        <a:spcBef>
          <a:spcPts val="1600"/>
        </a:spcBef>
        <a:defRPr sz="7000">
          <a:solidFill>
            <a:srgbClr val="0095CF"/>
          </a:solidFill>
          <a:latin typeface="+mn-lt"/>
          <a:ea typeface="+mn-ea"/>
          <a:cs typeface="+mn-cs"/>
          <a:sym typeface="Bodoni SvtyTwo ITC TT-Book"/>
        </a:defRPr>
      </a:lvl3pPr>
      <a:lvl4pPr indent="685800" algn="ctr" defTabSz="584200" eaLnBrk="1" hangingPunct="1">
        <a:lnSpc>
          <a:spcPct val="90000"/>
        </a:lnSpc>
        <a:spcBef>
          <a:spcPts val="1600"/>
        </a:spcBef>
        <a:defRPr sz="7000">
          <a:solidFill>
            <a:srgbClr val="0095CF"/>
          </a:solidFill>
          <a:latin typeface="+mn-lt"/>
          <a:ea typeface="+mn-ea"/>
          <a:cs typeface="+mn-cs"/>
          <a:sym typeface="Bodoni SvtyTwo ITC TT-Book"/>
        </a:defRPr>
      </a:lvl4pPr>
      <a:lvl5pPr indent="914400" algn="ctr" defTabSz="584200" eaLnBrk="1" hangingPunct="1">
        <a:lnSpc>
          <a:spcPct val="90000"/>
        </a:lnSpc>
        <a:spcBef>
          <a:spcPts val="1600"/>
        </a:spcBef>
        <a:defRPr sz="7000">
          <a:solidFill>
            <a:srgbClr val="0095CF"/>
          </a:solidFill>
          <a:latin typeface="+mn-lt"/>
          <a:ea typeface="+mn-ea"/>
          <a:cs typeface="+mn-cs"/>
          <a:sym typeface="Bodoni SvtyTwo ITC TT-Book"/>
        </a:defRPr>
      </a:lvl5pPr>
      <a:lvl6pPr indent="1143000" algn="ctr" defTabSz="584200" eaLnBrk="1" hangingPunct="1">
        <a:lnSpc>
          <a:spcPct val="90000"/>
        </a:lnSpc>
        <a:spcBef>
          <a:spcPts val="1600"/>
        </a:spcBef>
        <a:defRPr sz="7000">
          <a:solidFill>
            <a:srgbClr val="0095CF"/>
          </a:solidFill>
          <a:latin typeface="+mn-lt"/>
          <a:ea typeface="+mn-ea"/>
          <a:cs typeface="+mn-cs"/>
          <a:sym typeface="Bodoni SvtyTwo ITC TT-Book"/>
        </a:defRPr>
      </a:lvl6pPr>
      <a:lvl7pPr indent="1371600" algn="ctr" defTabSz="584200" eaLnBrk="1" hangingPunct="1">
        <a:lnSpc>
          <a:spcPct val="90000"/>
        </a:lnSpc>
        <a:spcBef>
          <a:spcPts val="1600"/>
        </a:spcBef>
        <a:defRPr sz="7000">
          <a:solidFill>
            <a:srgbClr val="0095CF"/>
          </a:solidFill>
          <a:latin typeface="+mn-lt"/>
          <a:ea typeface="+mn-ea"/>
          <a:cs typeface="+mn-cs"/>
          <a:sym typeface="Bodoni SvtyTwo ITC TT-Book"/>
        </a:defRPr>
      </a:lvl7pPr>
      <a:lvl8pPr indent="1600200" algn="ctr" defTabSz="584200" eaLnBrk="1" hangingPunct="1">
        <a:lnSpc>
          <a:spcPct val="90000"/>
        </a:lnSpc>
        <a:spcBef>
          <a:spcPts val="1600"/>
        </a:spcBef>
        <a:defRPr sz="7000">
          <a:solidFill>
            <a:srgbClr val="0095CF"/>
          </a:solidFill>
          <a:latin typeface="+mn-lt"/>
          <a:ea typeface="+mn-ea"/>
          <a:cs typeface="+mn-cs"/>
          <a:sym typeface="Bodoni SvtyTwo ITC TT-Book"/>
        </a:defRPr>
      </a:lvl8pPr>
      <a:lvl9pPr indent="1828800" algn="ctr" defTabSz="584200" eaLnBrk="1" hangingPunct="1">
        <a:lnSpc>
          <a:spcPct val="90000"/>
        </a:lnSpc>
        <a:spcBef>
          <a:spcPts val="1600"/>
        </a:spcBef>
        <a:defRPr sz="7000">
          <a:solidFill>
            <a:srgbClr val="0095CF"/>
          </a:solidFill>
          <a:latin typeface="+mn-lt"/>
          <a:ea typeface="+mn-ea"/>
          <a:cs typeface="+mn-cs"/>
          <a:sym typeface="Bodoni SvtyTwo ITC TT-Book"/>
        </a:defRPr>
      </a:lvl9pPr>
    </p:titleStyle>
    <p:bodyStyle>
      <a:lvl1pPr marL="469900" indent="-469900" defTabSz="584200" eaLnBrk="1" hangingPunct="1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515151"/>
          </a:solidFill>
          <a:latin typeface="Palatino"/>
          <a:ea typeface="Palatino"/>
          <a:cs typeface="Palatino"/>
          <a:sym typeface="Palatino"/>
        </a:defRPr>
      </a:lvl1pPr>
      <a:lvl2pPr marL="939800" indent="-469900" defTabSz="584200" eaLnBrk="1" hangingPunct="1">
        <a:spcBef>
          <a:spcPts val="2400"/>
        </a:spcBef>
        <a:buClr>
          <a:srgbClr val="929292"/>
        </a:buClr>
        <a:buSzPct val="60000"/>
        <a:buFont typeface="Wingdings" panose="05000000000000000000" pitchFamily="2" charset="2"/>
        <a:buChar char="Ø"/>
        <a:defRPr sz="3600">
          <a:solidFill>
            <a:srgbClr val="515151"/>
          </a:solidFill>
          <a:latin typeface="Palatino"/>
          <a:ea typeface="Palatino"/>
          <a:cs typeface="Palatino"/>
          <a:sym typeface="Palatino"/>
        </a:defRPr>
      </a:lvl2pPr>
      <a:lvl3pPr marL="1409700" indent="-469900" defTabSz="584200" eaLnBrk="1" hangingPunct="1">
        <a:spcBef>
          <a:spcPts val="2400"/>
        </a:spcBef>
        <a:buClr>
          <a:srgbClr val="929292"/>
        </a:buClr>
        <a:buSzPct val="60000"/>
        <a:buFont typeface="Wingdings" panose="05000000000000000000" pitchFamily="2" charset="2"/>
        <a:buChar char="q"/>
        <a:defRPr sz="3600">
          <a:solidFill>
            <a:srgbClr val="515151"/>
          </a:solidFill>
          <a:latin typeface="Palatino"/>
          <a:ea typeface="Palatino"/>
          <a:cs typeface="Palatino"/>
          <a:sym typeface="Palatino"/>
        </a:defRPr>
      </a:lvl3pPr>
      <a:lvl4pPr marL="1879600" indent="-469900" defTabSz="584200" eaLnBrk="1" hangingPunct="1">
        <a:spcBef>
          <a:spcPts val="2400"/>
        </a:spcBef>
        <a:buClr>
          <a:srgbClr val="929292"/>
        </a:buClr>
        <a:buSzPct val="60000"/>
        <a:buFont typeface="Wingdings" panose="05000000000000000000" pitchFamily="2" charset="2"/>
        <a:buChar char="§"/>
        <a:defRPr sz="3600">
          <a:solidFill>
            <a:srgbClr val="515151"/>
          </a:solidFill>
          <a:latin typeface="Palatino"/>
          <a:ea typeface="Palatino"/>
          <a:cs typeface="Palatino"/>
          <a:sym typeface="Palatino"/>
        </a:defRPr>
      </a:lvl4pPr>
      <a:lvl5pPr marL="2349500" indent="-469900" defTabSz="584200" eaLnBrk="1" hangingPunct="1">
        <a:spcBef>
          <a:spcPts val="2400"/>
        </a:spcBef>
        <a:buClr>
          <a:srgbClr val="929292"/>
        </a:buClr>
        <a:buSzPct val="60000"/>
        <a:buFont typeface="Courier New" panose="02070309020205020404" pitchFamily="49" charset="0"/>
        <a:buChar char="o"/>
        <a:defRPr sz="3600">
          <a:solidFill>
            <a:srgbClr val="515151"/>
          </a:solidFill>
          <a:latin typeface="Palatino"/>
          <a:ea typeface="Palatino"/>
          <a:cs typeface="Palatino"/>
          <a:sym typeface="Palatino"/>
        </a:defRPr>
      </a:lvl5pPr>
      <a:lvl6pPr marL="2819400" indent="-469900" defTabSz="584200" eaLnBrk="1" hangingPunct="1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515151"/>
          </a:solidFill>
          <a:latin typeface="Palatino"/>
          <a:ea typeface="Palatino"/>
          <a:cs typeface="Palatino"/>
          <a:sym typeface="Palatino"/>
        </a:defRPr>
      </a:lvl6pPr>
      <a:lvl7pPr marL="3289300" indent="-469900" defTabSz="584200" eaLnBrk="1" hangingPunct="1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515151"/>
          </a:solidFill>
          <a:latin typeface="Palatino"/>
          <a:ea typeface="Palatino"/>
          <a:cs typeface="Palatino"/>
          <a:sym typeface="Palatino"/>
        </a:defRPr>
      </a:lvl7pPr>
      <a:lvl8pPr marL="3759200" indent="-469900" defTabSz="584200" eaLnBrk="1" hangingPunct="1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515151"/>
          </a:solidFill>
          <a:latin typeface="Palatino"/>
          <a:ea typeface="Palatino"/>
          <a:cs typeface="Palatino"/>
          <a:sym typeface="Palatino"/>
        </a:defRPr>
      </a:lvl8pPr>
      <a:lvl9pPr marL="4229100" indent="-469900" defTabSz="584200" eaLnBrk="1" hangingPunct="1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515151"/>
          </a:solidFill>
          <a:latin typeface="Palatino"/>
          <a:ea typeface="Palatino"/>
          <a:cs typeface="Palatino"/>
          <a:sym typeface="Palatino"/>
        </a:defRPr>
      </a:lvl9pPr>
    </p:bodyStyle>
    <p:otherStyle>
      <a:lvl1pPr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2286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4572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6858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9144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11430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13716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6002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8288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4.png"/><Relationship Id="rId5" Type="http://schemas.openxmlformats.org/officeDocument/2006/relationships/hyperlink" Target="http://www.tsoft.cz/" TargetMode="External"/><Relationship Id="rId6" Type="http://schemas.openxmlformats.org/officeDocument/2006/relationships/hyperlink" Target="mailto:pejcoch@tsoft.cz" TargetMode="Externa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jpg"/><Relationship Id="rId5" Type="http://schemas.openxmlformats.org/officeDocument/2006/relationships/image" Target="../media/image9.png"/><Relationship Id="rId6" Type="http://schemas.openxmlformats.org/officeDocument/2006/relationships/image" Target="../media/image10.jpg"/><Relationship Id="rId7" Type="http://schemas.openxmlformats.org/officeDocument/2006/relationships/image" Target="../media/image11.jpg"/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6" Type="http://schemas.openxmlformats.org/officeDocument/2006/relationships/image" Target="../media/image15.jpg"/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jpeg"/><Relationship Id="rId11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4" Type="http://schemas.openxmlformats.org/officeDocument/2006/relationships/image" Target="../media/image47.jpg"/><Relationship Id="rId5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soft.cz/practis" TargetMode="External"/><Relationship Id="rId3" Type="http://schemas.openxmlformats.org/officeDocument/2006/relationships/hyperlink" Target="http://www.tsoft.cz/SITUNET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1.jpeg"/><Relationship Id="rId12" Type="http://schemas.openxmlformats.org/officeDocument/2006/relationships/image" Target="../media/image82.png"/><Relationship Id="rId13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png"/><Relationship Id="rId3" Type="http://schemas.openxmlformats.org/officeDocument/2006/relationships/image" Target="../media/image76.jpeg"/><Relationship Id="rId4" Type="http://schemas.openxmlformats.org/officeDocument/2006/relationships/image" Target="../media/image77.png"/><Relationship Id="rId5" Type="http://schemas.openxmlformats.org/officeDocument/2006/relationships/image" Target="../media/image78.png"/><Relationship Id="rId6" Type="http://schemas.openxmlformats.org/officeDocument/2006/relationships/image" Target="../media/image79.jpeg"/><Relationship Id="rId7" Type="http://schemas.openxmlformats.org/officeDocument/2006/relationships/image" Target="../media/image80.png"/><Relationship Id="rId8" Type="http://schemas.openxmlformats.org/officeDocument/2006/relationships/image" Target="../media/image53.png"/><Relationship Id="rId9" Type="http://schemas.openxmlformats.org/officeDocument/2006/relationships/image" Target="../media/image55.png"/><Relationship Id="rId10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png"/><Relationship Id="rId3" Type="http://schemas.openxmlformats.org/officeDocument/2006/relationships/hyperlink" Target="http://www.engagehill.com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9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4" Type="http://schemas.openxmlformats.org/officeDocument/2006/relationships/image" Target="../media/image92.png"/><Relationship Id="rId5" Type="http://schemas.openxmlformats.org/officeDocument/2006/relationships/image" Target="../media/image93.png"/><Relationship Id="rId6" Type="http://schemas.openxmlformats.org/officeDocument/2006/relationships/image" Target="../media/image94.png"/><Relationship Id="rId7" Type="http://schemas.openxmlformats.org/officeDocument/2006/relationships/image" Target="../media/image95.png"/><Relationship Id="rId8" Type="http://schemas.openxmlformats.org/officeDocument/2006/relationships/image" Target="../media/image96.png"/><Relationship Id="rId9" Type="http://schemas.openxmlformats.org/officeDocument/2006/relationships/image" Target="../media/image97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98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.png"/><Relationship Id="rId3" Type="http://schemas.microsoft.com/office/2007/relationships/hdphoto" Target="../media/hdphoto3.wdp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" contrast="-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2417" y="0"/>
            <a:ext cx="14257583" cy="98813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6856" y="278871"/>
            <a:ext cx="1806733" cy="557525"/>
          </a:xfrm>
          <a:prstGeom prst="rect">
            <a:avLst/>
          </a:prstGeom>
        </p:spPr>
      </p:pic>
      <p:sp>
        <p:nvSpPr>
          <p:cNvPr id="6" name="Shape 46"/>
          <p:cNvSpPr txBox="1">
            <a:spLocks/>
          </p:cNvSpPr>
          <p:nvPr/>
        </p:nvSpPr>
        <p:spPr>
          <a:xfrm>
            <a:off x="5206256" y="340296"/>
            <a:ext cx="6912768" cy="18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Autofit/>
          </a:bodyPr>
          <a:lstStyle>
            <a:lvl1pPr algn="l" defTabSz="490727" eaLnBrk="1" hangingPunct="1">
              <a:lnSpc>
                <a:spcPct val="90000"/>
              </a:lnSpc>
              <a:spcBef>
                <a:spcPts val="1300"/>
              </a:spcBef>
              <a:defRPr sz="588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1pPr>
            <a:lvl2pPr indent="2286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2pPr>
            <a:lvl3pPr indent="4572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3pPr>
            <a:lvl4pPr indent="6858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4pPr>
            <a:lvl5pPr indent="9144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5pPr>
            <a:lvl6pPr indent="11430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6pPr>
            <a:lvl7pPr indent="13716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7pPr>
            <a:lvl8pPr indent="16002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8pPr>
            <a:lvl9pPr indent="18288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cs-CZ" sz="4000" dirty="0" smtClean="0">
                <a:solidFill>
                  <a:srgbClr val="000000"/>
                </a:solidFill>
                <a:hlinkClick r:id="rId5"/>
              </a:rPr>
              <a:t>www.tsoft.cz</a:t>
            </a:r>
            <a:r>
              <a:rPr lang="cs-CZ" sz="4000" dirty="0" smtClean="0">
                <a:solidFill>
                  <a:srgbClr val="000000"/>
                </a:solidFill>
              </a:rPr>
              <a:t>,</a:t>
            </a:r>
            <a:br>
              <a:rPr lang="cs-CZ" sz="4000" dirty="0" smtClean="0">
                <a:solidFill>
                  <a:srgbClr val="000000"/>
                </a:solidFill>
              </a:rPr>
            </a:br>
            <a:r>
              <a:rPr lang="cs-CZ" sz="4000" dirty="0" smtClean="0">
                <a:solidFill>
                  <a:srgbClr val="000000"/>
                </a:solidFill>
              </a:rPr>
              <a:t> </a:t>
            </a:r>
            <a:r>
              <a:rPr lang="cs-CZ" sz="4000" dirty="0" smtClean="0">
                <a:solidFill>
                  <a:srgbClr val="000000"/>
                </a:solidFill>
                <a:hlinkClick r:id="rId6"/>
              </a:rPr>
              <a:t>pejcoch@tsoft.cz</a:t>
            </a:r>
            <a:r>
              <a:rPr lang="cs-CZ" sz="4000" dirty="0" smtClean="0">
                <a:solidFill>
                  <a:srgbClr val="000000"/>
                </a:solidFill>
              </a:rPr>
              <a:t/>
            </a:r>
            <a:br>
              <a:rPr lang="cs-CZ" sz="4000" dirty="0" smtClean="0">
                <a:solidFill>
                  <a:srgbClr val="000000"/>
                </a:solidFill>
              </a:rPr>
            </a:br>
            <a:endParaRPr lang="cs-CZ" sz="4800" cap="small" dirty="0"/>
          </a:p>
        </p:txBody>
      </p:sp>
      <p:sp>
        <p:nvSpPr>
          <p:cNvPr id="2" name="Rounded Rectangle 1"/>
          <p:cNvSpPr/>
          <p:nvPr/>
        </p:nvSpPr>
        <p:spPr>
          <a:xfrm>
            <a:off x="1101800" y="7541096"/>
            <a:ext cx="10801200" cy="103290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cs-CZ" sz="5400" dirty="0"/>
              <a:t>Jaroslav </a:t>
            </a:r>
            <a:r>
              <a:rPr lang="cs-CZ" sz="5400" dirty="0" smtClean="0"/>
              <a:t>Pejčoch, T-SOFT, Praha, CZ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" name="Bevel 6"/>
          <p:cNvSpPr/>
          <p:nvPr/>
        </p:nvSpPr>
        <p:spPr>
          <a:xfrm>
            <a:off x="7150472" y="3220616"/>
            <a:ext cx="6264696" cy="1608653"/>
          </a:xfrm>
          <a:prstGeom prst="bevel">
            <a:avLst/>
          </a:prstGeom>
          <a:blipFill rotWithShape="1">
            <a:blip r:embed="rId7"/>
            <a:srcRect/>
            <a:tile tx="0" ty="0" sx="100000" sy="100000" flip="none" algn="tl"/>
          </a:blip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7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rPr>
              <a:t>PREPARED?</a:t>
            </a:r>
            <a:endParaRPr kumimoji="0" lang="en-US" sz="7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9000" contrast="-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2417" y="0"/>
            <a:ext cx="14257583" cy="98813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6856" y="278871"/>
            <a:ext cx="1806733" cy="5575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Font typeface="Arial"/>
              <a:buNone/>
            </a:pPr>
            <a:r>
              <a:rPr lang="en-US" sz="7000" dirty="0" smtClean="0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  <a:sym typeface="Bodoni SvtyTwo ITC TT-Book"/>
              </a:rPr>
              <a:t>Tailored IT solutions</a:t>
            </a:r>
            <a:br>
              <a:rPr lang="en-US" sz="7000" dirty="0" smtClean="0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  <a:sym typeface="Bodoni SvtyTwo ITC TT-Book"/>
              </a:rPr>
            </a:br>
            <a:r>
              <a:rPr lang="en-US" sz="7000" dirty="0" smtClean="0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  <a:sym typeface="Bodoni SvtyTwo ITC TT-Book"/>
              </a:rPr>
              <a:t>Mission critical systems</a:t>
            </a:r>
            <a:br>
              <a:rPr lang="en-US" sz="7000" dirty="0" smtClean="0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  <a:sym typeface="Bodoni SvtyTwo ITC TT-Book"/>
              </a:rPr>
            </a:br>
            <a:r>
              <a:rPr lang="en-US" sz="7000" dirty="0" smtClean="0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  <a:sym typeface="Bodoni SvtyTwo ITC TT-Book"/>
              </a:rPr>
              <a:t>Crisis management and Security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31289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9000" contrast="-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2417" y="0"/>
            <a:ext cx="14257583" cy="9881356"/>
          </a:xfrm>
          <a:prstGeom prst="rect">
            <a:avLst/>
          </a:prstGeom>
        </p:spPr>
      </p:pic>
      <p:sp>
        <p:nvSpPr>
          <p:cNvPr id="46" name="Shape 46"/>
          <p:cNvSpPr>
            <a:spLocks noGrp="1"/>
          </p:cNvSpPr>
          <p:nvPr>
            <p:ph type="title"/>
          </p:nvPr>
        </p:nvSpPr>
        <p:spPr>
          <a:xfrm>
            <a:off x="237704" y="5092824"/>
            <a:ext cx="6120680" cy="2972110"/>
          </a:xfrm>
          <a:prstGeom prst="rect">
            <a:avLst/>
          </a:prstGeom>
        </p:spPr>
        <p:txBody>
          <a:bodyPr>
            <a:noAutofit/>
          </a:bodyPr>
          <a:lstStyle>
            <a:lvl1pPr defTabSz="490727">
              <a:spcBef>
                <a:spcPts val="1300"/>
              </a:spcBef>
              <a:defRPr sz="5880"/>
            </a:lvl1pPr>
          </a:lstStyle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cs-CZ" sz="9600" dirty="0" smtClean="0">
                <a:solidFill>
                  <a:srgbClr val="FF0000"/>
                </a:solidFill>
              </a:rPr>
              <a:t>		</a:t>
            </a:r>
            <a:r>
              <a:rPr lang="cs-CZ" sz="11500" b="1" dirty="0" smtClean="0">
                <a:solidFill>
                  <a:srgbClr val="FF0000"/>
                </a:solidFill>
              </a:rPr>
              <a:t>STRESS</a:t>
            </a:r>
            <a:endParaRPr sz="80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6856" y="278871"/>
            <a:ext cx="1806733" cy="557525"/>
          </a:xfrm>
          <a:prstGeom prst="rect">
            <a:avLst/>
          </a:prstGeom>
        </p:spPr>
      </p:pic>
      <p:sp>
        <p:nvSpPr>
          <p:cNvPr id="6" name="Shape 46"/>
          <p:cNvSpPr txBox="1">
            <a:spLocks/>
          </p:cNvSpPr>
          <p:nvPr/>
        </p:nvSpPr>
        <p:spPr>
          <a:xfrm>
            <a:off x="7078464" y="4876800"/>
            <a:ext cx="5220580" cy="2108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Autofit/>
          </a:bodyPr>
          <a:lstStyle>
            <a:lvl1pPr algn="l" defTabSz="490727" eaLnBrk="1" hangingPunct="1">
              <a:lnSpc>
                <a:spcPct val="90000"/>
              </a:lnSpc>
              <a:spcBef>
                <a:spcPts val="1300"/>
              </a:spcBef>
              <a:defRPr sz="588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1pPr>
            <a:lvl2pPr indent="2286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2pPr>
            <a:lvl3pPr indent="4572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3pPr>
            <a:lvl4pPr indent="6858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4pPr>
            <a:lvl5pPr indent="9144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5pPr>
            <a:lvl6pPr indent="11430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6pPr>
            <a:lvl7pPr indent="13716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7pPr>
            <a:lvl8pPr indent="16002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8pPr>
            <a:lvl9pPr indent="18288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9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cs-CZ" sz="9600" dirty="0" smtClean="0">
                <a:solidFill>
                  <a:srgbClr val="FF0000"/>
                </a:solidFill>
              </a:rPr>
              <a:t>		</a:t>
            </a:r>
            <a:br>
              <a:rPr lang="cs-CZ" sz="9600" dirty="0" smtClean="0">
                <a:solidFill>
                  <a:srgbClr val="FF0000"/>
                </a:solidFill>
              </a:rPr>
            </a:br>
            <a:r>
              <a:rPr lang="cs-CZ" sz="11500" b="1" dirty="0" smtClean="0">
                <a:solidFill>
                  <a:srgbClr val="FF0000"/>
                </a:solidFill>
              </a:rPr>
              <a:t>TESTS </a:t>
            </a:r>
            <a:endParaRPr lang="cs-CZ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17013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tresstest_blog_promo_G_23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444" y="0"/>
            <a:ext cx="7023100" cy="46863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5863" y="4173240"/>
            <a:ext cx="5640393" cy="5596880"/>
          </a:xfrm>
          <a:prstGeom prst="rect">
            <a:avLst/>
          </a:prstGeom>
        </p:spPr>
      </p:pic>
      <p:pic>
        <p:nvPicPr>
          <p:cNvPr id="6" name="Picture 5" descr="12084667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0656"/>
            <a:ext cx="7134546" cy="4752528"/>
          </a:xfrm>
          <a:prstGeom prst="rect">
            <a:avLst/>
          </a:prstGeom>
        </p:spPr>
      </p:pic>
      <p:pic>
        <p:nvPicPr>
          <p:cNvPr id="8" name="Picture 7" descr="fukubellon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584"/>
            <a:ext cx="6109691" cy="4073128"/>
          </a:xfrm>
          <a:prstGeom prst="rect">
            <a:avLst/>
          </a:prstGeom>
        </p:spPr>
      </p:pic>
      <p:pic>
        <p:nvPicPr>
          <p:cNvPr id="9" name="Picture 8" descr="000055_669988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052" y="7181056"/>
            <a:ext cx="3833664" cy="2555776"/>
          </a:xfrm>
          <a:prstGeom prst="rect">
            <a:avLst/>
          </a:prstGeom>
        </p:spPr>
      </p:pic>
      <p:pic>
        <p:nvPicPr>
          <p:cNvPr id="10" name="Picture 9" descr="111512_0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73144"/>
            <a:ext cx="3982120" cy="18144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265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084667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97" y="5524872"/>
            <a:ext cx="5188760" cy="34563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69952" y="2516602"/>
            <a:ext cx="2664296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bank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7" name="Picture 6" descr="eurozone_3023810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04" y="988368"/>
            <a:ext cx="4680520" cy="2921550"/>
          </a:xfrm>
          <a:prstGeom prst="rect">
            <a:avLst/>
          </a:prstGeom>
        </p:spPr>
      </p:pic>
      <p:pic>
        <p:nvPicPr>
          <p:cNvPr id="2" name="Picture 1" descr="10375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384" y="340296"/>
            <a:ext cx="4752528" cy="3485188"/>
          </a:xfrm>
          <a:prstGeom prst="rect">
            <a:avLst/>
          </a:prstGeom>
        </p:spPr>
      </p:pic>
      <p:pic>
        <p:nvPicPr>
          <p:cNvPr id="3" name="Picture 2" descr="water-tap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104" y="3724672"/>
            <a:ext cx="4297660" cy="3223245"/>
          </a:xfrm>
          <a:prstGeom prst="rect">
            <a:avLst/>
          </a:prstGeom>
        </p:spPr>
      </p:pic>
      <p:pic>
        <p:nvPicPr>
          <p:cNvPr id="8" name="Picture 7" descr="Colonne_distillazione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918" y="3955345"/>
            <a:ext cx="4411775" cy="581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43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/>
          </p:nvPr>
        </p:nvSpPr>
        <p:spPr>
          <a:xfrm>
            <a:off x="634436" y="164818"/>
            <a:ext cx="11704321" cy="65024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endParaRPr sz="3400" b="1" dirty="0">
              <a:solidFill>
                <a:srgbClr val="003399"/>
              </a:solidFill>
            </a:endParaRP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4294967295"/>
          </p:nvPr>
        </p:nvSpPr>
        <p:spPr>
          <a:xfrm>
            <a:off x="11008925" y="9055947"/>
            <a:ext cx="1959751" cy="4987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b="0">
                <a:solidFill>
                  <a:srgbClr val="000000"/>
                </a:solidFill>
              </a:defRPr>
            </a:pPr>
            <a:fld id="{86CB4B4D-7CA3-9044-876B-883B54F8677D}" type="slidenum">
              <a:rPr b="1">
                <a:solidFill>
                  <a:srgbClr val="FFFFFF"/>
                </a:solidFill>
              </a:rPr>
              <a:t>6</a:t>
            </a:fld>
            <a:endParaRPr b="1">
              <a:solidFill>
                <a:srgbClr val="FFFFFF"/>
              </a:solidFill>
            </a:endParaRPr>
          </a:p>
        </p:txBody>
      </p:sp>
      <p:sp>
        <p:nvSpPr>
          <p:cNvPr id="64" name="Shape 64"/>
          <p:cNvSpPr>
            <a:spLocks noGrp="1"/>
          </p:cNvSpPr>
          <p:nvPr>
            <p:ph type="body" idx="4294967295"/>
          </p:nvPr>
        </p:nvSpPr>
        <p:spPr>
          <a:xfrm>
            <a:off x="664951" y="1394813"/>
            <a:ext cx="11704321" cy="6436927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>
              <a:defRPr sz="1800"/>
            </a:pPr>
            <a:endParaRPr sz="3700" dirty="0"/>
          </a:p>
        </p:txBody>
      </p:sp>
      <p:pic>
        <p:nvPicPr>
          <p:cNvPr id="65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583" y="5081623"/>
            <a:ext cx="5876762" cy="2355462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90344" y="5184035"/>
            <a:ext cx="6915833" cy="4275315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image4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484338" y="4858738"/>
            <a:ext cx="18062" cy="18062"/>
          </a:xfrm>
          <a:prstGeom prst="rect">
            <a:avLst/>
          </a:prstGeom>
          <a:ln w="12700">
            <a:miter lim="400000"/>
          </a:ln>
        </p:spPr>
      </p:pic>
      <p:pic>
        <p:nvPicPr>
          <p:cNvPr id="68" name="image4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484338" y="4858738"/>
            <a:ext cx="18062" cy="18062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image5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424103" y="1189990"/>
            <a:ext cx="5303078" cy="3994044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image6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3581" y="6925028"/>
            <a:ext cx="5837449" cy="2745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image7.pn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55303" y="1087579"/>
            <a:ext cx="7476033" cy="41988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7561" y="5776900"/>
            <a:ext cx="3962263" cy="264709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10112" y="5447954"/>
            <a:ext cx="2730252" cy="1622800"/>
          </a:xfrm>
          <a:prstGeom prst="rect">
            <a:avLst/>
          </a:prstGeom>
        </p:spPr>
      </p:pic>
      <p:pic>
        <p:nvPicPr>
          <p:cNvPr id="14" name="Picture 2" descr="Výsledek obrázku pro kybernetická bezpečnost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79838" y="6785012"/>
            <a:ext cx="2590800" cy="17526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072" y="2752564"/>
            <a:ext cx="7476729" cy="2758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418297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0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5120" y="216747"/>
            <a:ext cx="12029440" cy="86698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344355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Order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96" y="2788568"/>
            <a:ext cx="5925584" cy="39365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8424" y="5452864"/>
            <a:ext cx="5821796" cy="39843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86376" y="3317404"/>
            <a:ext cx="6336704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cs-CZ" sz="7200" dirty="0" smtClean="0">
                <a:solidFill>
                  <a:srgbClr val="FF0000"/>
                </a:solidFill>
              </a:rPr>
              <a:t>… and </a:t>
            </a:r>
            <a:r>
              <a:rPr lang="cs-CZ" sz="7200" dirty="0" err="1" smtClean="0">
                <a:solidFill>
                  <a:srgbClr val="FF0000"/>
                </a:solidFill>
              </a:rPr>
              <a:t>collapse</a:t>
            </a:r>
            <a:endParaRPr kumimoji="0" lang="cs-CZ" sz="72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318776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Management in </a:t>
            </a:r>
            <a:r>
              <a:rPr lang="cs-CZ" dirty="0" err="1" smtClean="0"/>
              <a:t>troubles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 smtClean="0"/>
              <a:t>Collapse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infrastructure</a:t>
            </a:r>
            <a:endParaRPr lang="en-US" dirty="0" smtClean="0"/>
          </a:p>
          <a:p>
            <a:r>
              <a:rPr lang="cs-CZ" dirty="0" err="1" smtClean="0"/>
              <a:t>Loss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functionality</a:t>
            </a:r>
            <a:endParaRPr lang="en-US" dirty="0" smtClean="0"/>
          </a:p>
          <a:p>
            <a:r>
              <a:rPr lang="cs-CZ" dirty="0" err="1" smtClean="0"/>
              <a:t>Escalation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0592" y="6172944"/>
            <a:ext cx="4269030" cy="28237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384" y="2788568"/>
            <a:ext cx="4752528" cy="2880489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838104" y="6244952"/>
            <a:ext cx="4073878" cy="2727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13560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How</a:t>
            </a:r>
            <a:r>
              <a:rPr lang="cs-CZ" dirty="0" smtClean="0"/>
              <a:t> to </a:t>
            </a:r>
            <a:r>
              <a:rPr lang="cs-CZ" dirty="0" err="1" smtClean="0"/>
              <a:t>prepare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that</a:t>
            </a:r>
            <a:r>
              <a:rPr lang="cs-CZ" dirty="0" smtClean="0"/>
              <a:t>?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cs-CZ" sz="8800" dirty="0" smtClean="0"/>
          </a:p>
          <a:p>
            <a:pPr marL="0" indent="0">
              <a:buNone/>
            </a:pPr>
            <a:endParaRPr lang="cs-CZ" sz="8800" dirty="0" smtClean="0"/>
          </a:p>
          <a:p>
            <a:pPr marL="0" indent="0">
              <a:buNone/>
            </a:pPr>
            <a:endParaRPr lang="cs-CZ" sz="8800" dirty="0" smtClean="0"/>
          </a:p>
          <a:p>
            <a:endParaRPr lang="cs-C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808" y="2572544"/>
            <a:ext cx="10675664" cy="68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67217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7000" dirty="0" err="1" smtClean="0">
                <a:solidFill>
                  <a:srgbClr val="0095CF"/>
                </a:solidFill>
                <a:effectLst/>
                <a:latin typeface="+mn-lt"/>
                <a:ea typeface="+mn-ea"/>
                <a:cs typeface="+mn-cs"/>
                <a:sym typeface="Bodoni SvtyTwo ITC TT-Book"/>
              </a:rPr>
              <a:t>How</a:t>
            </a:r>
            <a:r>
              <a:rPr lang="cs-CZ" sz="7000" dirty="0" smtClean="0">
                <a:solidFill>
                  <a:srgbClr val="0095CF"/>
                </a:solidFill>
                <a:effectLst/>
                <a:latin typeface="+mn-lt"/>
                <a:ea typeface="+mn-ea"/>
                <a:cs typeface="+mn-cs"/>
                <a:sym typeface="Bodoni SvtyTwo ITC TT-Book"/>
              </a:rPr>
              <a:t> are </a:t>
            </a:r>
            <a:r>
              <a:rPr lang="cs-CZ" sz="7000" dirty="0" err="1" smtClean="0">
                <a:solidFill>
                  <a:srgbClr val="0095CF"/>
                </a:solidFill>
                <a:effectLst/>
                <a:latin typeface="+mn-lt"/>
                <a:ea typeface="+mn-ea"/>
                <a:cs typeface="+mn-cs"/>
                <a:sym typeface="Bodoni SvtyTwo ITC TT-Book"/>
              </a:rPr>
              <a:t>we</a:t>
            </a:r>
            <a:r>
              <a:rPr lang="cs-CZ" sz="7000" dirty="0" smtClean="0">
                <a:solidFill>
                  <a:srgbClr val="0095CF"/>
                </a:solidFill>
                <a:effectLst/>
                <a:latin typeface="+mn-lt"/>
                <a:ea typeface="+mn-ea"/>
                <a:cs typeface="+mn-cs"/>
                <a:sym typeface="Bodoni SvtyTwo ITC TT-Book"/>
              </a:rPr>
              <a:t> </a:t>
            </a:r>
            <a:r>
              <a:rPr lang="cs-CZ" sz="7000" dirty="0" err="1" smtClean="0">
                <a:solidFill>
                  <a:srgbClr val="0095CF"/>
                </a:solidFill>
                <a:effectLst/>
                <a:latin typeface="+mn-lt"/>
                <a:ea typeface="+mn-ea"/>
                <a:cs typeface="+mn-cs"/>
                <a:sym typeface="Bodoni SvtyTwo ITC TT-Book"/>
              </a:rPr>
              <a:t>doing</a:t>
            </a:r>
            <a:r>
              <a:rPr lang="cs-CZ" sz="7000" dirty="0" smtClean="0">
                <a:solidFill>
                  <a:srgbClr val="0095CF"/>
                </a:solidFill>
                <a:effectLst/>
                <a:latin typeface="+mn-lt"/>
                <a:ea typeface="+mn-ea"/>
                <a:cs typeface="+mn-cs"/>
                <a:sym typeface="Bodoni SvtyTwo ITC TT-Book"/>
              </a:rPr>
              <a:t>?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28" y="2172362"/>
            <a:ext cx="11151394" cy="7410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554053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err="1" smtClean="0"/>
              <a:t>We</a:t>
            </a:r>
            <a:r>
              <a:rPr lang="cs-CZ" dirty="0" smtClean="0"/>
              <a:t> have </a:t>
            </a:r>
            <a:r>
              <a:rPr lang="cs-CZ" dirty="0" err="1" smtClean="0"/>
              <a:t>everything</a:t>
            </a:r>
            <a:r>
              <a:rPr lang="cs-CZ" dirty="0" smtClean="0"/>
              <a:t> </a:t>
            </a:r>
            <a:r>
              <a:rPr lang="cs-CZ" dirty="0" err="1" smtClean="0"/>
              <a:t>under</a:t>
            </a:r>
            <a:r>
              <a:rPr lang="cs-CZ" dirty="0" smtClean="0"/>
              <a:t> </a:t>
            </a:r>
            <a:r>
              <a:rPr lang="cs-CZ" dirty="0" err="1" smtClean="0"/>
              <a:t>control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000" y="2300675"/>
            <a:ext cx="7154763" cy="718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692047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We</a:t>
            </a:r>
            <a:r>
              <a:rPr lang="cs-CZ" dirty="0" smtClean="0"/>
              <a:t> have </a:t>
            </a:r>
            <a:r>
              <a:rPr lang="cs-CZ" dirty="0" err="1" smtClean="0"/>
              <a:t>all</a:t>
            </a:r>
            <a:r>
              <a:rPr lang="cs-CZ" dirty="0" smtClean="0"/>
              <a:t> </a:t>
            </a:r>
            <a:r>
              <a:rPr lang="cs-CZ" dirty="0" err="1" smtClean="0"/>
              <a:t>information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52" y="2441524"/>
            <a:ext cx="11665296" cy="674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245750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We</a:t>
            </a:r>
            <a:r>
              <a:rPr lang="cs-CZ" dirty="0" smtClean="0"/>
              <a:t> have </a:t>
            </a:r>
            <a:r>
              <a:rPr lang="cs-CZ" dirty="0" err="1" smtClean="0"/>
              <a:t>plans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everything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784" y="2212504"/>
            <a:ext cx="10657184" cy="7216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57422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… and </a:t>
            </a:r>
            <a:r>
              <a:rPr lang="cs-CZ" dirty="0" err="1" smtClean="0"/>
              <a:t>when</a:t>
            </a:r>
            <a:r>
              <a:rPr lang="cs-CZ" dirty="0" smtClean="0"/>
              <a:t> </a:t>
            </a:r>
            <a:r>
              <a:rPr lang="cs-CZ" dirty="0" err="1" smtClean="0"/>
              <a:t>it</a:t>
            </a:r>
            <a:r>
              <a:rPr lang="cs-CZ" dirty="0" smtClean="0"/>
              <a:t> </a:t>
            </a:r>
            <a:r>
              <a:rPr lang="cs-CZ" dirty="0" err="1" smtClean="0"/>
              <a:t>comes</a:t>
            </a:r>
            <a:r>
              <a:rPr lang="cs-CZ" dirty="0" smtClean="0"/>
              <a:t> …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784" y="2293957"/>
            <a:ext cx="10945216" cy="7192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448620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ISO 22301:2012 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52" y="1996480"/>
            <a:ext cx="11266934" cy="7206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992142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ISO 22301:2012 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sz="4400" dirty="0" err="1" smtClean="0"/>
              <a:t>Documentation</a:t>
            </a:r>
            <a:r>
              <a:rPr lang="cs-CZ" sz="4400" dirty="0" smtClean="0"/>
              <a:t> </a:t>
            </a:r>
            <a:r>
              <a:rPr lang="cs-CZ" sz="4400" dirty="0" err="1" smtClean="0"/>
              <a:t>assessment</a:t>
            </a:r>
            <a:endParaRPr lang="cs-CZ" sz="4400" dirty="0" smtClean="0"/>
          </a:p>
          <a:p>
            <a:r>
              <a:rPr lang="cs-CZ" sz="4400" dirty="0" err="1" smtClean="0"/>
              <a:t>Personal</a:t>
            </a:r>
            <a:r>
              <a:rPr lang="cs-CZ" sz="4400" dirty="0" smtClean="0"/>
              <a:t> </a:t>
            </a:r>
            <a:r>
              <a:rPr lang="cs-CZ" sz="4400" dirty="0" err="1" smtClean="0"/>
              <a:t>assessment</a:t>
            </a:r>
            <a:endParaRPr lang="cs-CZ" sz="4400" dirty="0" smtClean="0"/>
          </a:p>
          <a:p>
            <a:r>
              <a:rPr lang="cs-CZ" sz="4400" dirty="0" err="1" smtClean="0"/>
              <a:t>Process</a:t>
            </a:r>
            <a:r>
              <a:rPr lang="cs-CZ" sz="4400" dirty="0" smtClean="0"/>
              <a:t> audit</a:t>
            </a:r>
            <a:endParaRPr lang="cs-CZ" sz="4400" dirty="0"/>
          </a:p>
        </p:txBody>
      </p:sp>
      <p:pic>
        <p:nvPicPr>
          <p:cNvPr id="4" name="Picture 3" descr="2000px-PDCA_Cycle.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28" y="873171"/>
            <a:ext cx="13004800" cy="885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86277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4"/>
          <p:cNvSpPr/>
          <p:nvPr/>
        </p:nvSpPr>
        <p:spPr>
          <a:xfrm>
            <a:off x="237704" y="1708448"/>
            <a:ext cx="12529392" cy="7632848"/>
          </a:xfrm>
          <a:prstGeom prst="cloud">
            <a:avLst/>
          </a:prstGeom>
          <a:solidFill>
            <a:srgbClr val="FFFF0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STRESS TEST</a:t>
            </a:r>
            <a:endParaRPr lang="cs-CZ" dirty="0"/>
          </a:p>
        </p:txBody>
      </p:sp>
      <p:pic>
        <p:nvPicPr>
          <p:cNvPr id="4" name="Picture 3" descr="2000px-PDCA_Cycle.svg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7000" contrast="-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032" y="3292624"/>
            <a:ext cx="7337233" cy="499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8374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Stress test </a:t>
            </a:r>
            <a:r>
              <a:rPr lang="cs-CZ" dirty="0" err="1" smtClean="0"/>
              <a:t>phases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5400" dirty="0" smtClean="0"/>
              <a:t>1. </a:t>
            </a:r>
            <a:r>
              <a:rPr lang="cs-CZ" sz="5400" dirty="0" err="1" smtClean="0"/>
              <a:t>Preparation</a:t>
            </a:r>
            <a:endParaRPr lang="cs-CZ" dirty="0" smtClean="0"/>
          </a:p>
          <a:p>
            <a:r>
              <a:rPr lang="cs-CZ" sz="5400" dirty="0" smtClean="0"/>
              <a:t>2. </a:t>
            </a:r>
            <a:r>
              <a:rPr lang="cs-CZ" sz="5400" dirty="0" err="1" smtClean="0"/>
              <a:t>Execution</a:t>
            </a:r>
            <a:r>
              <a:rPr lang="cs-CZ" sz="5400" dirty="0" smtClean="0"/>
              <a:t> (</a:t>
            </a:r>
            <a:r>
              <a:rPr lang="cs-CZ" sz="5400" dirty="0" err="1" smtClean="0"/>
              <a:t>exercise</a:t>
            </a:r>
            <a:r>
              <a:rPr lang="cs-CZ" sz="5400" dirty="0" smtClean="0"/>
              <a:t>)</a:t>
            </a:r>
          </a:p>
          <a:p>
            <a:r>
              <a:rPr lang="cs-CZ" sz="5400" dirty="0" smtClean="0"/>
              <a:t>3. </a:t>
            </a:r>
            <a:r>
              <a:rPr lang="cs-CZ" sz="5400" dirty="0" err="1" smtClean="0"/>
              <a:t>Evaluation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1486273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669752" y="844352"/>
            <a:ext cx="11704320" cy="643692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1651285" lvl="2" indent="-457200">
              <a:spcBef>
                <a:spcPts val="1200"/>
              </a:spcBef>
              <a:defRPr sz="1800"/>
            </a:pPr>
            <a:r>
              <a:rPr lang="cs-CZ" sz="3400" baseline="0" dirty="0" err="1" smtClean="0"/>
              <a:t>Scenario</a:t>
            </a:r>
            <a:r>
              <a:rPr lang="cs-CZ" sz="3400" baseline="0" dirty="0" smtClean="0"/>
              <a:t> </a:t>
            </a:r>
            <a:r>
              <a:rPr lang="cs-CZ" sz="3400" baseline="0" dirty="0" err="1" smtClean="0"/>
              <a:t>preparation</a:t>
            </a:r>
            <a:endParaRPr lang="cs-CZ" sz="3400" baseline="0" dirty="0" smtClean="0"/>
          </a:p>
          <a:p>
            <a:pPr marL="1651285" lvl="2" indent="-457200">
              <a:spcBef>
                <a:spcPts val="1200"/>
              </a:spcBef>
              <a:defRPr sz="1800"/>
            </a:pPr>
            <a:r>
              <a:rPr lang="cs-CZ" sz="3400" dirty="0" err="1" smtClean="0"/>
              <a:t>Information</a:t>
            </a:r>
            <a:r>
              <a:rPr lang="cs-CZ" sz="3400" baseline="0" dirty="0" smtClean="0"/>
              <a:t> </a:t>
            </a:r>
            <a:r>
              <a:rPr lang="cs-CZ" sz="3400" baseline="0" dirty="0" err="1" smtClean="0"/>
              <a:t>collection</a:t>
            </a:r>
            <a:endParaRPr lang="cs-CZ" sz="3400" dirty="0" smtClean="0"/>
          </a:p>
          <a:p>
            <a:pPr marL="1651285" lvl="2" indent="-457200">
              <a:spcBef>
                <a:spcPts val="1200"/>
              </a:spcBef>
              <a:defRPr sz="1800"/>
            </a:pPr>
            <a:r>
              <a:rPr lang="cs-CZ" sz="3400" dirty="0" err="1" smtClean="0"/>
              <a:t>Unification</a:t>
            </a:r>
            <a:r>
              <a:rPr lang="cs-CZ" sz="3400" dirty="0" smtClean="0"/>
              <a:t>, </a:t>
            </a:r>
            <a:r>
              <a:rPr lang="cs-CZ" sz="3400" dirty="0" err="1" smtClean="0"/>
              <a:t>integration</a:t>
            </a:r>
            <a:r>
              <a:rPr lang="cs-CZ" sz="3400" dirty="0" smtClean="0"/>
              <a:t>, </a:t>
            </a:r>
            <a:r>
              <a:rPr lang="cs-CZ" sz="3400" dirty="0" err="1" smtClean="0"/>
              <a:t>preparation</a:t>
            </a:r>
            <a:r>
              <a:rPr lang="cs-CZ" sz="3400" dirty="0" smtClean="0"/>
              <a:t> </a:t>
            </a:r>
            <a:r>
              <a:rPr lang="cs-CZ" sz="3400" dirty="0" err="1" smtClean="0"/>
              <a:t>of</a:t>
            </a:r>
            <a:r>
              <a:rPr lang="cs-CZ" sz="3400" dirty="0" smtClean="0"/>
              <a:t> </a:t>
            </a:r>
            <a:r>
              <a:rPr lang="cs-CZ" sz="3400" dirty="0" err="1" smtClean="0"/>
              <a:t>the</a:t>
            </a:r>
            <a:r>
              <a:rPr lang="cs-CZ" sz="3400" dirty="0" smtClean="0"/>
              <a:t> </a:t>
            </a:r>
            <a:r>
              <a:rPr lang="cs-CZ" sz="3400" dirty="0" err="1" smtClean="0"/>
              <a:t>Common</a:t>
            </a:r>
            <a:r>
              <a:rPr lang="cs-CZ" sz="3400" dirty="0" smtClean="0"/>
              <a:t> </a:t>
            </a:r>
            <a:r>
              <a:rPr lang="cs-CZ" sz="3400" dirty="0" err="1" smtClean="0"/>
              <a:t>situation</a:t>
            </a:r>
            <a:r>
              <a:rPr lang="cs-CZ" sz="3400" dirty="0" smtClean="0"/>
              <a:t> </a:t>
            </a:r>
            <a:r>
              <a:rPr lang="cs-CZ" sz="3400" dirty="0" err="1" smtClean="0"/>
              <a:t>picture</a:t>
            </a:r>
            <a:endParaRPr lang="cs-CZ" sz="3400" dirty="0" smtClean="0"/>
          </a:p>
          <a:p>
            <a:pPr marL="1651285" lvl="2" indent="-457200">
              <a:spcBef>
                <a:spcPts val="1200"/>
              </a:spcBef>
              <a:defRPr sz="1800"/>
            </a:pPr>
            <a:r>
              <a:rPr lang="cs-CZ" sz="3400" dirty="0" err="1" smtClean="0"/>
              <a:t>Visualisation</a:t>
            </a:r>
            <a:endParaRPr lang="cs-CZ" sz="3400" dirty="0" smtClean="0"/>
          </a:p>
          <a:p>
            <a:pPr marL="1625575" lvl="2" indent="-325115">
              <a:spcBef>
                <a:spcPts val="711"/>
              </a:spcBef>
              <a:buFont typeface="Arial"/>
              <a:defRPr sz="1800"/>
            </a:pPr>
            <a:endParaRPr sz="3400" dirty="0"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4294967295"/>
          </p:nvPr>
        </p:nvSpPr>
        <p:spPr>
          <a:xfrm>
            <a:off x="11008925" y="9055947"/>
            <a:ext cx="1959751" cy="4987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b="0">
                <a:solidFill>
                  <a:srgbClr val="000000"/>
                </a:solidFill>
              </a:defRPr>
            </a:pPr>
            <a:fld id="{86CB4B4D-7CA3-9044-876B-883B54F8677D}" type="slidenum">
              <a:rPr b="1">
                <a:solidFill>
                  <a:srgbClr val="FFFFFF"/>
                </a:solidFill>
              </a:rPr>
              <a:t>20</a:t>
            </a:fld>
            <a:endParaRPr b="1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58" y="4948808"/>
            <a:ext cx="6181055" cy="43681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ight Arrow 2"/>
          <p:cNvSpPr/>
          <p:nvPr/>
        </p:nvSpPr>
        <p:spPr>
          <a:xfrm rot="10800000">
            <a:off x="4966229" y="6776278"/>
            <a:ext cx="1126525" cy="1116790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rgbClr val="BBE0E3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5022" tIns="65022" rIns="65022" bIns="65022" numCol="1" spcCol="54186" rtlCol="0" anchor="ctr">
            <a:spAutoFit/>
          </a:bodyPr>
          <a:lstStyle/>
          <a:p>
            <a:pPr algn="l" defTabSz="1300460" rtl="0" latinLnBrk="1" hangingPunct="0"/>
            <a:endParaRPr lang="cs-CZ"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Preparatory</a:t>
            </a:r>
            <a:r>
              <a:rPr lang="cs-CZ" dirty="0" smtClean="0"/>
              <a:t> </a:t>
            </a:r>
            <a:r>
              <a:rPr lang="cs-CZ" dirty="0" err="1" smtClean="0"/>
              <a:t>phase</a:t>
            </a:r>
            <a:endParaRPr lang="cs-CZ" dirty="0"/>
          </a:p>
        </p:txBody>
      </p:sp>
      <p:pic>
        <p:nvPicPr>
          <p:cNvPr id="8" name="Obrázek 7" descr="20_uzavera_provozu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12" y="5496257"/>
            <a:ext cx="4419204" cy="34426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97046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36" y="196280"/>
            <a:ext cx="11988800" cy="2413000"/>
          </a:xfrm>
        </p:spPr>
        <p:txBody>
          <a:bodyPr/>
          <a:lstStyle/>
          <a:p>
            <a:r>
              <a:rPr lang="cs-CZ" dirty="0" err="1" smtClean="0"/>
              <a:t>Execution</a:t>
            </a:r>
            <a:r>
              <a:rPr lang="cs-CZ" dirty="0" smtClean="0"/>
              <a:t> - </a:t>
            </a:r>
            <a:r>
              <a:rPr lang="cs-CZ" dirty="0" err="1" smtClean="0"/>
              <a:t>Exercising</a:t>
            </a:r>
            <a:endParaRPr lang="cs-CZ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208" y="3436640"/>
            <a:ext cx="3575549" cy="340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95672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General </a:t>
            </a:r>
            <a:r>
              <a:rPr lang="cs-CZ" dirty="0" err="1" smtClean="0"/>
              <a:t>Suvorov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t" anchorCtr="0"/>
          <a:lstStyle/>
          <a:p>
            <a:r>
              <a:rPr lang="en-US" dirty="0"/>
              <a:t>"What is difficult in training will become easy in a </a:t>
            </a:r>
            <a:r>
              <a:rPr lang="en-US" dirty="0" smtClean="0"/>
              <a:t>battle"</a:t>
            </a:r>
            <a:endParaRPr lang="cs-CZ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944" y="3940696"/>
            <a:ext cx="8413254" cy="5580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42733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Exercising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831" y="2101369"/>
            <a:ext cx="5721283" cy="29523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114" y="2099712"/>
            <a:ext cx="5071218" cy="28493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075" y="5047112"/>
            <a:ext cx="5455007" cy="39882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946" y="4949092"/>
            <a:ext cx="5373728" cy="402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91447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24" y="232284"/>
            <a:ext cx="6032782" cy="9229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284" y="4625373"/>
            <a:ext cx="7470844" cy="4807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085" y="376300"/>
            <a:ext cx="6630012" cy="425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0376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820" y="1719988"/>
            <a:ext cx="10557230" cy="687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1495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728" y="844352"/>
            <a:ext cx="11988800" cy="1219200"/>
          </a:xfrm>
        </p:spPr>
        <p:txBody>
          <a:bodyPr>
            <a:normAutofit/>
          </a:bodyPr>
          <a:lstStyle/>
          <a:p>
            <a:r>
              <a:rPr lang="cs-CZ" sz="6000" dirty="0" err="1" smtClean="0"/>
              <a:t>Tabletop</a:t>
            </a:r>
            <a:r>
              <a:rPr lang="cs-CZ" sz="6000" dirty="0" smtClean="0"/>
              <a:t> </a:t>
            </a:r>
            <a:r>
              <a:rPr lang="cs-CZ" sz="6000" dirty="0" err="1" smtClean="0"/>
              <a:t>exercise</a:t>
            </a:r>
            <a:r>
              <a:rPr lang="cs-CZ" sz="6000" dirty="0" smtClean="0"/>
              <a:t> – </a:t>
            </a:r>
            <a:r>
              <a:rPr lang="cs-CZ" sz="6000" dirty="0" err="1" smtClean="0"/>
              <a:t>Exciting</a:t>
            </a:r>
            <a:r>
              <a:rPr lang="cs-CZ" sz="6000" dirty="0" smtClean="0"/>
              <a:t> game </a:t>
            </a:r>
            <a:endParaRPr lang="cs-CZ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530" y="5164832"/>
            <a:ext cx="10153128" cy="44982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848" y="2126804"/>
            <a:ext cx="5321684" cy="29027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5134" y="2126804"/>
            <a:ext cx="3737672" cy="274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6512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840" y="3004592"/>
            <a:ext cx="9398000" cy="554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9587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Stress test?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216088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744" y="1132384"/>
            <a:ext cx="11988800" cy="1219200"/>
          </a:xfrm>
        </p:spPr>
        <p:txBody>
          <a:bodyPr>
            <a:noAutofit/>
          </a:bodyPr>
          <a:lstStyle/>
          <a:p>
            <a:pPr marL="0" marR="0" indent="0" algn="ctr" defTabSz="58420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800" dirty="0" smtClean="0">
                <a:solidFill>
                  <a:srgbClr val="0095CF"/>
                </a:solidFill>
                <a:effectLst/>
                <a:sym typeface="Bodoni SvtyTwo ITC TT-Book"/>
              </a:rPr>
              <a:t>PDCA </a:t>
            </a:r>
            <a:r>
              <a:rPr lang="cs-CZ" sz="4800" dirty="0" err="1" smtClean="0">
                <a:solidFill>
                  <a:srgbClr val="0095CF"/>
                </a:solidFill>
                <a:effectLst/>
                <a:sym typeface="Bodoni SvtyTwo ITC TT-Book"/>
              </a:rPr>
              <a:t>all</a:t>
            </a:r>
            <a:r>
              <a:rPr lang="cs-CZ" sz="4800" dirty="0"/>
              <a:t>-</a:t>
            </a:r>
            <a:r>
              <a:rPr lang="cs-CZ" sz="4800" baseline="0" dirty="0" smtClean="0">
                <a:solidFill>
                  <a:srgbClr val="0095CF"/>
                </a:solidFill>
                <a:effectLst/>
                <a:sym typeface="Bodoni SvtyTwo ITC TT-Book"/>
              </a:rPr>
              <a:t>in-</a:t>
            </a:r>
            <a:r>
              <a:rPr lang="cs-CZ" sz="4800" baseline="0" dirty="0" err="1" smtClean="0">
                <a:solidFill>
                  <a:srgbClr val="0095CF"/>
                </a:solidFill>
                <a:effectLst/>
                <a:sym typeface="Bodoni SvtyTwo ITC TT-Book"/>
              </a:rPr>
              <a:t>one</a:t>
            </a:r>
            <a:endParaRPr lang="cs-CZ" sz="4800" dirty="0" smtClean="0">
              <a:effectLst/>
            </a:endParaRPr>
          </a:p>
          <a:p>
            <a:endParaRPr lang="cs-CZ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err="1" smtClean="0"/>
              <a:t>All</a:t>
            </a:r>
            <a:r>
              <a:rPr lang="cs-CZ" dirty="0" smtClean="0"/>
              <a:t> </a:t>
            </a:r>
            <a:r>
              <a:rPr lang="cs-CZ" dirty="0" err="1" smtClean="0"/>
              <a:t>important</a:t>
            </a:r>
            <a:r>
              <a:rPr lang="cs-CZ" dirty="0" smtClean="0"/>
              <a:t> </a:t>
            </a:r>
            <a:r>
              <a:rPr lang="cs-CZ" dirty="0" err="1" smtClean="0"/>
              <a:t>players</a:t>
            </a:r>
            <a:r>
              <a:rPr lang="cs-CZ" dirty="0" smtClean="0"/>
              <a:t> </a:t>
            </a:r>
            <a:r>
              <a:rPr lang="cs-CZ" dirty="0" err="1" smtClean="0"/>
              <a:t>present</a:t>
            </a:r>
            <a:r>
              <a:rPr lang="cs-CZ" dirty="0" smtClean="0"/>
              <a:t> – </a:t>
            </a:r>
            <a:r>
              <a:rPr lang="cs-CZ" dirty="0" err="1" smtClean="0"/>
              <a:t>confrontation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„</a:t>
            </a:r>
            <a:r>
              <a:rPr lang="cs-CZ" dirty="0" err="1" smtClean="0"/>
              <a:t>planned</a:t>
            </a:r>
            <a:r>
              <a:rPr lang="cs-CZ" dirty="0" smtClean="0"/>
              <a:t>“ </a:t>
            </a:r>
            <a:r>
              <a:rPr lang="cs-CZ" dirty="0" err="1" smtClean="0"/>
              <a:t>or</a:t>
            </a:r>
            <a:r>
              <a:rPr lang="cs-CZ" dirty="0" smtClean="0"/>
              <a:t> „</a:t>
            </a:r>
            <a:r>
              <a:rPr lang="cs-CZ" dirty="0" err="1" smtClean="0"/>
              <a:t>expected</a:t>
            </a:r>
            <a:r>
              <a:rPr lang="cs-CZ" dirty="0" smtClean="0"/>
              <a:t>“ to „</a:t>
            </a:r>
            <a:r>
              <a:rPr lang="cs-CZ" dirty="0" err="1" smtClean="0"/>
              <a:t>realistic</a:t>
            </a:r>
            <a:r>
              <a:rPr lang="cs-CZ" dirty="0" smtClean="0"/>
              <a:t>“</a:t>
            </a:r>
          </a:p>
          <a:p>
            <a:r>
              <a:rPr lang="cs-CZ" dirty="0" smtClean="0"/>
              <a:t>Instant </a:t>
            </a:r>
            <a:r>
              <a:rPr lang="cs-CZ" dirty="0" err="1" smtClean="0"/>
              <a:t>ideas</a:t>
            </a:r>
            <a:r>
              <a:rPr lang="cs-CZ" dirty="0" smtClean="0"/>
              <a:t>, </a:t>
            </a:r>
            <a:r>
              <a:rPr lang="cs-CZ" dirty="0" err="1" smtClean="0"/>
              <a:t>improvements</a:t>
            </a:r>
            <a:r>
              <a:rPr lang="cs-CZ" dirty="0" smtClean="0"/>
              <a:t>, </a:t>
            </a:r>
            <a:r>
              <a:rPr lang="cs-CZ" dirty="0" err="1" smtClean="0"/>
              <a:t>cross-checks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/>
              <a:t> </a:t>
            </a:r>
            <a:r>
              <a:rPr lang="cs-CZ" dirty="0" err="1" smtClean="0"/>
              <a:t>real</a:t>
            </a:r>
            <a:r>
              <a:rPr lang="cs-CZ" dirty="0" smtClean="0"/>
              <a:t> </a:t>
            </a:r>
            <a:r>
              <a:rPr lang="cs-CZ" dirty="0" err="1" smtClean="0"/>
              <a:t>capabilities</a:t>
            </a:r>
            <a:r>
              <a:rPr lang="cs-CZ" dirty="0" smtClean="0"/>
              <a:t> and </a:t>
            </a:r>
            <a:r>
              <a:rPr lang="cs-CZ" dirty="0" err="1" smtClean="0"/>
              <a:t>responsibilities</a:t>
            </a:r>
            <a:endParaRPr lang="cs-CZ" dirty="0" smtClean="0"/>
          </a:p>
          <a:p>
            <a:r>
              <a:rPr lang="cs-CZ" dirty="0" smtClean="0"/>
              <a:t>Full and </a:t>
            </a:r>
            <a:r>
              <a:rPr lang="cs-CZ" dirty="0" err="1" smtClean="0"/>
              <a:t>comprehensive</a:t>
            </a:r>
            <a:r>
              <a:rPr lang="cs-CZ" dirty="0" smtClean="0"/>
              <a:t> </a:t>
            </a:r>
            <a:r>
              <a:rPr lang="cs-CZ" dirty="0" err="1" smtClean="0"/>
              <a:t>documentation</a:t>
            </a:r>
            <a:endParaRPr lang="cs-CZ" dirty="0" smtClean="0"/>
          </a:p>
          <a:p>
            <a:r>
              <a:rPr lang="cs-CZ" dirty="0" err="1" smtClean="0"/>
              <a:t>Experience</a:t>
            </a:r>
            <a:r>
              <a:rPr lang="cs-CZ" dirty="0" smtClean="0"/>
              <a:t> and </a:t>
            </a:r>
            <a:r>
              <a:rPr lang="cs-CZ" dirty="0" err="1" smtClean="0"/>
              <a:t>knowledge</a:t>
            </a:r>
            <a:r>
              <a:rPr lang="cs-CZ" dirty="0" smtClean="0"/>
              <a:t> </a:t>
            </a:r>
            <a:r>
              <a:rPr lang="cs-CZ" dirty="0" err="1" smtClean="0"/>
              <a:t>remains</a:t>
            </a:r>
            <a:r>
              <a:rPr lang="cs-CZ" dirty="0" smtClean="0"/>
              <a:t> in </a:t>
            </a:r>
            <a:r>
              <a:rPr lang="cs-CZ" dirty="0" err="1" smtClean="0"/>
              <a:t>minds</a:t>
            </a:r>
            <a:endParaRPr lang="cs-CZ" dirty="0" smtClean="0"/>
          </a:p>
          <a:p>
            <a:r>
              <a:rPr lang="cs-CZ" dirty="0" err="1" smtClean="0"/>
              <a:t>Optimization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Common</a:t>
            </a:r>
            <a:r>
              <a:rPr lang="cs-CZ" dirty="0" smtClean="0"/>
              <a:t> </a:t>
            </a:r>
            <a:r>
              <a:rPr lang="cs-CZ" dirty="0" err="1" smtClean="0"/>
              <a:t>operation</a:t>
            </a:r>
            <a:r>
              <a:rPr lang="cs-CZ" dirty="0" smtClean="0"/>
              <a:t> </a:t>
            </a:r>
            <a:r>
              <a:rPr lang="cs-CZ" dirty="0" err="1" smtClean="0"/>
              <a:t>picture</a:t>
            </a:r>
            <a:r>
              <a:rPr lang="cs-CZ" dirty="0" smtClean="0"/>
              <a:t> and </a:t>
            </a:r>
            <a:r>
              <a:rPr lang="cs-CZ" dirty="0" err="1" smtClean="0"/>
              <a:t>procedures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42796685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800" dirty="0"/>
              <a:t>PDCA </a:t>
            </a:r>
            <a:r>
              <a:rPr lang="cs-CZ" sz="4800" dirty="0" err="1"/>
              <a:t>all</a:t>
            </a:r>
            <a:r>
              <a:rPr lang="cs-CZ" sz="4800" dirty="0"/>
              <a:t>-in-</a:t>
            </a:r>
            <a:r>
              <a:rPr lang="cs-CZ" sz="4800" dirty="0" err="1"/>
              <a:t>one</a:t>
            </a:r>
            <a:endParaRPr lang="cs-CZ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err="1" smtClean="0"/>
              <a:t>Comparation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results</a:t>
            </a:r>
            <a:r>
              <a:rPr lang="cs-CZ" dirty="0" smtClean="0"/>
              <a:t> (</a:t>
            </a:r>
            <a:r>
              <a:rPr lang="cs-CZ" dirty="0" err="1" smtClean="0"/>
              <a:t>metrics</a:t>
            </a:r>
            <a:r>
              <a:rPr lang="cs-CZ" dirty="0" smtClean="0"/>
              <a:t>)</a:t>
            </a:r>
          </a:p>
          <a:p>
            <a:r>
              <a:rPr lang="cs-CZ" dirty="0" err="1" smtClean="0"/>
              <a:t>Regular</a:t>
            </a:r>
            <a:r>
              <a:rPr lang="cs-CZ" dirty="0" smtClean="0"/>
              <a:t> </a:t>
            </a:r>
            <a:r>
              <a:rPr lang="cs-CZ" dirty="0" err="1" smtClean="0"/>
              <a:t>repetition</a:t>
            </a:r>
            <a:endParaRPr lang="cs-CZ" dirty="0" smtClean="0"/>
          </a:p>
          <a:p>
            <a:pPr lvl="1"/>
            <a:r>
              <a:rPr lang="cs-CZ" dirty="0" smtClean="0"/>
              <a:t>Performance </a:t>
            </a:r>
            <a:r>
              <a:rPr lang="cs-CZ" dirty="0" err="1" smtClean="0"/>
              <a:t>improvement</a:t>
            </a:r>
            <a:endParaRPr lang="cs-CZ" dirty="0" smtClean="0"/>
          </a:p>
          <a:p>
            <a:pPr lvl="1"/>
            <a:r>
              <a:rPr lang="cs-CZ" dirty="0" err="1" smtClean="0"/>
              <a:t>Capabilities</a:t>
            </a:r>
            <a:r>
              <a:rPr lang="cs-CZ" dirty="0" smtClean="0"/>
              <a:t> </a:t>
            </a:r>
            <a:r>
              <a:rPr lang="cs-CZ" dirty="0" err="1" smtClean="0"/>
              <a:t>maintenance</a:t>
            </a:r>
            <a:endParaRPr lang="cs-CZ" dirty="0" smtClean="0"/>
          </a:p>
          <a:p>
            <a:pPr lvl="1"/>
            <a:r>
              <a:rPr lang="cs-CZ" dirty="0" smtClean="0"/>
              <a:t>New team </a:t>
            </a:r>
            <a:r>
              <a:rPr lang="cs-CZ" dirty="0" err="1" smtClean="0"/>
              <a:t>members</a:t>
            </a:r>
            <a:r>
              <a:rPr lang="cs-CZ" dirty="0" smtClean="0"/>
              <a:t> </a:t>
            </a:r>
            <a:r>
              <a:rPr lang="cs-CZ" dirty="0" err="1" smtClean="0"/>
              <a:t>introduction</a:t>
            </a:r>
            <a:r>
              <a:rPr lang="cs-CZ" dirty="0" smtClean="0"/>
              <a:t> and </a:t>
            </a:r>
            <a:r>
              <a:rPr lang="cs-CZ" dirty="0" err="1" smtClean="0"/>
              <a:t>adaptation</a:t>
            </a:r>
            <a:endParaRPr lang="cs-CZ" dirty="0" smtClean="0"/>
          </a:p>
          <a:p>
            <a:pPr lvl="1"/>
            <a:r>
              <a:rPr lang="cs-CZ" dirty="0" err="1" smtClean="0"/>
              <a:t>Change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external</a:t>
            </a:r>
            <a:r>
              <a:rPr lang="cs-CZ" dirty="0" smtClean="0"/>
              <a:t> </a:t>
            </a:r>
            <a:r>
              <a:rPr lang="cs-CZ" dirty="0" err="1" smtClean="0"/>
              <a:t>conditions</a:t>
            </a:r>
            <a:r>
              <a:rPr lang="cs-CZ" dirty="0" smtClean="0"/>
              <a:t> (</a:t>
            </a:r>
            <a:r>
              <a:rPr lang="cs-CZ" dirty="0" err="1" smtClean="0"/>
              <a:t>legislation</a:t>
            </a:r>
            <a:r>
              <a:rPr lang="cs-CZ" dirty="0" smtClean="0"/>
              <a:t>, technology, </a:t>
            </a:r>
            <a:r>
              <a:rPr lang="cs-CZ" dirty="0" err="1" smtClean="0"/>
              <a:t>economy</a:t>
            </a:r>
            <a:r>
              <a:rPr lang="cs-CZ" dirty="0" smtClean="0"/>
              <a:t> …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0266911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Tools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5400" dirty="0" smtClean="0"/>
              <a:t>PRACTIS</a:t>
            </a:r>
            <a:r>
              <a:rPr lang="cs-CZ" dirty="0" smtClean="0"/>
              <a:t> – </a:t>
            </a:r>
            <a:r>
              <a:rPr lang="cs-CZ" dirty="0" smtClean="0">
                <a:hlinkClick r:id="rId2"/>
              </a:rPr>
              <a:t>www.tsoft.cz/PRACTIS</a:t>
            </a:r>
            <a:endParaRPr lang="cs-CZ" dirty="0" smtClean="0"/>
          </a:p>
          <a:p>
            <a:r>
              <a:rPr lang="cs-CZ" sz="5400" dirty="0" smtClean="0"/>
              <a:t>SITUNET</a:t>
            </a:r>
            <a:r>
              <a:rPr lang="cs-CZ" dirty="0" smtClean="0"/>
              <a:t> – </a:t>
            </a:r>
            <a:r>
              <a:rPr lang="cs-CZ" dirty="0" smtClean="0">
                <a:hlinkClick r:id="rId3"/>
              </a:rPr>
              <a:t>www.tsoft.cz/SITUNET</a:t>
            </a:r>
            <a:endParaRPr lang="cs-CZ" dirty="0" smtClean="0"/>
          </a:p>
          <a:p>
            <a:r>
              <a:rPr lang="cs-CZ" dirty="0" smtClean="0"/>
              <a:t>Team </a:t>
            </a:r>
            <a:r>
              <a:rPr lang="cs-CZ" dirty="0" err="1" smtClean="0"/>
              <a:t>assessment</a:t>
            </a:r>
            <a:r>
              <a:rPr lang="cs-CZ" dirty="0" smtClean="0"/>
              <a:t> </a:t>
            </a:r>
            <a:r>
              <a:rPr lang="cs-CZ" dirty="0" err="1" smtClean="0"/>
              <a:t>tools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7576410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/>
          </p:cNvSpPr>
          <p:nvPr/>
        </p:nvSpPr>
        <p:spPr bwMode="auto">
          <a:xfrm>
            <a:off x="11008925" y="9055947"/>
            <a:ext cx="1959751" cy="496711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763082C1-9527-44C6-86E4-6A506E96A7EC}" type="slidenum">
              <a:rPr lang="cs-CZ" altLang="cs-CZ" sz="2600">
                <a:solidFill>
                  <a:srgbClr val="FFFFFF"/>
                </a:solidFill>
                <a:latin typeface="Arial Bold" charset="0"/>
                <a:sym typeface="Arial Bold" charset="0"/>
              </a:rPr>
              <a:pPr algn="r" eaLnBrk="1" hangingPunct="1"/>
              <a:t>32</a:t>
            </a:fld>
            <a:endParaRPr lang="cs-CZ" altLang="cs-CZ"/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980" y="1766767"/>
            <a:ext cx="10362003" cy="4622201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ázek 7" descr="41_IZ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192" y="6893024"/>
            <a:ext cx="3439880" cy="267268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ek 9" descr="80_obnova_E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08" y="6942989"/>
            <a:ext cx="3408009" cy="2686339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477" y="7241828"/>
            <a:ext cx="3510454" cy="2244687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Přímá spojovací čára 13"/>
          <p:cNvCxnSpPr>
            <a:cxnSpLocks noChangeShapeType="1"/>
          </p:cNvCxnSpPr>
          <p:nvPr/>
        </p:nvCxnSpPr>
        <p:spPr bwMode="auto">
          <a:xfrm flipV="1">
            <a:off x="381720" y="6677000"/>
            <a:ext cx="12241360" cy="40549"/>
          </a:xfrm>
          <a:prstGeom prst="line">
            <a:avLst/>
          </a:prstGeom>
          <a:noFill/>
          <a:ln w="31750">
            <a:solidFill>
              <a:srgbClr val="A6A6A6"/>
            </a:solidFill>
            <a:prstDash val="dash"/>
            <a:round/>
            <a:headEnd/>
            <a:tailEnd/>
          </a:ln>
          <a:effectLst>
            <a:outerShdw blurRad="63500" dist="23000" dir="5400000" algn="ctr" rotWithShape="0">
              <a:srgbClr val="000000">
                <a:alpha val="34998"/>
              </a:srgbClr>
            </a:outerShdw>
          </a:effectLst>
        </p:spPr>
      </p:cxnSp>
      <p:sp>
        <p:nvSpPr>
          <p:cNvPr id="11" name="Šipka doprava 10"/>
          <p:cNvSpPr>
            <a:spLocks noChangeArrowheads="1"/>
          </p:cNvSpPr>
          <p:nvPr/>
        </p:nvSpPr>
        <p:spPr bwMode="auto">
          <a:xfrm rot="7666142">
            <a:off x="7734811" y="6322746"/>
            <a:ext cx="951602" cy="484659"/>
          </a:xfrm>
          <a:prstGeom prst="rightArrow">
            <a:avLst>
              <a:gd name="adj1" fmla="val 54657"/>
              <a:gd name="adj2" fmla="val 49999"/>
            </a:avLst>
          </a:prstGeom>
          <a:solidFill>
            <a:srgbClr val="FFC000"/>
          </a:solidFill>
          <a:ln w="25400">
            <a:solidFill>
              <a:srgbClr val="FF0000"/>
            </a:solidFill>
            <a:round/>
            <a:headEnd/>
            <a:tailEnd/>
          </a:ln>
          <a:effectLst>
            <a:outerShdw blurRad="63500" dist="23000" dir="5400000" algn="ctr" rotWithShape="0">
              <a:srgbClr val="000000">
                <a:alpha val="34998"/>
              </a:srgbClr>
            </a:outerShdw>
          </a:effectLst>
        </p:spPr>
        <p:txBody>
          <a:bodyPr lIns="45719" tIns="45719" rIns="45719" bIns="45719" anchor="ctr"/>
          <a:lstStyle/>
          <a:p>
            <a:pPr marL="457200">
              <a:defRPr/>
            </a:pPr>
            <a:endParaRPr lang="cs-CZ">
              <a:cs typeface="Arial" pitchFamily="34" charset="0"/>
              <a:sym typeface="Arial" pitchFamily="34" charset="0"/>
            </a:endParaRPr>
          </a:p>
        </p:txBody>
      </p:sp>
      <p:sp>
        <p:nvSpPr>
          <p:cNvPr id="12" name="Elipsa 14"/>
          <p:cNvSpPr>
            <a:spLocks noChangeArrowheads="1"/>
          </p:cNvSpPr>
          <p:nvPr/>
        </p:nvSpPr>
        <p:spPr bwMode="auto">
          <a:xfrm>
            <a:off x="8370572" y="5628184"/>
            <a:ext cx="1732227" cy="51678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>
            <a:outerShdw blurRad="63500" dist="23000" dir="5400000" algn="ctr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19" tIns="45719" rIns="45719" bIns="45719" anchor="ctr"/>
          <a:lstStyle/>
          <a:p>
            <a:pPr marL="457200">
              <a:defRPr/>
            </a:pPr>
            <a:endParaRPr lang="cs-CZ">
              <a:cs typeface="Arial" pitchFamily="34" charset="0"/>
              <a:sym typeface="Arial" pitchFamily="34" charset="0"/>
            </a:endParaRPr>
          </a:p>
        </p:txBody>
      </p:sp>
      <p:sp>
        <p:nvSpPr>
          <p:cNvPr id="13" name="Elipsa 14"/>
          <p:cNvSpPr>
            <a:spLocks noChangeArrowheads="1"/>
          </p:cNvSpPr>
          <p:nvPr/>
        </p:nvSpPr>
        <p:spPr bwMode="auto">
          <a:xfrm>
            <a:off x="10604776" y="2271788"/>
            <a:ext cx="1296144" cy="51678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>
            <a:outerShdw blurRad="63500" dist="23000" dir="5400000" algn="ctr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19" tIns="45719" rIns="45719" bIns="45719" anchor="ctr"/>
          <a:lstStyle/>
          <a:p>
            <a:pPr marL="457200">
              <a:defRPr/>
            </a:pPr>
            <a:endParaRPr lang="cs-CZ">
              <a:cs typeface="Arial" pitchFamily="34" charset="0"/>
              <a:sym typeface="Arial" pitchFamily="34" charset="0"/>
            </a:endParaRPr>
          </a:p>
        </p:txBody>
      </p:sp>
      <p:sp>
        <p:nvSpPr>
          <p:cNvPr id="14" name="Nadpis 1"/>
          <p:cNvSpPr txBox="1">
            <a:spLocks/>
          </p:cNvSpPr>
          <p:nvPr/>
        </p:nvSpPr>
        <p:spPr>
          <a:xfrm>
            <a:off x="508000" y="772344"/>
            <a:ext cx="11988800" cy="1219200"/>
          </a:xfrm>
          <a:prstGeom prst="rect">
            <a:avLst/>
          </a:prstGeom>
        </p:spPr>
        <p:txBody>
          <a:bodyPr/>
          <a:lstStyle>
            <a:lvl1pPr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1pPr>
            <a:lvl2pPr indent="2286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2pPr>
            <a:lvl3pPr indent="4572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3pPr>
            <a:lvl4pPr indent="6858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4pPr>
            <a:lvl5pPr indent="9144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5pPr>
            <a:lvl6pPr indent="11430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6pPr>
            <a:lvl7pPr indent="13716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7pPr>
            <a:lvl8pPr indent="16002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8pPr>
            <a:lvl9pPr indent="18288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9pPr>
          </a:lstStyle>
          <a:p>
            <a:r>
              <a:rPr lang="cs-CZ" sz="5400" dirty="0" err="1" smtClean="0"/>
              <a:t>Scenario</a:t>
            </a:r>
            <a:endParaRPr lang="cs-CZ" sz="5400" dirty="0"/>
          </a:p>
        </p:txBody>
      </p:sp>
    </p:spTree>
    <p:extLst>
      <p:ext uri="{BB962C8B-B14F-4D97-AF65-F5344CB8AC3E}">
        <p14:creationId xmlns:p14="http://schemas.microsoft.com/office/powerpoint/2010/main" val="176906326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Shape 487"/>
          <p:cNvSpPr>
            <a:spLocks noGrp="1"/>
          </p:cNvSpPr>
          <p:nvPr>
            <p:ph type="title"/>
          </p:nvPr>
        </p:nvSpPr>
        <p:spPr>
          <a:xfrm>
            <a:off x="659164" y="484312"/>
            <a:ext cx="11704321" cy="92276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sz="1200" b="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lang="cs-CZ" sz="4400" dirty="0" err="1" smtClean="0">
                <a:solidFill>
                  <a:srgbClr val="FF0000"/>
                </a:solidFill>
              </a:rPr>
              <a:t>Timeline</a:t>
            </a:r>
            <a:r>
              <a:rPr lang="cs-CZ" sz="4400" dirty="0" smtClean="0">
                <a:solidFill>
                  <a:srgbClr val="FF0000"/>
                </a:solidFill>
              </a:rPr>
              <a:t>, </a:t>
            </a:r>
            <a:r>
              <a:rPr lang="cs-CZ" sz="4400" dirty="0" err="1" smtClean="0">
                <a:solidFill>
                  <a:srgbClr val="FF0000"/>
                </a:solidFill>
              </a:rPr>
              <a:t>models</a:t>
            </a:r>
            <a:r>
              <a:rPr lang="cs-CZ" sz="4400" dirty="0" smtClean="0">
                <a:solidFill>
                  <a:srgbClr val="FF0000"/>
                </a:solidFill>
              </a:rPr>
              <a:t>, </a:t>
            </a:r>
            <a:r>
              <a:rPr lang="cs-CZ" sz="4400" dirty="0" err="1" smtClean="0">
                <a:solidFill>
                  <a:srgbClr val="FF0000"/>
                </a:solidFill>
              </a:rPr>
              <a:t>simulation</a:t>
            </a:r>
            <a:r>
              <a:rPr lang="cs-CZ" sz="4400" dirty="0" smtClean="0">
                <a:solidFill>
                  <a:srgbClr val="FF0000"/>
                </a:solidFill>
              </a:rPr>
              <a:t>...</a:t>
            </a:r>
            <a:endParaRPr sz="4400" dirty="0">
              <a:solidFill>
                <a:srgbClr val="FF0000"/>
              </a:solidFill>
            </a:endParaRPr>
          </a:p>
        </p:txBody>
      </p:sp>
      <p:pic>
        <p:nvPicPr>
          <p:cNvPr id="489" name="image20.png" descr="voda4.bmp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1218055" y="5491149"/>
            <a:ext cx="1445800" cy="1129966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pic>
        <p:nvPicPr>
          <p:cNvPr id="490" name="image21.png" descr="voda5.bmp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46940" y="5491268"/>
            <a:ext cx="1453800" cy="1129634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pic>
        <p:nvPicPr>
          <p:cNvPr id="491" name="image2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7718" y="8461199"/>
            <a:ext cx="11827793" cy="389929"/>
          </a:xfrm>
          <a:prstGeom prst="rect">
            <a:avLst/>
          </a:prstGeom>
          <a:ln w="12700">
            <a:miter lim="400000"/>
          </a:ln>
        </p:spPr>
      </p:pic>
      <p:pic>
        <p:nvPicPr>
          <p:cNvPr id="492" name="image23.png" descr="voda7.bmp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195166" y="5494585"/>
            <a:ext cx="1433761" cy="1120558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pic>
        <p:nvPicPr>
          <p:cNvPr id="493" name="image24.png" descr="Tma.bmp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69776" y="2828573"/>
            <a:ext cx="1479869" cy="1135794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pic>
        <p:nvPicPr>
          <p:cNvPr id="494" name="image25.png" descr="tma3.bmp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833750" y="2726161"/>
            <a:ext cx="1433761" cy="1100405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pic>
        <p:nvPicPr>
          <p:cNvPr id="495" name="image26.png" descr="tma5.bmp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189213" y="2726161"/>
            <a:ext cx="1433761" cy="1100405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sp>
        <p:nvSpPr>
          <p:cNvPr id="496" name="Shape 496"/>
          <p:cNvSpPr/>
          <p:nvPr/>
        </p:nvSpPr>
        <p:spPr>
          <a:xfrm>
            <a:off x="1374874" y="1705364"/>
            <a:ext cx="921704" cy="7578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14"/>
                </a:moveTo>
                <a:lnTo>
                  <a:pt x="10800" y="0"/>
                </a:lnTo>
                <a:lnTo>
                  <a:pt x="21600" y="1314"/>
                </a:lnTo>
                <a:lnTo>
                  <a:pt x="16200" y="1314"/>
                </a:lnTo>
                <a:lnTo>
                  <a:pt x="16200" y="20286"/>
                </a:lnTo>
                <a:lnTo>
                  <a:pt x="21600" y="20286"/>
                </a:lnTo>
                <a:lnTo>
                  <a:pt x="10800" y="21600"/>
                </a:lnTo>
                <a:lnTo>
                  <a:pt x="0" y="20286"/>
                </a:lnTo>
                <a:lnTo>
                  <a:pt x="5400" y="20286"/>
                </a:lnTo>
                <a:lnTo>
                  <a:pt x="5400" y="1314"/>
                </a:lnTo>
                <a:close/>
              </a:path>
            </a:pathLst>
          </a:custGeom>
          <a:solidFill>
            <a:srgbClr val="8AFAAF">
              <a:alpha val="56000"/>
            </a:srgbClr>
          </a:solidFill>
          <a:ln w="25400">
            <a:solidFill>
              <a:schemeClr val="accent1">
                <a:alpha val="64999"/>
              </a:schemeClr>
            </a:solidFill>
          </a:ln>
          <a:effectLst>
            <a:outerShdw blurRad="12700" dist="23000" dir="5400000" rotWithShape="0">
              <a:srgbClr val="000000">
                <a:alpha val="34999"/>
              </a:srgbClr>
            </a:outerShdw>
          </a:effectLst>
        </p:spPr>
        <p:txBody>
          <a:bodyPr lIns="65017" tIns="65017" rIns="65017" bIns="65017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97" name="Shape 497"/>
          <p:cNvSpPr/>
          <p:nvPr/>
        </p:nvSpPr>
        <p:spPr>
          <a:xfrm>
            <a:off x="6511325" y="1647651"/>
            <a:ext cx="921704" cy="7578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14"/>
                </a:moveTo>
                <a:lnTo>
                  <a:pt x="10800" y="0"/>
                </a:lnTo>
                <a:lnTo>
                  <a:pt x="21600" y="1314"/>
                </a:lnTo>
                <a:lnTo>
                  <a:pt x="16200" y="1314"/>
                </a:lnTo>
                <a:lnTo>
                  <a:pt x="16200" y="20286"/>
                </a:lnTo>
                <a:lnTo>
                  <a:pt x="21600" y="20286"/>
                </a:lnTo>
                <a:lnTo>
                  <a:pt x="10800" y="21600"/>
                </a:lnTo>
                <a:lnTo>
                  <a:pt x="0" y="20286"/>
                </a:lnTo>
                <a:lnTo>
                  <a:pt x="5400" y="20286"/>
                </a:lnTo>
                <a:lnTo>
                  <a:pt x="5400" y="1314"/>
                </a:lnTo>
                <a:close/>
              </a:path>
            </a:pathLst>
          </a:custGeom>
          <a:solidFill>
            <a:srgbClr val="8AFAAF">
              <a:alpha val="56000"/>
            </a:srgbClr>
          </a:solidFill>
          <a:ln w="25400">
            <a:solidFill>
              <a:schemeClr val="accent1">
                <a:alpha val="64999"/>
              </a:schemeClr>
            </a:solidFill>
          </a:ln>
          <a:effectLst>
            <a:outerShdw blurRad="12700" dist="23000" dir="5400000" rotWithShape="0">
              <a:srgbClr val="000000">
                <a:alpha val="34999"/>
              </a:srgbClr>
            </a:outerShdw>
          </a:effectLst>
        </p:spPr>
        <p:txBody>
          <a:bodyPr lIns="65017" tIns="65017" rIns="65017" bIns="65017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98" name="Shape 498"/>
          <p:cNvSpPr/>
          <p:nvPr/>
        </p:nvSpPr>
        <p:spPr>
          <a:xfrm>
            <a:off x="10099742" y="1745766"/>
            <a:ext cx="921704" cy="7578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14"/>
                </a:moveTo>
                <a:lnTo>
                  <a:pt x="10800" y="0"/>
                </a:lnTo>
                <a:lnTo>
                  <a:pt x="21600" y="1314"/>
                </a:lnTo>
                <a:lnTo>
                  <a:pt x="16200" y="1314"/>
                </a:lnTo>
                <a:lnTo>
                  <a:pt x="16200" y="20286"/>
                </a:lnTo>
                <a:lnTo>
                  <a:pt x="21600" y="20286"/>
                </a:lnTo>
                <a:lnTo>
                  <a:pt x="10800" y="21600"/>
                </a:lnTo>
                <a:lnTo>
                  <a:pt x="0" y="20286"/>
                </a:lnTo>
                <a:lnTo>
                  <a:pt x="5400" y="20286"/>
                </a:lnTo>
                <a:lnTo>
                  <a:pt x="5400" y="1314"/>
                </a:lnTo>
                <a:close/>
              </a:path>
            </a:pathLst>
          </a:custGeom>
          <a:solidFill>
            <a:srgbClr val="8AFAAF">
              <a:alpha val="56000"/>
            </a:srgbClr>
          </a:solidFill>
          <a:ln w="25400">
            <a:solidFill>
              <a:schemeClr val="accent1">
                <a:alpha val="64999"/>
              </a:schemeClr>
            </a:solidFill>
          </a:ln>
          <a:effectLst>
            <a:outerShdw blurRad="12700" dist="23000" dir="5400000" rotWithShape="0">
              <a:srgbClr val="000000">
                <a:alpha val="34999"/>
              </a:srgbClr>
            </a:outerShdw>
          </a:effectLst>
        </p:spPr>
        <p:txBody>
          <a:bodyPr lIns="65017" tIns="65017" rIns="65017" bIns="65017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236301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9" grpId="0" animBg="1" advAuto="0"/>
      <p:bldP spid="490" grpId="0" animBg="1" advAuto="0"/>
      <p:bldP spid="492" grpId="0" animBg="1" advAuto="0"/>
      <p:bldP spid="493" grpId="0" animBg="1" advAuto="0"/>
      <p:bldP spid="494" grpId="0" animBg="1" advAuto="0"/>
      <p:bldP spid="495" grpId="0" animBg="1" advAuto="0"/>
      <p:bldP spid="496" grpId="0" animBg="1" advAuto="0"/>
      <p:bldP spid="497" grpId="0" animBg="1" advAuto="0"/>
      <p:bldP spid="498" grpId="0" animBg="1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TEREX – </a:t>
            </a:r>
            <a:r>
              <a:rPr lang="cs-CZ" dirty="0" err="1" smtClean="0"/>
              <a:t>explosion</a:t>
            </a:r>
            <a:r>
              <a:rPr lang="cs-CZ" dirty="0" smtClean="0"/>
              <a:t> model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 smtClean="0"/>
          </a:p>
        </p:txBody>
      </p:sp>
      <p:pic>
        <p:nvPicPr>
          <p:cNvPr id="34820" name="Picture 4" descr="clip_image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5816" y="1996480"/>
            <a:ext cx="9721080" cy="11720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786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/>
          </p:cNvSpPr>
          <p:nvPr>
            <p:ph type="title"/>
          </p:nvPr>
        </p:nvSpPr>
        <p:spPr>
          <a:xfrm>
            <a:off x="741760" y="988368"/>
            <a:ext cx="11704321" cy="656592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400" b="1" dirty="0">
                <a:solidFill>
                  <a:srgbClr val="003399"/>
                </a:solidFill>
              </a:rPr>
              <a:t>SITUNET – water supply model</a:t>
            </a:r>
          </a:p>
        </p:txBody>
      </p:sp>
      <p:sp>
        <p:nvSpPr>
          <p:cNvPr id="201" name="Shape 201"/>
          <p:cNvSpPr/>
          <p:nvPr/>
        </p:nvSpPr>
        <p:spPr>
          <a:xfrm>
            <a:off x="11008925" y="9055947"/>
            <a:ext cx="1959751" cy="408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3" rIns="65022" bIns="65023">
            <a:spAutoFit/>
          </a:bodyPr>
          <a:lstStyle>
            <a:lvl1pPr algn="r">
              <a:defRPr sz="1800" b="1">
                <a:solidFill>
                  <a:srgbClr val="FFFFFF"/>
                </a:solidFill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20</a:t>
            </a:r>
          </a:p>
        </p:txBody>
      </p:sp>
      <p:pic>
        <p:nvPicPr>
          <p:cNvPr id="202" name="image32.png" descr="voda4.bmp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01332" y="2214880"/>
            <a:ext cx="8909193" cy="6962988"/>
          </a:xfrm>
          <a:prstGeom prst="rect">
            <a:avLst/>
          </a:prstGeom>
          <a:ln>
            <a:solidFill/>
            <a:miter/>
          </a:ln>
        </p:spPr>
      </p:pic>
      <p:sp>
        <p:nvSpPr>
          <p:cNvPr id="203" name="Shape 203"/>
          <p:cNvSpPr>
            <a:spLocks noGrp="1"/>
          </p:cNvSpPr>
          <p:nvPr>
            <p:ph type="sldNum" sz="quarter" idx="4294967295"/>
          </p:nvPr>
        </p:nvSpPr>
        <p:spPr>
          <a:xfrm>
            <a:off x="11008925" y="9055947"/>
            <a:ext cx="1959751" cy="4987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30046" tIns="65023" rIns="130046" bIns="65023"/>
          <a:lstStyle/>
          <a:p>
            <a:pPr lvl="0">
              <a:defRPr b="0">
                <a:solidFill>
                  <a:srgbClr val="000000"/>
                </a:solidFill>
              </a:defRPr>
            </a:pPr>
            <a:fld id="{86CB4B4D-7CA3-9044-876B-883B54F8677D}" type="slidenum">
              <a:rPr b="1">
                <a:solidFill>
                  <a:srgbClr val="FFFFFF"/>
                </a:solidFill>
              </a:rPr>
              <a:t>35</a:t>
            </a:fld>
            <a:endParaRPr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52743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/>
          </p:cNvSpPr>
          <p:nvPr>
            <p:ph type="title"/>
          </p:nvPr>
        </p:nvSpPr>
        <p:spPr>
          <a:xfrm>
            <a:off x="669752" y="988368"/>
            <a:ext cx="11704321" cy="71797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400" b="1" dirty="0">
                <a:solidFill>
                  <a:srgbClr val="003399"/>
                </a:solidFill>
              </a:rPr>
              <a:t>SITUNET – water supply model </a:t>
            </a:r>
          </a:p>
        </p:txBody>
      </p:sp>
      <p:sp>
        <p:nvSpPr>
          <p:cNvPr id="206" name="Shape 206"/>
          <p:cNvSpPr/>
          <p:nvPr/>
        </p:nvSpPr>
        <p:spPr>
          <a:xfrm>
            <a:off x="11008925" y="9055947"/>
            <a:ext cx="1959751" cy="408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3" rIns="65022" bIns="65023">
            <a:spAutoFit/>
          </a:bodyPr>
          <a:lstStyle>
            <a:lvl1pPr algn="r">
              <a:defRPr sz="1800" b="1">
                <a:solidFill>
                  <a:srgbClr val="FFFFFF"/>
                </a:solidFill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21</a:t>
            </a:r>
          </a:p>
        </p:txBody>
      </p:sp>
      <p:pic>
        <p:nvPicPr>
          <p:cNvPr id="207" name="image33.png" descr="voda5.bmp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01333" y="2214880"/>
            <a:ext cx="8961122" cy="6962988"/>
          </a:xfrm>
          <a:prstGeom prst="rect">
            <a:avLst/>
          </a:prstGeom>
          <a:ln>
            <a:solidFill/>
            <a:miter/>
          </a:ln>
        </p:spPr>
      </p:pic>
      <p:sp>
        <p:nvSpPr>
          <p:cNvPr id="208" name="Shape 208"/>
          <p:cNvSpPr>
            <a:spLocks noGrp="1"/>
          </p:cNvSpPr>
          <p:nvPr>
            <p:ph type="sldNum" sz="quarter" idx="4294967295"/>
          </p:nvPr>
        </p:nvSpPr>
        <p:spPr>
          <a:xfrm>
            <a:off x="11008925" y="9055947"/>
            <a:ext cx="1959751" cy="4987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30046" tIns="65023" rIns="130046" bIns="65023"/>
          <a:lstStyle/>
          <a:p>
            <a:pPr lvl="0">
              <a:defRPr b="0">
                <a:solidFill>
                  <a:srgbClr val="000000"/>
                </a:solidFill>
              </a:defRPr>
            </a:pPr>
            <a:fld id="{86CB4B4D-7CA3-9044-876B-883B54F8677D}" type="slidenum">
              <a:rPr b="1">
                <a:solidFill>
                  <a:srgbClr val="FFFFFF"/>
                </a:solidFill>
              </a:rPr>
              <a:t>36</a:t>
            </a:fld>
            <a:endParaRPr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01395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/>
          </p:cNvSpPr>
          <p:nvPr>
            <p:ph type="title"/>
          </p:nvPr>
        </p:nvSpPr>
        <p:spPr>
          <a:xfrm>
            <a:off x="669752" y="988368"/>
            <a:ext cx="11704321" cy="71797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400" b="1" dirty="0">
                <a:solidFill>
                  <a:srgbClr val="003399"/>
                </a:solidFill>
              </a:rPr>
              <a:t>SITUNET – water supply model </a:t>
            </a:r>
          </a:p>
        </p:txBody>
      </p:sp>
      <p:sp>
        <p:nvSpPr>
          <p:cNvPr id="211" name="Shape 211"/>
          <p:cNvSpPr/>
          <p:nvPr/>
        </p:nvSpPr>
        <p:spPr>
          <a:xfrm>
            <a:off x="11008925" y="9055947"/>
            <a:ext cx="1959751" cy="408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3" rIns="65022" bIns="65023">
            <a:spAutoFit/>
          </a:bodyPr>
          <a:lstStyle>
            <a:lvl1pPr algn="r">
              <a:defRPr sz="1800" b="1">
                <a:solidFill>
                  <a:srgbClr val="FFFFFF"/>
                </a:solidFill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22</a:t>
            </a:r>
          </a:p>
        </p:txBody>
      </p:sp>
      <p:pic>
        <p:nvPicPr>
          <p:cNvPr id="212" name="image34.png" descr="voda6.bmp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01332" y="2230684"/>
            <a:ext cx="8909193" cy="6947183"/>
          </a:xfrm>
          <a:prstGeom prst="rect">
            <a:avLst/>
          </a:prstGeom>
          <a:ln>
            <a:solidFill/>
            <a:miter/>
          </a:ln>
        </p:spPr>
      </p:pic>
      <p:sp>
        <p:nvSpPr>
          <p:cNvPr id="213" name="Shape 213"/>
          <p:cNvSpPr>
            <a:spLocks noGrp="1"/>
          </p:cNvSpPr>
          <p:nvPr>
            <p:ph type="sldNum" sz="quarter" idx="4294967295"/>
          </p:nvPr>
        </p:nvSpPr>
        <p:spPr>
          <a:xfrm>
            <a:off x="11008925" y="9055947"/>
            <a:ext cx="1959751" cy="4987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30046" tIns="65023" rIns="130046" bIns="65023"/>
          <a:lstStyle/>
          <a:p>
            <a:pPr lvl="0">
              <a:defRPr b="0">
                <a:solidFill>
                  <a:srgbClr val="000000"/>
                </a:solidFill>
              </a:defRPr>
            </a:pPr>
            <a:fld id="{86CB4B4D-7CA3-9044-876B-883B54F8677D}" type="slidenum">
              <a:rPr b="1">
                <a:solidFill>
                  <a:srgbClr val="FFFFFF"/>
                </a:solidFill>
              </a:rPr>
              <a:t>37</a:t>
            </a:fld>
            <a:endParaRPr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11175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/>
          </p:cNvSpPr>
          <p:nvPr>
            <p:ph type="title"/>
          </p:nvPr>
        </p:nvSpPr>
        <p:spPr>
          <a:xfrm>
            <a:off x="669752" y="916360"/>
            <a:ext cx="11704321" cy="71797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400" b="1" dirty="0">
                <a:solidFill>
                  <a:srgbClr val="003399"/>
                </a:solidFill>
              </a:rPr>
              <a:t>SITUNET – water supply model </a:t>
            </a:r>
          </a:p>
        </p:txBody>
      </p:sp>
      <p:sp>
        <p:nvSpPr>
          <p:cNvPr id="216" name="Shape 216"/>
          <p:cNvSpPr/>
          <p:nvPr/>
        </p:nvSpPr>
        <p:spPr>
          <a:xfrm>
            <a:off x="11008925" y="9055947"/>
            <a:ext cx="1959751" cy="408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3" rIns="65022" bIns="65023">
            <a:spAutoFit/>
          </a:bodyPr>
          <a:lstStyle>
            <a:lvl1pPr algn="r">
              <a:defRPr sz="1800" b="1">
                <a:solidFill>
                  <a:srgbClr val="FFFFFF"/>
                </a:solidFill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23</a:t>
            </a:r>
          </a:p>
        </p:txBody>
      </p:sp>
      <p:pic>
        <p:nvPicPr>
          <p:cNvPr id="217" name="image35.png" descr="voda7.bmp"/>
          <p:cNvPicPr/>
          <p:nvPr/>
        </p:nvPicPr>
        <p:blipFill>
          <a:blip r:embed="rId2">
            <a:extLst/>
          </a:blip>
          <a:srcRect t="3717" r="2563"/>
          <a:stretch>
            <a:fillRect/>
          </a:stretch>
        </p:blipFill>
        <p:spPr>
          <a:xfrm>
            <a:off x="2253928" y="2500536"/>
            <a:ext cx="8680771" cy="6704110"/>
          </a:xfrm>
          <a:prstGeom prst="rect">
            <a:avLst/>
          </a:prstGeom>
          <a:ln>
            <a:solidFill/>
            <a:miter/>
          </a:ln>
        </p:spPr>
      </p:pic>
      <p:sp>
        <p:nvSpPr>
          <p:cNvPr id="218" name="Shape 218"/>
          <p:cNvSpPr>
            <a:spLocks noGrp="1"/>
          </p:cNvSpPr>
          <p:nvPr>
            <p:ph type="sldNum" sz="quarter" idx="4294967295"/>
          </p:nvPr>
        </p:nvSpPr>
        <p:spPr>
          <a:xfrm>
            <a:off x="11008925" y="9055947"/>
            <a:ext cx="1959751" cy="4987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30046" tIns="65023" rIns="130046" bIns="65023"/>
          <a:lstStyle/>
          <a:p>
            <a:pPr lvl="0">
              <a:defRPr b="0">
                <a:solidFill>
                  <a:srgbClr val="000000"/>
                </a:solidFill>
              </a:defRPr>
            </a:pPr>
            <a:fld id="{86CB4B4D-7CA3-9044-876B-883B54F8677D}" type="slidenum">
              <a:rPr b="1">
                <a:solidFill>
                  <a:srgbClr val="FFFFFF"/>
                </a:solidFill>
              </a:rPr>
              <a:t>38</a:t>
            </a:fld>
            <a:endParaRPr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06995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>
            <a:spLocks noGrp="1"/>
          </p:cNvSpPr>
          <p:nvPr>
            <p:ph type="title"/>
          </p:nvPr>
        </p:nvSpPr>
        <p:spPr>
          <a:xfrm>
            <a:off x="597744" y="988368"/>
            <a:ext cx="11704321" cy="656592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400" b="1" dirty="0">
                <a:solidFill>
                  <a:srgbClr val="003399"/>
                </a:solidFill>
              </a:rPr>
              <a:t>SITUNET – Fuel stations in operation</a:t>
            </a:r>
          </a:p>
        </p:txBody>
      </p:sp>
      <p:sp>
        <p:nvSpPr>
          <p:cNvPr id="260" name="Shape 260"/>
          <p:cNvSpPr/>
          <p:nvPr/>
        </p:nvSpPr>
        <p:spPr>
          <a:xfrm>
            <a:off x="11008925" y="9055947"/>
            <a:ext cx="1959751" cy="408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3" rIns="65022" bIns="65023">
            <a:spAutoFit/>
          </a:bodyPr>
          <a:lstStyle>
            <a:lvl1pPr algn="r">
              <a:defRPr sz="1800" b="1">
                <a:solidFill>
                  <a:srgbClr val="FFFFFF"/>
                </a:solidFill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30</a:t>
            </a:r>
          </a:p>
        </p:txBody>
      </p:sp>
      <p:sp>
        <p:nvSpPr>
          <p:cNvPr id="261" name="Shape 261"/>
          <p:cNvSpPr/>
          <p:nvPr/>
        </p:nvSpPr>
        <p:spPr>
          <a:xfrm>
            <a:off x="1790418" y="2521939"/>
            <a:ext cx="3380635" cy="562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3" rIns="65022" bIns="65023">
            <a:spAutoFit/>
          </a:bodyPr>
          <a:lstStyle/>
          <a:p>
            <a:pPr lvl="0">
              <a:defRPr sz="1800"/>
            </a:pPr>
            <a:r>
              <a:rPr sz="2800"/>
              <a:t>For rescue system</a:t>
            </a:r>
          </a:p>
        </p:txBody>
      </p:sp>
      <p:sp>
        <p:nvSpPr>
          <p:cNvPr id="262" name="Shape 262"/>
          <p:cNvSpPr/>
          <p:nvPr/>
        </p:nvSpPr>
        <p:spPr>
          <a:xfrm>
            <a:off x="7730631" y="2521939"/>
            <a:ext cx="4404927" cy="562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3" rIns="65022" bIns="65023">
            <a:spAutoFit/>
          </a:bodyPr>
          <a:lstStyle/>
          <a:p>
            <a:pPr lvl="0">
              <a:defRPr sz="1800"/>
            </a:pPr>
            <a:r>
              <a:rPr sz="2800"/>
              <a:t>For public</a:t>
            </a:r>
          </a:p>
        </p:txBody>
      </p:sp>
      <p:pic>
        <p:nvPicPr>
          <p:cNvPr id="263" name="image44.png" descr="68_cerpaci_stanice_verejnost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04000" y="3585351"/>
            <a:ext cx="6177281" cy="5183858"/>
          </a:xfrm>
          <a:prstGeom prst="rect">
            <a:avLst/>
          </a:prstGeom>
          <a:ln>
            <a:solidFill/>
            <a:miter/>
          </a:ln>
        </p:spPr>
      </p:pic>
      <p:pic>
        <p:nvPicPr>
          <p:cNvPr id="264" name="image45.png" descr="64_PHM_pro_IZS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3529" y="3544712"/>
            <a:ext cx="6143414" cy="5224498"/>
          </a:xfrm>
          <a:prstGeom prst="rect">
            <a:avLst/>
          </a:prstGeom>
          <a:ln>
            <a:solidFill/>
            <a:miter/>
          </a:ln>
        </p:spPr>
      </p:pic>
      <p:sp>
        <p:nvSpPr>
          <p:cNvPr id="265" name="Shape 265"/>
          <p:cNvSpPr>
            <a:spLocks noGrp="1"/>
          </p:cNvSpPr>
          <p:nvPr>
            <p:ph type="sldNum" sz="quarter" idx="4294967295"/>
          </p:nvPr>
        </p:nvSpPr>
        <p:spPr>
          <a:xfrm>
            <a:off x="11008925" y="9055947"/>
            <a:ext cx="1959751" cy="4987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30046" tIns="65023" rIns="130046" bIns="65023"/>
          <a:lstStyle/>
          <a:p>
            <a:pPr lvl="0">
              <a:defRPr b="0">
                <a:solidFill>
                  <a:srgbClr val="000000"/>
                </a:solidFill>
              </a:defRPr>
            </a:pPr>
            <a:fld id="{86CB4B4D-7CA3-9044-876B-883B54F8677D}" type="slidenum">
              <a:rPr b="1">
                <a:solidFill>
                  <a:srgbClr val="FFFFFF"/>
                </a:solidFill>
              </a:rPr>
              <a:t>39</a:t>
            </a:fld>
            <a:endParaRPr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85721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 descr="image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9" y="882790"/>
            <a:ext cx="13002543" cy="8870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752651" y="124272"/>
            <a:ext cx="11704320" cy="550898"/>
          </a:xfrm>
        </p:spPr>
        <p:txBody>
          <a:bodyPr lIns="0" tIns="0" rIns="0" bIns="0"/>
          <a:lstStyle/>
          <a:p>
            <a:pPr defTabSz="1142418">
              <a:lnSpc>
                <a:spcPct val="80000"/>
              </a:lnSpc>
              <a:spcBef>
                <a:spcPts val="1707"/>
              </a:spcBef>
            </a:pPr>
            <a:r>
              <a:rPr lang="cs-CZ" sz="3000" b="1" dirty="0" smtClean="0">
                <a:solidFill>
                  <a:srgbClr val="003399"/>
                </a:solidFill>
                <a:latin typeface="Arial Bold" charset="0"/>
                <a:cs typeface="Arial Bold" charset="0"/>
                <a:sym typeface="Arial Bold" charset="0"/>
              </a:rPr>
              <a:t>Prague Blackout </a:t>
            </a:r>
            <a:r>
              <a:rPr lang="cs-CZ" sz="3000" b="1" dirty="0">
                <a:solidFill>
                  <a:srgbClr val="003399"/>
                </a:solidFill>
                <a:latin typeface="Arial Bold" charset="0"/>
                <a:cs typeface="Arial Bold" charset="0"/>
                <a:sym typeface="Arial Bold" charset="0"/>
              </a:rPr>
              <a:t>2014 - </a:t>
            </a:r>
            <a:r>
              <a:rPr lang="cs-CZ" sz="3000" b="1" dirty="0" err="1">
                <a:solidFill>
                  <a:srgbClr val="003399"/>
                </a:solidFill>
                <a:latin typeface="Arial Bold" charset="0"/>
                <a:cs typeface="Arial Bold" charset="0"/>
                <a:sym typeface="Arial Bold" charset="0"/>
              </a:rPr>
              <a:t>Scene</a:t>
            </a:r>
            <a:endParaRPr lang="cs-CZ" b="1" dirty="0">
              <a:latin typeface="Helvetica" charset="0"/>
              <a:cs typeface="Helvetica" charset="0"/>
            </a:endParaRPr>
          </a:p>
        </p:txBody>
      </p:sp>
      <p:sp>
        <p:nvSpPr>
          <p:cNvPr id="5124" name="AutoShape 3"/>
          <p:cNvSpPr>
            <a:spLocks/>
          </p:cNvSpPr>
          <p:nvPr/>
        </p:nvSpPr>
        <p:spPr bwMode="auto">
          <a:xfrm>
            <a:off x="11006667" y="9074010"/>
            <a:ext cx="1959751" cy="498968"/>
          </a:xfrm>
          <a:custGeom>
            <a:avLst/>
            <a:gdLst>
              <a:gd name="T0" fmla="*/ 2147483647 w 21600"/>
              <a:gd name="T1" fmla="*/ 46278551 h 21600"/>
              <a:gd name="T2" fmla="*/ 2147483647 w 21600"/>
              <a:gd name="T3" fmla="*/ 46278551 h 21600"/>
              <a:gd name="T4" fmla="*/ 2147483647 w 21600"/>
              <a:gd name="T5" fmla="*/ 46278551 h 21600"/>
              <a:gd name="T6" fmla="*/ 2147483647 w 21600"/>
              <a:gd name="T7" fmla="*/ 4627855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65022" tIns="65022" rIns="65022" bIns="65022"/>
          <a:lstStyle/>
          <a:p>
            <a:pPr algn="r"/>
            <a:r>
              <a:rPr lang="cs-CZ" sz="2600">
                <a:latin typeface="Arial Bold" charset="0"/>
                <a:sym typeface="Arial Bold" charset="0"/>
              </a:rPr>
              <a:t>5</a:t>
            </a:r>
            <a:endParaRPr lang="cs-CZ"/>
          </a:p>
        </p:txBody>
      </p:sp>
      <p:sp>
        <p:nvSpPr>
          <p:cNvPr id="5125" name="AutoShape 4"/>
          <p:cNvSpPr>
            <a:spLocks/>
          </p:cNvSpPr>
          <p:nvPr/>
        </p:nvSpPr>
        <p:spPr bwMode="auto">
          <a:xfrm>
            <a:off x="663787" y="1131148"/>
            <a:ext cx="2560320" cy="878275"/>
          </a:xfrm>
          <a:custGeom>
            <a:avLst/>
            <a:gdLst>
              <a:gd name="T0" fmla="*/ 2147483647 w 21600"/>
              <a:gd name="T1" fmla="*/ 252337535 h 21600"/>
              <a:gd name="T2" fmla="*/ 2147483647 w 21600"/>
              <a:gd name="T3" fmla="*/ 252337535 h 21600"/>
              <a:gd name="T4" fmla="*/ 2147483647 w 21600"/>
              <a:gd name="T5" fmla="*/ 252337535 h 21600"/>
              <a:gd name="T6" fmla="*/ 2147483647 w 21600"/>
              <a:gd name="T7" fmla="*/ 25233753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65022" tIns="65022" rIns="65022" bIns="65022"/>
          <a:lstStyle/>
          <a:p>
            <a:r>
              <a:rPr lang="cs-CZ" u="sng" dirty="0" err="1" smtClean="0">
                <a:solidFill>
                  <a:srgbClr val="FFC000"/>
                </a:solidFill>
                <a:latin typeface="Arial Bold" charset="0"/>
                <a:sym typeface="Arial Bold" charset="0"/>
              </a:rPr>
              <a:t>Crisis</a:t>
            </a:r>
            <a:r>
              <a:rPr lang="cs-CZ" u="sng" dirty="0" smtClean="0">
                <a:solidFill>
                  <a:srgbClr val="FFC000"/>
                </a:solidFill>
                <a:latin typeface="Arial Bold" charset="0"/>
                <a:sym typeface="Arial Bold" charset="0"/>
              </a:rPr>
              <a:t> </a:t>
            </a:r>
            <a:r>
              <a:rPr lang="cs-CZ" u="sng" dirty="0" err="1" smtClean="0">
                <a:solidFill>
                  <a:srgbClr val="FFC000"/>
                </a:solidFill>
                <a:latin typeface="Arial Bold" charset="0"/>
                <a:sym typeface="Arial Bold" charset="0"/>
              </a:rPr>
              <a:t>staff</a:t>
            </a:r>
            <a:endParaRPr lang="cs-CZ" u="sng" dirty="0">
              <a:solidFill>
                <a:srgbClr val="FFC000"/>
              </a:solidFill>
              <a:latin typeface="Arial Bold" charset="0"/>
              <a:sym typeface="Arial Bold" charset="0"/>
            </a:endParaRPr>
          </a:p>
          <a:p>
            <a:endParaRPr lang="cs-CZ" sz="2000" u="sng" dirty="0">
              <a:solidFill>
                <a:srgbClr val="FFC000"/>
              </a:solidFill>
              <a:latin typeface="Arial Bold" charset="0"/>
              <a:sym typeface="Arial Bold" charset="0"/>
            </a:endParaRPr>
          </a:p>
          <a:p>
            <a:r>
              <a:rPr lang="cs-CZ" u="sng" dirty="0">
                <a:solidFill>
                  <a:srgbClr val="FFC000"/>
                </a:solidFill>
                <a:latin typeface="Arial Bold" charset="0"/>
                <a:sym typeface="Arial Bold" charset="0"/>
              </a:rPr>
              <a:t> </a:t>
            </a:r>
            <a:endParaRPr lang="cs-CZ" dirty="0"/>
          </a:p>
        </p:txBody>
      </p:sp>
      <p:sp>
        <p:nvSpPr>
          <p:cNvPr id="5126" name="AutoShape 5"/>
          <p:cNvSpPr>
            <a:spLocks/>
          </p:cNvSpPr>
          <p:nvPr/>
        </p:nvSpPr>
        <p:spPr bwMode="auto">
          <a:xfrm>
            <a:off x="9572978" y="1063415"/>
            <a:ext cx="3585351" cy="537351"/>
          </a:xfrm>
          <a:custGeom>
            <a:avLst/>
            <a:gdLst>
              <a:gd name="T0" fmla="*/ 2147483647 w 21600"/>
              <a:gd name="T1" fmla="*/ 57558102 h 21600"/>
              <a:gd name="T2" fmla="*/ 2147483647 w 21600"/>
              <a:gd name="T3" fmla="*/ 57558102 h 21600"/>
              <a:gd name="T4" fmla="*/ 2147483647 w 21600"/>
              <a:gd name="T5" fmla="*/ 57558102 h 21600"/>
              <a:gd name="T6" fmla="*/ 2147483647 w 21600"/>
              <a:gd name="T7" fmla="*/ 57558102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65022" tIns="65022" rIns="65022" bIns="65022"/>
          <a:lstStyle/>
          <a:p>
            <a:pPr algn="ctr"/>
            <a:r>
              <a:rPr lang="cs-CZ" u="sng" dirty="0" err="1" smtClean="0">
                <a:solidFill>
                  <a:srgbClr val="FFC000"/>
                </a:solidFill>
                <a:latin typeface="Arial Bold" charset="0"/>
                <a:sym typeface="Arial Bold" charset="0"/>
              </a:rPr>
              <a:t>Press</a:t>
            </a:r>
            <a:r>
              <a:rPr lang="cs-CZ" u="sng" dirty="0" smtClean="0">
                <a:solidFill>
                  <a:srgbClr val="FFC000"/>
                </a:solidFill>
                <a:latin typeface="Arial Bold" charset="0"/>
                <a:sym typeface="Arial Bold" charset="0"/>
              </a:rPr>
              <a:t> centre</a:t>
            </a:r>
            <a:endParaRPr lang="cs-CZ" dirty="0"/>
          </a:p>
        </p:txBody>
      </p:sp>
      <p:pic>
        <p:nvPicPr>
          <p:cNvPr id="5128" name="Picture 7" descr="image5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863" y="1803966"/>
            <a:ext cx="1639147" cy="97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sp>
        <p:nvSpPr>
          <p:cNvPr id="5130" name="AutoShape 10"/>
          <p:cNvSpPr>
            <a:spLocks/>
          </p:cNvSpPr>
          <p:nvPr/>
        </p:nvSpPr>
        <p:spPr bwMode="auto">
          <a:xfrm>
            <a:off x="255306" y="6720205"/>
            <a:ext cx="2969930" cy="408658"/>
          </a:xfrm>
          <a:custGeom>
            <a:avLst/>
            <a:gdLst>
              <a:gd name="T0" fmla="*/ 2147483647 w 21600"/>
              <a:gd name="T1" fmla="*/ 25423877 h 21600"/>
              <a:gd name="T2" fmla="*/ 2147483647 w 21600"/>
              <a:gd name="T3" fmla="*/ 25423877 h 21600"/>
              <a:gd name="T4" fmla="*/ 2147483647 w 21600"/>
              <a:gd name="T5" fmla="*/ 25423877 h 21600"/>
              <a:gd name="T6" fmla="*/ 2147483647 w 21600"/>
              <a:gd name="T7" fmla="*/ 2542387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65022" tIns="65022" rIns="65022" bIns="65022"/>
          <a:lstStyle/>
          <a:p>
            <a:r>
              <a:rPr lang="cs-CZ" sz="2000" dirty="0" err="1">
                <a:solidFill>
                  <a:srgbClr val="FFFFFF"/>
                </a:solidFill>
              </a:rPr>
              <a:t>Scenario</a:t>
            </a:r>
            <a:r>
              <a:rPr lang="cs-CZ" sz="2000" dirty="0">
                <a:solidFill>
                  <a:srgbClr val="FFFFFF"/>
                </a:solidFill>
              </a:rPr>
              <a:t> </a:t>
            </a:r>
            <a:r>
              <a:rPr lang="cs-CZ" sz="2000" dirty="0" err="1">
                <a:solidFill>
                  <a:srgbClr val="FFFFFF"/>
                </a:solidFill>
              </a:rPr>
              <a:t>timeline</a:t>
            </a:r>
            <a:endParaRPr lang="cs-CZ" dirty="0"/>
          </a:p>
        </p:txBody>
      </p:sp>
      <p:grpSp>
        <p:nvGrpSpPr>
          <p:cNvPr id="5137" name="Group 17"/>
          <p:cNvGrpSpPr>
            <a:grpSpLocks/>
          </p:cNvGrpSpPr>
          <p:nvPr/>
        </p:nvGrpSpPr>
        <p:grpSpPr bwMode="auto">
          <a:xfrm>
            <a:off x="2379698" y="3133795"/>
            <a:ext cx="1688818" cy="923432"/>
            <a:chOff x="-1" y="0"/>
            <a:chExt cx="1188134" cy="648073"/>
          </a:xfrm>
        </p:grpSpPr>
        <p:sp>
          <p:nvSpPr>
            <p:cNvPr id="5154" name="AutoShape 18"/>
            <p:cNvSpPr>
              <a:spLocks/>
            </p:cNvSpPr>
            <p:nvPr/>
          </p:nvSpPr>
          <p:spPr bwMode="auto">
            <a:xfrm>
              <a:off x="0" y="0"/>
              <a:ext cx="1188133" cy="648073"/>
            </a:xfrm>
            <a:prstGeom prst="rightArrow">
              <a:avLst>
                <a:gd name="adj1" fmla="val 50000"/>
                <a:gd name="adj2" fmla="val 50001"/>
              </a:avLst>
            </a:prstGeom>
            <a:solidFill>
              <a:srgbClr val="FFC000"/>
            </a:solidFill>
            <a:ln w="25400">
              <a:solidFill>
                <a:srgbClr val="C00000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155" name="AutoShape 19"/>
            <p:cNvSpPr>
              <a:spLocks/>
            </p:cNvSpPr>
            <p:nvPr/>
          </p:nvSpPr>
          <p:spPr bwMode="auto">
            <a:xfrm>
              <a:off x="-1" y="136420"/>
              <a:ext cx="1026116" cy="375232"/>
            </a:xfrm>
            <a:custGeom>
              <a:avLst/>
              <a:gdLst>
                <a:gd name="T0" fmla="*/ 1157847973 w 21600"/>
                <a:gd name="T1" fmla="*/ 56618962 h 21600"/>
                <a:gd name="T2" fmla="*/ 1157847973 w 21600"/>
                <a:gd name="T3" fmla="*/ 56618962 h 21600"/>
                <a:gd name="T4" fmla="*/ 1157847973 w 21600"/>
                <a:gd name="T5" fmla="*/ 56618962 h 21600"/>
                <a:gd name="T6" fmla="*/ 1157847973 w 21600"/>
                <a:gd name="T7" fmla="*/ 5661896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cs-CZ">
                  <a:solidFill>
                    <a:srgbClr val="FFFFFF"/>
                  </a:solidFill>
                </a:rPr>
                <a:t>Video</a:t>
              </a:r>
              <a:endParaRPr lang="cs-CZ"/>
            </a:p>
          </p:txBody>
        </p:sp>
      </p:grpSp>
      <p:sp>
        <p:nvSpPr>
          <p:cNvPr id="5138" name="AutoShape 22"/>
          <p:cNvSpPr>
            <a:spLocks/>
          </p:cNvSpPr>
          <p:nvPr/>
        </p:nvSpPr>
        <p:spPr bwMode="auto">
          <a:xfrm>
            <a:off x="9471378" y="6105031"/>
            <a:ext cx="3583093" cy="532836"/>
          </a:xfrm>
          <a:custGeom>
            <a:avLst/>
            <a:gdLst>
              <a:gd name="T0" fmla="*/ 2147483647 w 21600"/>
              <a:gd name="T1" fmla="*/ 56355925 h 21600"/>
              <a:gd name="T2" fmla="*/ 2147483647 w 21600"/>
              <a:gd name="T3" fmla="*/ 56355925 h 21600"/>
              <a:gd name="T4" fmla="*/ 2147483647 w 21600"/>
              <a:gd name="T5" fmla="*/ 56355925 h 21600"/>
              <a:gd name="T6" fmla="*/ 2147483647 w 21600"/>
              <a:gd name="T7" fmla="*/ 563559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65022" tIns="65022" rIns="65022" bIns="65022"/>
          <a:lstStyle/>
          <a:p>
            <a:pPr algn="ctr"/>
            <a:r>
              <a:rPr lang="cs-CZ" u="sng" dirty="0" smtClean="0">
                <a:solidFill>
                  <a:srgbClr val="FFC000"/>
                </a:solidFill>
                <a:latin typeface="Arial Bold" charset="0"/>
                <a:sym typeface="Arial Bold" charset="0"/>
              </a:rPr>
              <a:t>Public info</a:t>
            </a:r>
            <a:endParaRPr lang="cs-CZ" dirty="0"/>
          </a:p>
        </p:txBody>
      </p:sp>
      <p:sp>
        <p:nvSpPr>
          <p:cNvPr id="5139" name="AutoShape 24"/>
          <p:cNvSpPr>
            <a:spLocks/>
          </p:cNvSpPr>
          <p:nvPr/>
        </p:nvSpPr>
        <p:spPr bwMode="auto">
          <a:xfrm>
            <a:off x="4759396" y="1088249"/>
            <a:ext cx="3278293" cy="826347"/>
          </a:xfrm>
          <a:custGeom>
            <a:avLst/>
            <a:gdLst>
              <a:gd name="T0" fmla="*/ 2147483647 w 21600"/>
              <a:gd name="T1" fmla="*/ 210207183 h 21600"/>
              <a:gd name="T2" fmla="*/ 2147483647 w 21600"/>
              <a:gd name="T3" fmla="*/ 210207183 h 21600"/>
              <a:gd name="T4" fmla="*/ 2147483647 w 21600"/>
              <a:gd name="T5" fmla="*/ 210207183 h 21600"/>
              <a:gd name="T6" fmla="*/ 2147483647 w 21600"/>
              <a:gd name="T7" fmla="*/ 210207183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65022" tIns="65022" rIns="65022" bIns="65022"/>
          <a:lstStyle/>
          <a:p>
            <a:pPr algn="ctr"/>
            <a:r>
              <a:rPr lang="cs-CZ" u="sng" dirty="0" err="1" smtClean="0">
                <a:solidFill>
                  <a:srgbClr val="FFC000"/>
                </a:solidFill>
                <a:latin typeface="Arial Bold" charset="0"/>
                <a:sym typeface="Arial Bold" charset="0"/>
              </a:rPr>
              <a:t>Experts</a:t>
            </a:r>
            <a:r>
              <a:rPr lang="cs-CZ" u="sng" dirty="0">
                <a:solidFill>
                  <a:srgbClr val="FFC000"/>
                </a:solidFill>
                <a:latin typeface="Arial Bold" charset="0"/>
                <a:sym typeface="Arial Bold" charset="0"/>
              </a:rPr>
              <a:t/>
            </a:r>
            <a:br>
              <a:rPr lang="cs-CZ" u="sng" dirty="0">
                <a:solidFill>
                  <a:srgbClr val="FFC000"/>
                </a:solidFill>
                <a:latin typeface="Arial Bold" charset="0"/>
                <a:sym typeface="Arial Bold" charset="0"/>
              </a:rPr>
            </a:br>
            <a:r>
              <a:rPr lang="cs-CZ" sz="2000" dirty="0">
                <a:solidFill>
                  <a:srgbClr val="FFC000"/>
                </a:solidFill>
                <a:latin typeface="Arial Bold" charset="0"/>
                <a:sym typeface="Arial Bold" charset="0"/>
              </a:rPr>
              <a:t>(auditorium)</a:t>
            </a:r>
            <a:endParaRPr lang="cs-CZ" dirty="0"/>
          </a:p>
        </p:txBody>
      </p:sp>
      <p:sp>
        <p:nvSpPr>
          <p:cNvPr id="5141" name="AutoShape 26"/>
          <p:cNvSpPr>
            <a:spLocks/>
          </p:cNvSpPr>
          <p:nvPr/>
        </p:nvSpPr>
        <p:spPr bwMode="auto">
          <a:xfrm>
            <a:off x="8992730" y="1395307"/>
            <a:ext cx="1095022" cy="7475503"/>
          </a:xfrm>
          <a:custGeom>
            <a:avLst/>
            <a:gdLst>
              <a:gd name="T0" fmla="*/ 489134668 w 21600"/>
              <a:gd name="T1" fmla="*/ 2147483647 h 21600"/>
              <a:gd name="T2" fmla="*/ 489134668 w 21600"/>
              <a:gd name="T3" fmla="*/ 2147483647 h 21600"/>
              <a:gd name="T4" fmla="*/ 489134668 w 21600"/>
              <a:gd name="T5" fmla="*/ 2147483647 h 21600"/>
              <a:gd name="T6" fmla="*/ 489134668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0537" y="0"/>
                </a:lnTo>
                <a:lnTo>
                  <a:pt x="10537" y="10404"/>
                </a:lnTo>
                <a:lnTo>
                  <a:pt x="16199" y="10404"/>
                </a:lnTo>
                <a:lnTo>
                  <a:pt x="16199" y="10008"/>
                </a:lnTo>
                <a:lnTo>
                  <a:pt x="21600" y="10800"/>
                </a:lnTo>
                <a:lnTo>
                  <a:pt x="16199" y="11591"/>
                </a:lnTo>
                <a:lnTo>
                  <a:pt x="16199" y="11195"/>
                </a:lnTo>
                <a:lnTo>
                  <a:pt x="10537" y="11195"/>
                </a:lnTo>
                <a:lnTo>
                  <a:pt x="10537" y="21599"/>
                </a:lnTo>
                <a:lnTo>
                  <a:pt x="0" y="21599"/>
                </a:lnTo>
                <a:close/>
              </a:path>
            </a:pathLst>
          </a:custGeom>
          <a:solidFill>
            <a:srgbClr val="FF0000"/>
          </a:solidFill>
          <a:ln w="25400" cap="flat" cmpd="sng">
            <a:solidFill>
              <a:srgbClr val="88A3A6"/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US"/>
          </a:p>
        </p:txBody>
      </p:sp>
      <p:grpSp>
        <p:nvGrpSpPr>
          <p:cNvPr id="5142" name="Group 27"/>
          <p:cNvGrpSpPr>
            <a:grpSpLocks/>
          </p:cNvGrpSpPr>
          <p:nvPr/>
        </p:nvGrpSpPr>
        <p:grpSpPr bwMode="auto">
          <a:xfrm>
            <a:off x="5273463" y="7539497"/>
            <a:ext cx="1331348" cy="758896"/>
            <a:chOff x="0" y="-1"/>
            <a:chExt cx="1728192" cy="1109732"/>
          </a:xfrm>
        </p:grpSpPr>
        <p:sp>
          <p:nvSpPr>
            <p:cNvPr id="5151" name="AutoShape 28"/>
            <p:cNvSpPr>
              <a:spLocks/>
            </p:cNvSpPr>
            <p:nvPr/>
          </p:nvSpPr>
          <p:spPr bwMode="auto">
            <a:xfrm>
              <a:off x="0" y="0"/>
              <a:ext cx="1728192" cy="1109731"/>
            </a:xfrm>
            <a:custGeom>
              <a:avLst/>
              <a:gdLst>
                <a:gd name="T0" fmla="*/ 2147483647 w 21600"/>
                <a:gd name="T1" fmla="*/ 1746947647 h 19777"/>
                <a:gd name="T2" fmla="*/ 2147483647 w 21600"/>
                <a:gd name="T3" fmla="*/ 1746947647 h 19777"/>
                <a:gd name="T4" fmla="*/ 2147483647 w 21600"/>
                <a:gd name="T5" fmla="*/ 1746947647 h 19777"/>
                <a:gd name="T6" fmla="*/ 2147483647 w 21600"/>
                <a:gd name="T7" fmla="*/ 1746947647 h 197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19777"/>
                <a:gd name="T14" fmla="*/ 21600 w 21600"/>
                <a:gd name="T15" fmla="*/ 19777 h 197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19777">
                  <a:moveTo>
                    <a:pt x="0" y="19067"/>
                  </a:moveTo>
                  <a:cubicBezTo>
                    <a:pt x="9298" y="21599"/>
                    <a:pt x="9298" y="16535"/>
                    <a:pt x="18594" y="16535"/>
                  </a:cubicBezTo>
                  <a:lnTo>
                    <a:pt x="18594" y="3371"/>
                  </a:lnTo>
                  <a:lnTo>
                    <a:pt x="0" y="3371"/>
                  </a:lnTo>
                  <a:close/>
                  <a:moveTo>
                    <a:pt x="1532" y="3371"/>
                  </a:moveTo>
                  <a:lnTo>
                    <a:pt x="1532" y="1665"/>
                  </a:lnTo>
                  <a:lnTo>
                    <a:pt x="20000" y="1665"/>
                  </a:lnTo>
                  <a:lnTo>
                    <a:pt x="20000" y="14911"/>
                  </a:lnTo>
                  <a:cubicBezTo>
                    <a:pt x="19298" y="14911"/>
                    <a:pt x="18594" y="15003"/>
                    <a:pt x="18594" y="15003"/>
                  </a:cubicBezTo>
                  <a:lnTo>
                    <a:pt x="18594" y="3371"/>
                  </a:lnTo>
                  <a:close/>
                  <a:moveTo>
                    <a:pt x="2971" y="1665"/>
                  </a:moveTo>
                  <a:lnTo>
                    <a:pt x="2971" y="0"/>
                  </a:lnTo>
                  <a:lnTo>
                    <a:pt x="21599" y="0"/>
                  </a:lnTo>
                  <a:lnTo>
                    <a:pt x="21599" y="13204"/>
                  </a:lnTo>
                  <a:cubicBezTo>
                    <a:pt x="20800" y="13204"/>
                    <a:pt x="20000" y="13273"/>
                    <a:pt x="20000" y="13273"/>
                  </a:cubicBezTo>
                  <a:lnTo>
                    <a:pt x="20000" y="1665"/>
                  </a:lnTo>
                  <a:close/>
                </a:path>
              </a:pathLst>
            </a:custGeom>
            <a:solidFill>
              <a:srgbClr val="00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en-US" sz="1700"/>
            </a:p>
          </p:txBody>
        </p:sp>
        <p:sp>
          <p:nvSpPr>
            <p:cNvPr id="5152" name="AutoShape 29"/>
            <p:cNvSpPr>
              <a:spLocks/>
            </p:cNvSpPr>
            <p:nvPr/>
          </p:nvSpPr>
          <p:spPr bwMode="auto">
            <a:xfrm>
              <a:off x="0" y="0"/>
              <a:ext cx="1728192" cy="1109731"/>
            </a:xfrm>
            <a:custGeom>
              <a:avLst/>
              <a:gdLst>
                <a:gd name="T0" fmla="*/ 2147483647 w 21600"/>
                <a:gd name="T1" fmla="*/ 1746947647 h 19777"/>
                <a:gd name="T2" fmla="*/ 2147483647 w 21600"/>
                <a:gd name="T3" fmla="*/ 1746947647 h 19777"/>
                <a:gd name="T4" fmla="*/ 2147483647 w 21600"/>
                <a:gd name="T5" fmla="*/ 1746947647 h 19777"/>
                <a:gd name="T6" fmla="*/ 2147483647 w 21600"/>
                <a:gd name="T7" fmla="*/ 1746947647 h 197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19777"/>
                <a:gd name="T14" fmla="*/ 21600 w 21600"/>
                <a:gd name="T15" fmla="*/ 19777 h 197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19777">
                  <a:moveTo>
                    <a:pt x="0" y="3371"/>
                  </a:moveTo>
                  <a:lnTo>
                    <a:pt x="18594" y="3371"/>
                  </a:lnTo>
                  <a:lnTo>
                    <a:pt x="18594" y="16535"/>
                  </a:lnTo>
                  <a:cubicBezTo>
                    <a:pt x="9298" y="16535"/>
                    <a:pt x="9298" y="21599"/>
                    <a:pt x="0" y="19067"/>
                  </a:cubicBezTo>
                  <a:close/>
                  <a:moveTo>
                    <a:pt x="1532" y="3371"/>
                  </a:moveTo>
                  <a:lnTo>
                    <a:pt x="1532" y="1665"/>
                  </a:lnTo>
                  <a:lnTo>
                    <a:pt x="20000" y="1665"/>
                  </a:lnTo>
                  <a:lnTo>
                    <a:pt x="20000" y="14911"/>
                  </a:lnTo>
                  <a:cubicBezTo>
                    <a:pt x="19298" y="14911"/>
                    <a:pt x="18594" y="15003"/>
                    <a:pt x="18594" y="15003"/>
                  </a:cubicBezTo>
                  <a:moveTo>
                    <a:pt x="2971" y="1665"/>
                  </a:moveTo>
                  <a:lnTo>
                    <a:pt x="2971" y="0"/>
                  </a:lnTo>
                  <a:lnTo>
                    <a:pt x="21599" y="0"/>
                  </a:lnTo>
                  <a:lnTo>
                    <a:pt x="21599" y="13204"/>
                  </a:lnTo>
                  <a:cubicBezTo>
                    <a:pt x="20800" y="13204"/>
                    <a:pt x="20000" y="13273"/>
                    <a:pt x="20000" y="13273"/>
                  </a:cubicBezTo>
                </a:path>
              </a:pathLst>
            </a:custGeom>
            <a:noFill/>
            <a:ln w="25400" cap="flat" cmpd="sng">
              <a:solidFill>
                <a:srgbClr val="88A3A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 sz="1700"/>
            </a:p>
          </p:txBody>
        </p:sp>
        <p:sp>
          <p:nvSpPr>
            <p:cNvPr id="5153" name="AutoShape 30"/>
            <p:cNvSpPr>
              <a:spLocks/>
            </p:cNvSpPr>
            <p:nvPr/>
          </p:nvSpPr>
          <p:spPr bwMode="auto">
            <a:xfrm>
              <a:off x="0" y="441958"/>
              <a:ext cx="1487766" cy="375232"/>
            </a:xfrm>
            <a:custGeom>
              <a:avLst/>
              <a:gdLst>
                <a:gd name="T0" fmla="*/ 2147483647 w 21600"/>
                <a:gd name="T1" fmla="*/ 56618962 h 21600"/>
                <a:gd name="T2" fmla="*/ 2147483647 w 21600"/>
                <a:gd name="T3" fmla="*/ 56618962 h 21600"/>
                <a:gd name="T4" fmla="*/ 2147483647 w 21600"/>
                <a:gd name="T5" fmla="*/ 56618962 h 21600"/>
                <a:gd name="T6" fmla="*/ 2147483647 w 21600"/>
                <a:gd name="T7" fmla="*/ 5661896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cs-CZ" sz="1700" dirty="0" err="1">
                  <a:solidFill>
                    <a:srgbClr val="FFFFFF"/>
                  </a:solidFill>
                </a:rPr>
                <a:t>Documents</a:t>
              </a:r>
              <a:endParaRPr lang="cs-CZ" sz="1700" dirty="0"/>
            </a:p>
          </p:txBody>
        </p:sp>
      </p:grpSp>
      <p:grpSp>
        <p:nvGrpSpPr>
          <p:cNvPr id="5143" name="Group 31"/>
          <p:cNvGrpSpPr>
            <a:grpSpLocks/>
          </p:cNvGrpSpPr>
          <p:nvPr/>
        </p:nvGrpSpPr>
        <p:grpSpPr bwMode="auto">
          <a:xfrm>
            <a:off x="3532470" y="4569566"/>
            <a:ext cx="1433759" cy="1230137"/>
            <a:chOff x="-1" y="-1"/>
            <a:chExt cx="1224138" cy="1008114"/>
          </a:xfrm>
        </p:grpSpPr>
        <p:sp>
          <p:nvSpPr>
            <p:cNvPr id="5149" name="AutoShape 32"/>
            <p:cNvSpPr>
              <a:spLocks/>
            </p:cNvSpPr>
            <p:nvPr/>
          </p:nvSpPr>
          <p:spPr bwMode="auto">
            <a:xfrm>
              <a:off x="-1" y="-1"/>
              <a:ext cx="1224138" cy="1008114"/>
            </a:xfrm>
            <a:custGeom>
              <a:avLst/>
              <a:gdLst>
                <a:gd name="T0" fmla="*/ 1965864266 w 21600"/>
                <a:gd name="T1" fmla="*/ 1097972031 h 21600"/>
                <a:gd name="T2" fmla="*/ 1965864266 w 21600"/>
                <a:gd name="T3" fmla="*/ 1097972031 h 21600"/>
                <a:gd name="T4" fmla="*/ 1965864266 w 21600"/>
                <a:gd name="T5" fmla="*/ 1097972031 h 21600"/>
                <a:gd name="T6" fmla="*/ 1965864266 w 21600"/>
                <a:gd name="T7" fmla="*/ 109797203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10800"/>
                  </a:moveTo>
                  <a:lnTo>
                    <a:pt x="17241" y="12349"/>
                  </a:lnTo>
                  <a:lnTo>
                    <a:pt x="17241" y="9250"/>
                  </a:lnTo>
                  <a:close/>
                  <a:moveTo>
                    <a:pt x="18436" y="3162"/>
                  </a:moveTo>
                  <a:lnTo>
                    <a:pt x="16450" y="7341"/>
                  </a:lnTo>
                  <a:lnTo>
                    <a:pt x="14258" y="5149"/>
                  </a:lnTo>
                  <a:close/>
                  <a:moveTo>
                    <a:pt x="10800" y="0"/>
                  </a:moveTo>
                  <a:lnTo>
                    <a:pt x="12349" y="4358"/>
                  </a:lnTo>
                  <a:lnTo>
                    <a:pt x="9250" y="4358"/>
                  </a:lnTo>
                  <a:close/>
                  <a:moveTo>
                    <a:pt x="3163" y="3162"/>
                  </a:moveTo>
                  <a:lnTo>
                    <a:pt x="7341" y="5149"/>
                  </a:lnTo>
                  <a:lnTo>
                    <a:pt x="5149" y="7341"/>
                  </a:lnTo>
                  <a:close/>
                  <a:moveTo>
                    <a:pt x="0" y="10800"/>
                  </a:moveTo>
                  <a:lnTo>
                    <a:pt x="4358" y="9250"/>
                  </a:lnTo>
                  <a:lnTo>
                    <a:pt x="4358" y="12349"/>
                  </a:lnTo>
                  <a:close/>
                  <a:moveTo>
                    <a:pt x="3163" y="18435"/>
                  </a:moveTo>
                  <a:lnTo>
                    <a:pt x="5149" y="14258"/>
                  </a:lnTo>
                  <a:lnTo>
                    <a:pt x="7341" y="16450"/>
                  </a:lnTo>
                  <a:close/>
                  <a:moveTo>
                    <a:pt x="10800" y="21599"/>
                  </a:moveTo>
                  <a:lnTo>
                    <a:pt x="9250" y="17241"/>
                  </a:lnTo>
                  <a:lnTo>
                    <a:pt x="12349" y="17241"/>
                  </a:lnTo>
                  <a:close/>
                  <a:moveTo>
                    <a:pt x="18436" y="18435"/>
                  </a:moveTo>
                  <a:lnTo>
                    <a:pt x="14258" y="16450"/>
                  </a:lnTo>
                  <a:lnTo>
                    <a:pt x="16450" y="14258"/>
                  </a:lnTo>
                  <a:close/>
                  <a:moveTo>
                    <a:pt x="5399" y="10800"/>
                  </a:moveTo>
                  <a:cubicBezTo>
                    <a:pt x="5399" y="7817"/>
                    <a:pt x="7817" y="5400"/>
                    <a:pt x="10800" y="5400"/>
                  </a:cubicBezTo>
                  <a:cubicBezTo>
                    <a:pt x="13782" y="5400"/>
                    <a:pt x="16199" y="7817"/>
                    <a:pt x="16199" y="10800"/>
                  </a:cubicBezTo>
                  <a:cubicBezTo>
                    <a:pt x="16199" y="13782"/>
                    <a:pt x="13782" y="16200"/>
                    <a:pt x="10800" y="16200"/>
                  </a:cubicBezTo>
                  <a:cubicBezTo>
                    <a:pt x="7817" y="16200"/>
                    <a:pt x="5399" y="13782"/>
                    <a:pt x="5399" y="10800"/>
                  </a:cubicBezTo>
                  <a:close/>
                </a:path>
              </a:pathLst>
            </a:custGeom>
            <a:solidFill>
              <a:srgbClr val="FFFF00"/>
            </a:solidFill>
            <a:ln w="25400" cap="flat" cmpd="sng">
              <a:solidFill>
                <a:srgbClr val="88A3A6"/>
              </a:solidFill>
              <a:prstDash val="solid"/>
              <a:round/>
              <a:headEnd/>
              <a:tailEnd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5150" name="AutoShape 33"/>
            <p:cNvSpPr>
              <a:spLocks/>
            </p:cNvSpPr>
            <p:nvPr/>
          </p:nvSpPr>
          <p:spPr bwMode="auto">
            <a:xfrm>
              <a:off x="395673" y="345697"/>
              <a:ext cx="432790" cy="316718"/>
            </a:xfrm>
            <a:custGeom>
              <a:avLst/>
              <a:gdLst>
                <a:gd name="T0" fmla="*/ 86874827 w 21600"/>
                <a:gd name="T1" fmla="*/ 34047158 h 21600"/>
                <a:gd name="T2" fmla="*/ 86874827 w 21600"/>
                <a:gd name="T3" fmla="*/ 34047158 h 21600"/>
                <a:gd name="T4" fmla="*/ 86874827 w 21600"/>
                <a:gd name="T5" fmla="*/ 34047158 h 21600"/>
                <a:gd name="T6" fmla="*/ 86874827 w 21600"/>
                <a:gd name="T7" fmla="*/ 3404715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cs-CZ" sz="1100" dirty="0" err="1"/>
                <a:t>Notification</a:t>
              </a:r>
              <a:endParaRPr lang="cs-CZ" dirty="0"/>
            </a:p>
          </p:txBody>
        </p:sp>
      </p:grpSp>
      <p:pic>
        <p:nvPicPr>
          <p:cNvPr id="5144" name="Obrázek 35" descr="Practis.bmp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1" y="4876800"/>
            <a:ext cx="3016526" cy="1742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5" name="Picture 3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9353" y="3136055"/>
            <a:ext cx="2560320" cy="2765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5146" name="Obrázek 37" descr="03_1_Výpadek_napajeni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4480" y="6823005"/>
            <a:ext cx="1998134" cy="1551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8" name="Obrázek 39" descr="03_1_Výpadek_napajeni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4" y="7232262"/>
            <a:ext cx="2713849" cy="1843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894" y="1990235"/>
            <a:ext cx="2867519" cy="12704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43829" y="2111694"/>
            <a:ext cx="2849193" cy="20962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619" y="3340629"/>
            <a:ext cx="2253049" cy="1228937"/>
          </a:xfrm>
          <a:prstGeom prst="rect">
            <a:avLst/>
          </a:prstGeom>
        </p:spPr>
      </p:pic>
      <p:pic>
        <p:nvPicPr>
          <p:cNvPr id="5147" name="Obrázek 38" descr="03_1_Výpadek_napajeni.png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1" y="3535680"/>
            <a:ext cx="2406791" cy="186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AutoShape 10"/>
          <p:cNvSpPr>
            <a:spLocks/>
          </p:cNvSpPr>
          <p:nvPr/>
        </p:nvSpPr>
        <p:spPr bwMode="auto">
          <a:xfrm>
            <a:off x="152894" y="9178078"/>
            <a:ext cx="2354862" cy="408658"/>
          </a:xfrm>
          <a:custGeom>
            <a:avLst/>
            <a:gdLst>
              <a:gd name="T0" fmla="*/ 2147483647 w 21600"/>
              <a:gd name="T1" fmla="*/ 25423877 h 21600"/>
              <a:gd name="T2" fmla="*/ 2147483647 w 21600"/>
              <a:gd name="T3" fmla="*/ 25423877 h 21600"/>
              <a:gd name="T4" fmla="*/ 2147483647 w 21600"/>
              <a:gd name="T5" fmla="*/ 25423877 h 21600"/>
              <a:gd name="T6" fmla="*/ 2147483647 w 21600"/>
              <a:gd name="T7" fmla="*/ 2542387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65022" tIns="65022" rIns="65022" bIns="65022"/>
          <a:lstStyle/>
          <a:p>
            <a:r>
              <a:rPr lang="cs-CZ" sz="2000" dirty="0" err="1">
                <a:solidFill>
                  <a:srgbClr val="FFFFFF"/>
                </a:solidFill>
              </a:rPr>
              <a:t>Situation</a:t>
            </a:r>
            <a:endParaRPr lang="cs-CZ" dirty="0"/>
          </a:p>
        </p:txBody>
      </p:sp>
      <p:sp>
        <p:nvSpPr>
          <p:cNvPr id="5" name="Bevel 4"/>
          <p:cNvSpPr/>
          <p:nvPr/>
        </p:nvSpPr>
        <p:spPr bwMode="auto">
          <a:xfrm>
            <a:off x="3430059" y="9075666"/>
            <a:ext cx="1024114" cy="409646"/>
          </a:xfrm>
          <a:prstGeom prst="bevel">
            <a:avLst/>
          </a:prstGeom>
          <a:solidFill>
            <a:srgbClr val="FFFFFF"/>
          </a:solidFill>
          <a:ln w="25400" cap="flat" cmpd="sng" algn="ctr">
            <a:solidFill>
              <a:srgbClr val="BBE0E3"/>
            </a:solidFill>
            <a:prstDash val="solid"/>
            <a:round/>
            <a:headEnd type="none" w="med" len="med"/>
            <a:tailEnd type="none" w="med" len="med"/>
          </a:ln>
          <a:effectLst>
            <a:outerShdw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65022" tIns="65022" rIns="65022" bIns="65022" numCol="1" rtlCol="0" anchor="ctr" anchorCtr="0" compatLnSpc="1">
            <a:prstTxWarp prst="textNoShape">
              <a:avLst/>
            </a:prstTxWarp>
          </a:bodyPr>
          <a:lstStyle/>
          <a:p>
            <a:pPr defTabSz="1300460" rtl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sz="1300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Mail </a:t>
            </a:r>
            <a:r>
              <a:rPr lang="cs-CZ" sz="13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room</a:t>
            </a:r>
            <a:endParaRPr lang="en-US" sz="1300" dirty="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cxnSp>
        <p:nvCxnSpPr>
          <p:cNvPr id="8" name="Elbow Connector 7"/>
          <p:cNvCxnSpPr>
            <a:stCxn id="5" idx="6"/>
          </p:cNvCxnSpPr>
          <p:nvPr/>
        </p:nvCxnSpPr>
        <p:spPr bwMode="auto">
          <a:xfrm rot="5400000" flipH="1" flipV="1">
            <a:off x="3993321" y="7795524"/>
            <a:ext cx="1228937" cy="1331348"/>
          </a:xfrm>
          <a:prstGeom prst="bentConnector2">
            <a:avLst/>
          </a:prstGeom>
          <a:solidFill>
            <a:srgbClr val="FFFFFF"/>
          </a:solidFill>
          <a:ln w="25400" cap="flat" cmpd="sng" algn="ctr">
            <a:solidFill>
              <a:srgbClr val="BBE0E3"/>
            </a:solidFill>
            <a:prstDash val="solid"/>
            <a:round/>
            <a:headEnd type="none" w="med" len="med"/>
            <a:tailEnd type="arrow"/>
          </a:ln>
          <a:effectLst>
            <a:outerShdw dist="23000" dir="5400000" algn="ctr" rotWithShape="0">
              <a:srgbClr val="000000">
                <a:alpha val="34999"/>
              </a:srgbClr>
            </a:outerShdw>
          </a:effectLst>
        </p:spPr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30060" y="6515382"/>
            <a:ext cx="921702" cy="697054"/>
          </a:xfrm>
          <a:prstGeom prst="rect">
            <a:avLst/>
          </a:prstGeom>
        </p:spPr>
      </p:pic>
      <p:cxnSp>
        <p:nvCxnSpPr>
          <p:cNvPr id="47" name="Elbow Connector 46"/>
          <p:cNvCxnSpPr>
            <a:stCxn id="5144" idx="3"/>
          </p:cNvCxnSpPr>
          <p:nvPr/>
        </p:nvCxnSpPr>
        <p:spPr bwMode="auto">
          <a:xfrm flipV="1">
            <a:off x="3058497" y="5286445"/>
            <a:ext cx="473974" cy="461540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23000" dir="5400000" algn="ctr" rotWithShape="0">
              <a:srgbClr val="000000">
                <a:alpha val="34999"/>
              </a:srgbClr>
            </a:outerShdw>
          </a:effectLst>
        </p:spPr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73464" y="6310560"/>
            <a:ext cx="1352171" cy="673911"/>
          </a:xfrm>
          <a:prstGeom prst="rect">
            <a:avLst/>
          </a:prstGeom>
        </p:spPr>
      </p:pic>
      <p:cxnSp>
        <p:nvCxnSpPr>
          <p:cNvPr id="20" name="Straight Arrow Connector 19"/>
          <p:cNvCxnSpPr/>
          <p:nvPr/>
        </p:nvCxnSpPr>
        <p:spPr bwMode="auto">
          <a:xfrm>
            <a:off x="3020413" y="6003325"/>
            <a:ext cx="2253050" cy="409646"/>
          </a:xfrm>
          <a:prstGeom prst="straightConnector1">
            <a:avLst/>
          </a:prstGeom>
          <a:solidFill>
            <a:srgbClr val="FFFFFF"/>
          </a:solidFill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>
            <a:outerShdw dist="23000" dir="5400000" algn="ctr" rotWithShape="0">
              <a:srgbClr val="000000">
                <a:alpha val="34999"/>
              </a:srgbClr>
            </a:outerShdw>
          </a:effectLst>
        </p:spPr>
      </p:cxnSp>
      <p:cxnSp>
        <p:nvCxnSpPr>
          <p:cNvPr id="22" name="Straight Arrow Connector 21"/>
          <p:cNvCxnSpPr>
            <a:endCxn id="18" idx="1"/>
          </p:cNvCxnSpPr>
          <p:nvPr/>
        </p:nvCxnSpPr>
        <p:spPr bwMode="auto">
          <a:xfrm flipV="1">
            <a:off x="4351761" y="6647515"/>
            <a:ext cx="921702" cy="175101"/>
          </a:xfrm>
          <a:prstGeom prst="straightConnector1">
            <a:avLst/>
          </a:prstGeom>
          <a:solidFill>
            <a:srgbClr val="FFFFFF"/>
          </a:solidFill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>
            <a:outerShdw dist="23000" dir="5400000" algn="ctr" rotWithShape="0">
              <a:srgbClr val="000000">
                <a:alpha val="34999"/>
              </a:srgbClr>
            </a:outerShdw>
          </a:effectLst>
        </p:spPr>
      </p:cxnSp>
      <p:cxnSp>
        <p:nvCxnSpPr>
          <p:cNvPr id="24" name="Straight Arrow Connector 23"/>
          <p:cNvCxnSpPr/>
          <p:nvPr/>
        </p:nvCxnSpPr>
        <p:spPr bwMode="auto">
          <a:xfrm flipV="1">
            <a:off x="2815590" y="6822616"/>
            <a:ext cx="2457873" cy="1331348"/>
          </a:xfrm>
          <a:prstGeom prst="straightConnector1">
            <a:avLst/>
          </a:prstGeom>
          <a:solidFill>
            <a:srgbClr val="FFFFFF"/>
          </a:solidFill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>
            <a:outerShdw dist="23000" dir="5400000" algn="ctr" rotWithShape="0">
              <a:srgbClr val="000000">
                <a:alpha val="3499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58839288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800" dirty="0" err="1" smtClean="0"/>
              <a:t>Personal</a:t>
            </a:r>
            <a:r>
              <a:rPr lang="cs-CZ" sz="4800" baseline="0" dirty="0" smtClean="0"/>
              <a:t> </a:t>
            </a:r>
            <a:r>
              <a:rPr lang="cs-CZ" sz="4800" baseline="0" dirty="0" err="1" smtClean="0"/>
              <a:t>assessment</a:t>
            </a:r>
            <a:r>
              <a:rPr lang="cs-CZ" sz="4800" baseline="0" dirty="0" smtClean="0"/>
              <a:t/>
            </a:r>
            <a:br>
              <a:rPr lang="cs-CZ" sz="4800" baseline="0" dirty="0" smtClean="0"/>
            </a:br>
            <a:r>
              <a:rPr lang="cs-CZ" sz="4800" baseline="0" dirty="0" err="1" smtClean="0"/>
              <a:t>scenario</a:t>
            </a:r>
            <a:r>
              <a:rPr lang="cs-CZ" sz="4800" dirty="0" smtClean="0"/>
              <a:t> </a:t>
            </a:r>
            <a:r>
              <a:rPr lang="cs-CZ" sz="4800" dirty="0" err="1" smtClean="0"/>
              <a:t>tuning</a:t>
            </a:r>
            <a:endParaRPr lang="cs-CZ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Ad-hoc team</a:t>
            </a:r>
          </a:p>
          <a:p>
            <a:r>
              <a:rPr lang="cs-CZ" dirty="0" err="1" smtClean="0"/>
              <a:t>Social</a:t>
            </a:r>
            <a:r>
              <a:rPr lang="cs-CZ" dirty="0" smtClean="0"/>
              <a:t> </a:t>
            </a:r>
            <a:r>
              <a:rPr lang="cs-CZ" dirty="0" err="1" smtClean="0"/>
              <a:t>mapping</a:t>
            </a:r>
            <a:endParaRPr lang="cs-CZ" dirty="0" smtClean="0"/>
          </a:p>
          <a:p>
            <a:r>
              <a:rPr lang="cs-CZ" dirty="0" err="1" smtClean="0"/>
              <a:t>Tailoring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scenarios</a:t>
            </a:r>
            <a:r>
              <a:rPr lang="cs-CZ" dirty="0" smtClean="0"/>
              <a:t> to </a:t>
            </a:r>
            <a:r>
              <a:rPr lang="cs-CZ" dirty="0" err="1" smtClean="0"/>
              <a:t>the</a:t>
            </a:r>
            <a:r>
              <a:rPr lang="cs-CZ" dirty="0" smtClean="0"/>
              <a:t> team</a:t>
            </a:r>
          </a:p>
          <a:p>
            <a:r>
              <a:rPr lang="cs-CZ" dirty="0" err="1" smtClean="0"/>
              <a:t>Customised</a:t>
            </a:r>
            <a:r>
              <a:rPr lang="cs-CZ" dirty="0" smtClean="0"/>
              <a:t> </a:t>
            </a:r>
            <a:r>
              <a:rPr lang="cs-CZ" dirty="0" err="1" smtClean="0"/>
              <a:t>scenarios</a:t>
            </a:r>
            <a:r>
              <a:rPr lang="cs-CZ" dirty="0" smtClean="0"/>
              <a:t> by </a:t>
            </a:r>
            <a:r>
              <a:rPr lang="cs-CZ" dirty="0" err="1" smtClean="0"/>
              <a:t>personal</a:t>
            </a:r>
            <a:r>
              <a:rPr lang="cs-CZ" dirty="0" smtClean="0"/>
              <a:t> </a:t>
            </a:r>
            <a:r>
              <a:rPr lang="cs-CZ" dirty="0" err="1" smtClean="0"/>
              <a:t>profiles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426047034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5400" dirty="0" smtClean="0"/>
              <a:t>CWAT</a:t>
            </a:r>
            <a:br>
              <a:rPr lang="cs-CZ" sz="5400" dirty="0" smtClean="0"/>
            </a:br>
            <a:r>
              <a:rPr lang="cs-CZ" sz="5400" dirty="0" err="1" smtClean="0"/>
              <a:t>Colour</a:t>
            </a:r>
            <a:r>
              <a:rPr lang="cs-CZ" sz="5400" dirty="0"/>
              <a:t>-</a:t>
            </a:r>
            <a:r>
              <a:rPr lang="cs-CZ" sz="5400" dirty="0" smtClean="0"/>
              <a:t>Word </a:t>
            </a:r>
            <a:r>
              <a:rPr lang="cs-CZ" sz="5400" dirty="0" err="1" smtClean="0"/>
              <a:t>Association</a:t>
            </a:r>
            <a:r>
              <a:rPr lang="cs-CZ" sz="5400" dirty="0" smtClean="0"/>
              <a:t> </a:t>
            </a:r>
            <a:r>
              <a:rPr lang="cs-CZ" sz="5400" dirty="0" err="1" smtClean="0"/>
              <a:t>Technique</a:t>
            </a:r>
            <a:endParaRPr lang="cs-CZ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952" y="3004592"/>
            <a:ext cx="7704010" cy="4952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86176" y="8912344"/>
            <a:ext cx="396044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  <a:hlinkClick r:id="rId3"/>
              </a:rPr>
              <a:t>www.engagehill.com</a:t>
            </a:r>
            <a:endParaRPr kumimoji="0" lang="en-US" sz="2400" b="0" i="0" u="none" strike="noStrike" cap="none" spc="0" normalizeH="0" baseline="0" dirty="0" smtClean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68984690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CWAT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597744" y="2644552"/>
            <a:ext cx="118093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8187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952" y="3220616"/>
            <a:ext cx="7832966" cy="49915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PurposeFly</a:t>
            </a:r>
            <a:r>
              <a:rPr lang="en-US" dirty="0" smtClean="0"/>
              <a:t> </a:t>
            </a:r>
            <a:r>
              <a:rPr lang="en-US" baseline="0" dirty="0" smtClean="0"/>
              <a:t> - Team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44262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597744" y="2500536"/>
            <a:ext cx="11988800" cy="6096000"/>
          </a:xfrm>
        </p:spPr>
        <p:txBody>
          <a:bodyPr>
            <a:normAutofit/>
          </a:bodyPr>
          <a:lstStyle/>
          <a:p>
            <a:r>
              <a:rPr lang="en-US" dirty="0" smtClean="0"/>
              <a:t>Which 3 people contribute the most to the results?</a:t>
            </a:r>
          </a:p>
          <a:p>
            <a:r>
              <a:rPr lang="en-US" dirty="0" smtClean="0"/>
              <a:t>Which 3 people give you the most </a:t>
            </a:r>
            <a:r>
              <a:rPr lang="en-US" dirty="0" smtClean="0"/>
              <a:t> </a:t>
            </a:r>
            <a:r>
              <a:rPr lang="en-US" dirty="0" smtClean="0"/>
              <a:t>energy?</a:t>
            </a:r>
          </a:p>
          <a:p>
            <a:r>
              <a:rPr lang="en-US" dirty="0" smtClean="0"/>
              <a:t>Which 3 people are the best experts?</a:t>
            </a:r>
          </a:p>
          <a:p>
            <a:r>
              <a:rPr lang="en-US" dirty="0" smtClean="0"/>
              <a:t>Which 3 people </a:t>
            </a:r>
            <a:r>
              <a:rPr lang="en-US" dirty="0" smtClean="0"/>
              <a:t>do you </a:t>
            </a:r>
            <a:r>
              <a:rPr lang="en-US" dirty="0" smtClean="0"/>
              <a:t>feel best </a:t>
            </a:r>
            <a:r>
              <a:rPr lang="en-US" dirty="0" smtClean="0"/>
              <a:t>with?</a:t>
            </a:r>
            <a:endParaRPr lang="en-US" dirty="0" smtClean="0"/>
          </a:p>
          <a:p>
            <a:r>
              <a:rPr lang="en-US" b="1" dirty="0" smtClean="0"/>
              <a:t>Which 3 people you would trust in crisis situation?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2514252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relations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744" y="2716560"/>
            <a:ext cx="11758984" cy="654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6380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Reputation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904" y="2570351"/>
            <a:ext cx="8516020" cy="718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78219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Cyber Example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17488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 smtClean="0"/>
              <a:t>Example</a:t>
            </a:r>
            <a:r>
              <a:rPr lang="cs-CZ" dirty="0" smtClean="0"/>
              <a:t> - </a:t>
            </a:r>
            <a:r>
              <a:rPr lang="cs-CZ" dirty="0" err="1" smtClean="0"/>
              <a:t>cyber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54" y="589281"/>
            <a:ext cx="11812693" cy="85750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951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0DF33EF-E970-468C-BDA3-B8C5298C25FE}" type="slidenum">
              <a:rPr lang="cs-CZ" smtClean="0"/>
              <a:pPr>
                <a:defRPr/>
              </a:pPr>
              <a:t>50</a:t>
            </a:fld>
            <a:endParaRPr lang="cs-CZ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96" y="268287"/>
            <a:ext cx="12647084" cy="948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669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922" y="1564432"/>
            <a:ext cx="2843050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Nadpis 1"/>
          <p:cNvSpPr txBox="1">
            <a:spLocks/>
          </p:cNvSpPr>
          <p:nvPr/>
        </p:nvSpPr>
        <p:spPr>
          <a:xfrm>
            <a:off x="508001" y="575522"/>
            <a:ext cx="11988800" cy="1219200"/>
          </a:xfrm>
          <a:prstGeom prst="rect">
            <a:avLst/>
          </a:prstGeom>
        </p:spPr>
        <p:txBody>
          <a:bodyPr lIns="91435" tIns="45718" rIns="91435" bIns="45718"/>
          <a:lstStyle>
            <a:lvl1pPr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1pPr>
            <a:lvl2pPr indent="2286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2pPr>
            <a:lvl3pPr indent="4572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3pPr>
            <a:lvl4pPr indent="6858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4pPr>
            <a:lvl5pPr indent="9144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5pPr>
            <a:lvl6pPr indent="11430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6pPr>
            <a:lvl7pPr indent="13716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7pPr>
            <a:lvl8pPr indent="16002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8pPr>
            <a:lvl9pPr indent="1828800" algn="ctr" defTabSz="584200" eaLnBrk="1" hangingPunct="1"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0095CF"/>
                </a:solidFill>
                <a:latin typeface="+mn-lt"/>
                <a:ea typeface="+mn-ea"/>
                <a:cs typeface="+mn-cs"/>
                <a:sym typeface="Bodoni SvtyTwo ITC TT-Book"/>
              </a:defRPr>
            </a:lvl9pPr>
          </a:lstStyle>
          <a:p>
            <a:r>
              <a:rPr lang="en-US" dirty="0" smtClean="0"/>
              <a:t>Procedures and advisory at hand</a:t>
            </a:r>
            <a:endParaRPr lang="cs-CZ" dirty="0"/>
          </a:p>
        </p:txBody>
      </p:sp>
      <p:sp>
        <p:nvSpPr>
          <p:cNvPr id="22" name="TextBox 3"/>
          <p:cNvSpPr txBox="1"/>
          <p:nvPr/>
        </p:nvSpPr>
        <p:spPr>
          <a:xfrm>
            <a:off x="3741508" y="2805736"/>
            <a:ext cx="4911532" cy="40010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>
            <a:defPPr>
              <a:defRPr lang="cs-CZ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dirty="0"/>
              <a:t>S</a:t>
            </a:r>
            <a:r>
              <a:rPr lang="en-US" dirty="0" smtClean="0"/>
              <a:t>elect procedure</a:t>
            </a:r>
            <a:endParaRPr lang="cs-CZ" dirty="0"/>
          </a:p>
        </p:txBody>
      </p:sp>
      <p:sp>
        <p:nvSpPr>
          <p:cNvPr id="23" name="TextBox 5"/>
          <p:cNvSpPr txBox="1"/>
          <p:nvPr/>
        </p:nvSpPr>
        <p:spPr>
          <a:xfrm>
            <a:off x="5854328" y="3292624"/>
            <a:ext cx="4362085" cy="707882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>
            <a:defPPr>
              <a:defRPr lang="cs-CZ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Check completion of steps in </a:t>
            </a:r>
            <a:r>
              <a:rPr lang="cs-CZ" dirty="0" err="1" smtClean="0"/>
              <a:t>checklist</a:t>
            </a:r>
            <a:endParaRPr lang="cs-CZ" dirty="0"/>
          </a:p>
        </p:txBody>
      </p:sp>
      <p:sp>
        <p:nvSpPr>
          <p:cNvPr id="24" name="TextBox 10"/>
          <p:cNvSpPr txBox="1"/>
          <p:nvPr/>
        </p:nvSpPr>
        <p:spPr>
          <a:xfrm>
            <a:off x="313827" y="2121951"/>
            <a:ext cx="9311111" cy="40010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>
            <a:defPPr>
              <a:defRPr lang="cs-CZ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All instructions what to do in my mobile</a:t>
            </a:r>
            <a:endParaRPr lang="cs-CZ" dirty="0"/>
          </a:p>
        </p:txBody>
      </p:sp>
      <p:sp>
        <p:nvSpPr>
          <p:cNvPr id="25" name="TextBox 6"/>
          <p:cNvSpPr txBox="1"/>
          <p:nvPr/>
        </p:nvSpPr>
        <p:spPr>
          <a:xfrm>
            <a:off x="10189209" y="3852686"/>
            <a:ext cx="2361863" cy="707882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Plans, forms, documents </a:t>
            </a:r>
            <a:r>
              <a:rPr lang="is-IS" dirty="0" smtClean="0"/>
              <a:t>…</a:t>
            </a:r>
            <a:endParaRPr lang="cs-CZ" dirty="0"/>
          </a:p>
        </p:txBody>
      </p:sp>
      <p:cxnSp>
        <p:nvCxnSpPr>
          <p:cNvPr id="26" name="Curved Connector 12"/>
          <p:cNvCxnSpPr/>
          <p:nvPr/>
        </p:nvCxnSpPr>
        <p:spPr>
          <a:xfrm rot="10800000" flipV="1">
            <a:off x="3986460" y="7550118"/>
            <a:ext cx="3267108" cy="761609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8"/>
          <p:cNvSpPr txBox="1"/>
          <p:nvPr/>
        </p:nvSpPr>
        <p:spPr>
          <a:xfrm>
            <a:off x="4000651" y="8426378"/>
            <a:ext cx="4133727" cy="707882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>
            <a:defPPr>
              <a:defRPr lang="cs-CZ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After the event is over,  evaluate and update of procedure</a:t>
            </a:r>
            <a:endParaRPr lang="cs-CZ" dirty="0"/>
          </a:p>
        </p:txBody>
      </p:sp>
      <p:pic>
        <p:nvPicPr>
          <p:cNvPr id="6146" name="Picture 2" descr="C:\Users\frohlich\Documents\MZDr\Practis\Screenshot_2015-11-24-14-45-5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76" y="2644553"/>
            <a:ext cx="2208050" cy="3627605"/>
          </a:xfrm>
          <a:prstGeom prst="rect">
            <a:avLst/>
          </a:prstGeom>
          <a:noFill/>
          <a:ln w="19050">
            <a:solidFill>
              <a:schemeClr val="accent6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frohlich\Documents\MZDr\Practis\Screenshot_2015-11-24-14-49-4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4333" y="5204653"/>
            <a:ext cx="2295505" cy="3866972"/>
          </a:xfrm>
          <a:prstGeom prst="rect">
            <a:avLst/>
          </a:prstGeom>
          <a:noFill/>
          <a:ln w="19050">
            <a:solidFill>
              <a:schemeClr val="accent6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frohlich\Documents\MZDr\Practis\Screenshot_2015-11-24-14-50-0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8501" y="6610119"/>
            <a:ext cx="1821881" cy="316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553" y="3357649"/>
            <a:ext cx="2191024" cy="3895154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440" y="4372744"/>
            <a:ext cx="2150639" cy="3823357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83" y="7104599"/>
            <a:ext cx="3420672" cy="2483125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96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972184" y="2009282"/>
            <a:ext cx="10426759" cy="7168796"/>
          </a:xfrm>
          <a:prstGeom prst="rect">
            <a:avLst/>
          </a:prstGeom>
        </p:spPr>
        <p:txBody>
          <a:bodyPr lIns="130046" tIns="65023" rIns="130046" bIns="65023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65000"/>
              <a:buChar char="o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 typeface="Arial" charset="0"/>
              <a:buChar char="o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1795463" indent="3333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sz="2000">
                <a:solidFill>
                  <a:schemeClr val="tx1"/>
                </a:solidFill>
                <a:latin typeface="+mn-lt"/>
              </a:defRPr>
            </a:lvl5pPr>
            <a:lvl6pPr marL="2252663" indent="3333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sz="2000">
                <a:solidFill>
                  <a:schemeClr val="tx1"/>
                </a:solidFill>
                <a:latin typeface="+mn-lt"/>
              </a:defRPr>
            </a:lvl6pPr>
            <a:lvl7pPr marL="2709863" indent="3333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sz="2000">
                <a:solidFill>
                  <a:schemeClr val="tx1"/>
                </a:solidFill>
                <a:latin typeface="+mn-lt"/>
              </a:defRPr>
            </a:lvl7pPr>
            <a:lvl8pPr marL="3167063" indent="3333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sz="2000">
                <a:solidFill>
                  <a:schemeClr val="tx1"/>
                </a:solidFill>
                <a:latin typeface="+mn-lt"/>
              </a:defRPr>
            </a:lvl8pPr>
            <a:lvl9pPr marL="3624263" indent="3333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511992" indent="-511992">
              <a:spcBef>
                <a:spcPts val="427"/>
              </a:spcBef>
              <a:spcAft>
                <a:spcPts val="427"/>
              </a:spcAft>
            </a:pPr>
            <a:endParaRPr lang="cs-CZ" sz="3400" b="1" dirty="0"/>
          </a:p>
          <a:p>
            <a:pPr marL="0" indent="-511992">
              <a:spcBef>
                <a:spcPts val="853"/>
              </a:spcBef>
              <a:spcAft>
                <a:spcPts val="853"/>
              </a:spcAft>
            </a:pPr>
            <a:r>
              <a:rPr lang="cs-CZ" sz="3400" b="1" dirty="0" err="1" smtClean="0">
                <a:solidFill>
                  <a:srgbClr val="0075B8"/>
                </a:solidFill>
              </a:rPr>
              <a:t>Awareness</a:t>
            </a:r>
            <a:endParaRPr lang="cs-CZ" sz="3400" b="1" dirty="0" smtClean="0">
              <a:solidFill>
                <a:srgbClr val="0075B8"/>
              </a:solidFill>
            </a:endParaRPr>
          </a:p>
          <a:p>
            <a:pPr marL="0" indent="-511992">
              <a:spcBef>
                <a:spcPts val="853"/>
              </a:spcBef>
              <a:spcAft>
                <a:spcPts val="853"/>
              </a:spcAft>
            </a:pPr>
            <a:r>
              <a:rPr lang="cs-CZ" sz="3400" b="1" dirty="0" err="1" smtClean="0">
                <a:solidFill>
                  <a:srgbClr val="0075B8"/>
                </a:solidFill>
              </a:rPr>
              <a:t>Correct</a:t>
            </a:r>
            <a:r>
              <a:rPr lang="cs-CZ" sz="3400" b="1" dirty="0" smtClean="0">
                <a:solidFill>
                  <a:srgbClr val="0075B8"/>
                </a:solidFill>
              </a:rPr>
              <a:t> </a:t>
            </a:r>
            <a:r>
              <a:rPr lang="cs-CZ" sz="3400" b="1" dirty="0" err="1" smtClean="0">
                <a:solidFill>
                  <a:srgbClr val="0075B8"/>
                </a:solidFill>
              </a:rPr>
              <a:t>procedures</a:t>
            </a:r>
            <a:endParaRPr lang="cs-CZ" sz="3400" b="1" dirty="0">
              <a:solidFill>
                <a:srgbClr val="0075B8"/>
              </a:solidFill>
            </a:endParaRPr>
          </a:p>
          <a:p>
            <a:pPr marL="511992" indent="-511992">
              <a:spcBef>
                <a:spcPts val="853"/>
              </a:spcBef>
              <a:spcAft>
                <a:spcPts val="853"/>
              </a:spcAft>
            </a:pPr>
            <a:r>
              <a:rPr lang="cs-CZ" sz="3400" b="1" dirty="0" err="1" smtClean="0">
                <a:solidFill>
                  <a:srgbClr val="0075B8"/>
                </a:solidFill>
              </a:rPr>
              <a:t>Actual</a:t>
            </a:r>
            <a:r>
              <a:rPr lang="cs-CZ" sz="3400" b="1" dirty="0" smtClean="0">
                <a:solidFill>
                  <a:srgbClr val="0075B8"/>
                </a:solidFill>
              </a:rPr>
              <a:t> </a:t>
            </a:r>
            <a:r>
              <a:rPr lang="cs-CZ" sz="3400" b="1" dirty="0" err="1" smtClean="0">
                <a:solidFill>
                  <a:srgbClr val="0075B8"/>
                </a:solidFill>
              </a:rPr>
              <a:t>information</a:t>
            </a:r>
            <a:r>
              <a:rPr lang="cs-CZ" sz="3400" b="1" dirty="0" smtClean="0">
                <a:solidFill>
                  <a:srgbClr val="0075B8"/>
                </a:solidFill>
              </a:rPr>
              <a:t> and </a:t>
            </a:r>
            <a:r>
              <a:rPr lang="cs-CZ" sz="3400" b="1" dirty="0" err="1" smtClean="0">
                <a:solidFill>
                  <a:srgbClr val="0075B8"/>
                </a:solidFill>
              </a:rPr>
              <a:t>knowledge</a:t>
            </a:r>
            <a:endParaRPr lang="cs-CZ" sz="3400" b="1" dirty="0">
              <a:solidFill>
                <a:srgbClr val="0075B8"/>
              </a:solidFill>
            </a:endParaRPr>
          </a:p>
          <a:p>
            <a:pPr marL="511992" indent="-511992">
              <a:spcBef>
                <a:spcPts val="853"/>
              </a:spcBef>
              <a:spcAft>
                <a:spcPts val="853"/>
              </a:spcAft>
            </a:pPr>
            <a:r>
              <a:rPr lang="cs-CZ" sz="3400" b="1" dirty="0" smtClean="0">
                <a:solidFill>
                  <a:srgbClr val="0075B8"/>
                </a:solidFill>
              </a:rPr>
              <a:t>Status „</a:t>
            </a:r>
            <a:r>
              <a:rPr lang="cs-CZ" sz="3400" b="1" dirty="0" err="1" smtClean="0">
                <a:solidFill>
                  <a:srgbClr val="0075B8"/>
                </a:solidFill>
              </a:rPr>
              <a:t>How</a:t>
            </a:r>
            <a:r>
              <a:rPr lang="cs-CZ" sz="3400" b="1" dirty="0" smtClean="0">
                <a:solidFill>
                  <a:srgbClr val="0075B8"/>
                </a:solidFill>
              </a:rPr>
              <a:t> are </a:t>
            </a:r>
            <a:r>
              <a:rPr lang="cs-CZ" sz="3400" b="1" dirty="0" err="1" smtClean="0">
                <a:solidFill>
                  <a:srgbClr val="0075B8"/>
                </a:solidFill>
              </a:rPr>
              <a:t>we</a:t>
            </a:r>
            <a:r>
              <a:rPr lang="cs-CZ" sz="3400" b="1" dirty="0" smtClean="0">
                <a:solidFill>
                  <a:srgbClr val="0075B8"/>
                </a:solidFill>
              </a:rPr>
              <a:t> </a:t>
            </a:r>
            <a:r>
              <a:rPr lang="cs-CZ" sz="3400" b="1" dirty="0" err="1" smtClean="0">
                <a:solidFill>
                  <a:srgbClr val="0075B8"/>
                </a:solidFill>
              </a:rPr>
              <a:t>doing</a:t>
            </a:r>
            <a:r>
              <a:rPr lang="cs-CZ" sz="3400" b="1" dirty="0" smtClean="0">
                <a:solidFill>
                  <a:srgbClr val="0075B8"/>
                </a:solidFill>
              </a:rPr>
              <a:t>“</a:t>
            </a:r>
            <a:endParaRPr lang="cs-CZ" sz="3400" b="1" dirty="0">
              <a:solidFill>
                <a:srgbClr val="0075B8"/>
              </a:solidFill>
            </a:endParaRPr>
          </a:p>
          <a:p>
            <a:pPr marL="511992" indent="-511992">
              <a:spcBef>
                <a:spcPts val="853"/>
              </a:spcBef>
              <a:spcAft>
                <a:spcPts val="853"/>
              </a:spcAft>
            </a:pPr>
            <a:r>
              <a:rPr lang="cs-CZ" sz="3400" b="1" dirty="0" err="1" smtClean="0">
                <a:solidFill>
                  <a:srgbClr val="0075B8"/>
                </a:solidFill>
              </a:rPr>
              <a:t>Preparedness</a:t>
            </a:r>
            <a:r>
              <a:rPr lang="cs-CZ" sz="3400" b="1" dirty="0" smtClean="0">
                <a:solidFill>
                  <a:srgbClr val="0075B8"/>
                </a:solidFill>
              </a:rPr>
              <a:t> to </a:t>
            </a:r>
            <a:r>
              <a:rPr lang="cs-CZ" sz="3400" b="1" dirty="0" err="1" smtClean="0">
                <a:solidFill>
                  <a:srgbClr val="0075B8"/>
                </a:solidFill>
              </a:rPr>
              <a:t>crisis</a:t>
            </a:r>
            <a:r>
              <a:rPr lang="cs-CZ" sz="3400" b="1" dirty="0" smtClean="0">
                <a:solidFill>
                  <a:srgbClr val="0075B8"/>
                </a:solidFill>
              </a:rPr>
              <a:t> </a:t>
            </a:r>
            <a:r>
              <a:rPr lang="cs-CZ" sz="3400" b="1" dirty="0" err="1" smtClean="0">
                <a:solidFill>
                  <a:srgbClr val="0075B8"/>
                </a:solidFill>
              </a:rPr>
              <a:t>situations</a:t>
            </a:r>
            <a:endParaRPr lang="cs-CZ" sz="3400" b="1" dirty="0">
              <a:solidFill>
                <a:srgbClr val="0075B8"/>
              </a:solidFill>
            </a:endParaRPr>
          </a:p>
          <a:p>
            <a:pPr marL="511992" indent="-511992">
              <a:spcBef>
                <a:spcPts val="853"/>
              </a:spcBef>
              <a:spcAft>
                <a:spcPts val="853"/>
              </a:spcAft>
            </a:pPr>
            <a:r>
              <a:rPr lang="cs-CZ" sz="3400" b="1" dirty="0" err="1" smtClean="0">
                <a:solidFill>
                  <a:srgbClr val="0075B8"/>
                </a:solidFill>
              </a:rPr>
              <a:t>Documentation</a:t>
            </a:r>
            <a:r>
              <a:rPr lang="cs-CZ" sz="3400" b="1" dirty="0" smtClean="0">
                <a:solidFill>
                  <a:srgbClr val="0075B8"/>
                </a:solidFill>
              </a:rPr>
              <a:t> ... </a:t>
            </a:r>
            <a:r>
              <a:rPr lang="cs-CZ" sz="3400" b="1" dirty="0" err="1" smtClean="0">
                <a:solidFill>
                  <a:srgbClr val="0075B8"/>
                </a:solidFill>
              </a:rPr>
              <a:t>How</a:t>
            </a:r>
            <a:r>
              <a:rPr lang="cs-CZ" sz="3400" b="1" dirty="0" smtClean="0">
                <a:solidFill>
                  <a:srgbClr val="0075B8"/>
                </a:solidFill>
              </a:rPr>
              <a:t> </a:t>
            </a:r>
            <a:r>
              <a:rPr lang="cs-CZ" sz="3400" b="1" dirty="0" err="1" smtClean="0">
                <a:solidFill>
                  <a:srgbClr val="0075B8"/>
                </a:solidFill>
              </a:rPr>
              <a:t>was</a:t>
            </a:r>
            <a:r>
              <a:rPr lang="cs-CZ" sz="3400" b="1" dirty="0" smtClean="0">
                <a:solidFill>
                  <a:srgbClr val="0075B8"/>
                </a:solidFill>
              </a:rPr>
              <a:t> </a:t>
            </a:r>
            <a:r>
              <a:rPr lang="cs-CZ" sz="3400" b="1" dirty="0" err="1" smtClean="0">
                <a:solidFill>
                  <a:srgbClr val="0075B8"/>
                </a:solidFill>
              </a:rPr>
              <a:t>it</a:t>
            </a:r>
            <a:r>
              <a:rPr lang="cs-CZ" sz="3400" b="1" dirty="0" smtClean="0">
                <a:solidFill>
                  <a:srgbClr val="0075B8"/>
                </a:solidFill>
              </a:rPr>
              <a:t> </a:t>
            </a:r>
            <a:r>
              <a:rPr lang="cs-CZ" sz="3400" b="1" dirty="0" err="1" smtClean="0">
                <a:solidFill>
                  <a:srgbClr val="0075B8"/>
                </a:solidFill>
              </a:rPr>
              <a:t>that</a:t>
            </a:r>
            <a:r>
              <a:rPr lang="cs-CZ" sz="3400" b="1" dirty="0" smtClean="0">
                <a:solidFill>
                  <a:srgbClr val="0075B8"/>
                </a:solidFill>
              </a:rPr>
              <a:t> </a:t>
            </a:r>
            <a:r>
              <a:rPr lang="cs-CZ" sz="3400" b="1" dirty="0" err="1" smtClean="0">
                <a:solidFill>
                  <a:srgbClr val="0075B8"/>
                </a:solidFill>
              </a:rPr>
              <a:t>time</a:t>
            </a:r>
            <a:endParaRPr lang="cs-CZ" sz="3400" b="1" dirty="0">
              <a:solidFill>
                <a:srgbClr val="0075B8"/>
              </a:solidFill>
            </a:endParaRPr>
          </a:p>
          <a:p>
            <a:pPr marL="511992" indent="-511992">
              <a:spcBef>
                <a:spcPts val="853"/>
              </a:spcBef>
              <a:spcAft>
                <a:spcPts val="853"/>
              </a:spcAft>
            </a:pPr>
            <a:r>
              <a:rPr lang="cs-CZ" sz="3600" b="1" dirty="0" err="1" smtClean="0">
                <a:solidFill>
                  <a:srgbClr val="FF0000"/>
                </a:solidFill>
              </a:rPr>
              <a:t>Crisis</a:t>
            </a:r>
            <a:r>
              <a:rPr lang="cs-CZ" sz="3600" b="1" dirty="0" smtClean="0">
                <a:solidFill>
                  <a:srgbClr val="FF0000"/>
                </a:solidFill>
              </a:rPr>
              <a:t> </a:t>
            </a:r>
            <a:r>
              <a:rPr lang="cs-CZ" sz="3600" b="1" dirty="0" err="1" smtClean="0">
                <a:solidFill>
                  <a:srgbClr val="FF0000"/>
                </a:solidFill>
              </a:rPr>
              <a:t>plans</a:t>
            </a:r>
            <a:r>
              <a:rPr lang="cs-CZ" sz="3600" b="1" dirty="0" smtClean="0">
                <a:solidFill>
                  <a:srgbClr val="FF0000"/>
                </a:solidFill>
              </a:rPr>
              <a:t> in </a:t>
            </a:r>
            <a:r>
              <a:rPr lang="cs-CZ" sz="3600" b="1" dirty="0" err="1" smtClean="0">
                <a:solidFill>
                  <a:srgbClr val="FF0000"/>
                </a:solidFill>
              </a:rPr>
              <a:t>minds</a:t>
            </a:r>
            <a:r>
              <a:rPr lang="cs-CZ" sz="3600" b="1" dirty="0" smtClean="0">
                <a:solidFill>
                  <a:srgbClr val="FF0000"/>
                </a:solidFill>
              </a:rPr>
              <a:t> </a:t>
            </a:r>
            <a:r>
              <a:rPr lang="cs-CZ" sz="3600" b="1" dirty="0" err="1" smtClean="0">
                <a:solidFill>
                  <a:srgbClr val="FF0000"/>
                </a:solidFill>
              </a:rPr>
              <a:t>of</a:t>
            </a:r>
            <a:r>
              <a:rPr lang="cs-CZ" sz="3600" b="1" dirty="0" smtClean="0">
                <a:solidFill>
                  <a:srgbClr val="FF0000"/>
                </a:solidFill>
              </a:rPr>
              <a:t> </a:t>
            </a:r>
            <a:r>
              <a:rPr lang="cs-CZ" sz="3600" b="1" dirty="0" err="1" smtClean="0">
                <a:solidFill>
                  <a:srgbClr val="FF0000"/>
                </a:solidFill>
              </a:rPr>
              <a:t>people</a:t>
            </a:r>
            <a:r>
              <a:rPr lang="cs-CZ" sz="3600" b="1" dirty="0" smtClean="0">
                <a:solidFill>
                  <a:srgbClr val="FF0000"/>
                </a:solidFill>
              </a:rPr>
              <a:t> and in </a:t>
            </a:r>
            <a:r>
              <a:rPr lang="cs-CZ" sz="3600" b="1" dirty="0" err="1" smtClean="0">
                <a:solidFill>
                  <a:srgbClr val="FF0000"/>
                </a:solidFill>
              </a:rPr>
              <a:t>Practis</a:t>
            </a:r>
            <a:endParaRPr lang="cs-CZ" sz="3600" b="1" dirty="0">
              <a:solidFill>
                <a:srgbClr val="FF0000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85876" y="1096380"/>
            <a:ext cx="9405045" cy="650240"/>
          </a:xfrm>
        </p:spPr>
        <p:txBody>
          <a:bodyPr>
            <a:noAutofit/>
          </a:bodyPr>
          <a:lstStyle/>
          <a:p>
            <a:pPr algn="ctr"/>
            <a:r>
              <a:rPr lang="cs-CZ" sz="6600" dirty="0" err="1" smtClean="0">
                <a:solidFill>
                  <a:srgbClr val="003F91"/>
                </a:solidFill>
              </a:rPr>
              <a:t>What</a:t>
            </a:r>
            <a:r>
              <a:rPr lang="cs-CZ" sz="6600" dirty="0" smtClean="0">
                <a:solidFill>
                  <a:srgbClr val="003F91"/>
                </a:solidFill>
              </a:rPr>
              <a:t> do </a:t>
            </a:r>
            <a:r>
              <a:rPr lang="cs-CZ" sz="6600" dirty="0" err="1" smtClean="0">
                <a:solidFill>
                  <a:srgbClr val="003F91"/>
                </a:solidFill>
              </a:rPr>
              <a:t>we</a:t>
            </a:r>
            <a:r>
              <a:rPr lang="cs-CZ" sz="6600" dirty="0" smtClean="0">
                <a:solidFill>
                  <a:srgbClr val="003F91"/>
                </a:solidFill>
              </a:rPr>
              <a:t> </a:t>
            </a:r>
            <a:r>
              <a:rPr lang="cs-CZ" sz="6600" dirty="0" err="1" smtClean="0">
                <a:solidFill>
                  <a:srgbClr val="003F91"/>
                </a:solidFill>
              </a:rPr>
              <a:t>get</a:t>
            </a:r>
            <a:r>
              <a:rPr lang="cs-CZ" sz="6600" dirty="0" smtClean="0">
                <a:solidFill>
                  <a:srgbClr val="003F91"/>
                </a:solidFill>
              </a:rPr>
              <a:t> </a:t>
            </a:r>
            <a:r>
              <a:rPr lang="cs-CZ" sz="6600" dirty="0" err="1" smtClean="0">
                <a:solidFill>
                  <a:srgbClr val="003F91"/>
                </a:solidFill>
              </a:rPr>
              <a:t>after</a:t>
            </a:r>
            <a:r>
              <a:rPr lang="cs-CZ" sz="6600" dirty="0" smtClean="0">
                <a:solidFill>
                  <a:srgbClr val="003F91"/>
                </a:solidFill>
              </a:rPr>
              <a:t> ?</a:t>
            </a:r>
            <a:endParaRPr lang="cs-CZ" sz="6600" dirty="0">
              <a:solidFill>
                <a:srgbClr val="003F91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B795167-B788-4346-884B-03E8770AB76E}" type="slidenum">
              <a:rPr lang="cs-CZ" smtClean="0"/>
              <a:pPr/>
              <a:t>52</a:t>
            </a:fld>
            <a:endParaRPr lang="cs-CZ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748" y="2779260"/>
            <a:ext cx="5068641" cy="33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898263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Integrated</a:t>
            </a:r>
            <a:r>
              <a:rPr lang="cs-CZ" dirty="0" smtClean="0"/>
              <a:t> </a:t>
            </a:r>
            <a:r>
              <a:rPr lang="cs-CZ" dirty="0" err="1" smtClean="0"/>
              <a:t>Security</a:t>
            </a:r>
            <a:endParaRPr lang="cs-CZ" dirty="0"/>
          </a:p>
        </p:txBody>
      </p:sp>
      <p:sp>
        <p:nvSpPr>
          <p:cNvPr id="4" name="Rovnoramenný trojúhelník 3"/>
          <p:cNvSpPr/>
          <p:nvPr/>
        </p:nvSpPr>
        <p:spPr>
          <a:xfrm>
            <a:off x="3838104" y="3364632"/>
            <a:ext cx="5112568" cy="4536504"/>
          </a:xfrm>
          <a:prstGeom prst="triangle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5123814" y="2615129"/>
            <a:ext cx="2541161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3200" b="1" dirty="0" smtClean="0"/>
              <a:t>PROCESSES</a:t>
            </a:r>
            <a:endParaRPr kumimoji="0" lang="cs-CZ" sz="2400" b="1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7775767" y="8333184"/>
            <a:ext cx="3452868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3200" b="1" dirty="0" smtClean="0"/>
              <a:t>PREPAREDNESS</a:t>
            </a:r>
            <a:endParaRPr kumimoji="0" lang="cs-CZ" sz="2400" b="1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1745208" y="8086962"/>
            <a:ext cx="3350677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3200" b="1" i="0" u="none" strike="noStrike" cap="none" spc="0" normalizeH="0" baseline="0" dirty="0" smtClean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MONITORING </a:t>
            </a:r>
            <a:br>
              <a:rPr kumimoji="0" lang="cs-CZ" sz="3200" b="1" i="0" u="none" strike="noStrike" cap="none" spc="0" normalizeH="0" baseline="0" dirty="0" smtClean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</a:br>
            <a:r>
              <a:rPr kumimoji="0" lang="cs-CZ" sz="3200" b="1" i="0" u="none" strike="noStrike" cap="none" spc="0" normalizeH="0" baseline="0" dirty="0" smtClean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AND CONTROL</a:t>
            </a:r>
            <a:endParaRPr kumimoji="0" lang="cs-CZ" sz="2400" b="1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8" name="Zaoblený obdélník 7"/>
          <p:cNvSpPr/>
          <p:nvPr/>
        </p:nvSpPr>
        <p:spPr>
          <a:xfrm>
            <a:off x="3262040" y="3858424"/>
            <a:ext cx="6264696" cy="658336"/>
          </a:xfrm>
          <a:prstGeom prst="roundRect">
            <a:avLst/>
          </a:prstGeom>
          <a:solidFill>
            <a:srgbClr val="00800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3200" dirty="0" err="1" smtClean="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rPr>
              <a:t>What</a:t>
            </a:r>
            <a:r>
              <a:rPr lang="cs-CZ" sz="3200" dirty="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rPr>
              <a:t> </a:t>
            </a:r>
            <a:r>
              <a:rPr lang="cs-CZ" sz="3200" dirty="0" err="1" smtClean="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rPr>
              <a:t>may</a:t>
            </a:r>
            <a:r>
              <a:rPr lang="cs-CZ" sz="3200" dirty="0" smtClean="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rPr>
              <a:t> (</a:t>
            </a:r>
            <a:r>
              <a:rPr lang="cs-CZ" sz="3200" dirty="0" err="1" smtClean="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rPr>
              <a:t>should</a:t>
            </a:r>
            <a:r>
              <a:rPr lang="cs-CZ" sz="3200" dirty="0" smtClean="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rPr>
              <a:t>) </a:t>
            </a:r>
            <a:r>
              <a:rPr lang="cs-CZ" sz="3200" dirty="0" err="1" smtClean="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rPr>
              <a:t>happen</a:t>
            </a:r>
            <a:endParaRPr kumimoji="0" lang="cs-CZ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9" name="Zaoblený obdélník 8"/>
          <p:cNvSpPr/>
          <p:nvPr/>
        </p:nvSpPr>
        <p:spPr>
          <a:xfrm>
            <a:off x="669752" y="6893024"/>
            <a:ext cx="4953768" cy="658336"/>
          </a:xfrm>
          <a:prstGeom prst="roundRect">
            <a:avLst/>
          </a:prstGeom>
          <a:solidFill>
            <a:srgbClr val="A3000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3200" dirty="0" smtClean="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rPr>
              <a:t>WHAT IS HAPPENING</a:t>
            </a:r>
            <a:endParaRPr kumimoji="0" lang="cs-CZ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0" name="Zaoblený obdélník 9"/>
          <p:cNvSpPr/>
          <p:nvPr/>
        </p:nvSpPr>
        <p:spPr>
          <a:xfrm>
            <a:off x="6499730" y="6893024"/>
            <a:ext cx="6249912" cy="65833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3200" dirty="0" smtClean="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rPr>
              <a:t>WHAT HAPPENS, WHEN</a:t>
            </a:r>
            <a:r>
              <a:rPr kumimoji="0" lang="cs-CZ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rPr>
              <a:t>....</a:t>
            </a:r>
            <a:endParaRPr kumimoji="0" lang="cs-CZ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4" name="Šipka nahoru 13"/>
          <p:cNvSpPr/>
          <p:nvPr/>
        </p:nvSpPr>
        <p:spPr>
          <a:xfrm>
            <a:off x="8518624" y="5416771"/>
            <a:ext cx="799188" cy="756084"/>
          </a:xfrm>
          <a:prstGeom prst="upArrow">
            <a:avLst/>
          </a:prstGeom>
          <a:blipFill rotWithShape="1"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6" name="Šipka nahoru 15"/>
          <p:cNvSpPr/>
          <p:nvPr/>
        </p:nvSpPr>
        <p:spPr>
          <a:xfrm rot="5400000">
            <a:off x="5940788" y="8282728"/>
            <a:ext cx="799188" cy="756084"/>
          </a:xfrm>
          <a:prstGeom prst="upArrow">
            <a:avLst/>
          </a:prstGeom>
          <a:blipFill rotWithShape="1"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7" name="Šipka nahoru 16"/>
          <p:cNvSpPr/>
          <p:nvPr/>
        </p:nvSpPr>
        <p:spPr>
          <a:xfrm rot="10800000">
            <a:off x="3442512" y="5416771"/>
            <a:ext cx="799188" cy="756084"/>
          </a:xfrm>
          <a:prstGeom prst="upArrow">
            <a:avLst/>
          </a:prstGeom>
          <a:blipFill rotWithShape="1"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885777" y="5466387"/>
            <a:ext cx="2556736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b="1" dirty="0" smtClean="0"/>
              <a:t>ANOMALIES</a:t>
            </a:r>
            <a:endParaRPr kumimoji="0" lang="cs-CZ" sz="2400" b="1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sym typeface="Palatino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5316700" y="8928219"/>
            <a:ext cx="1886695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b="1" dirty="0" smtClean="0"/>
              <a:t>REACTION</a:t>
            </a:r>
            <a:endParaRPr kumimoji="0" lang="cs-CZ" sz="2400" b="1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sym typeface="Palatino"/>
            </a:endParaRPr>
          </a:p>
        </p:txBody>
      </p:sp>
      <p:sp>
        <p:nvSpPr>
          <p:cNvPr id="20" name="TextovéPole 19"/>
          <p:cNvSpPr txBox="1"/>
          <p:nvPr/>
        </p:nvSpPr>
        <p:spPr>
          <a:xfrm>
            <a:off x="9526736" y="5299130"/>
            <a:ext cx="216024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b="1" dirty="0" smtClean="0"/>
              <a:t>EXPERIENCE</a:t>
            </a:r>
            <a:br>
              <a:rPr lang="cs-CZ" b="1" dirty="0" smtClean="0"/>
            </a:br>
            <a:r>
              <a:rPr lang="cs-CZ" b="1" dirty="0" smtClean="0"/>
              <a:t>RESILIENCY</a:t>
            </a:r>
            <a:endParaRPr kumimoji="0" lang="cs-CZ" sz="2400" b="1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sym typeface="Palatino"/>
            </a:endParaRPr>
          </a:p>
        </p:txBody>
      </p:sp>
      <p:sp>
        <p:nvSpPr>
          <p:cNvPr id="3" name="Sun 2"/>
          <p:cNvSpPr/>
          <p:nvPr/>
        </p:nvSpPr>
        <p:spPr>
          <a:xfrm>
            <a:off x="0" y="1895610"/>
            <a:ext cx="5494288" cy="1498282"/>
          </a:xfrm>
          <a:prstGeom prst="sun">
            <a:avLst/>
          </a:prstGeom>
          <a:solidFill>
            <a:srgbClr val="FF660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800" b="1" i="0" u="none" strike="noStrike" cap="none" spc="0" normalizeH="0" baseline="0" dirty="0" err="1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rPr>
              <a:t>Awareness</a:t>
            </a:r>
            <a:endParaRPr kumimoji="0" lang="en-US" sz="2800" b="1" i="0" u="none" strike="noStrike" cap="none" spc="0" normalizeH="0" baseline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143933356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904" y="2500536"/>
            <a:ext cx="8640960" cy="694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301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5400" dirty="0" smtClean="0"/>
              <a:t>PEOPLE ARE THE KEY</a:t>
            </a:r>
            <a:endParaRPr lang="cs-CZ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7704" y="2597224"/>
            <a:ext cx="12259096" cy="6096000"/>
          </a:xfrm>
        </p:spPr>
        <p:txBody>
          <a:bodyPr>
            <a:normAutofit/>
          </a:bodyPr>
          <a:lstStyle/>
          <a:p>
            <a:r>
              <a:rPr lang="cs-CZ" sz="4400" dirty="0" err="1" smtClean="0"/>
              <a:t>Informed</a:t>
            </a:r>
            <a:r>
              <a:rPr lang="cs-CZ" sz="4400" dirty="0" smtClean="0"/>
              <a:t>, </a:t>
            </a:r>
            <a:r>
              <a:rPr lang="cs-CZ" sz="4400" dirty="0" err="1"/>
              <a:t>e</a:t>
            </a:r>
            <a:r>
              <a:rPr lang="cs-CZ" sz="4400" dirty="0" err="1" smtClean="0"/>
              <a:t>ducated</a:t>
            </a:r>
            <a:r>
              <a:rPr lang="cs-CZ" sz="4400" dirty="0" smtClean="0"/>
              <a:t> </a:t>
            </a:r>
            <a:r>
              <a:rPr lang="cs-CZ" sz="4400" dirty="0" smtClean="0"/>
              <a:t>and </a:t>
            </a:r>
            <a:r>
              <a:rPr lang="cs-CZ" sz="4400" dirty="0" err="1" smtClean="0"/>
              <a:t>prepared</a:t>
            </a:r>
            <a:r>
              <a:rPr lang="cs-CZ" sz="4400" dirty="0" smtClean="0"/>
              <a:t> management</a:t>
            </a:r>
            <a:endParaRPr lang="cs-CZ" sz="4400" dirty="0" smtClean="0"/>
          </a:p>
          <a:p>
            <a:r>
              <a:rPr lang="cs-CZ" sz="4400" dirty="0" err="1" smtClean="0"/>
              <a:t>Common</a:t>
            </a:r>
            <a:r>
              <a:rPr lang="cs-CZ" sz="4400" dirty="0" smtClean="0"/>
              <a:t> </a:t>
            </a:r>
            <a:r>
              <a:rPr lang="cs-CZ" sz="4400" dirty="0" err="1" smtClean="0"/>
              <a:t>awareness</a:t>
            </a:r>
            <a:endParaRPr lang="cs-CZ" sz="4400" dirty="0" smtClean="0"/>
          </a:p>
          <a:p>
            <a:r>
              <a:rPr lang="cs-CZ" sz="4400" dirty="0" err="1" smtClean="0"/>
              <a:t>Periodical</a:t>
            </a:r>
            <a:r>
              <a:rPr lang="cs-CZ" sz="4400" dirty="0" smtClean="0"/>
              <a:t> </a:t>
            </a:r>
            <a:r>
              <a:rPr lang="cs-CZ" sz="4400" dirty="0" err="1" smtClean="0"/>
              <a:t>stresstests</a:t>
            </a:r>
            <a:r>
              <a:rPr lang="cs-CZ" sz="4400" dirty="0" smtClean="0"/>
              <a:t> as a </a:t>
            </a:r>
            <a:r>
              <a:rPr lang="cs-CZ" sz="4400" dirty="0" err="1" smtClean="0"/>
              <a:t>method</a:t>
            </a:r>
            <a:endParaRPr lang="cs-CZ" sz="4400" dirty="0" smtClean="0"/>
          </a:p>
          <a:p>
            <a:r>
              <a:rPr lang="cs-CZ" sz="4400" dirty="0" err="1" smtClean="0"/>
              <a:t>Stresstests</a:t>
            </a:r>
            <a:r>
              <a:rPr lang="cs-CZ" sz="4400" dirty="0" smtClean="0"/>
              <a:t> </a:t>
            </a:r>
            <a:r>
              <a:rPr lang="cs-CZ" sz="4400" dirty="0" err="1" smtClean="0"/>
              <a:t>experts</a:t>
            </a:r>
            <a:r>
              <a:rPr lang="cs-CZ" sz="4400" dirty="0" smtClean="0"/>
              <a:t> </a:t>
            </a:r>
            <a:r>
              <a:rPr lang="cs-CZ" sz="4400" dirty="0" err="1" smtClean="0"/>
              <a:t>capable</a:t>
            </a:r>
            <a:r>
              <a:rPr lang="cs-CZ" sz="4400" dirty="0" smtClean="0"/>
              <a:t> to design, </a:t>
            </a:r>
            <a:r>
              <a:rPr lang="cs-CZ" sz="4400" dirty="0" err="1" smtClean="0"/>
              <a:t>manage</a:t>
            </a:r>
            <a:r>
              <a:rPr lang="cs-CZ" sz="4400" dirty="0" smtClean="0"/>
              <a:t> and </a:t>
            </a:r>
            <a:r>
              <a:rPr lang="cs-CZ" sz="4400" dirty="0" err="1" smtClean="0"/>
              <a:t>moderate</a:t>
            </a:r>
            <a:r>
              <a:rPr lang="cs-CZ" sz="4400" dirty="0" smtClean="0"/>
              <a:t> </a:t>
            </a:r>
            <a:r>
              <a:rPr lang="cs-CZ" sz="4400" dirty="0" err="1" smtClean="0"/>
              <a:t>the</a:t>
            </a:r>
            <a:r>
              <a:rPr lang="cs-CZ" sz="4400" dirty="0" smtClean="0"/>
              <a:t> </a:t>
            </a:r>
            <a:r>
              <a:rPr lang="cs-CZ" sz="4400" dirty="0" err="1" smtClean="0"/>
              <a:t>exercise</a:t>
            </a:r>
            <a:r>
              <a:rPr lang="cs-CZ" sz="4400" dirty="0" smtClean="0"/>
              <a:t> </a:t>
            </a:r>
            <a:endParaRPr lang="cs-CZ" sz="4400" dirty="0" smtClean="0"/>
          </a:p>
        </p:txBody>
      </p:sp>
    </p:spTree>
    <p:extLst>
      <p:ext uri="{BB962C8B-B14F-4D97-AF65-F5344CB8AC3E}">
        <p14:creationId xmlns:p14="http://schemas.microsoft.com/office/powerpoint/2010/main" val="352405146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3000" contrast="-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84" y="2377045"/>
            <a:ext cx="11467752" cy="73765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TIEMS GENERATE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79406" y="4415135"/>
            <a:ext cx="1004599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b="1" dirty="0"/>
              <a:t>G</a:t>
            </a:r>
            <a:r>
              <a:rPr lang="en-US" sz="5400" dirty="0"/>
              <a:t>lobal </a:t>
            </a:r>
            <a:r>
              <a:rPr lang="en-US" sz="5400" b="1" dirty="0"/>
              <a:t>E</a:t>
            </a:r>
            <a:r>
              <a:rPr lang="en-US" sz="5400" dirty="0"/>
              <a:t>ducational </a:t>
            </a:r>
            <a:r>
              <a:rPr lang="en-US" sz="5400" b="1" dirty="0"/>
              <a:t>N</a:t>
            </a:r>
            <a:r>
              <a:rPr lang="en-US" sz="5400" dirty="0"/>
              <a:t>etwork for </a:t>
            </a:r>
            <a:br>
              <a:rPr lang="en-US" sz="5400" dirty="0"/>
            </a:br>
            <a:r>
              <a:rPr lang="en-US" sz="5400" b="1" dirty="0"/>
              <a:t>E</a:t>
            </a:r>
            <a:r>
              <a:rPr lang="en-US" sz="5400" dirty="0"/>
              <a:t>mergency </a:t>
            </a:r>
            <a:r>
              <a:rPr lang="en-US" sz="5400" b="1" dirty="0"/>
              <a:t>R</a:t>
            </a:r>
            <a:r>
              <a:rPr lang="en-US" sz="5400" dirty="0"/>
              <a:t>esilience 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b="1" dirty="0" smtClean="0"/>
              <a:t>A</a:t>
            </a:r>
            <a:r>
              <a:rPr lang="en-US" sz="5400" dirty="0" smtClean="0"/>
              <a:t>nd </a:t>
            </a:r>
            <a:r>
              <a:rPr lang="en-US" sz="5400" b="1" dirty="0"/>
              <a:t>T</a:t>
            </a:r>
            <a:r>
              <a:rPr lang="en-US" sz="5400" dirty="0"/>
              <a:t>raining </a:t>
            </a:r>
            <a:r>
              <a:rPr lang="en-US" sz="5400" b="1" dirty="0"/>
              <a:t>E</a:t>
            </a:r>
            <a:r>
              <a:rPr lang="en-US" sz="5400" dirty="0"/>
              <a:t>xcellence</a:t>
            </a:r>
          </a:p>
        </p:txBody>
      </p:sp>
    </p:spTree>
    <p:extLst>
      <p:ext uri="{BB962C8B-B14F-4D97-AF65-F5344CB8AC3E}">
        <p14:creationId xmlns:p14="http://schemas.microsoft.com/office/powerpoint/2010/main" val="126621090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20" y="1852464"/>
            <a:ext cx="12097344" cy="770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Thank</a:t>
            </a:r>
            <a:r>
              <a:rPr lang="cs-CZ" dirty="0" smtClean="0"/>
              <a:t> </a:t>
            </a:r>
            <a:r>
              <a:rPr lang="cs-CZ" dirty="0" err="1" smtClean="0"/>
              <a:t>you</a:t>
            </a:r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7" name="Text Box 1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13768" y="8066640"/>
            <a:ext cx="3744416" cy="1114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indent="0" algn="ctr" defTabSz="461518" eaLnBrk="1" hangingPunct="1">
              <a:spcBef>
                <a:spcPts val="1800"/>
              </a:spcBef>
              <a:buNone/>
              <a:defRPr sz="1800">
                <a:solidFill>
                  <a:srgbClr val="000000"/>
                </a:solidFill>
              </a:defRPr>
            </a:pPr>
            <a:r>
              <a:rPr lang="cs-CZ" altLang="cs-CZ" sz="4400" b="1" dirty="0" smtClean="0">
                <a:solidFill>
                  <a:srgbClr val="00B0F0"/>
                </a:solidFill>
                <a:latin typeface="Palatino"/>
                <a:ea typeface="Palatino"/>
              </a:rPr>
              <a:t>ww.tsoft.cz</a:t>
            </a:r>
            <a:r>
              <a:rPr lang="cs-CZ" altLang="cs-CZ" sz="2844" b="1" dirty="0" smtClean="0">
                <a:solidFill>
                  <a:srgbClr val="00B0F0"/>
                </a:solidFill>
                <a:latin typeface="Palatino"/>
                <a:ea typeface="Palatino"/>
              </a:rPr>
              <a:t> , pejcoch@tsoft.cz</a:t>
            </a:r>
          </a:p>
        </p:txBody>
      </p:sp>
    </p:spTree>
    <p:extLst>
      <p:ext uri="{BB962C8B-B14F-4D97-AF65-F5344CB8AC3E}">
        <p14:creationId xmlns:p14="http://schemas.microsoft.com/office/powerpoint/2010/main" val="210053511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vzor_prezentace">
  <a:themeElements>
    <a:clrScheme name="New_Template4">
      <a:dk1>
        <a:srgbClr val="414141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vzor_prezentace</Template>
  <TotalTime>8566</TotalTime>
  <Words>553</Words>
  <Application>Microsoft Macintosh PowerPoint</Application>
  <PresentationFormat>Custom</PresentationFormat>
  <Paragraphs>154</Paragraphs>
  <Slides>57</Slides>
  <Notes>3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vzor_prezentace</vt:lpstr>
      <vt:lpstr>PowerPoint Presentation</vt:lpstr>
      <vt:lpstr>Tailored IT solutions Mission critical systems Crisis management and Security </vt:lpstr>
      <vt:lpstr>  STRESS</vt:lpstr>
      <vt:lpstr>PowerPoint Presentation</vt:lpstr>
      <vt:lpstr>PowerPoint Presentation</vt:lpstr>
      <vt:lpstr>PowerPoint Presentation</vt:lpstr>
      <vt:lpstr>PowerPoint Presentation</vt:lpstr>
      <vt:lpstr>Order</vt:lpstr>
      <vt:lpstr>Management in troubles</vt:lpstr>
      <vt:lpstr>How to prepare for that?</vt:lpstr>
      <vt:lpstr>How are we doing?</vt:lpstr>
      <vt:lpstr>We have everything under control</vt:lpstr>
      <vt:lpstr>We have all information</vt:lpstr>
      <vt:lpstr>We have plans for everything</vt:lpstr>
      <vt:lpstr>… and when it comes …</vt:lpstr>
      <vt:lpstr>ISO 22301:2012 </vt:lpstr>
      <vt:lpstr>ISO 22301:2012 </vt:lpstr>
      <vt:lpstr>STRESS TEST</vt:lpstr>
      <vt:lpstr>Stress test phases</vt:lpstr>
      <vt:lpstr>Preparatory phase</vt:lpstr>
      <vt:lpstr>Execution - Exercising</vt:lpstr>
      <vt:lpstr>General Suvorov</vt:lpstr>
      <vt:lpstr>Exercising</vt:lpstr>
      <vt:lpstr>PowerPoint Presentation</vt:lpstr>
      <vt:lpstr>PowerPoint Presentation</vt:lpstr>
      <vt:lpstr>Tabletop exercise – Exciting game </vt:lpstr>
      <vt:lpstr>Evaluation</vt:lpstr>
      <vt:lpstr>Stress test?</vt:lpstr>
      <vt:lpstr>PDCA all-in-one </vt:lpstr>
      <vt:lpstr>PDCA all-in-one</vt:lpstr>
      <vt:lpstr>Tools</vt:lpstr>
      <vt:lpstr>PowerPoint Presentation</vt:lpstr>
      <vt:lpstr>Timeline, models, simulation...</vt:lpstr>
      <vt:lpstr>TEREX – explosion model</vt:lpstr>
      <vt:lpstr>SITUNET – water supply model</vt:lpstr>
      <vt:lpstr>SITUNET – water supply model </vt:lpstr>
      <vt:lpstr>SITUNET – water supply model </vt:lpstr>
      <vt:lpstr>SITUNET – water supply model </vt:lpstr>
      <vt:lpstr>SITUNET – Fuel stations in operation</vt:lpstr>
      <vt:lpstr>Prague Blackout 2014 - Scene</vt:lpstr>
      <vt:lpstr>Personal assessment scenario tuning</vt:lpstr>
      <vt:lpstr>CWAT Colour-Word Association Technique</vt:lpstr>
      <vt:lpstr>CWAT</vt:lpstr>
      <vt:lpstr>PurposeFly  - Team Management</vt:lpstr>
      <vt:lpstr>Questions</vt:lpstr>
      <vt:lpstr>Personal relations</vt:lpstr>
      <vt:lpstr>Reputation</vt:lpstr>
      <vt:lpstr>Cyber Example</vt:lpstr>
      <vt:lpstr>Example - cyber</vt:lpstr>
      <vt:lpstr>PowerPoint Presentation</vt:lpstr>
      <vt:lpstr>PowerPoint Presentation</vt:lpstr>
      <vt:lpstr>What do we get after ?</vt:lpstr>
      <vt:lpstr>Integrated Security</vt:lpstr>
      <vt:lpstr>CONCLUSIONS</vt:lpstr>
      <vt:lpstr>PEOPLE ARE THE KEY</vt:lpstr>
      <vt:lpstr>TIEMS GENERATE</vt:lpstr>
      <vt:lpstr>Thank you.</vt:lpstr>
    </vt:vector>
  </TitlesOfParts>
  <Company>T-Soft a.s.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KYBERNETICKÝ BLACKOUT   Jak jste připraveni?</dc:title>
  <dc:subject>id: 032188</dc:subject>
  <dc:creator>melicharova</dc:creator>
  <cp:lastModifiedBy>Microsoft Office User</cp:lastModifiedBy>
  <cp:revision>172</cp:revision>
  <cp:lastPrinted>2015-04-23T09:28:27Z</cp:lastPrinted>
  <dcterms:created xsi:type="dcterms:W3CDTF">2015-04-23T08:33:59Z</dcterms:created>
  <dcterms:modified xsi:type="dcterms:W3CDTF">2016-09-15T15:32:21Z</dcterms:modified>
</cp:coreProperties>
</file>