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wmv" ContentType="video/x-ms-wmv"/>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365" r:id="rId2"/>
    <p:sldId id="376" r:id="rId3"/>
    <p:sldId id="519" r:id="rId4"/>
    <p:sldId id="516" r:id="rId5"/>
    <p:sldId id="367" r:id="rId6"/>
    <p:sldId id="505" r:id="rId7"/>
    <p:sldId id="506" r:id="rId8"/>
    <p:sldId id="509" r:id="rId9"/>
    <p:sldId id="428" r:id="rId10"/>
    <p:sldId id="373" r:id="rId11"/>
    <p:sldId id="513" r:id="rId12"/>
    <p:sldId id="514" r:id="rId13"/>
    <p:sldId id="515" r:id="rId14"/>
    <p:sldId id="518" r:id="rId15"/>
    <p:sldId id="489" r:id="rId16"/>
    <p:sldId id="517" r:id="rId17"/>
    <p:sldId id="496" r:id="rId18"/>
    <p:sldId id="465" r:id="rId19"/>
    <p:sldId id="427" r:id="rId20"/>
    <p:sldId id="508" r:id="rId21"/>
    <p:sldId id="499" r:id="rId22"/>
    <p:sldId id="501" r:id="rId23"/>
    <p:sldId id="503" r:id="rId24"/>
    <p:sldId id="468" r:id="rId25"/>
    <p:sldId id="413" r:id="rId26"/>
    <p:sldId id="419" r:id="rId27"/>
    <p:sldId id="418" r:id="rId28"/>
    <p:sldId id="430" r:id="rId29"/>
    <p:sldId id="466" r:id="rId30"/>
    <p:sldId id="467" r:id="rId31"/>
    <p:sldId id="520" r:id="rId32"/>
    <p:sldId id="461" r:id="rId33"/>
    <p:sldId id="511"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8077"/>
    <a:srgbClr val="F3E3C5"/>
    <a:srgbClr val="94C9FF"/>
    <a:srgbClr val="558ED5"/>
    <a:srgbClr val="FFB793"/>
    <a:srgbClr val="B2CD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07" autoAdjust="0"/>
    <p:restoredTop sz="91562" autoAdjust="0"/>
  </p:normalViewPr>
  <p:slideViewPr>
    <p:cSldViewPr>
      <p:cViewPr varScale="1">
        <p:scale>
          <a:sx n="50" d="100"/>
          <a:sy n="50" d="100"/>
        </p:scale>
        <p:origin x="-715" y="-72"/>
      </p:cViewPr>
      <p:guideLst>
        <p:guide orient="horz" pos="2160"/>
        <p:guide pos="2880"/>
      </p:guideLst>
    </p:cSldViewPr>
  </p:slideViewPr>
  <p:notesTextViewPr>
    <p:cViewPr>
      <p:scale>
        <a:sx n="3" d="2"/>
        <a:sy n="3" d="2"/>
      </p:scale>
      <p:origin x="0" y="0"/>
    </p:cViewPr>
  </p:notesTextViewPr>
  <p:sorterViewPr>
    <p:cViewPr>
      <p:scale>
        <a:sx n="50" d="100"/>
        <a:sy n="50" d="100"/>
      </p:scale>
      <p:origin x="0" y="225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D69FE5A-9961-42D5-957F-9B2BA097B97C}" type="datetimeFigureOut">
              <a:rPr lang="en-US" smtClean="0"/>
              <a:t>9/15/2016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80C56A0F-BAAB-4AD8-83CB-D1D37FB3A5E8}" type="slidenum">
              <a:rPr lang="en-US" smtClean="0"/>
              <a:t>‹#›</a:t>
            </a:fld>
            <a:endParaRPr lang="en-US"/>
          </a:p>
        </p:txBody>
      </p:sp>
    </p:spTree>
    <p:extLst>
      <p:ext uri="{BB962C8B-B14F-4D97-AF65-F5344CB8AC3E}">
        <p14:creationId xmlns:p14="http://schemas.microsoft.com/office/powerpoint/2010/main" val="1121182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92CF26D-47C2-4AFB-B6E4-717062FAAE25}" type="datetimeFigureOut">
              <a:rPr lang="en-US" smtClean="0"/>
              <a:t>9/15/2016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DD736C4-F6E5-4763-8D43-CA8BB1D798FA}" type="slidenum">
              <a:rPr lang="en-US" smtClean="0"/>
              <a:t>‹#›</a:t>
            </a:fld>
            <a:endParaRPr lang="en-US"/>
          </a:p>
        </p:txBody>
      </p:sp>
    </p:spTree>
    <p:extLst>
      <p:ext uri="{BB962C8B-B14F-4D97-AF65-F5344CB8AC3E}">
        <p14:creationId xmlns:p14="http://schemas.microsoft.com/office/powerpoint/2010/main" val="2217813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marL="174708" indent="-174708">
              <a:spcBef>
                <a:spcPct val="0"/>
              </a:spcBef>
              <a:buFont typeface="Arial" panose="020B0604020202020204" pitchFamily="34" charset="0"/>
              <a:buChar char="•"/>
            </a:pPr>
            <a:r>
              <a:rPr lang="en-US" dirty="0" smtClean="0"/>
              <a:t>California</a:t>
            </a:r>
            <a:r>
              <a:rPr lang="en-US" baseline="0" dirty="0" smtClean="0"/>
              <a:t> tsunami planning is not just about “mitigation”   It involves all portions of the Disaster Planning Cycle.  *  I’d like to acknowledge all of our partners in California  *  We rely on everyone’s separate expertise  *  These collaborations are what provide the opportunity to implement a fully developed program.</a:t>
            </a:r>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30156"/>
            <a:fld id="{EAE4E5F7-7222-422E-A565-0CF56C720FCF}" type="slidenum">
              <a:rPr lang="en-US" smtClean="0"/>
              <a:pPr defTabSz="930156"/>
              <a:t>1</a:t>
            </a:fld>
            <a:endParaRPr lang="en-US" smtClean="0"/>
          </a:p>
        </p:txBody>
      </p:sp>
    </p:spTree>
    <p:extLst>
      <p:ext uri="{BB962C8B-B14F-4D97-AF65-F5344CB8AC3E}">
        <p14:creationId xmlns:p14="http://schemas.microsoft.com/office/powerpoint/2010/main" val="3591439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5DD07C4-B37C-4077-9AB7-FC28872A7742}" type="slidenum">
              <a:rPr lang="en-US" smtClean="0"/>
              <a:pPr>
                <a:defRPr/>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lnSpcReduction="10000"/>
          </a:bodyPr>
          <a:lstStyle/>
          <a:p>
            <a:pPr>
              <a:defRPr/>
            </a:pPr>
            <a:r>
              <a:rPr lang="en-US" dirty="0" smtClean="0"/>
              <a:t>Numbers represent offshore wave-heights in feet above MSL…</a:t>
            </a:r>
          </a:p>
          <a:p>
            <a:pPr>
              <a:defRPr/>
            </a:pPr>
            <a:endParaRPr lang="en-US" dirty="0" smtClean="0"/>
          </a:p>
          <a:p>
            <a:pPr>
              <a:defRPr/>
            </a:pPr>
            <a:r>
              <a:rPr lang="en-US" dirty="0" smtClean="0"/>
              <a:t>Carlsbad and San Mateo Thrust faults, and Coronado Canyon landslides are worst cases locally…</a:t>
            </a:r>
            <a:endParaRPr lang="en-US" dirty="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9203" eaLnBrk="0" hangingPunct="0">
              <a:defRPr>
                <a:solidFill>
                  <a:schemeClr val="tx1"/>
                </a:solidFill>
                <a:latin typeface="Arial" charset="0"/>
                <a:cs typeface="Arial" charset="0"/>
              </a:defRPr>
            </a:lvl1pPr>
            <a:lvl2pPr marL="748151" indent="-287750" defTabSz="919203" eaLnBrk="0" hangingPunct="0">
              <a:defRPr>
                <a:solidFill>
                  <a:schemeClr val="tx1"/>
                </a:solidFill>
                <a:latin typeface="Arial" charset="0"/>
                <a:cs typeface="Arial" charset="0"/>
              </a:defRPr>
            </a:lvl2pPr>
            <a:lvl3pPr marL="1151001" indent="-230200" defTabSz="919203" eaLnBrk="0" hangingPunct="0">
              <a:defRPr>
                <a:solidFill>
                  <a:schemeClr val="tx1"/>
                </a:solidFill>
                <a:latin typeface="Arial" charset="0"/>
                <a:cs typeface="Arial" charset="0"/>
              </a:defRPr>
            </a:lvl3pPr>
            <a:lvl4pPr marL="1611401" indent="-230200" defTabSz="919203" eaLnBrk="0" hangingPunct="0">
              <a:defRPr>
                <a:solidFill>
                  <a:schemeClr val="tx1"/>
                </a:solidFill>
                <a:latin typeface="Arial" charset="0"/>
                <a:cs typeface="Arial" charset="0"/>
              </a:defRPr>
            </a:lvl4pPr>
            <a:lvl5pPr marL="2071802" indent="-230200" defTabSz="919203" eaLnBrk="0" hangingPunct="0">
              <a:defRPr>
                <a:solidFill>
                  <a:schemeClr val="tx1"/>
                </a:solidFill>
                <a:latin typeface="Arial" charset="0"/>
                <a:cs typeface="Arial" charset="0"/>
              </a:defRPr>
            </a:lvl5pPr>
            <a:lvl6pPr marL="2532202" indent="-230200" defTabSz="919203" eaLnBrk="0" fontAlgn="base" hangingPunct="0">
              <a:spcBef>
                <a:spcPct val="0"/>
              </a:spcBef>
              <a:spcAft>
                <a:spcPct val="0"/>
              </a:spcAft>
              <a:defRPr>
                <a:solidFill>
                  <a:schemeClr val="tx1"/>
                </a:solidFill>
                <a:latin typeface="Arial" charset="0"/>
                <a:cs typeface="Arial" charset="0"/>
              </a:defRPr>
            </a:lvl6pPr>
            <a:lvl7pPr marL="2992603" indent="-230200" defTabSz="919203" eaLnBrk="0" fontAlgn="base" hangingPunct="0">
              <a:spcBef>
                <a:spcPct val="0"/>
              </a:spcBef>
              <a:spcAft>
                <a:spcPct val="0"/>
              </a:spcAft>
              <a:defRPr>
                <a:solidFill>
                  <a:schemeClr val="tx1"/>
                </a:solidFill>
                <a:latin typeface="Arial" charset="0"/>
                <a:cs typeface="Arial" charset="0"/>
              </a:defRPr>
            </a:lvl7pPr>
            <a:lvl8pPr marL="3453003" indent="-230200" defTabSz="919203" eaLnBrk="0" fontAlgn="base" hangingPunct="0">
              <a:spcBef>
                <a:spcPct val="0"/>
              </a:spcBef>
              <a:spcAft>
                <a:spcPct val="0"/>
              </a:spcAft>
              <a:defRPr>
                <a:solidFill>
                  <a:schemeClr val="tx1"/>
                </a:solidFill>
                <a:latin typeface="Arial" charset="0"/>
                <a:cs typeface="Arial" charset="0"/>
              </a:defRPr>
            </a:lvl8pPr>
            <a:lvl9pPr marL="3913403" indent="-230200" defTabSz="919203" eaLnBrk="0" fontAlgn="base" hangingPunct="0">
              <a:spcBef>
                <a:spcPct val="0"/>
              </a:spcBef>
              <a:spcAft>
                <a:spcPct val="0"/>
              </a:spcAft>
              <a:defRPr>
                <a:solidFill>
                  <a:schemeClr val="tx1"/>
                </a:solidFill>
                <a:latin typeface="Arial" charset="0"/>
                <a:cs typeface="Arial" charset="0"/>
              </a:defRPr>
            </a:lvl9pPr>
          </a:lstStyle>
          <a:p>
            <a:pPr eaLnBrk="1" hangingPunct="1"/>
            <a:fld id="{550F3121-2A83-4D69-AF38-43568DB4FD1B}" type="slidenum">
              <a:rPr lang="en-US" altLang="en-US" smtClean="0"/>
              <a:pPr eaLnBrk="1" hangingPunct="1"/>
              <a:t>6</a:t>
            </a:fld>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Distant source tsunami occur more often but we typically get 4 to 14 hours of notice before they hit CA.</a:t>
            </a:r>
          </a:p>
          <a:p>
            <a:endParaRPr lang="en-US" altLang="en-US" smtClean="0"/>
          </a:p>
          <a:p>
            <a:r>
              <a:rPr lang="en-US" altLang="en-US" smtClean="0"/>
              <a:t>For our tsunami inundation maps, we evaluated sources from all over the Pacific…</a:t>
            </a:r>
          </a:p>
          <a:p>
            <a:endParaRPr lang="en-US" altLang="en-US" smtClean="0"/>
          </a:p>
          <a:p>
            <a:r>
              <a:rPr lang="en-US" altLang="en-US" smtClean="0"/>
              <a:t>Eastern Aleutians and Chilean sources are worst case…</a:t>
            </a: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8151" indent="-287750" eaLnBrk="0" hangingPunct="0">
              <a:defRPr>
                <a:solidFill>
                  <a:schemeClr val="tx1"/>
                </a:solidFill>
                <a:latin typeface="Arial" charset="0"/>
                <a:cs typeface="Arial" charset="0"/>
              </a:defRPr>
            </a:lvl2pPr>
            <a:lvl3pPr marL="1151001" indent="-230200" eaLnBrk="0" hangingPunct="0">
              <a:defRPr>
                <a:solidFill>
                  <a:schemeClr val="tx1"/>
                </a:solidFill>
                <a:latin typeface="Arial" charset="0"/>
                <a:cs typeface="Arial" charset="0"/>
              </a:defRPr>
            </a:lvl3pPr>
            <a:lvl4pPr marL="1611401" indent="-230200" eaLnBrk="0" hangingPunct="0">
              <a:defRPr>
                <a:solidFill>
                  <a:schemeClr val="tx1"/>
                </a:solidFill>
                <a:latin typeface="Arial" charset="0"/>
                <a:cs typeface="Arial" charset="0"/>
              </a:defRPr>
            </a:lvl4pPr>
            <a:lvl5pPr marL="2071802" indent="-230200" eaLnBrk="0" hangingPunct="0">
              <a:defRPr>
                <a:solidFill>
                  <a:schemeClr val="tx1"/>
                </a:solidFill>
                <a:latin typeface="Arial" charset="0"/>
                <a:cs typeface="Arial" charset="0"/>
              </a:defRPr>
            </a:lvl5pPr>
            <a:lvl6pPr marL="2532202" indent="-230200" eaLnBrk="0" fontAlgn="base" hangingPunct="0">
              <a:spcBef>
                <a:spcPct val="0"/>
              </a:spcBef>
              <a:spcAft>
                <a:spcPct val="0"/>
              </a:spcAft>
              <a:defRPr>
                <a:solidFill>
                  <a:schemeClr val="tx1"/>
                </a:solidFill>
                <a:latin typeface="Arial" charset="0"/>
                <a:cs typeface="Arial" charset="0"/>
              </a:defRPr>
            </a:lvl6pPr>
            <a:lvl7pPr marL="2992603" indent="-230200" eaLnBrk="0" fontAlgn="base" hangingPunct="0">
              <a:spcBef>
                <a:spcPct val="0"/>
              </a:spcBef>
              <a:spcAft>
                <a:spcPct val="0"/>
              </a:spcAft>
              <a:defRPr>
                <a:solidFill>
                  <a:schemeClr val="tx1"/>
                </a:solidFill>
                <a:latin typeface="Arial" charset="0"/>
                <a:cs typeface="Arial" charset="0"/>
              </a:defRPr>
            </a:lvl7pPr>
            <a:lvl8pPr marL="3453003" indent="-230200" eaLnBrk="0" fontAlgn="base" hangingPunct="0">
              <a:spcBef>
                <a:spcPct val="0"/>
              </a:spcBef>
              <a:spcAft>
                <a:spcPct val="0"/>
              </a:spcAft>
              <a:defRPr>
                <a:solidFill>
                  <a:schemeClr val="tx1"/>
                </a:solidFill>
                <a:latin typeface="Arial" charset="0"/>
                <a:cs typeface="Arial" charset="0"/>
              </a:defRPr>
            </a:lvl8pPr>
            <a:lvl9pPr marL="3913403" indent="-230200" eaLnBrk="0" fontAlgn="base" hangingPunct="0">
              <a:spcBef>
                <a:spcPct val="0"/>
              </a:spcBef>
              <a:spcAft>
                <a:spcPct val="0"/>
              </a:spcAft>
              <a:defRPr>
                <a:solidFill>
                  <a:schemeClr val="tx1"/>
                </a:solidFill>
                <a:latin typeface="Arial" charset="0"/>
                <a:cs typeface="Arial" charset="0"/>
              </a:defRPr>
            </a:lvl9pPr>
          </a:lstStyle>
          <a:p>
            <a:pPr eaLnBrk="1" hangingPunct="1"/>
            <a:fld id="{2944E825-DBAD-4080-A80C-332B7F857F05}" type="slidenum">
              <a:rPr lang="en-US" altLang="en-US" smtClean="0"/>
              <a:pPr eaLnBrk="1" hangingPunct="1"/>
              <a:t>7</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293407-C0A9-46B5-9D18-703B1F92F672}" type="slidenum">
              <a:rPr lang="en-US" smtClean="0"/>
              <a:pPr>
                <a:defRPr/>
              </a:pPr>
              <a:t>8</a:t>
            </a:fld>
            <a:endParaRPr lang="en-US"/>
          </a:p>
        </p:txBody>
      </p:sp>
    </p:spTree>
    <p:extLst>
      <p:ext uri="{BB962C8B-B14F-4D97-AF65-F5344CB8AC3E}">
        <p14:creationId xmlns:p14="http://schemas.microsoft.com/office/powerpoint/2010/main" val="3138935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p:txBody>
          <a:bodyPr wrap="square" numCol="1" anchor="t" anchorCtr="0" compatLnSpc="1">
            <a:prstTxWarp prst="textNoShape">
              <a:avLst/>
            </a:prstTxWarp>
            <a:normAutofit/>
          </a:bodyPr>
          <a:lstStyle/>
          <a:p>
            <a:pPr>
              <a:defRPr/>
            </a:pPr>
            <a:endParaRPr lang="en-US" dirty="0"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a:solidFill>
                  <a:schemeClr val="tx1"/>
                </a:solidFill>
                <a:latin typeface="Arial" panose="020B0604020202020204" pitchFamily="34" charset="0"/>
                <a:cs typeface="Arial" panose="020B0604020202020204" pitchFamily="34" charset="0"/>
              </a:defRPr>
            </a:lvl1pPr>
            <a:lvl2pPr marL="742950" indent="-285750" defTabSz="912813" eaLnBrk="0" hangingPunct="0">
              <a:defRPr>
                <a:solidFill>
                  <a:schemeClr val="tx1"/>
                </a:solidFill>
                <a:latin typeface="Arial" panose="020B0604020202020204" pitchFamily="34" charset="0"/>
                <a:cs typeface="Arial" panose="020B0604020202020204" pitchFamily="34" charset="0"/>
              </a:defRPr>
            </a:lvl2pPr>
            <a:lvl3pPr marL="1143000" indent="-228600" defTabSz="912813" eaLnBrk="0" hangingPunct="0">
              <a:defRPr>
                <a:solidFill>
                  <a:schemeClr val="tx1"/>
                </a:solidFill>
                <a:latin typeface="Arial" panose="020B0604020202020204" pitchFamily="34" charset="0"/>
                <a:cs typeface="Arial" panose="020B0604020202020204" pitchFamily="34" charset="0"/>
              </a:defRPr>
            </a:lvl3pPr>
            <a:lvl4pPr marL="1600200" indent="-228600" defTabSz="912813" eaLnBrk="0" hangingPunct="0">
              <a:defRPr>
                <a:solidFill>
                  <a:schemeClr val="tx1"/>
                </a:solidFill>
                <a:latin typeface="Arial" panose="020B0604020202020204" pitchFamily="34" charset="0"/>
                <a:cs typeface="Arial" panose="020B0604020202020204" pitchFamily="34" charset="0"/>
              </a:defRPr>
            </a:lvl4pPr>
            <a:lvl5pPr marL="2057400" indent="-228600" defTabSz="912813" eaLnBrk="0" hangingPunc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C11A9C-C548-44BE-BB49-A593501A311A}" type="slidenum">
              <a:rPr lang="en-US" altLang="en-US"/>
              <a:pPr eaLnBrk="1" hangingPunct="1"/>
              <a:t>9</a:t>
            </a:fld>
            <a:endParaRPr lang="en-US" altLang="en-US"/>
          </a:p>
        </p:txBody>
      </p:sp>
    </p:spTree>
    <p:extLst>
      <p:ext uri="{BB962C8B-B14F-4D97-AF65-F5344CB8AC3E}">
        <p14:creationId xmlns:p14="http://schemas.microsoft.com/office/powerpoint/2010/main" val="334421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West Coast Alaska Tsunami Warning Center</a:t>
            </a:r>
          </a:p>
          <a:p>
            <a:pPr eaLnBrk="1" hangingPunct="1">
              <a:spcBef>
                <a:spcPct val="0"/>
              </a:spcBef>
            </a:pPr>
            <a:r>
              <a:rPr lang="en-US" b="1" smtClean="0"/>
              <a:t>Tsunami Warning</a:t>
            </a:r>
            <a:r>
              <a:rPr lang="en-US" smtClean="0"/>
              <a:t>: A potential tsunami with </a:t>
            </a:r>
            <a:r>
              <a:rPr lang="en-US" u="sng" smtClean="0"/>
              <a:t>significant widespread inundation is imminent</a:t>
            </a:r>
            <a:r>
              <a:rPr lang="en-US" smtClean="0"/>
              <a:t> or expected.  First wave is expected within three hours or less.  Widespread, dangerous coastal flooding accompanied by powerful currents is possible and may continue for several hours after arrival of the initial wave.  Warnings may be updated, adjusted geographically, downgraded, or canceled.  Highest level of alert bulletin.  A Warning may be changed to an Advisory after the main series of waves is believed to have passed.</a:t>
            </a:r>
          </a:p>
          <a:p>
            <a:pPr eaLnBrk="1" hangingPunct="1">
              <a:spcBef>
                <a:spcPct val="0"/>
              </a:spcBef>
            </a:pPr>
            <a:r>
              <a:rPr lang="en-US" smtClean="0"/>
              <a:t> </a:t>
            </a:r>
          </a:p>
          <a:p>
            <a:pPr eaLnBrk="1" hangingPunct="1">
              <a:spcBef>
                <a:spcPct val="0"/>
              </a:spcBef>
            </a:pPr>
            <a:r>
              <a:rPr lang="en-US" b="1" smtClean="0"/>
              <a:t>Tsunami Advisory</a:t>
            </a:r>
            <a:r>
              <a:rPr lang="en-US" smtClean="0"/>
              <a:t>: A tsunami capable of producing strong currents or waves </a:t>
            </a:r>
            <a:r>
              <a:rPr lang="en-US" u="sng" smtClean="0"/>
              <a:t>dangerous to those in or near the water is imminent</a:t>
            </a:r>
            <a:r>
              <a:rPr lang="en-US" smtClean="0"/>
              <a:t> or expected. The threat may continue for several hours after the arrival of the initial wave, but significant widespread inundation is not expected for areas under an advisory.  Advisories are normally updated to continue the advisory, expand/contract affected areas, upgrade to a warning, or cancel the advisory.</a:t>
            </a:r>
          </a:p>
          <a:p>
            <a:pPr eaLnBrk="1" hangingPunct="1">
              <a:spcBef>
                <a:spcPct val="0"/>
              </a:spcBef>
            </a:pPr>
            <a:r>
              <a:rPr lang="en-US" smtClean="0"/>
              <a:t> </a:t>
            </a:r>
          </a:p>
          <a:p>
            <a:pPr eaLnBrk="1" hangingPunct="1">
              <a:spcBef>
                <a:spcPct val="0"/>
              </a:spcBef>
            </a:pPr>
            <a:r>
              <a:rPr lang="en-US" b="1" smtClean="0"/>
              <a:t>Tsunami Watch</a:t>
            </a:r>
            <a:r>
              <a:rPr lang="en-US" smtClean="0"/>
              <a:t>: A potentially tsunami-generating earthquake has occurred but that </a:t>
            </a:r>
            <a:r>
              <a:rPr lang="en-US" u="sng" smtClean="0"/>
              <a:t>the level of risk is uncertain and the arrival of first waves is not imminent</a:t>
            </a:r>
            <a:r>
              <a:rPr lang="en-US" smtClean="0"/>
              <a:t>.  Arrival of the first wave surge is more than three hours away.  May be upgraded to a warning, changed to an advisory, adjusted geographically or cancelled as further information becomes available.  </a:t>
            </a:r>
          </a:p>
          <a:p>
            <a:pPr eaLnBrk="1" hangingPunct="1">
              <a:spcBef>
                <a:spcPct val="0"/>
              </a:spcBef>
            </a:pPr>
            <a:endParaRPr lang="en-US" smtClean="0"/>
          </a:p>
        </p:txBody>
      </p:sp>
      <p:sp>
        <p:nvSpPr>
          <p:cNvPr id="81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B9B081-A05D-4D80-8AD3-4D42CE255948}" type="slidenum">
              <a:rPr lang="en-US" smtClean="0"/>
              <a:pPr fontAlgn="base">
                <a:spcBef>
                  <a:spcPct val="0"/>
                </a:spcBef>
                <a:spcAft>
                  <a:spcPct val="0"/>
                </a:spcAft>
                <a:defRPr/>
              </a:pPr>
              <a:t>11</a:t>
            </a:fld>
            <a:endParaRPr lang="en-US" smtClean="0"/>
          </a:p>
        </p:txBody>
      </p:sp>
    </p:spTree>
    <p:extLst>
      <p:ext uri="{BB962C8B-B14F-4D97-AF65-F5344CB8AC3E}">
        <p14:creationId xmlns:p14="http://schemas.microsoft.com/office/powerpoint/2010/main" val="1034974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r>
              <a:rPr lang="en-US" dirty="0" smtClean="0"/>
              <a:t>THE FOLLOWING IS HOW STATE RESPONDED TO THIS EVENT BEGINNING VERY EARLY LATE NIGHT &amp; EARLY MORNING OF MARCH 11 &amp; 12</a:t>
            </a:r>
            <a:r>
              <a:rPr lang="en-US" baseline="30000" dirty="0" smtClean="0"/>
              <a:t>TH</a:t>
            </a:r>
            <a:endParaRPr lang="en-US" dirty="0" smtClean="0"/>
          </a:p>
          <a:p>
            <a:r>
              <a:rPr lang="en-US" dirty="0" smtClean="0"/>
              <a:t>EXCHANGE OF VITAL UPDATES WERE GOING ON IN PARALLEL TO AUTOMATIC NOTIFICATIONS THROUGH REDUNTANT SYSTEMS TO FIRST RESPONDERS AND DISPATCH CENTERS UP AND DOWN THE COAST</a:t>
            </a:r>
          </a:p>
          <a:p>
            <a:r>
              <a:rPr lang="en-US" dirty="0" smtClean="0">
                <a:solidFill>
                  <a:schemeClr val="tx2"/>
                </a:solidFill>
              </a:rPr>
              <a:t>WHAT THIS DOES IS ALLOW EARLY AND ACCURATE DAMAGE ASSESSMENTS TO HOPEFULLY, EVENTUALLY RELEASE STATE AND FEDERAL FUNDING TO COUNTIES</a:t>
            </a:r>
          </a:p>
          <a:p>
            <a:r>
              <a:rPr lang="en-US" dirty="0" smtClean="0">
                <a:solidFill>
                  <a:schemeClr val="tx2"/>
                </a:solidFill>
              </a:rPr>
              <a:t>ENABLED A REQUEST TO GO FORWARD FROM THE GOVERNOR FOR SIX COUNTIES (Del Norte, Humboldt, Mendocino, San Mateo, Santa Cruz, and San Luis Obispo)</a:t>
            </a:r>
          </a:p>
          <a:p>
            <a:pPr marL="232812" indent="-234440">
              <a:spcBef>
                <a:spcPct val="50000"/>
              </a:spcBef>
              <a:buFont typeface="Arial" pitchFamily="34" charset="0"/>
              <a:buChar char="•"/>
            </a:pPr>
            <a:r>
              <a:rPr lang="en-US" dirty="0" smtClean="0">
                <a:solidFill>
                  <a:schemeClr val="tx2"/>
                </a:solidFill>
                <a:latin typeface="Arial Unicode MS" pitchFamily="34" charset="-128"/>
                <a:ea typeface="Arial Unicode MS" pitchFamily="34" charset="-128"/>
                <a:cs typeface="Arial Unicode MS" pitchFamily="34" charset="-128"/>
              </a:rPr>
              <a:t>One person swept out to sea at mouth of Klamath River</a:t>
            </a:r>
          </a:p>
          <a:p>
            <a:pPr marL="232812" indent="-234440">
              <a:spcBef>
                <a:spcPct val="50000"/>
              </a:spcBef>
              <a:buFont typeface="Arial" pitchFamily="34" charset="0"/>
              <a:buChar char="•"/>
            </a:pPr>
            <a:r>
              <a:rPr lang="en-US" dirty="0" smtClean="0">
                <a:solidFill>
                  <a:schemeClr val="tx2"/>
                </a:solidFill>
                <a:latin typeface="Arial Unicode MS" pitchFamily="34" charset="-128"/>
                <a:ea typeface="Arial Unicode MS" pitchFamily="34" charset="-128"/>
                <a:cs typeface="Arial Unicode MS" pitchFamily="34" charset="-128"/>
              </a:rPr>
              <a:t>Statewide Damage: $40-$50+ Million</a:t>
            </a:r>
          </a:p>
          <a:p>
            <a:pPr marL="232812" indent="-234440">
              <a:spcBef>
                <a:spcPct val="50000"/>
              </a:spcBef>
              <a:buFont typeface="Arial" pitchFamily="34" charset="0"/>
              <a:buChar char="•"/>
            </a:pPr>
            <a:r>
              <a:rPr lang="en-US" dirty="0" smtClean="0">
                <a:solidFill>
                  <a:schemeClr val="tx2"/>
                </a:solidFill>
                <a:latin typeface="Arial Unicode MS" pitchFamily="34" charset="-128"/>
                <a:ea typeface="Arial Unicode MS" pitchFamily="34" charset="-128"/>
                <a:cs typeface="Arial Unicode MS" pitchFamily="34" charset="-128"/>
              </a:rPr>
              <a:t>90 coastal locations surveyed</a:t>
            </a:r>
          </a:p>
          <a:p>
            <a:pPr marL="232812" indent="-234440">
              <a:spcBef>
                <a:spcPct val="50000"/>
              </a:spcBef>
              <a:buFont typeface="Arial" pitchFamily="34" charset="0"/>
              <a:buChar char="•"/>
            </a:pPr>
            <a:r>
              <a:rPr lang="en-US" dirty="0" smtClean="0">
                <a:solidFill>
                  <a:schemeClr val="tx2"/>
                </a:solidFill>
                <a:latin typeface="Arial Unicode MS" pitchFamily="34" charset="-128"/>
                <a:ea typeface="Arial Unicode MS" pitchFamily="34" charset="-128"/>
                <a:cs typeface="Arial Unicode MS" pitchFamily="34" charset="-128"/>
              </a:rPr>
              <a:t>Boats Sunk and/or Docks/Piers Damaged AT MANY LOCATIONS FROM CRESCENT CITY TO CATALINA ISLAND</a:t>
            </a:r>
          </a:p>
          <a:p>
            <a:endParaRPr lang="en-US" dirty="0" smtClean="0"/>
          </a:p>
        </p:txBody>
      </p:sp>
    </p:spTree>
    <p:extLst>
      <p:ext uri="{BB962C8B-B14F-4D97-AF65-F5344CB8AC3E}">
        <p14:creationId xmlns:p14="http://schemas.microsoft.com/office/powerpoint/2010/main" val="2630628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r>
              <a:rPr lang="en-US" dirty="0" smtClean="0"/>
              <a:t>THE FOLLOWING IS HOW STATE RESPONDED TO THIS EVENT BEGINNING VERY EARLY LATE NIGHT &amp; EARLY MORNING OF MARCH 11 &amp; 12</a:t>
            </a:r>
            <a:r>
              <a:rPr lang="en-US" baseline="30000" dirty="0" smtClean="0"/>
              <a:t>TH</a:t>
            </a:r>
            <a:endParaRPr lang="en-US" dirty="0" smtClean="0"/>
          </a:p>
          <a:p>
            <a:r>
              <a:rPr lang="en-US" dirty="0" smtClean="0"/>
              <a:t>EXCHANGE OF VITAL UPDATES WERE GOING ON IN PARALLEL TO AUTOMATIC NOTIFICATIONS THROUGH REDUNTANT SYSTEMS TO FIRST RESPONDERS AND DISPATCH CENTERS UP AND DOWN THE COAST</a:t>
            </a:r>
          </a:p>
          <a:p>
            <a:r>
              <a:rPr lang="en-US" dirty="0" smtClean="0">
                <a:solidFill>
                  <a:schemeClr val="tx2"/>
                </a:solidFill>
              </a:rPr>
              <a:t>WHAT THIS DOES IS ALLOW EARLY AND ACCURATE DAMAGE ASSESSMENTS TO HOPEFULLY, EVENTUALLY RELEASE STATE AND FEDERAL FUNDING TO COUNTIES</a:t>
            </a:r>
          </a:p>
          <a:p>
            <a:r>
              <a:rPr lang="en-US" dirty="0" smtClean="0">
                <a:solidFill>
                  <a:schemeClr val="tx2"/>
                </a:solidFill>
              </a:rPr>
              <a:t>ENABLED A REQUEST TO GO FORWARD FROM THE GOVERNOR FOR SIX COUNTIES (Del Norte, Humboldt, Mendocino, San Mateo, Santa Cruz, and San Luis Obispo)</a:t>
            </a:r>
          </a:p>
          <a:p>
            <a:pPr marL="229471" indent="-231075">
              <a:spcBef>
                <a:spcPct val="50000"/>
              </a:spcBef>
              <a:buFont typeface="Arial" pitchFamily="34" charset="0"/>
              <a:buChar char="•"/>
            </a:pPr>
            <a:r>
              <a:rPr lang="en-US" dirty="0" smtClean="0">
                <a:solidFill>
                  <a:schemeClr val="tx2"/>
                </a:solidFill>
                <a:latin typeface="Arial Unicode MS" pitchFamily="34" charset="-128"/>
                <a:ea typeface="Arial Unicode MS" pitchFamily="34" charset="-128"/>
                <a:cs typeface="Arial Unicode MS" pitchFamily="34" charset="-128"/>
              </a:rPr>
              <a:t>One person swept out to sea at mouth of Klamath River</a:t>
            </a:r>
          </a:p>
          <a:p>
            <a:pPr marL="229471" indent="-231075">
              <a:spcBef>
                <a:spcPct val="50000"/>
              </a:spcBef>
              <a:buFont typeface="Arial" pitchFamily="34" charset="0"/>
              <a:buChar char="•"/>
            </a:pPr>
            <a:r>
              <a:rPr lang="en-US" dirty="0" smtClean="0">
                <a:solidFill>
                  <a:schemeClr val="tx2"/>
                </a:solidFill>
                <a:latin typeface="Arial Unicode MS" pitchFamily="34" charset="-128"/>
                <a:ea typeface="Arial Unicode MS" pitchFamily="34" charset="-128"/>
                <a:cs typeface="Arial Unicode MS" pitchFamily="34" charset="-128"/>
              </a:rPr>
              <a:t>Statewide Damage: $40-$50+ Million</a:t>
            </a:r>
          </a:p>
          <a:p>
            <a:pPr marL="229471" indent="-231075">
              <a:spcBef>
                <a:spcPct val="50000"/>
              </a:spcBef>
              <a:buFont typeface="Arial" pitchFamily="34" charset="0"/>
              <a:buChar char="•"/>
            </a:pPr>
            <a:r>
              <a:rPr lang="en-US" dirty="0" smtClean="0">
                <a:solidFill>
                  <a:schemeClr val="tx2"/>
                </a:solidFill>
                <a:latin typeface="Arial Unicode MS" pitchFamily="34" charset="-128"/>
                <a:ea typeface="Arial Unicode MS" pitchFamily="34" charset="-128"/>
                <a:cs typeface="Arial Unicode MS" pitchFamily="34" charset="-128"/>
              </a:rPr>
              <a:t>90 coastal locations surveyed</a:t>
            </a:r>
          </a:p>
          <a:p>
            <a:pPr marL="229471" indent="-231075">
              <a:spcBef>
                <a:spcPct val="50000"/>
              </a:spcBef>
              <a:buFont typeface="Arial" pitchFamily="34" charset="0"/>
              <a:buChar char="•"/>
            </a:pPr>
            <a:r>
              <a:rPr lang="en-US" dirty="0" smtClean="0">
                <a:solidFill>
                  <a:schemeClr val="tx2"/>
                </a:solidFill>
                <a:latin typeface="Arial Unicode MS" pitchFamily="34" charset="-128"/>
                <a:ea typeface="Arial Unicode MS" pitchFamily="34" charset="-128"/>
                <a:cs typeface="Arial Unicode MS" pitchFamily="34" charset="-128"/>
              </a:rPr>
              <a:t>Boats Sunk and/or Docks/Piers Damaged AT MANY LOCATIONS FROM CRESCENT CITY TO CATALINA ISLAND</a:t>
            </a:r>
          </a:p>
          <a:p>
            <a:endParaRPr lang="en-US" dirty="0" smtClean="0"/>
          </a:p>
        </p:txBody>
      </p:sp>
    </p:spTree>
    <p:extLst>
      <p:ext uri="{BB962C8B-B14F-4D97-AF65-F5344CB8AC3E}">
        <p14:creationId xmlns:p14="http://schemas.microsoft.com/office/powerpoint/2010/main" val="2630628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293407-C0A9-46B5-9D18-703B1F92F672}" type="slidenum">
              <a:rPr lang="en-US" smtClean="0"/>
              <a:pPr>
                <a:defRPr/>
              </a:pPr>
              <a:t>18</a:t>
            </a:fld>
            <a:endParaRPr lang="en-US"/>
          </a:p>
        </p:txBody>
      </p:sp>
    </p:spTree>
    <p:extLst>
      <p:ext uri="{BB962C8B-B14F-4D97-AF65-F5344CB8AC3E}">
        <p14:creationId xmlns:p14="http://schemas.microsoft.com/office/powerpoint/2010/main" val="3551100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293407-C0A9-46B5-9D18-703B1F92F672}" type="slidenum">
              <a:rPr lang="en-US" smtClean="0"/>
              <a:pPr>
                <a:defRPr/>
              </a:pPr>
              <a:t>19</a:t>
            </a:fld>
            <a:endParaRPr lang="en-US"/>
          </a:p>
        </p:txBody>
      </p:sp>
    </p:spTree>
    <p:extLst>
      <p:ext uri="{BB962C8B-B14F-4D97-AF65-F5344CB8AC3E}">
        <p14:creationId xmlns:p14="http://schemas.microsoft.com/office/powerpoint/2010/main" val="3844377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FORECAST SLIDE</a:t>
            </a:r>
            <a:endParaRPr lang="en-US" dirty="0"/>
          </a:p>
        </p:txBody>
      </p:sp>
      <p:sp>
        <p:nvSpPr>
          <p:cNvPr id="4" name="Slide Number Placeholder 3"/>
          <p:cNvSpPr>
            <a:spLocks noGrp="1"/>
          </p:cNvSpPr>
          <p:nvPr>
            <p:ph type="sldNum" sz="quarter" idx="10"/>
          </p:nvPr>
        </p:nvSpPr>
        <p:spPr/>
        <p:txBody>
          <a:bodyPr/>
          <a:lstStyle/>
          <a:p>
            <a:fld id="{FDD736C4-F6E5-4763-8D43-CA8BB1D798FA}" type="slidenum">
              <a:rPr lang="en-US" smtClean="0"/>
              <a:t>21</a:t>
            </a:fld>
            <a:endParaRPr lang="en-US"/>
          </a:p>
        </p:txBody>
      </p:sp>
    </p:spTree>
    <p:extLst>
      <p:ext uri="{BB962C8B-B14F-4D97-AF65-F5344CB8AC3E}">
        <p14:creationId xmlns:p14="http://schemas.microsoft.com/office/powerpoint/2010/main" val="4244862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293407-C0A9-46B5-9D18-703B1F92F672}" type="slidenum">
              <a:rPr lang="en-US" smtClean="0"/>
              <a:pPr>
                <a:defRPr/>
              </a:pPr>
              <a:t>23</a:t>
            </a:fld>
            <a:endParaRPr lang="en-US"/>
          </a:p>
        </p:txBody>
      </p:sp>
    </p:spTree>
    <p:extLst>
      <p:ext uri="{BB962C8B-B14F-4D97-AF65-F5344CB8AC3E}">
        <p14:creationId xmlns:p14="http://schemas.microsoft.com/office/powerpoint/2010/main" val="2027937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293407-C0A9-46B5-9D18-703B1F92F672}" type="slidenum">
              <a:rPr lang="en-US" smtClean="0"/>
              <a:pPr>
                <a:defRPr/>
              </a:pPr>
              <a:t>28</a:t>
            </a:fld>
            <a:endParaRPr lang="en-US"/>
          </a:p>
        </p:txBody>
      </p:sp>
    </p:spTree>
    <p:extLst>
      <p:ext uri="{BB962C8B-B14F-4D97-AF65-F5344CB8AC3E}">
        <p14:creationId xmlns:p14="http://schemas.microsoft.com/office/powerpoint/2010/main" val="31071084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293407-C0A9-46B5-9D18-703B1F92F672}" type="slidenum">
              <a:rPr lang="en-US" smtClean="0"/>
              <a:pPr>
                <a:defRPr/>
              </a:pPr>
              <a:t>29</a:t>
            </a:fld>
            <a:endParaRPr lang="en-US"/>
          </a:p>
        </p:txBody>
      </p:sp>
    </p:spTree>
    <p:extLst>
      <p:ext uri="{BB962C8B-B14F-4D97-AF65-F5344CB8AC3E}">
        <p14:creationId xmlns:p14="http://schemas.microsoft.com/office/powerpoint/2010/main" val="3294889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293407-C0A9-46B5-9D18-703B1F92F672}" type="slidenum">
              <a:rPr lang="en-US" smtClean="0"/>
              <a:pPr>
                <a:defRPr/>
              </a:pPr>
              <a:t>31</a:t>
            </a:fld>
            <a:endParaRPr lang="en-US"/>
          </a:p>
        </p:txBody>
      </p:sp>
    </p:spTree>
    <p:extLst>
      <p:ext uri="{BB962C8B-B14F-4D97-AF65-F5344CB8AC3E}">
        <p14:creationId xmlns:p14="http://schemas.microsoft.com/office/powerpoint/2010/main" val="1403228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lvl1pPr algn="ctr">
              <a:defRPr>
                <a:solidFill>
                  <a:schemeClr val="accent1">
                    <a:lumMod val="50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0"/>
            <a:ext cx="7772400" cy="381000"/>
          </a:xfrm>
        </p:spPr>
        <p:txBody>
          <a:bodyPr anchor="ctr">
            <a:noAutofit/>
          </a:bodyPr>
          <a:lstStyle>
            <a:lvl1pPr marL="0" indent="0" algn="r">
              <a:buNone/>
              <a:defRPr sz="1200" b="1">
                <a:solidFill>
                  <a:schemeClr val="bg1">
                    <a:lumMod val="9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0BA460-1103-4C18-AF0A-C2759A063783}" type="datetime1">
              <a:rPr lang="en-US" smtClean="0"/>
              <a:t>9/15/2016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42450273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8509A9-148F-49B3-8058-68DD401877C1}" type="datetime1">
              <a:rPr lang="en-US" smtClean="0"/>
              <a:t>9/15/2016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3302190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8DFBC7-C485-4967-9D89-0ED0449AABA5}" type="datetime1">
              <a:rPr lang="en-US" smtClean="0"/>
              <a:t>9/15/2016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4288400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6D3F87-A313-452B-AB93-99D304A504D6}" type="datetime1">
              <a:rPr lang="en-US" smtClean="0"/>
              <a:t>9/15/2016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78116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84F420E-A602-4FC0-A7D3-293F87D81279}" type="datetime1">
              <a:rPr lang="en-US" smtClean="0"/>
              <a:t>9/15/2016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4257298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DEBC20-FDA5-4527-8E15-966F1E6FAEA0}" type="datetime1">
              <a:rPr lang="en-US" smtClean="0"/>
              <a:t>9/15/2016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27672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D608D3-FEE0-48A5-90B5-6E8A4D729E04}" type="datetime1">
              <a:rPr lang="en-US" smtClean="0"/>
              <a:t>9/15/2016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2160984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4C0BB1-B35F-40D1-A829-0589AFEA519A}" type="datetime1">
              <a:rPr lang="en-US" smtClean="0"/>
              <a:t>9/15/2016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3436256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638BC1-6DC4-4004-9F37-346143140AD3}" type="datetime1">
              <a:rPr lang="en-US" smtClean="0"/>
              <a:t>9/15/2016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531113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34143F-EDF5-489F-A3F9-4D76BE718137}" type="datetime1">
              <a:rPr lang="en-US" smtClean="0"/>
              <a:t>9/15/2016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586408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724294-0786-47DE-923D-16FA8039B91D}" type="datetime1">
              <a:rPr lang="en-US" smtClean="0"/>
              <a:t>9/15/2016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FECAF8-49A4-4248-8574-C1364A192535}" type="slidenum">
              <a:rPr lang="en-US" smtClean="0"/>
              <a:t>‹#›</a:t>
            </a:fld>
            <a:endParaRPr lang="en-US"/>
          </a:p>
        </p:txBody>
      </p:sp>
    </p:spTree>
    <p:extLst>
      <p:ext uri="{BB962C8B-B14F-4D97-AF65-F5344CB8AC3E}">
        <p14:creationId xmlns:p14="http://schemas.microsoft.com/office/powerpoint/2010/main" val="262883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8229600" cy="9906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76400"/>
            <a:ext cx="77724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ABA35B-E85C-442E-9E62-8F4EFED1616F}" type="datetime1">
              <a:rPr lang="en-US" smtClean="0"/>
              <a:t>9/15/2016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FECAF8-49A4-4248-8574-C1364A192535}" type="slidenum">
              <a:rPr lang="en-US" smtClean="0"/>
              <a:t>‹#›</a:t>
            </a:fld>
            <a:endParaRPr lang="en-US"/>
          </a:p>
        </p:txBody>
      </p:sp>
    </p:spTree>
    <p:extLst>
      <p:ext uri="{BB962C8B-B14F-4D97-AF65-F5344CB8AC3E}">
        <p14:creationId xmlns:p14="http://schemas.microsoft.com/office/powerpoint/2010/main" val="2889610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914400" rtl="0" eaLnBrk="1" latinLnBrk="0" hangingPunct="1">
        <a:spcBef>
          <a:spcPct val="0"/>
        </a:spcBef>
        <a:buNone/>
        <a:defRPr sz="4400" b="1" kern="1200">
          <a:solidFill>
            <a:schemeClr val="accent1">
              <a:lumMod val="50000"/>
            </a:schemeClr>
          </a:solidFill>
          <a:latin typeface="Arial Narrow"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jp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jpeg"/><Relationship Id="rId2" Type="http://schemas.microsoft.com/office/2007/relationships/media" Target="../media/media1.wmv"/><Relationship Id="rId1" Type="http://schemas.openxmlformats.org/officeDocument/2006/relationships/video" Target="NULL" TargetMode="External"/><Relationship Id="rId6" Type="http://schemas.openxmlformats.org/officeDocument/2006/relationships/image" Target="../media/image2.png"/><Relationship Id="rId11" Type="http://schemas.openxmlformats.org/officeDocument/2006/relationships/image" Target="../media/image7.jpeg"/><Relationship Id="rId5" Type="http://schemas.openxmlformats.org/officeDocument/2006/relationships/image" Target="../media/image1.png"/><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7.jpe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jpeg"/><Relationship Id="rId7" Type="http://schemas.openxmlformats.org/officeDocument/2006/relationships/image" Target="../media/image55.em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4.emf"/><Relationship Id="rId5" Type="http://schemas.openxmlformats.org/officeDocument/2006/relationships/image" Target="../media/image53.emf"/><Relationship Id="rId4" Type="http://schemas.openxmlformats.org/officeDocument/2006/relationships/image" Target="../media/image52.emf"/><Relationship Id="rId9" Type="http://schemas.openxmlformats.org/officeDocument/2006/relationships/image" Target="../media/image57.jpeg"/></Relationships>
</file>

<file path=ppt/slides/_rels/slide2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4.jpg"/><Relationship Id="rId7"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3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5.jpeg"/><Relationship Id="rId1" Type="http://schemas.openxmlformats.org/officeDocument/2006/relationships/slideLayout" Target="../slideLayouts/slideLayout7.xml"/><Relationship Id="rId6" Type="http://schemas.openxmlformats.org/officeDocument/2006/relationships/hyperlink" Target="http://www.myhazards.caloes.ca.gov/" TargetMode="External"/><Relationship Id="rId5" Type="http://schemas.openxmlformats.org/officeDocument/2006/relationships/hyperlink" Target="http://www.tsunamizone.ca.gov/" TargetMode="External"/><Relationship Id="rId4" Type="http://schemas.openxmlformats.org/officeDocument/2006/relationships/hyperlink" Target="mailto:Kevin.Miller@CalOES.c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11"/>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defTabSz="912813"/>
            <a:endParaRPr lang="en-US" dirty="0"/>
          </a:p>
        </p:txBody>
      </p:sp>
      <p:pic>
        <p:nvPicPr>
          <p:cNvPr id="31" name="Picture 30" descr="CGS_Logo_Small_BMP"/>
          <p:cNvPicPr>
            <a:picLocks noChangeAspect="1" noChangeArrowheads="1"/>
          </p:cNvPicPr>
          <p:nvPr/>
        </p:nvPicPr>
        <p:blipFill>
          <a:blip r:embed="rId5" cstate="print"/>
          <a:srcRect/>
          <a:stretch>
            <a:fillRect/>
          </a:stretch>
        </p:blipFill>
        <p:spPr bwMode="auto">
          <a:xfrm>
            <a:off x="1658969" y="5943600"/>
            <a:ext cx="427006" cy="553661"/>
          </a:xfrm>
          <a:prstGeom prst="rect">
            <a:avLst/>
          </a:prstGeom>
          <a:solidFill>
            <a:schemeClr val="bg1"/>
          </a:solidFill>
          <a:ln w="9525">
            <a:noFill/>
            <a:miter lim="800000"/>
            <a:headEnd/>
            <a:tailEnd/>
          </a:ln>
        </p:spPr>
      </p:pic>
      <p:pic>
        <p:nvPicPr>
          <p:cNvPr id="33" name="Picture 32" descr="800px-FEMA_logo_svg.png"/>
          <p:cNvPicPr>
            <a:picLocks noChangeAspect="1"/>
          </p:cNvPicPr>
          <p:nvPr/>
        </p:nvPicPr>
        <p:blipFill>
          <a:blip r:embed="rId6" cstate="print"/>
          <a:srcRect/>
          <a:stretch>
            <a:fillRect/>
          </a:stretch>
        </p:blipFill>
        <p:spPr bwMode="auto">
          <a:xfrm>
            <a:off x="6827629" y="6035273"/>
            <a:ext cx="1008410" cy="358251"/>
          </a:xfrm>
          <a:prstGeom prst="rect">
            <a:avLst/>
          </a:prstGeom>
          <a:solidFill>
            <a:schemeClr val="bg1"/>
          </a:solidFill>
          <a:ln w="9525">
            <a:noFill/>
            <a:miter lim="800000"/>
            <a:headEnd/>
            <a:tailEnd/>
          </a:ln>
        </p:spPr>
      </p:pic>
      <p:pic>
        <p:nvPicPr>
          <p:cNvPr id="34" name="Picture 33" descr="HSUseal.png"/>
          <p:cNvPicPr>
            <a:picLocks noChangeAspect="1"/>
          </p:cNvPicPr>
          <p:nvPr/>
        </p:nvPicPr>
        <p:blipFill>
          <a:blip r:embed="rId7" cstate="print"/>
          <a:srcRect/>
          <a:stretch>
            <a:fillRect/>
          </a:stretch>
        </p:blipFill>
        <p:spPr bwMode="auto">
          <a:xfrm>
            <a:off x="2643404" y="5966083"/>
            <a:ext cx="549667" cy="537352"/>
          </a:xfrm>
          <a:prstGeom prst="rect">
            <a:avLst/>
          </a:prstGeom>
          <a:solidFill>
            <a:schemeClr val="bg1"/>
          </a:solidFill>
          <a:ln w="9525">
            <a:noFill/>
            <a:miter lim="800000"/>
            <a:headEnd/>
            <a:tailEnd/>
          </a:ln>
        </p:spPr>
      </p:pic>
      <p:pic>
        <p:nvPicPr>
          <p:cNvPr id="35" name="Picture 34" descr="F:\2009 AGU\AGU09_samoa\logos\noaalogo.JPG"/>
          <p:cNvPicPr>
            <a:picLocks noChangeAspect="1" noChangeArrowheads="1"/>
          </p:cNvPicPr>
          <p:nvPr/>
        </p:nvPicPr>
        <p:blipFill>
          <a:blip r:embed="rId8" cstate="print"/>
          <a:srcRect/>
          <a:stretch>
            <a:fillRect/>
          </a:stretch>
        </p:blipFill>
        <p:spPr bwMode="auto">
          <a:xfrm>
            <a:off x="6191875" y="5931536"/>
            <a:ext cx="565724" cy="565724"/>
          </a:xfrm>
          <a:prstGeom prst="rect">
            <a:avLst/>
          </a:prstGeom>
          <a:solidFill>
            <a:schemeClr val="bg1"/>
          </a:solidFill>
          <a:ln w="9525">
            <a:noFill/>
            <a:miter lim="800000"/>
            <a:headEnd/>
            <a:tailEnd/>
          </a:ln>
        </p:spPr>
      </p:pic>
      <p:pic>
        <p:nvPicPr>
          <p:cNvPr id="36" name="Picture 35" descr="usgssm.gif"/>
          <p:cNvPicPr>
            <a:picLocks noChangeAspect="1"/>
          </p:cNvPicPr>
          <p:nvPr/>
        </p:nvPicPr>
        <p:blipFill>
          <a:blip r:embed="rId9" cstate="print"/>
          <a:srcRect/>
          <a:stretch>
            <a:fillRect/>
          </a:stretch>
        </p:blipFill>
        <p:spPr bwMode="auto">
          <a:xfrm>
            <a:off x="7976099" y="6066782"/>
            <a:ext cx="926386" cy="341364"/>
          </a:xfrm>
          <a:prstGeom prst="rect">
            <a:avLst/>
          </a:prstGeom>
          <a:solidFill>
            <a:schemeClr val="bg1"/>
          </a:solidFill>
          <a:ln w="9525">
            <a:noFill/>
            <a:miter lim="800000"/>
            <a:headEnd/>
            <a:tailEnd/>
          </a:ln>
        </p:spPr>
      </p:pic>
      <p:pic>
        <p:nvPicPr>
          <p:cNvPr id="37" name="Picture 36" descr="\\docsac26\SANUsersA$\rwilson\My Documents\My Pictures\usc_logo.gif"/>
          <p:cNvPicPr>
            <a:picLocks noChangeAspect="1" noChangeArrowheads="1"/>
          </p:cNvPicPr>
          <p:nvPr/>
        </p:nvPicPr>
        <p:blipFill>
          <a:blip r:embed="rId10" cstate="print"/>
          <a:srcRect/>
          <a:stretch>
            <a:fillRect/>
          </a:stretch>
        </p:blipFill>
        <p:spPr bwMode="auto">
          <a:xfrm>
            <a:off x="3257390" y="5966083"/>
            <a:ext cx="463193" cy="528329"/>
          </a:xfrm>
          <a:prstGeom prst="rect">
            <a:avLst/>
          </a:prstGeom>
          <a:solidFill>
            <a:schemeClr val="bg1"/>
          </a:solidFill>
          <a:ln w="9525">
            <a:solidFill>
              <a:srgbClr val="CC0000"/>
            </a:solidFill>
            <a:miter lim="800000"/>
            <a:headEnd/>
            <a:tailEnd/>
          </a:ln>
        </p:spPr>
      </p:pic>
      <p:sp>
        <p:nvSpPr>
          <p:cNvPr id="38" name="TextBox 10"/>
          <p:cNvSpPr txBox="1">
            <a:spLocks noChangeArrowheads="1"/>
          </p:cNvSpPr>
          <p:nvPr/>
        </p:nvSpPr>
        <p:spPr bwMode="auto">
          <a:xfrm>
            <a:off x="0" y="5943600"/>
            <a:ext cx="1752600" cy="400050"/>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5613" indent="1588" algn="l" rtl="0" fontAlgn="base">
              <a:spcBef>
                <a:spcPct val="0"/>
              </a:spcBef>
              <a:spcAft>
                <a:spcPct val="0"/>
              </a:spcAft>
              <a:defRPr kern="1200">
                <a:solidFill>
                  <a:schemeClr val="tx1"/>
                </a:solidFill>
                <a:latin typeface="Arial" charset="0"/>
                <a:ea typeface="+mn-ea"/>
                <a:cs typeface="Arial" charset="0"/>
              </a:defRPr>
            </a:lvl2pPr>
            <a:lvl3pPr marL="912813" indent="1588" algn="l" rtl="0" fontAlgn="base">
              <a:spcBef>
                <a:spcPct val="0"/>
              </a:spcBef>
              <a:spcAft>
                <a:spcPct val="0"/>
              </a:spcAft>
              <a:defRPr kern="1200">
                <a:solidFill>
                  <a:schemeClr val="tx1"/>
                </a:solidFill>
                <a:latin typeface="Arial" charset="0"/>
                <a:ea typeface="+mn-ea"/>
                <a:cs typeface="Arial" charset="0"/>
              </a:defRPr>
            </a:lvl3pPr>
            <a:lvl4pPr marL="1370013" indent="1588" algn="l" rtl="0" fontAlgn="base">
              <a:spcBef>
                <a:spcPct val="0"/>
              </a:spcBef>
              <a:spcAft>
                <a:spcPct val="0"/>
              </a:spcAft>
              <a:defRPr kern="1200">
                <a:solidFill>
                  <a:schemeClr val="tx1"/>
                </a:solidFill>
                <a:latin typeface="Arial" charset="0"/>
                <a:ea typeface="+mn-ea"/>
                <a:cs typeface="Arial" charset="0"/>
              </a:defRPr>
            </a:lvl4pPr>
            <a:lvl5pPr marL="1827213" indent="1588"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457200" indent="-287338" defTabSz="912813">
              <a:spcBef>
                <a:spcPts val="600"/>
              </a:spcBef>
            </a:pPr>
            <a:r>
              <a:rPr lang="en-US" sz="2000" b="1" dirty="0"/>
              <a:t>Partners = </a:t>
            </a:r>
          </a:p>
        </p:txBody>
      </p:sp>
      <p:pic>
        <p:nvPicPr>
          <p:cNvPr id="24" name="Picture 23" descr="caloes-verticle-large-jpg.jpg"/>
          <p:cNvPicPr/>
          <p:nvPr/>
        </p:nvPicPr>
        <p:blipFill>
          <a:blip r:embed="rId11" cstate="print"/>
          <a:stretch>
            <a:fillRect/>
          </a:stretch>
        </p:blipFill>
        <p:spPr>
          <a:xfrm>
            <a:off x="2182439" y="5966083"/>
            <a:ext cx="373168" cy="535851"/>
          </a:xfrm>
          <a:prstGeom prst="rect">
            <a:avLst/>
          </a:prstGeom>
          <a:ln>
            <a:solidFill>
              <a:schemeClr val="tx2"/>
            </a:solidFill>
          </a:ln>
        </p:spPr>
      </p:pic>
      <p:sp>
        <p:nvSpPr>
          <p:cNvPr id="16" name="Rectangle 15"/>
          <p:cNvSpPr/>
          <p:nvPr/>
        </p:nvSpPr>
        <p:spPr>
          <a:xfrm>
            <a:off x="1143000" y="1395642"/>
            <a:ext cx="1727704" cy="3071610"/>
          </a:xfrm>
          <a:prstGeom prst="rect">
            <a:avLst/>
          </a:prstGeom>
        </p:spPr>
        <p:txBody>
          <a:bodyPr wrap="square">
            <a:spAutoFit/>
          </a:bodyPr>
          <a:lstStyle/>
          <a:p>
            <a:pPr marL="177800" indent="-177800" algn="ctr" defTabSz="912813" eaLnBrk="0" hangingPunct="0">
              <a:lnSpc>
                <a:spcPct val="80000"/>
              </a:lnSpc>
              <a:spcBef>
                <a:spcPts val="600"/>
              </a:spcBef>
              <a:spcAft>
                <a:spcPts val="600"/>
              </a:spcAft>
              <a:buClr>
                <a:schemeClr val="accent1"/>
              </a:buClr>
              <a:buSzPct val="68000"/>
              <a:defRPr/>
            </a:pPr>
            <a:r>
              <a:rPr lang="en-US" sz="1600" b="1" dirty="0" smtClean="0"/>
              <a:t>Hazard Assessment</a:t>
            </a:r>
          </a:p>
          <a:p>
            <a:pPr marL="177800" indent="-177800" algn="ctr" defTabSz="912813" eaLnBrk="0" hangingPunct="0">
              <a:lnSpc>
                <a:spcPct val="80000"/>
              </a:lnSpc>
              <a:spcBef>
                <a:spcPts val="600"/>
              </a:spcBef>
              <a:spcAft>
                <a:spcPts val="600"/>
              </a:spcAft>
              <a:buClr>
                <a:schemeClr val="accent1"/>
              </a:buClr>
              <a:buSzPct val="68000"/>
              <a:defRPr/>
            </a:pPr>
            <a:endParaRPr lang="en-US" sz="1100" b="1" dirty="0" smtClean="0"/>
          </a:p>
          <a:p>
            <a:pPr marL="177800" indent="-177800" algn="ctr" defTabSz="912813" eaLnBrk="0" hangingPunct="0">
              <a:lnSpc>
                <a:spcPct val="80000"/>
              </a:lnSpc>
              <a:spcBef>
                <a:spcPts val="600"/>
              </a:spcBef>
              <a:spcAft>
                <a:spcPts val="600"/>
              </a:spcAft>
              <a:buClr>
                <a:schemeClr val="accent1"/>
              </a:buClr>
              <a:buSzPct val="68000"/>
              <a:defRPr/>
            </a:pPr>
            <a:r>
              <a:rPr lang="en-US" sz="1600" b="1" dirty="0" smtClean="0"/>
              <a:t>  Preparedness</a:t>
            </a:r>
          </a:p>
          <a:p>
            <a:pPr marL="177800" indent="-177800" algn="ctr" defTabSz="912813" eaLnBrk="0" hangingPunct="0">
              <a:lnSpc>
                <a:spcPct val="80000"/>
              </a:lnSpc>
              <a:spcBef>
                <a:spcPts val="600"/>
              </a:spcBef>
              <a:spcAft>
                <a:spcPts val="600"/>
              </a:spcAft>
              <a:buClr>
                <a:schemeClr val="accent1"/>
              </a:buClr>
              <a:buSzPct val="68000"/>
              <a:defRPr/>
            </a:pPr>
            <a:endParaRPr lang="en-US" sz="1200" b="1" dirty="0" smtClean="0"/>
          </a:p>
          <a:p>
            <a:pPr marL="177800" indent="-177800" algn="ctr" defTabSz="912813" eaLnBrk="0" hangingPunct="0">
              <a:lnSpc>
                <a:spcPct val="80000"/>
              </a:lnSpc>
              <a:spcBef>
                <a:spcPts val="600"/>
              </a:spcBef>
              <a:spcAft>
                <a:spcPts val="600"/>
              </a:spcAft>
              <a:buClr>
                <a:schemeClr val="accent1"/>
              </a:buClr>
              <a:buSzPct val="68000"/>
              <a:defRPr/>
            </a:pPr>
            <a:r>
              <a:rPr lang="en-US" sz="1600" b="1" dirty="0" smtClean="0"/>
              <a:t>Mitigation</a:t>
            </a:r>
            <a:endParaRPr lang="en-US" sz="2000" b="1" dirty="0" smtClean="0"/>
          </a:p>
          <a:p>
            <a:pPr marL="177800" indent="-177800" algn="ctr" defTabSz="912813" eaLnBrk="0" hangingPunct="0">
              <a:lnSpc>
                <a:spcPct val="80000"/>
              </a:lnSpc>
              <a:spcBef>
                <a:spcPts val="600"/>
              </a:spcBef>
              <a:spcAft>
                <a:spcPts val="600"/>
              </a:spcAft>
              <a:buClr>
                <a:schemeClr val="accent1"/>
              </a:buClr>
              <a:buSzPct val="68000"/>
              <a:defRPr/>
            </a:pPr>
            <a:endParaRPr lang="en-US" sz="1400" b="1" dirty="0" smtClean="0"/>
          </a:p>
          <a:p>
            <a:pPr marL="177800" indent="-177800" algn="ctr" defTabSz="912813" eaLnBrk="0" hangingPunct="0">
              <a:lnSpc>
                <a:spcPct val="80000"/>
              </a:lnSpc>
              <a:spcBef>
                <a:spcPts val="600"/>
              </a:spcBef>
              <a:spcAft>
                <a:spcPts val="600"/>
              </a:spcAft>
              <a:buClr>
                <a:schemeClr val="accent1"/>
              </a:buClr>
              <a:buSzPct val="68000"/>
              <a:defRPr/>
            </a:pPr>
            <a:r>
              <a:rPr lang="en-US" sz="1600" b="1" dirty="0" smtClean="0"/>
              <a:t>Response</a:t>
            </a:r>
          </a:p>
          <a:p>
            <a:pPr marL="177800" indent="-177800" algn="ctr" defTabSz="912813" eaLnBrk="0" hangingPunct="0">
              <a:lnSpc>
                <a:spcPct val="80000"/>
              </a:lnSpc>
              <a:spcBef>
                <a:spcPts val="600"/>
              </a:spcBef>
              <a:spcAft>
                <a:spcPts val="600"/>
              </a:spcAft>
              <a:buClr>
                <a:schemeClr val="accent1"/>
              </a:buClr>
              <a:buSzPct val="68000"/>
              <a:defRPr/>
            </a:pPr>
            <a:endParaRPr lang="en-US" sz="900" b="1" dirty="0" smtClean="0"/>
          </a:p>
          <a:p>
            <a:pPr marL="177800" indent="-177800" algn="ctr" defTabSz="912813" eaLnBrk="0" hangingPunct="0">
              <a:lnSpc>
                <a:spcPct val="80000"/>
              </a:lnSpc>
              <a:spcBef>
                <a:spcPts val="600"/>
              </a:spcBef>
              <a:spcAft>
                <a:spcPts val="600"/>
              </a:spcAft>
              <a:buClr>
                <a:schemeClr val="accent1"/>
              </a:buClr>
              <a:buSzPct val="68000"/>
              <a:defRPr/>
            </a:pPr>
            <a:r>
              <a:rPr lang="en-US" sz="1600" b="1" dirty="0" smtClean="0"/>
              <a:t>Recovery</a:t>
            </a:r>
            <a:endParaRPr lang="en-US" b="1" dirty="0"/>
          </a:p>
        </p:txBody>
      </p:sp>
      <p:sp>
        <p:nvSpPr>
          <p:cNvPr id="17" name="Curved Down Arrow 16"/>
          <p:cNvSpPr/>
          <p:nvPr/>
        </p:nvSpPr>
        <p:spPr>
          <a:xfrm>
            <a:off x="990599" y="578398"/>
            <a:ext cx="1219022" cy="685800"/>
          </a:xfrm>
          <a:prstGeom prst="curvedDownArrow">
            <a:avLst>
              <a:gd name="adj1" fmla="val 25000"/>
              <a:gd name="adj2" fmla="val 55214"/>
              <a:gd name="adj3" fmla="val 25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50000"/>
                </a:schemeClr>
              </a:solidFill>
            </a:endParaRPr>
          </a:p>
        </p:txBody>
      </p:sp>
      <p:sp>
        <p:nvSpPr>
          <p:cNvPr id="18" name="Curved Down Arrow 17"/>
          <p:cNvSpPr/>
          <p:nvPr/>
        </p:nvSpPr>
        <p:spPr>
          <a:xfrm rot="11098562">
            <a:off x="796113" y="4496300"/>
            <a:ext cx="1228396" cy="809519"/>
          </a:xfrm>
          <a:prstGeom prst="curvedDownArrow">
            <a:avLst>
              <a:gd name="adj1" fmla="val 25000"/>
              <a:gd name="adj2" fmla="val 55214"/>
              <a:gd name="adj3" fmla="val 25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Striped Right Arrow 18"/>
          <p:cNvSpPr/>
          <p:nvPr/>
        </p:nvSpPr>
        <p:spPr>
          <a:xfrm rot="16200000">
            <a:off x="-454724" y="2673898"/>
            <a:ext cx="2971800" cy="304800"/>
          </a:xfrm>
          <a:prstGeom prst="stripedRightArrow">
            <a:avLst/>
          </a:prstGeom>
          <a:solidFill>
            <a:srgbClr val="E2A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50000"/>
                </a:schemeClr>
              </a:solidFill>
            </a:endParaRPr>
          </a:p>
        </p:txBody>
      </p:sp>
      <p:sp>
        <p:nvSpPr>
          <p:cNvPr id="20" name="TextBox 19"/>
          <p:cNvSpPr txBox="1"/>
          <p:nvPr/>
        </p:nvSpPr>
        <p:spPr>
          <a:xfrm rot="16200000">
            <a:off x="-969395" y="2604074"/>
            <a:ext cx="3124200" cy="369332"/>
          </a:xfrm>
          <a:prstGeom prst="rect">
            <a:avLst/>
          </a:prstGeom>
          <a:noFill/>
        </p:spPr>
        <p:txBody>
          <a:bodyPr wrap="square" rtlCol="0">
            <a:spAutoFit/>
          </a:bodyPr>
          <a:lstStyle/>
          <a:p>
            <a:pPr algn="ctr"/>
            <a:r>
              <a:rPr lang="en-US" b="1" dirty="0" smtClean="0"/>
              <a:t>Disaster Planning Cycle</a:t>
            </a:r>
            <a:endParaRPr lang="en-US" b="1" dirty="0"/>
          </a:p>
        </p:txBody>
      </p:sp>
      <p:sp>
        <p:nvSpPr>
          <p:cNvPr id="22" name="Rectangle 21"/>
          <p:cNvSpPr/>
          <p:nvPr/>
        </p:nvSpPr>
        <p:spPr>
          <a:xfrm>
            <a:off x="2555608" y="4648200"/>
            <a:ext cx="6181204" cy="892552"/>
          </a:xfrm>
          <a:prstGeom prst="rect">
            <a:avLst/>
          </a:prstGeom>
        </p:spPr>
        <p:txBody>
          <a:bodyPr wrap="square">
            <a:spAutoFit/>
          </a:bodyPr>
          <a:lstStyle/>
          <a:p>
            <a:pPr algn="ctr">
              <a:spcBef>
                <a:spcPts val="600"/>
              </a:spcBef>
              <a:defRPr/>
            </a:pPr>
            <a:r>
              <a:rPr lang="en-US" sz="1400" b="1" dirty="0" smtClean="0">
                <a:solidFill>
                  <a:srgbClr val="002060"/>
                </a:solidFill>
                <a:effectLst>
                  <a:outerShdw blurRad="38100" dist="38100" dir="2700000" algn="tl">
                    <a:srgbClr val="C0C0C0"/>
                  </a:outerShdw>
                </a:effectLst>
                <a:latin typeface="Lucida Sans Unicode" pitchFamily="34" charset="0"/>
              </a:rPr>
              <a:t>Kevin </a:t>
            </a:r>
            <a:r>
              <a:rPr lang="en-US" sz="1400" b="1" dirty="0">
                <a:solidFill>
                  <a:srgbClr val="002060"/>
                </a:solidFill>
                <a:effectLst>
                  <a:outerShdw blurRad="38100" dist="38100" dir="2700000" algn="tl">
                    <a:srgbClr val="C0C0C0"/>
                  </a:outerShdw>
                </a:effectLst>
                <a:latin typeface="Lucida Sans Unicode" pitchFamily="34" charset="0"/>
              </a:rPr>
              <a:t>Miller, California </a:t>
            </a:r>
            <a:r>
              <a:rPr lang="en-US" sz="1400" b="1" dirty="0" smtClean="0">
                <a:solidFill>
                  <a:srgbClr val="002060"/>
                </a:solidFill>
                <a:effectLst>
                  <a:outerShdw blurRad="38100" dist="38100" dir="2700000" algn="tl">
                    <a:srgbClr val="C0C0C0"/>
                  </a:outerShdw>
                </a:effectLst>
                <a:latin typeface="Lucida Sans Unicode" pitchFamily="34" charset="0"/>
              </a:rPr>
              <a:t>Governor’s Office of Emergency Services</a:t>
            </a:r>
            <a:endParaRPr lang="en-US" sz="1400" b="1" dirty="0">
              <a:solidFill>
                <a:srgbClr val="002060"/>
              </a:solidFill>
              <a:effectLst>
                <a:outerShdw blurRad="38100" dist="38100" dir="2700000" algn="tl">
                  <a:srgbClr val="C0C0C0"/>
                </a:outerShdw>
              </a:effectLst>
              <a:latin typeface="Lucida Sans Unicode" pitchFamily="34" charset="0"/>
            </a:endParaRPr>
          </a:p>
          <a:p>
            <a:pPr algn="ctr">
              <a:spcBef>
                <a:spcPts val="600"/>
              </a:spcBef>
              <a:defRPr/>
            </a:pPr>
            <a:r>
              <a:rPr lang="en-US" sz="1400" b="1" dirty="0">
                <a:solidFill>
                  <a:srgbClr val="002060"/>
                </a:solidFill>
                <a:effectLst>
                  <a:outerShdw blurRad="38100" dist="38100" dir="2700000" algn="tl">
                    <a:srgbClr val="C0C0C0"/>
                  </a:outerShdw>
                </a:effectLst>
                <a:latin typeface="Lucida Sans Unicode" pitchFamily="34" charset="0"/>
              </a:rPr>
              <a:t>Rick Wilson,  California Geological Survey</a:t>
            </a:r>
          </a:p>
          <a:p>
            <a:pPr algn="ctr">
              <a:spcBef>
                <a:spcPts val="600"/>
              </a:spcBef>
              <a:defRPr/>
            </a:pPr>
            <a:r>
              <a:rPr lang="en-US" sz="1400" b="1" dirty="0" smtClean="0">
                <a:solidFill>
                  <a:srgbClr val="002060"/>
                </a:solidFill>
                <a:effectLst>
                  <a:outerShdw blurRad="38100" dist="38100" dir="2700000" algn="tl">
                    <a:srgbClr val="C0C0C0"/>
                  </a:outerShdw>
                </a:effectLst>
                <a:latin typeface="Lucida Sans Unicode" pitchFamily="34" charset="0"/>
              </a:rPr>
              <a:t>Mike Davis, San Diego County Office of Emergency Services</a:t>
            </a:r>
            <a:endParaRPr lang="en-US" sz="1400" b="1" dirty="0">
              <a:solidFill>
                <a:srgbClr val="002060"/>
              </a:solidFill>
              <a:effectLst>
                <a:outerShdw blurRad="38100" dist="38100" dir="2700000" algn="tl">
                  <a:srgbClr val="C0C0C0"/>
                </a:outerShdw>
              </a:effectLst>
              <a:latin typeface="Lucida Sans Unicode" pitchFamily="34" charset="0"/>
            </a:endParaRPr>
          </a:p>
        </p:txBody>
      </p:sp>
      <p:sp>
        <p:nvSpPr>
          <p:cNvPr id="23" name="Rectangle 22"/>
          <p:cNvSpPr/>
          <p:nvPr/>
        </p:nvSpPr>
        <p:spPr>
          <a:xfrm>
            <a:off x="2469026" y="134039"/>
            <a:ext cx="6267786" cy="830997"/>
          </a:xfrm>
          <a:prstGeom prst="rect">
            <a:avLst/>
          </a:prstGeom>
        </p:spPr>
        <p:txBody>
          <a:bodyPr wrap="square">
            <a:spAutoFit/>
          </a:bodyPr>
          <a:lstStyle/>
          <a:p>
            <a:pPr algn="ctr">
              <a:spcBef>
                <a:spcPts val="600"/>
              </a:spcBef>
              <a:defRPr/>
            </a:pPr>
            <a:r>
              <a:rPr lang="en-US" sz="2400" b="1" dirty="0" smtClean="0">
                <a:effectLst>
                  <a:outerShdw blurRad="38100" dist="38100" dir="2700000" algn="tl">
                    <a:srgbClr val="000000">
                      <a:alpha val="43137"/>
                    </a:srgbClr>
                  </a:outerShdw>
                </a:effectLst>
                <a:latin typeface="+mj-lt"/>
              </a:rPr>
              <a:t>The FASTER Approach:  A New Tool for Calculating Real-Time Tsunami Flood Hazards</a:t>
            </a:r>
            <a:endParaRPr lang="en-US" sz="2400" b="1" dirty="0">
              <a:effectLst>
                <a:outerShdw blurRad="38100" dist="38100" dir="2700000" algn="tl">
                  <a:srgbClr val="000000">
                    <a:alpha val="43137"/>
                  </a:srgbClr>
                </a:outerShdw>
              </a:effectLst>
              <a:latin typeface="+mj-lt"/>
            </a:endParaRPr>
          </a:p>
        </p:txBody>
      </p:sp>
      <p:pic>
        <p:nvPicPr>
          <p:cNvPr id="21" name="Picture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91751" y="6076805"/>
            <a:ext cx="651874" cy="417607"/>
          </a:xfrm>
          <a:prstGeom prst="rect">
            <a:avLst/>
          </a:prstGeom>
        </p:spPr>
      </p:pic>
      <p:pic>
        <p:nvPicPr>
          <p:cNvPr id="25" name="Picture 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04987" y="5979067"/>
            <a:ext cx="502360" cy="502360"/>
          </a:xfrm>
          <a:prstGeom prst="rect">
            <a:avLst/>
          </a:prstGeom>
          <a:ln>
            <a:solidFill>
              <a:schemeClr val="tx2"/>
            </a:solidFill>
          </a:ln>
        </p:spPr>
      </p:pic>
      <p:pic>
        <p:nvPicPr>
          <p:cNvPr id="3" name="Picture 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029393" y="5993169"/>
            <a:ext cx="1176714" cy="470686"/>
          </a:xfrm>
          <a:prstGeom prst="rect">
            <a:avLst/>
          </a:prstGeom>
        </p:spPr>
      </p:pic>
      <p:sp>
        <p:nvSpPr>
          <p:cNvPr id="5" name="TextBox 4"/>
          <p:cNvSpPr txBox="1"/>
          <p:nvPr/>
        </p:nvSpPr>
        <p:spPr>
          <a:xfrm>
            <a:off x="7606474" y="2610854"/>
            <a:ext cx="1326491" cy="600164"/>
          </a:xfrm>
          <a:prstGeom prst="rect">
            <a:avLst/>
          </a:prstGeom>
          <a:noFill/>
        </p:spPr>
        <p:txBody>
          <a:bodyPr wrap="square" rtlCol="0">
            <a:spAutoFit/>
          </a:bodyPr>
          <a:lstStyle/>
          <a:p>
            <a:pPr algn="ctr"/>
            <a:r>
              <a:rPr lang="en-US" sz="1100" i="1" dirty="0" smtClean="0"/>
              <a:t>February 2010 </a:t>
            </a:r>
          </a:p>
          <a:p>
            <a:pPr algn="ctr"/>
            <a:r>
              <a:rPr lang="en-US" sz="1100" i="1" dirty="0" smtClean="0"/>
              <a:t>Chile Tsunami in San Diego Bay</a:t>
            </a:r>
            <a:endParaRPr lang="en-US" sz="1100" i="1" dirty="0"/>
          </a:p>
        </p:txBody>
      </p:sp>
      <p:pic>
        <p:nvPicPr>
          <p:cNvPr id="26" name="Tsunami in San Diego. 2_27_2010.(5).wmv">
            <a:hlinkClick r:id="" action="ppaction://media"/>
          </p:cNvPr>
          <p:cNvPicPr>
            <a:picLocks noChangeAspect="1"/>
          </p:cNvPicPr>
          <p:nvPr>
            <a:videoFile r:link="rId1"/>
            <p:extLst>
              <p:ext uri="{DAA4B4D4-6D71-4841-9C94-3DE7FCFB9230}">
                <p14:media xmlns:p14="http://schemas.microsoft.com/office/powerpoint/2010/main" r:embed="rId2">
                  <p14:trim st="22515.9088"/>
                </p14:media>
              </p:ext>
            </p:extLst>
          </p:nvPr>
        </p:nvPicPr>
        <p:blipFill>
          <a:blip r:embed="rId15"/>
          <a:stretch>
            <a:fillRect/>
          </a:stretch>
        </p:blipFill>
        <p:spPr>
          <a:xfrm>
            <a:off x="3791935" y="1430502"/>
            <a:ext cx="3621967" cy="2716475"/>
          </a:xfrm>
          <a:prstGeom prst="rect">
            <a:avLst/>
          </a:prstGeom>
        </p:spPr>
      </p:pic>
    </p:spTree>
    <p:extLst>
      <p:ext uri="{BB962C8B-B14F-4D97-AF65-F5344CB8AC3E}">
        <p14:creationId xmlns:p14="http://schemas.microsoft.com/office/powerpoint/2010/main" val="19118019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6"/>
                                        </p:tgtEl>
                                      </p:cBhvr>
                                    </p:cmd>
                                  </p:childTnLst>
                                </p:cTn>
                              </p:par>
                            </p:childTnLst>
                          </p:cTn>
                        </p:par>
                      </p:childTnLst>
                    </p:cTn>
                  </p:par>
                </p:childTnLst>
              </p:cTn>
              <p:nextCondLst>
                <p:cond evt="onClick" delay="0">
                  <p:tgtEl>
                    <p:spTgt spid="26"/>
                  </p:tgtEl>
                </p:cond>
              </p:nextCondLst>
            </p:seq>
            <p:video>
              <p:cMediaNode vol="80000" mute="1">
                <p:cTn id="7" fill="hold" display="0">
                  <p:stCondLst>
                    <p:cond delay="indefinite"/>
                  </p:stCondLst>
                </p:cTn>
                <p:tgtEl>
                  <p:spTgt spid="2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6FECAF8-49A4-4248-8574-C1364A192535}" type="slidenum">
              <a:rPr lang="en-US" smtClean="0"/>
              <a:t>2</a:t>
            </a:fld>
            <a:endParaRPr lang="en-US"/>
          </a:p>
        </p:txBody>
      </p:sp>
      <p:sp>
        <p:nvSpPr>
          <p:cNvPr id="3" name="TextBox 2"/>
          <p:cNvSpPr txBox="1"/>
          <p:nvPr/>
        </p:nvSpPr>
        <p:spPr>
          <a:xfrm>
            <a:off x="1327354" y="1676400"/>
            <a:ext cx="6629400" cy="3539430"/>
          </a:xfrm>
          <a:prstGeom prst="rect">
            <a:avLst/>
          </a:prstGeom>
          <a:noFill/>
        </p:spPr>
        <p:txBody>
          <a:bodyPr wrap="square" rtlCol="0">
            <a:spAutoFit/>
          </a:bodyPr>
          <a:lstStyle/>
          <a:p>
            <a:pPr lvl="1"/>
            <a:r>
              <a:rPr lang="en-US" sz="2800" dirty="0" smtClean="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Local Tsunami Threat</a:t>
            </a:r>
          </a:p>
          <a:p>
            <a:pPr lvl="1"/>
            <a:endParaRPr lang="en-US" sz="2800" dirty="0" smtClean="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p>
            <a:pPr lvl="1"/>
            <a:endParaRPr lang="en-US" sz="2800" dirty="0" smtClean="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p>
            <a:pPr lvl="1"/>
            <a:r>
              <a:rPr lang="en-US"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Alert &amp; Warning in California</a:t>
            </a:r>
            <a:endParaRPr lang="en-US" sz="2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1"/>
            <a:endParaRPr lang="en-US"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1"/>
            <a:endParaRPr lang="en-US"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1"/>
            <a:r>
              <a:rPr lang="en-US"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Evacuation Response Tools </a:t>
            </a:r>
          </a:p>
          <a:p>
            <a:pPr lvl="1"/>
            <a:r>
              <a:rPr lang="en-US"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(Maps, Plans, Playbooks, FASTER)</a:t>
            </a:r>
            <a:endParaRPr lang="en-US" sz="2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Rectangle 3"/>
          <p:cNvSpPr/>
          <p:nvPr/>
        </p:nvSpPr>
        <p:spPr>
          <a:xfrm>
            <a:off x="3905314" y="457200"/>
            <a:ext cx="1473481" cy="584775"/>
          </a:xfrm>
          <a:prstGeom prst="rect">
            <a:avLst/>
          </a:prstGeom>
        </p:spPr>
        <p:txBody>
          <a:bodyPr wrap="none">
            <a:spAutoFit/>
          </a:bodyPr>
          <a:lstStyle/>
          <a:p>
            <a:pPr algn="ctr"/>
            <a:r>
              <a:rPr lang="en-US" sz="3200" b="1" u="sng"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Topics</a:t>
            </a:r>
          </a:p>
        </p:txBody>
      </p:sp>
    </p:spTree>
    <p:extLst>
      <p:ext uri="{BB962C8B-B14F-4D97-AF65-F5344CB8AC3E}">
        <p14:creationId xmlns:p14="http://schemas.microsoft.com/office/powerpoint/2010/main" val="14809481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666136" y="304800"/>
            <a:ext cx="7772400" cy="685800"/>
          </a:xfrm>
        </p:spPr>
        <p:txBody>
          <a:bodyPr anchor="ctr" anchorCtr="0">
            <a:noAutofit/>
          </a:bodyPr>
          <a:lstStyle/>
          <a:p>
            <a:pPr algn="ctr" eaLnBrk="1" hangingPunct="1"/>
            <a:r>
              <a:rPr lang="en-US" sz="3600" dirty="0" smtClean="0">
                <a:solidFill>
                  <a:schemeClr val="tx1"/>
                </a:solidFill>
                <a:latin typeface="Calibri" pitchFamily="34" charset="0"/>
              </a:rPr>
              <a:t>History of Tsunamis in California</a:t>
            </a:r>
          </a:p>
        </p:txBody>
      </p:sp>
      <p:grpSp>
        <p:nvGrpSpPr>
          <p:cNvPr id="3" name="Group 2"/>
          <p:cNvGrpSpPr/>
          <p:nvPr/>
        </p:nvGrpSpPr>
        <p:grpSpPr>
          <a:xfrm>
            <a:off x="0" y="1524000"/>
            <a:ext cx="9144000" cy="1768510"/>
            <a:chOff x="0" y="1066800"/>
            <a:chExt cx="9144000" cy="176851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66800"/>
              <a:ext cx="9144000" cy="1768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514600" y="1295400"/>
              <a:ext cx="1066800" cy="2286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6324600" y="6553200"/>
            <a:ext cx="1143000" cy="253916"/>
          </a:xfrm>
          <a:prstGeom prst="rect">
            <a:avLst/>
          </a:prstGeom>
          <a:noFill/>
        </p:spPr>
        <p:txBody>
          <a:bodyPr wrap="square" rtlCol="0">
            <a:spAutoFit/>
          </a:bodyPr>
          <a:lstStyle/>
          <a:p>
            <a:pPr algn="ctr"/>
            <a:r>
              <a:rPr lang="en-US" sz="1050" dirty="0" smtClean="0">
                <a:solidFill>
                  <a:schemeClr val="bg2"/>
                </a:solidFill>
              </a:rPr>
              <a:t>5:00</a:t>
            </a:r>
            <a:endParaRPr lang="en-US" sz="1050" dirty="0">
              <a:solidFill>
                <a:schemeClr val="bg2"/>
              </a:solidFill>
            </a:endParaRPr>
          </a:p>
        </p:txBody>
      </p:sp>
      <p:pic>
        <p:nvPicPr>
          <p:cNvPr id="9" name="Picture 24" descr="bali-hai_0311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50820" y="3839919"/>
            <a:ext cx="3543300" cy="2663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3282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7800" y="86156"/>
            <a:ext cx="2908465" cy="2508795"/>
          </a:xfrm>
          <a:prstGeom prst="rect">
            <a:avLst/>
          </a:prstGeom>
        </p:spPr>
      </p:pic>
      <p:pic>
        <p:nvPicPr>
          <p:cNvPr id="2" name="Picture 1" descr="samoa1.jpg"/>
          <p:cNvPicPr>
            <a:picLocks noChangeAspect="1"/>
          </p:cNvPicPr>
          <p:nvPr/>
        </p:nvPicPr>
        <p:blipFill>
          <a:blip r:embed="rId3" cstate="print"/>
          <a:stretch>
            <a:fillRect/>
          </a:stretch>
        </p:blipFill>
        <p:spPr>
          <a:xfrm>
            <a:off x="684192" y="463203"/>
            <a:ext cx="2918278" cy="2116758"/>
          </a:xfrm>
          <a:prstGeom prst="rect">
            <a:avLst/>
          </a:prstGeom>
        </p:spPr>
      </p:pic>
      <p:pic>
        <p:nvPicPr>
          <p:cNvPr id="3" name="Picture 2" descr="chile_tsunami_energy.jpg"/>
          <p:cNvPicPr>
            <a:picLocks noChangeAspect="1"/>
          </p:cNvPicPr>
          <p:nvPr/>
        </p:nvPicPr>
        <p:blipFill>
          <a:blip r:embed="rId4" cstate="print"/>
          <a:stretch>
            <a:fillRect/>
          </a:stretch>
        </p:blipFill>
        <p:spPr>
          <a:xfrm>
            <a:off x="150483" y="2848670"/>
            <a:ext cx="2831605" cy="2109546"/>
          </a:xfrm>
          <a:prstGeom prst="rect">
            <a:avLst/>
          </a:prstGeom>
        </p:spPr>
      </p:pic>
      <p:pic>
        <p:nvPicPr>
          <p:cNvPr id="4" name="Picture 3" descr="JAPAN-EARTHQUAKE-ENERGY.jpg"/>
          <p:cNvPicPr>
            <a:picLocks noChangeAspect="1"/>
          </p:cNvPicPr>
          <p:nvPr/>
        </p:nvPicPr>
        <p:blipFill>
          <a:blip r:embed="rId5" cstate="print"/>
          <a:stretch>
            <a:fillRect/>
          </a:stretch>
        </p:blipFill>
        <p:spPr>
          <a:xfrm>
            <a:off x="3060770" y="4800600"/>
            <a:ext cx="2953871" cy="2057400"/>
          </a:xfrm>
          <a:prstGeom prst="rect">
            <a:avLst/>
          </a:prstGeom>
        </p:spPr>
      </p:pic>
      <p:sp>
        <p:nvSpPr>
          <p:cNvPr id="5" name="TextBox 4"/>
          <p:cNvSpPr txBox="1"/>
          <p:nvPr/>
        </p:nvSpPr>
        <p:spPr>
          <a:xfrm>
            <a:off x="3286876" y="5872397"/>
            <a:ext cx="2193995" cy="738664"/>
          </a:xfrm>
          <a:prstGeom prst="rect">
            <a:avLst/>
          </a:prstGeom>
          <a:noFill/>
        </p:spPr>
        <p:txBody>
          <a:bodyPr wrap="square" rtlCol="0">
            <a:spAutoFit/>
          </a:bodyPr>
          <a:lstStyle/>
          <a:p>
            <a:pPr algn="ctr"/>
            <a:r>
              <a:rPr lang="en-US" sz="1400" dirty="0" smtClean="0">
                <a:effectLst>
                  <a:outerShdw blurRad="38100" dist="38100" dir="2700000" algn="tl">
                    <a:srgbClr val="000000">
                      <a:alpha val="43137"/>
                    </a:srgbClr>
                  </a:outerShdw>
                </a:effectLst>
              </a:rPr>
              <a:t>Japan </a:t>
            </a:r>
          </a:p>
          <a:p>
            <a:pPr algn="ctr"/>
            <a:r>
              <a:rPr lang="en-US" sz="1400" dirty="0" smtClean="0">
                <a:effectLst>
                  <a:outerShdw blurRad="38100" dist="38100" dir="2700000" algn="tl">
                    <a:srgbClr val="000000">
                      <a:alpha val="43137"/>
                    </a:srgbClr>
                  </a:outerShdw>
                </a:effectLst>
              </a:rPr>
              <a:t>March ’11</a:t>
            </a:r>
          </a:p>
          <a:p>
            <a:pPr algn="ctr"/>
            <a:r>
              <a:rPr lang="en-US" sz="1400" dirty="0" smtClean="0">
                <a:effectLst>
                  <a:outerShdw blurRad="38100" dist="38100" dir="2700000" algn="tl">
                    <a:srgbClr val="000000">
                      <a:alpha val="43137"/>
                    </a:srgbClr>
                  </a:outerShdw>
                </a:effectLst>
              </a:rPr>
              <a:t>WARNING &amp; ADVISORY</a:t>
            </a:r>
            <a:endParaRPr lang="en-US" sz="1400" dirty="0">
              <a:effectLst>
                <a:outerShdw blurRad="38100" dist="38100" dir="2700000" algn="tl">
                  <a:srgbClr val="000000">
                    <a:alpha val="43137"/>
                  </a:srgbClr>
                </a:outerShdw>
              </a:effectLst>
            </a:endParaRPr>
          </a:p>
        </p:txBody>
      </p:sp>
      <p:sp>
        <p:nvSpPr>
          <p:cNvPr id="6" name="TextBox 5"/>
          <p:cNvSpPr txBox="1"/>
          <p:nvPr/>
        </p:nvSpPr>
        <p:spPr>
          <a:xfrm>
            <a:off x="916189" y="4053670"/>
            <a:ext cx="1160058" cy="738664"/>
          </a:xfrm>
          <a:prstGeom prst="rect">
            <a:avLst/>
          </a:prstGeom>
          <a:noFill/>
        </p:spPr>
        <p:txBody>
          <a:bodyPr wrap="square" rtlCol="0">
            <a:spAutoFit/>
          </a:bodyPr>
          <a:lstStyle/>
          <a:p>
            <a:pPr algn="ctr"/>
            <a:r>
              <a:rPr lang="en-US" sz="1400" dirty="0" smtClean="0">
                <a:effectLst>
                  <a:outerShdw blurRad="38100" dist="38100" dir="2700000" algn="tl">
                    <a:srgbClr val="000000">
                      <a:alpha val="43137"/>
                    </a:srgbClr>
                  </a:outerShdw>
                </a:effectLst>
              </a:rPr>
              <a:t>Chile </a:t>
            </a:r>
          </a:p>
          <a:p>
            <a:pPr algn="ctr"/>
            <a:r>
              <a:rPr lang="en-US" sz="1400" dirty="0" smtClean="0">
                <a:effectLst>
                  <a:outerShdw blurRad="38100" dist="38100" dir="2700000" algn="tl">
                    <a:srgbClr val="000000">
                      <a:alpha val="43137"/>
                    </a:srgbClr>
                  </a:outerShdw>
                </a:effectLst>
              </a:rPr>
              <a:t>Feb ’10</a:t>
            </a:r>
          </a:p>
          <a:p>
            <a:pPr algn="ctr"/>
            <a:r>
              <a:rPr lang="en-US" sz="1400" dirty="0" smtClean="0">
                <a:effectLst>
                  <a:outerShdw blurRad="38100" dist="38100" dir="2700000" algn="tl">
                    <a:srgbClr val="000000">
                      <a:alpha val="43137"/>
                    </a:srgbClr>
                  </a:outerShdw>
                </a:effectLst>
              </a:rPr>
              <a:t>ADVISORY</a:t>
            </a:r>
            <a:endParaRPr lang="en-US" sz="1400" dirty="0">
              <a:effectLst>
                <a:outerShdw blurRad="38100" dist="38100" dir="2700000" algn="tl">
                  <a:srgbClr val="000000">
                    <a:alpha val="43137"/>
                  </a:srgbClr>
                </a:outerShdw>
              </a:effectLst>
            </a:endParaRPr>
          </a:p>
        </p:txBody>
      </p:sp>
      <p:sp>
        <p:nvSpPr>
          <p:cNvPr id="7" name="TextBox 6"/>
          <p:cNvSpPr txBox="1"/>
          <p:nvPr/>
        </p:nvSpPr>
        <p:spPr>
          <a:xfrm>
            <a:off x="1563302" y="1714747"/>
            <a:ext cx="1160058" cy="738664"/>
          </a:xfrm>
          <a:prstGeom prst="rect">
            <a:avLst/>
          </a:prstGeom>
          <a:noFill/>
        </p:spPr>
        <p:txBody>
          <a:bodyPr wrap="square" rtlCol="0">
            <a:spAutoFit/>
          </a:bodyPr>
          <a:lstStyle/>
          <a:p>
            <a:pPr algn="ctr"/>
            <a:r>
              <a:rPr lang="en-US" sz="1400" dirty="0" smtClean="0"/>
              <a:t>Samoa </a:t>
            </a:r>
          </a:p>
          <a:p>
            <a:pPr algn="ctr"/>
            <a:r>
              <a:rPr lang="en-US" sz="1400" dirty="0" smtClean="0"/>
              <a:t>Sept ’09</a:t>
            </a:r>
          </a:p>
          <a:p>
            <a:pPr algn="ctr"/>
            <a:r>
              <a:rPr lang="en-US" sz="1400" dirty="0" smtClean="0"/>
              <a:t>ADVISORY</a:t>
            </a:r>
            <a:endParaRPr lang="en-US" sz="1400" dirty="0"/>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3405" y="2684243"/>
            <a:ext cx="2938810" cy="2438400"/>
          </a:xfrm>
          <a:prstGeom prst="rect">
            <a:avLst/>
          </a:prstGeom>
        </p:spPr>
      </p:pic>
      <p:sp>
        <p:nvSpPr>
          <p:cNvPr id="9" name="TextBox 8"/>
          <p:cNvSpPr txBox="1"/>
          <p:nvPr/>
        </p:nvSpPr>
        <p:spPr>
          <a:xfrm>
            <a:off x="5813566" y="1340553"/>
            <a:ext cx="1649244" cy="738664"/>
          </a:xfrm>
          <a:prstGeom prst="rect">
            <a:avLst/>
          </a:prstGeom>
          <a:noFill/>
        </p:spPr>
        <p:txBody>
          <a:bodyPr wrap="square" rtlCol="0">
            <a:spAutoFit/>
          </a:bodyPr>
          <a:lstStyle/>
          <a:p>
            <a:pPr algn="ctr"/>
            <a:r>
              <a:rPr lang="en-US" sz="1400" dirty="0" smtClean="0">
                <a:effectLst>
                  <a:outerShdw blurRad="38100" dist="38100" dir="2700000" algn="tl">
                    <a:srgbClr val="000000">
                      <a:alpha val="43137"/>
                    </a:srgbClr>
                  </a:outerShdw>
                </a:effectLst>
              </a:rPr>
              <a:t>Chile </a:t>
            </a:r>
          </a:p>
          <a:p>
            <a:pPr algn="ctr"/>
            <a:r>
              <a:rPr lang="en-US" sz="1400" dirty="0" smtClean="0">
                <a:effectLst>
                  <a:outerShdw blurRad="38100" dist="38100" dir="2700000" algn="tl">
                    <a:srgbClr val="000000">
                      <a:alpha val="43137"/>
                    </a:srgbClr>
                  </a:outerShdw>
                </a:effectLst>
              </a:rPr>
              <a:t>Sept ’15</a:t>
            </a:r>
          </a:p>
          <a:p>
            <a:pPr algn="ctr"/>
            <a:r>
              <a:rPr lang="en-US" sz="1400" dirty="0" smtClean="0">
                <a:effectLst>
                  <a:outerShdw blurRad="38100" dist="38100" dir="2700000" algn="tl">
                    <a:srgbClr val="000000">
                      <a:alpha val="43137"/>
                    </a:srgbClr>
                  </a:outerShdw>
                </a:effectLst>
              </a:rPr>
              <a:t>ADVISORY</a:t>
            </a:r>
            <a:endParaRPr lang="en-US" sz="1400" dirty="0">
              <a:effectLst>
                <a:outerShdw blurRad="38100" dist="38100" dir="2700000" algn="tl">
                  <a:srgbClr val="000000">
                    <a:alpha val="43137"/>
                  </a:srgbClr>
                </a:outerShdw>
              </a:effectLst>
            </a:endParaRPr>
          </a:p>
        </p:txBody>
      </p:sp>
      <p:sp>
        <p:nvSpPr>
          <p:cNvPr id="11" name="TextBox 10"/>
          <p:cNvSpPr txBox="1"/>
          <p:nvPr/>
        </p:nvSpPr>
        <p:spPr>
          <a:xfrm>
            <a:off x="6397356" y="3893887"/>
            <a:ext cx="2130907" cy="738664"/>
          </a:xfrm>
          <a:prstGeom prst="rect">
            <a:avLst/>
          </a:prstGeom>
          <a:noFill/>
        </p:spPr>
        <p:txBody>
          <a:bodyPr wrap="square" rtlCol="0">
            <a:spAutoFit/>
          </a:bodyPr>
          <a:lstStyle/>
          <a:p>
            <a:pPr algn="ctr"/>
            <a:r>
              <a:rPr lang="en-US" sz="1400" dirty="0" smtClean="0"/>
              <a:t>British Columbia </a:t>
            </a:r>
          </a:p>
          <a:p>
            <a:pPr algn="ctr"/>
            <a:r>
              <a:rPr lang="en-US" sz="1400" dirty="0" smtClean="0"/>
              <a:t>Oct ’12</a:t>
            </a:r>
          </a:p>
          <a:p>
            <a:pPr algn="ctr"/>
            <a:r>
              <a:rPr lang="en-US" sz="1400" dirty="0" smtClean="0"/>
              <a:t>ADVISORY</a:t>
            </a:r>
            <a:endParaRPr lang="en-US" sz="1400" dirty="0"/>
          </a:p>
        </p:txBody>
      </p:sp>
      <p:sp>
        <p:nvSpPr>
          <p:cNvPr id="12" name="TextBox 11"/>
          <p:cNvSpPr txBox="1"/>
          <p:nvPr/>
        </p:nvSpPr>
        <p:spPr>
          <a:xfrm>
            <a:off x="3286876" y="2668676"/>
            <a:ext cx="2315053" cy="1631216"/>
          </a:xfrm>
          <a:prstGeom prst="rect">
            <a:avLst/>
          </a:prstGeom>
          <a:solidFill>
            <a:srgbClr val="FFFF00"/>
          </a:solidFill>
          <a:ln>
            <a:solidFill>
              <a:schemeClr val="tx1"/>
            </a:solidFill>
          </a:ln>
        </p:spPr>
        <p:txBody>
          <a:bodyPr wrap="square" rtlCol="0">
            <a:spAutoFit/>
          </a:bodyPr>
          <a:lstStyle/>
          <a:p>
            <a:pPr algn="ctr"/>
            <a:r>
              <a:rPr lang="en-US" sz="1800" b="1" dirty="0" smtClean="0"/>
              <a:t>Recent California Tsunami </a:t>
            </a:r>
          </a:p>
          <a:p>
            <a:pPr algn="ctr"/>
            <a:r>
              <a:rPr lang="en-US" sz="1800" b="1" dirty="0" smtClean="0"/>
              <a:t>Advisory and Warning level Events</a:t>
            </a:r>
          </a:p>
          <a:p>
            <a:pPr algn="ctr"/>
            <a:endParaRPr lang="en-US" sz="1000" b="1" dirty="0" smtClean="0"/>
          </a:p>
          <a:p>
            <a:pPr algn="ctr"/>
            <a:r>
              <a:rPr lang="en-US" sz="1800" b="1" dirty="0" smtClean="0"/>
              <a:t>5 in Last 7 Years</a:t>
            </a:r>
            <a:endParaRPr lang="en-US" sz="1800" b="1" dirty="0"/>
          </a:p>
        </p:txBody>
      </p:sp>
    </p:spTree>
    <p:extLst>
      <p:ext uri="{BB962C8B-B14F-4D97-AF65-F5344CB8AC3E}">
        <p14:creationId xmlns:p14="http://schemas.microsoft.com/office/powerpoint/2010/main" val="20779191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ge_plates"/>
          <p:cNvPicPr>
            <a:picLocks noChangeAspect="1" noChangeArrowheads="1"/>
          </p:cNvPicPr>
          <p:nvPr/>
        </p:nvPicPr>
        <p:blipFill>
          <a:blip r:embed="rId2" cstate="print"/>
          <a:srcRect/>
          <a:stretch>
            <a:fillRect/>
          </a:stretch>
        </p:blipFill>
        <p:spPr bwMode="auto">
          <a:xfrm>
            <a:off x="609600" y="1143000"/>
            <a:ext cx="8001000" cy="4919663"/>
          </a:xfrm>
          <a:prstGeom prst="rect">
            <a:avLst/>
          </a:prstGeom>
          <a:noFill/>
          <a:ln w="9525">
            <a:noFill/>
            <a:miter lim="800000"/>
            <a:headEnd/>
            <a:tailEnd/>
          </a:ln>
        </p:spPr>
      </p:pic>
      <p:pic>
        <p:nvPicPr>
          <p:cNvPr id="3" name="Picture 4"/>
          <p:cNvPicPr>
            <a:picLocks noChangeAspect="1" noChangeArrowheads="1"/>
          </p:cNvPicPr>
          <p:nvPr/>
        </p:nvPicPr>
        <p:blipFill>
          <a:blip r:embed="rId3" cstate="print"/>
          <a:srcRect/>
          <a:stretch>
            <a:fillRect/>
          </a:stretch>
        </p:blipFill>
        <p:spPr bwMode="auto">
          <a:xfrm>
            <a:off x="7239000" y="3352800"/>
            <a:ext cx="1712913" cy="1322388"/>
          </a:xfrm>
          <a:prstGeom prst="rect">
            <a:avLst/>
          </a:prstGeom>
          <a:noFill/>
          <a:ln w="9525">
            <a:solidFill>
              <a:schemeClr val="tx1"/>
            </a:solidFill>
            <a:miter lim="800000"/>
            <a:headEnd/>
            <a:tailEnd/>
          </a:ln>
        </p:spPr>
      </p:pic>
      <p:pic>
        <p:nvPicPr>
          <p:cNvPr id="4" name="Picture 5"/>
          <p:cNvPicPr>
            <a:picLocks noChangeAspect="1" noChangeArrowheads="1"/>
          </p:cNvPicPr>
          <p:nvPr/>
        </p:nvPicPr>
        <p:blipFill>
          <a:blip r:embed="rId4" cstate="print"/>
          <a:srcRect/>
          <a:stretch>
            <a:fillRect/>
          </a:stretch>
        </p:blipFill>
        <p:spPr bwMode="auto">
          <a:xfrm>
            <a:off x="4876800" y="1905000"/>
            <a:ext cx="2032000" cy="1281113"/>
          </a:xfrm>
          <a:prstGeom prst="rect">
            <a:avLst/>
          </a:prstGeom>
          <a:noFill/>
          <a:ln w="9525">
            <a:solidFill>
              <a:schemeClr val="tx1"/>
            </a:solidFill>
            <a:miter lim="800000"/>
            <a:headEnd/>
            <a:tailEnd/>
          </a:ln>
        </p:spPr>
      </p:pic>
      <p:cxnSp>
        <p:nvCxnSpPr>
          <p:cNvPr id="5" name="Straight Arrow Connector 4"/>
          <p:cNvCxnSpPr/>
          <p:nvPr/>
        </p:nvCxnSpPr>
        <p:spPr>
          <a:xfrm rot="10800000" flipV="1">
            <a:off x="3429000" y="2544763"/>
            <a:ext cx="1447800" cy="12223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10800000" flipV="1">
            <a:off x="6477000" y="4013200"/>
            <a:ext cx="762000" cy="635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87923" y="381000"/>
            <a:ext cx="8871339" cy="584775"/>
          </a:xfrm>
          <a:prstGeom prst="rect">
            <a:avLst/>
          </a:prstGeom>
        </p:spPr>
        <p:txBody>
          <a:bodyPr wrap="none">
            <a:spAutoFit/>
          </a:bodyPr>
          <a:lstStyle/>
          <a:p>
            <a:pPr algn="ctr">
              <a:spcBef>
                <a:spcPct val="50000"/>
              </a:spcBef>
              <a:defRPr/>
            </a:pPr>
            <a:r>
              <a:rPr lang="en-US" sz="3200" dirty="0" smtClean="0">
                <a:solidFill>
                  <a:srgbClr val="2B4A76"/>
                </a:solidFill>
                <a:effectLst>
                  <a:outerShdw blurRad="38100" dist="38100" dir="2700000" algn="tl">
                    <a:srgbClr val="C0C0C0"/>
                  </a:outerShdw>
                </a:effectLst>
                <a:latin typeface="Lucida Sans Unicode" pitchFamily="34" charset="0"/>
              </a:rPr>
              <a:t>For tsunamis the San Andreas is good news</a:t>
            </a:r>
            <a:endParaRPr lang="en-US" sz="3200" dirty="0">
              <a:solidFill>
                <a:srgbClr val="2B4A76"/>
              </a:solidFill>
              <a:effectLst>
                <a:outerShdw blurRad="38100" dist="38100" dir="2700000" algn="tl">
                  <a:srgbClr val="C0C0C0"/>
                </a:outerShdw>
              </a:effectLst>
              <a:latin typeface="Lucida Sans Unicode" pitchFamily="34" charset="0"/>
            </a:endParaRPr>
          </a:p>
        </p:txBody>
      </p:sp>
      <p:pic>
        <p:nvPicPr>
          <p:cNvPr id="8" name="Picture 7" descr="CGS_Logo_Small_BMP"/>
          <p:cNvPicPr>
            <a:picLocks noChangeAspect="1" noChangeArrowheads="1"/>
          </p:cNvPicPr>
          <p:nvPr/>
        </p:nvPicPr>
        <p:blipFill>
          <a:blip r:embed="rId5" cstate="print"/>
          <a:srcRect/>
          <a:stretch>
            <a:fillRect/>
          </a:stretch>
        </p:blipFill>
        <p:spPr bwMode="auto">
          <a:xfrm>
            <a:off x="7822890" y="1752600"/>
            <a:ext cx="587686" cy="762000"/>
          </a:xfrm>
          <a:prstGeom prst="rect">
            <a:avLst/>
          </a:prstGeom>
          <a:solidFill>
            <a:schemeClr val="bg1"/>
          </a:solidFill>
          <a:ln w="9525">
            <a:noFill/>
            <a:miter lim="800000"/>
            <a:headEnd/>
            <a:tailEnd/>
          </a:ln>
        </p:spPr>
      </p:pic>
      <p:sp>
        <p:nvSpPr>
          <p:cNvPr id="9" name="Oval 8"/>
          <p:cNvSpPr/>
          <p:nvPr/>
        </p:nvSpPr>
        <p:spPr>
          <a:xfrm>
            <a:off x="7894561" y="5105400"/>
            <a:ext cx="444344" cy="3852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64153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68"/>
          <p:cNvSpPr txBox="1">
            <a:spLocks noChangeArrowheads="1"/>
          </p:cNvSpPr>
          <p:nvPr/>
        </p:nvSpPr>
        <p:spPr bwMode="auto">
          <a:xfrm rot="2310754">
            <a:off x="5608638" y="4983163"/>
            <a:ext cx="23018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000" b="1">
                <a:solidFill>
                  <a:schemeClr val="bg1"/>
                </a:solidFill>
              </a:rPr>
              <a:t>Oceanside Thrust Fault</a:t>
            </a:r>
          </a:p>
        </p:txBody>
      </p:sp>
      <p:pic>
        <p:nvPicPr>
          <p:cNvPr id="8198"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4818" y="644975"/>
            <a:ext cx="4500521" cy="347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Rectangle 59"/>
          <p:cNvSpPr/>
          <p:nvPr/>
        </p:nvSpPr>
        <p:spPr>
          <a:xfrm>
            <a:off x="1371600" y="228600"/>
            <a:ext cx="6289675" cy="369888"/>
          </a:xfrm>
          <a:prstGeom prst="rect">
            <a:avLst/>
          </a:prstGeom>
          <a:solidFill>
            <a:schemeClr val="bg1"/>
          </a:solidFill>
          <a:ln>
            <a:solidFill>
              <a:schemeClr val="tx1"/>
            </a:solidFill>
          </a:ln>
        </p:spPr>
        <p:txBody>
          <a:bodyPr wrap="none">
            <a:spAutoFit/>
          </a:bodyPr>
          <a:lstStyle/>
          <a:p>
            <a:pPr algn="ctr">
              <a:spcBef>
                <a:spcPct val="50000"/>
              </a:spcBef>
              <a:defRPr/>
            </a:pPr>
            <a:r>
              <a:rPr lang="en-US" dirty="0">
                <a:solidFill>
                  <a:srgbClr val="2B4A76"/>
                </a:solidFill>
                <a:effectLst>
                  <a:outerShdw blurRad="38100" dist="38100" dir="2700000" algn="tl">
                    <a:srgbClr val="C0C0C0"/>
                  </a:outerShdw>
                </a:effectLst>
                <a:latin typeface="Lucida Sans Unicode" pitchFamily="34" charset="0"/>
              </a:rPr>
              <a:t>Local Tsunami Source Scenarios for San Diego County </a:t>
            </a:r>
          </a:p>
        </p:txBody>
      </p:sp>
      <p:sp>
        <p:nvSpPr>
          <p:cNvPr id="8200" name="TextBox 68"/>
          <p:cNvSpPr txBox="1">
            <a:spLocks noChangeArrowheads="1"/>
          </p:cNvSpPr>
          <p:nvPr/>
        </p:nvSpPr>
        <p:spPr bwMode="auto">
          <a:xfrm rot="1564872">
            <a:off x="1438275" y="1900238"/>
            <a:ext cx="17954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solidFill>
                  <a:schemeClr val="bg1"/>
                </a:solidFill>
              </a:rPr>
              <a:t>Catalina Fault</a:t>
            </a:r>
          </a:p>
        </p:txBody>
      </p:sp>
      <p:sp>
        <p:nvSpPr>
          <p:cNvPr id="62" name="Rectangle 61"/>
          <p:cNvSpPr/>
          <p:nvPr/>
        </p:nvSpPr>
        <p:spPr>
          <a:xfrm>
            <a:off x="6629400" y="838200"/>
            <a:ext cx="1905000" cy="1371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 name="Rectangle 62"/>
          <p:cNvSpPr/>
          <p:nvPr/>
        </p:nvSpPr>
        <p:spPr>
          <a:xfrm>
            <a:off x="6781800" y="1143000"/>
            <a:ext cx="609600" cy="152400"/>
          </a:xfrm>
          <a:prstGeom prst="rect">
            <a:avLst/>
          </a:prstGeom>
          <a:solidFill>
            <a:srgbClr val="C0000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4" name="Straight Connector 63"/>
          <p:cNvCxnSpPr/>
          <p:nvPr/>
        </p:nvCxnSpPr>
        <p:spPr>
          <a:xfrm>
            <a:off x="6781800" y="1219200"/>
            <a:ext cx="533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6781800" y="1447800"/>
            <a:ext cx="609600" cy="152400"/>
          </a:xfrm>
          <a:prstGeom prst="rect">
            <a:avLst/>
          </a:prstGeom>
          <a:solidFill>
            <a:srgbClr val="EF820B">
              <a:alpha val="7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6" name="Straight Connector 65"/>
          <p:cNvCxnSpPr/>
          <p:nvPr/>
        </p:nvCxnSpPr>
        <p:spPr>
          <a:xfrm>
            <a:off x="6781800" y="1524000"/>
            <a:ext cx="533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6781800" y="1752600"/>
            <a:ext cx="609600" cy="76200"/>
          </a:xfrm>
          <a:prstGeom prst="rect">
            <a:avLst/>
          </a:prstGeom>
          <a:solidFill>
            <a:srgbClr val="92D05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8" name="Straight Connector 67"/>
          <p:cNvCxnSpPr>
            <a:stCxn id="67" idx="1"/>
            <a:endCxn id="67" idx="3"/>
          </p:cNvCxnSpPr>
          <p:nvPr/>
        </p:nvCxnSpPr>
        <p:spPr>
          <a:xfrm rot="10800000" flipH="1">
            <a:off x="6781800" y="1790700"/>
            <a:ext cx="609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6781800" y="1905000"/>
            <a:ext cx="609600" cy="76200"/>
          </a:xfrm>
          <a:prstGeom prst="rect">
            <a:avLst/>
          </a:prstGeom>
          <a:solidFill>
            <a:srgbClr val="7030A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70" name="Straight Connector 69"/>
          <p:cNvCxnSpPr>
            <a:stCxn id="69" idx="1"/>
            <a:endCxn id="69" idx="3"/>
          </p:cNvCxnSpPr>
          <p:nvPr/>
        </p:nvCxnSpPr>
        <p:spPr>
          <a:xfrm rot="10800000" flipH="1">
            <a:off x="6781800" y="1943100"/>
            <a:ext cx="609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10" name="TextBox 25"/>
          <p:cNvSpPr txBox="1">
            <a:spLocks noChangeArrowheads="1"/>
          </p:cNvSpPr>
          <p:nvPr/>
        </p:nvSpPr>
        <p:spPr bwMode="auto">
          <a:xfrm>
            <a:off x="7467600" y="1066800"/>
            <a:ext cx="9906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000"/>
              <a:t>Historical</a:t>
            </a:r>
          </a:p>
        </p:txBody>
      </p:sp>
      <p:sp>
        <p:nvSpPr>
          <p:cNvPr id="8211" name="TextBox 26"/>
          <p:cNvSpPr txBox="1">
            <a:spLocks noChangeArrowheads="1"/>
          </p:cNvSpPr>
          <p:nvPr/>
        </p:nvSpPr>
        <p:spPr bwMode="auto">
          <a:xfrm>
            <a:off x="7086600" y="838200"/>
            <a:ext cx="9906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000"/>
              <a:t>Fault Activity</a:t>
            </a:r>
          </a:p>
        </p:txBody>
      </p:sp>
      <p:sp>
        <p:nvSpPr>
          <p:cNvPr id="8212" name="TextBox 27"/>
          <p:cNvSpPr txBox="1">
            <a:spLocks noChangeArrowheads="1"/>
          </p:cNvSpPr>
          <p:nvPr/>
        </p:nvSpPr>
        <p:spPr bwMode="auto">
          <a:xfrm>
            <a:off x="7467600" y="1371600"/>
            <a:ext cx="9906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000"/>
              <a:t>Active</a:t>
            </a:r>
          </a:p>
        </p:txBody>
      </p:sp>
      <p:sp>
        <p:nvSpPr>
          <p:cNvPr id="8213" name="TextBox 28"/>
          <p:cNvSpPr txBox="1">
            <a:spLocks noChangeArrowheads="1"/>
          </p:cNvSpPr>
          <p:nvPr/>
        </p:nvSpPr>
        <p:spPr bwMode="auto">
          <a:xfrm>
            <a:off x="7467600" y="1676400"/>
            <a:ext cx="10668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000"/>
              <a:t>Potentially active to not active</a:t>
            </a:r>
          </a:p>
        </p:txBody>
      </p:sp>
      <p:cxnSp>
        <p:nvCxnSpPr>
          <p:cNvPr id="76" name="Straight Connector 75"/>
          <p:cNvCxnSpPr/>
          <p:nvPr/>
        </p:nvCxnSpPr>
        <p:spPr>
          <a:xfrm rot="10800000" flipH="1">
            <a:off x="6781800" y="2057400"/>
            <a:ext cx="609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15" name="TextBox 68"/>
          <p:cNvSpPr txBox="1">
            <a:spLocks noChangeArrowheads="1"/>
          </p:cNvSpPr>
          <p:nvPr/>
        </p:nvSpPr>
        <p:spPr bwMode="auto">
          <a:xfrm rot="2994713">
            <a:off x="3386931" y="988220"/>
            <a:ext cx="24542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solidFill>
                  <a:schemeClr val="bg1"/>
                </a:solidFill>
              </a:rPr>
              <a:t>San Mateo</a:t>
            </a:r>
          </a:p>
          <a:p>
            <a:pPr algn="ctr" eaLnBrk="1" hangingPunct="1"/>
            <a:r>
              <a:rPr lang="en-US" altLang="en-US" b="1">
                <a:solidFill>
                  <a:schemeClr val="bg1"/>
                </a:solidFill>
              </a:rPr>
              <a:t> Thrust Fault</a:t>
            </a:r>
          </a:p>
        </p:txBody>
      </p:sp>
      <p:sp>
        <p:nvSpPr>
          <p:cNvPr id="8216" name="TextBox 68"/>
          <p:cNvSpPr txBox="1">
            <a:spLocks noChangeArrowheads="1"/>
          </p:cNvSpPr>
          <p:nvPr/>
        </p:nvSpPr>
        <p:spPr bwMode="auto">
          <a:xfrm rot="2918630">
            <a:off x="4344194" y="2483644"/>
            <a:ext cx="1838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solidFill>
                  <a:schemeClr val="bg1"/>
                </a:solidFill>
              </a:rPr>
              <a:t>Carlsbad Thrust Fault</a:t>
            </a:r>
          </a:p>
        </p:txBody>
      </p:sp>
      <p:sp>
        <p:nvSpPr>
          <p:cNvPr id="79" name="Flowchart: Summing Junction 78"/>
          <p:cNvSpPr/>
          <p:nvPr/>
        </p:nvSpPr>
        <p:spPr>
          <a:xfrm rot="20363439">
            <a:off x="6118225" y="5994400"/>
            <a:ext cx="314325" cy="125413"/>
          </a:xfrm>
          <a:prstGeom prst="flowChartSummingJunction">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218" name="TextBox 68"/>
          <p:cNvSpPr txBox="1">
            <a:spLocks noChangeArrowheads="1"/>
          </p:cNvSpPr>
          <p:nvPr/>
        </p:nvSpPr>
        <p:spPr bwMode="auto">
          <a:xfrm>
            <a:off x="3429000" y="5562600"/>
            <a:ext cx="266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b="1">
                <a:solidFill>
                  <a:schemeClr val="bg1"/>
                </a:solidFill>
              </a:rPr>
              <a:t>Coronado Canyon Submarine Landslide</a:t>
            </a:r>
          </a:p>
        </p:txBody>
      </p:sp>
      <p:cxnSp>
        <p:nvCxnSpPr>
          <p:cNvPr id="81" name="Straight Arrow Connector 80"/>
          <p:cNvCxnSpPr/>
          <p:nvPr/>
        </p:nvCxnSpPr>
        <p:spPr>
          <a:xfrm>
            <a:off x="5638800" y="6019800"/>
            <a:ext cx="304800" cy="15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8220" name="TextBox 68"/>
          <p:cNvSpPr txBox="1">
            <a:spLocks noChangeArrowheads="1"/>
          </p:cNvSpPr>
          <p:nvPr/>
        </p:nvSpPr>
        <p:spPr bwMode="auto">
          <a:xfrm rot="3799692">
            <a:off x="4221162" y="4154488"/>
            <a:ext cx="2701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solidFill>
                  <a:schemeClr val="bg1"/>
                </a:solidFill>
              </a:rPr>
              <a:t>Coronado Bank Fault</a:t>
            </a:r>
          </a:p>
        </p:txBody>
      </p:sp>
      <p:sp>
        <p:nvSpPr>
          <p:cNvPr id="8221" name="TextBox 68"/>
          <p:cNvSpPr txBox="1">
            <a:spLocks noChangeArrowheads="1"/>
          </p:cNvSpPr>
          <p:nvPr/>
        </p:nvSpPr>
        <p:spPr bwMode="auto">
          <a:xfrm rot="2918630">
            <a:off x="2369344" y="1037431"/>
            <a:ext cx="1838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solidFill>
                  <a:schemeClr val="bg1"/>
                </a:solidFill>
              </a:rPr>
              <a:t>Lasuen Knoll Fault</a:t>
            </a:r>
          </a:p>
        </p:txBody>
      </p:sp>
      <p:sp>
        <p:nvSpPr>
          <p:cNvPr id="8222" name="TextBox 68"/>
          <p:cNvSpPr txBox="1">
            <a:spLocks noChangeArrowheads="1"/>
          </p:cNvSpPr>
          <p:nvPr/>
        </p:nvSpPr>
        <p:spPr bwMode="auto">
          <a:xfrm rot="2831208">
            <a:off x="1854200" y="5203825"/>
            <a:ext cx="17954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solidFill>
                  <a:schemeClr val="bg1"/>
                </a:solidFill>
              </a:rPr>
              <a:t>San Clemente Fault</a:t>
            </a:r>
          </a:p>
        </p:txBody>
      </p:sp>
      <p:pic>
        <p:nvPicPr>
          <p:cNvPr id="33" name="Picture 4"/>
          <p:cNvPicPr>
            <a:picLocks noChangeAspect="1" noChangeArrowheads="1"/>
          </p:cNvPicPr>
          <p:nvPr/>
        </p:nvPicPr>
        <p:blipFill>
          <a:blip r:embed="rId4" cstate="print"/>
          <a:srcRect/>
          <a:stretch>
            <a:fillRect/>
          </a:stretch>
        </p:blipFill>
        <p:spPr bwMode="auto">
          <a:xfrm>
            <a:off x="392235" y="786562"/>
            <a:ext cx="2064747" cy="1594008"/>
          </a:xfrm>
          <a:prstGeom prst="rect">
            <a:avLst/>
          </a:prstGeom>
          <a:noFill/>
          <a:ln w="9525">
            <a:solidFill>
              <a:schemeClr val="tx1"/>
            </a:solidFill>
            <a:miter lim="800000"/>
            <a:headEnd/>
            <a:tailEnd/>
          </a:ln>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54546"/>
            <a:ext cx="8361045" cy="2219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22" y="6374506"/>
            <a:ext cx="8331823" cy="252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0" y="5264526"/>
            <a:ext cx="8458200" cy="2623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5"/>
          <p:cNvPicPr>
            <a:picLocks noChangeAspect="1" noChangeArrowheads="1"/>
          </p:cNvPicPr>
          <p:nvPr/>
        </p:nvPicPr>
        <p:blipFill>
          <a:blip r:embed="rId7" cstate="print"/>
          <a:srcRect/>
          <a:stretch>
            <a:fillRect/>
          </a:stretch>
        </p:blipFill>
        <p:spPr bwMode="auto">
          <a:xfrm>
            <a:off x="406689" y="2716370"/>
            <a:ext cx="2032000" cy="1281113"/>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5435382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2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95440"/>
            <a:ext cx="2514600" cy="1816100"/>
          </a:xfrm>
          <a:prstGeom prst="rect">
            <a:avLst/>
          </a:prstGeom>
        </p:spPr>
        <p:txBody>
          <a:bodyPr>
            <a:spAutoFit/>
          </a:bodyPr>
          <a:lstStyle/>
          <a:p>
            <a:pPr algn="ctr">
              <a:spcBef>
                <a:spcPct val="50000"/>
              </a:spcBef>
              <a:defRPr/>
            </a:pPr>
            <a:r>
              <a:rPr lang="en-US" sz="2800" dirty="0">
                <a:solidFill>
                  <a:srgbClr val="2B4A76"/>
                </a:solidFill>
                <a:effectLst>
                  <a:outerShdw blurRad="38100" dist="38100" dir="2700000" algn="tl">
                    <a:srgbClr val="C0C0C0"/>
                  </a:outerShdw>
                </a:effectLst>
                <a:latin typeface="Lucida Sans Unicode" pitchFamily="34" charset="0"/>
              </a:rPr>
              <a:t>Distant Source Tsunami Scenarios </a:t>
            </a:r>
          </a:p>
        </p:txBody>
      </p:sp>
      <p:pic>
        <p:nvPicPr>
          <p:cNvPr id="102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0833" y="168525"/>
            <a:ext cx="6172200" cy="333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rot="19499158">
            <a:off x="4489450" y="1441450"/>
            <a:ext cx="557213" cy="149225"/>
          </a:xfrm>
          <a:prstGeom prst="ellipse">
            <a:avLst/>
          </a:prstGeom>
          <a:noFill/>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Times New Roman" pitchFamily="18" charset="0"/>
              <a:cs typeface="Times New Roman" pitchFamily="18" charset="0"/>
            </a:endParaRPr>
          </a:p>
        </p:txBody>
      </p:sp>
      <p:sp>
        <p:nvSpPr>
          <p:cNvPr id="8" name="Oval 7"/>
          <p:cNvSpPr/>
          <p:nvPr/>
        </p:nvSpPr>
        <p:spPr>
          <a:xfrm rot="15541592">
            <a:off x="3601245" y="2929731"/>
            <a:ext cx="493712" cy="13652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Times New Roman" pitchFamily="18" charset="0"/>
              <a:cs typeface="Times New Roman" pitchFamily="18" charset="0"/>
            </a:endParaRPr>
          </a:p>
        </p:txBody>
      </p:sp>
      <p:sp>
        <p:nvSpPr>
          <p:cNvPr id="9" name="TextBox 161"/>
          <p:cNvSpPr txBox="1">
            <a:spLocks noChangeArrowheads="1"/>
          </p:cNvSpPr>
          <p:nvPr/>
        </p:nvSpPr>
        <p:spPr bwMode="auto">
          <a:xfrm>
            <a:off x="4572000" y="1066800"/>
            <a:ext cx="914400" cy="261938"/>
          </a:xfrm>
          <a:prstGeom prst="rect">
            <a:avLst/>
          </a:prstGeom>
          <a:noFill/>
          <a:ln w="9525">
            <a:noFill/>
            <a:miter lim="800000"/>
            <a:headEnd/>
            <a:tailEnd/>
          </a:ln>
        </p:spPr>
        <p:txBody>
          <a:bodyPr>
            <a:spAutoFit/>
          </a:bodyPr>
          <a:lstStyle/>
          <a:p>
            <a:pPr>
              <a:defRPr/>
            </a:pPr>
            <a:r>
              <a:rPr lang="en-US" sz="1100" dirty="0">
                <a:solidFill>
                  <a:schemeClr val="tx1">
                    <a:lumMod val="65000"/>
                    <a:lumOff val="35000"/>
                  </a:schemeClr>
                </a:solidFill>
                <a:latin typeface="Times New Roman" pitchFamily="18" charset="0"/>
                <a:cs typeface="Times New Roman" pitchFamily="18" charset="0"/>
              </a:rPr>
              <a:t>Kamchatka</a:t>
            </a:r>
          </a:p>
        </p:txBody>
      </p:sp>
      <p:sp>
        <p:nvSpPr>
          <p:cNvPr id="10" name="TextBox 162"/>
          <p:cNvSpPr txBox="1">
            <a:spLocks noChangeArrowheads="1"/>
          </p:cNvSpPr>
          <p:nvPr/>
        </p:nvSpPr>
        <p:spPr bwMode="auto">
          <a:xfrm>
            <a:off x="3962400" y="2971800"/>
            <a:ext cx="1371600" cy="261938"/>
          </a:xfrm>
          <a:prstGeom prst="rect">
            <a:avLst/>
          </a:prstGeom>
          <a:noFill/>
          <a:ln w="9525">
            <a:noFill/>
            <a:miter lim="800000"/>
            <a:headEnd/>
            <a:tailEnd/>
          </a:ln>
        </p:spPr>
        <p:txBody>
          <a:bodyPr>
            <a:spAutoFit/>
          </a:bodyPr>
          <a:lstStyle/>
          <a:p>
            <a:pPr>
              <a:defRPr/>
            </a:pPr>
            <a:r>
              <a:rPr lang="en-US" sz="1100" dirty="0" err="1">
                <a:solidFill>
                  <a:schemeClr val="tx1">
                    <a:lumMod val="65000"/>
                    <a:lumOff val="35000"/>
                  </a:schemeClr>
                </a:solidFill>
                <a:latin typeface="Times New Roman" pitchFamily="18" charset="0"/>
                <a:cs typeface="Times New Roman" pitchFamily="18" charset="0"/>
              </a:rPr>
              <a:t>Izu</a:t>
            </a:r>
            <a:r>
              <a:rPr lang="en-US" sz="1100" dirty="0">
                <a:solidFill>
                  <a:schemeClr val="tx1">
                    <a:lumMod val="65000"/>
                    <a:lumOff val="35000"/>
                  </a:schemeClr>
                </a:solidFill>
                <a:latin typeface="Times New Roman" pitchFamily="18" charset="0"/>
                <a:cs typeface="Times New Roman" pitchFamily="18" charset="0"/>
              </a:rPr>
              <a:t>-Bonin Mariana</a:t>
            </a:r>
          </a:p>
        </p:txBody>
      </p:sp>
      <p:sp>
        <p:nvSpPr>
          <p:cNvPr id="11" name="TextBox 163"/>
          <p:cNvSpPr txBox="1">
            <a:spLocks noChangeArrowheads="1"/>
          </p:cNvSpPr>
          <p:nvPr/>
        </p:nvSpPr>
        <p:spPr bwMode="auto">
          <a:xfrm>
            <a:off x="6553200" y="2819400"/>
            <a:ext cx="1752600" cy="261938"/>
          </a:xfrm>
          <a:prstGeom prst="rect">
            <a:avLst/>
          </a:prstGeom>
          <a:noFill/>
          <a:ln w="9525">
            <a:noFill/>
            <a:miter lim="800000"/>
            <a:headEnd/>
            <a:tailEnd/>
          </a:ln>
        </p:spPr>
        <p:txBody>
          <a:bodyPr>
            <a:spAutoFit/>
          </a:bodyPr>
          <a:lstStyle/>
          <a:p>
            <a:pPr>
              <a:defRPr/>
            </a:pPr>
            <a:r>
              <a:rPr lang="en-US" sz="1100">
                <a:solidFill>
                  <a:schemeClr val="tx1">
                    <a:lumMod val="65000"/>
                    <a:lumOff val="35000"/>
                  </a:schemeClr>
                </a:solidFill>
                <a:latin typeface="Times New Roman" pitchFamily="18" charset="0"/>
                <a:cs typeface="Times New Roman" pitchFamily="18" charset="0"/>
              </a:rPr>
              <a:t>Columbia-Ecuador and</a:t>
            </a:r>
          </a:p>
        </p:txBody>
      </p:sp>
      <p:sp>
        <p:nvSpPr>
          <p:cNvPr id="10249" name="TextBox 164"/>
          <p:cNvSpPr txBox="1">
            <a:spLocks noChangeArrowheads="1"/>
          </p:cNvSpPr>
          <p:nvPr/>
        </p:nvSpPr>
        <p:spPr bwMode="auto">
          <a:xfrm rot="4163872">
            <a:off x="7814469" y="2440781"/>
            <a:ext cx="11430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900" b="1">
                <a:latin typeface="Times New Roman" pitchFamily="18" charset="0"/>
                <a:cs typeface="Times New Roman" pitchFamily="18" charset="0"/>
              </a:rPr>
              <a:t>CALIFORNIA</a:t>
            </a: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97" y="4038600"/>
            <a:ext cx="8488216" cy="267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97" y="3429000"/>
            <a:ext cx="8488216"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5"/>
          <p:cNvPicPr>
            <a:picLocks noChangeAspect="1" noChangeArrowheads="1"/>
          </p:cNvPicPr>
          <p:nvPr/>
        </p:nvPicPr>
        <p:blipFill>
          <a:blip r:embed="rId6" cstate="print"/>
          <a:srcRect/>
          <a:stretch>
            <a:fillRect/>
          </a:stretch>
        </p:blipFill>
        <p:spPr bwMode="auto">
          <a:xfrm>
            <a:off x="577533" y="1996141"/>
            <a:ext cx="2032000" cy="1281113"/>
          </a:xfrm>
          <a:prstGeom prst="rect">
            <a:avLst/>
          </a:prstGeom>
          <a:noFill/>
          <a:ln w="9525">
            <a:solidFill>
              <a:schemeClr val="tx1"/>
            </a:solidFill>
            <a:miter lim="800000"/>
            <a:headEnd/>
            <a:tailEnd/>
          </a:ln>
        </p:spPr>
      </p:pic>
      <p:sp>
        <p:nvSpPr>
          <p:cNvPr id="17" name="Rectangle 16"/>
          <p:cNvSpPr/>
          <p:nvPr/>
        </p:nvSpPr>
        <p:spPr>
          <a:xfrm>
            <a:off x="516096" y="4724400"/>
            <a:ext cx="8458200" cy="2623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1731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txBox="1">
            <a:spLocks noChangeArrowheads="1"/>
          </p:cNvSpPr>
          <p:nvPr/>
        </p:nvSpPr>
        <p:spPr bwMode="auto">
          <a:xfrm>
            <a:off x="173294" y="1371600"/>
            <a:ext cx="4322506" cy="2133600"/>
          </a:xfrm>
          <a:prstGeom prst="rect">
            <a:avLst/>
          </a:prstGeom>
          <a:noFill/>
          <a:ln w="9525">
            <a:noFill/>
            <a:miter lim="800000"/>
            <a:headEnd/>
            <a:tailEnd/>
          </a:ln>
        </p:spPr>
        <p:txBody>
          <a:bodyPr/>
          <a:lstStyle/>
          <a:p>
            <a:pPr marL="225425" indent="-179388">
              <a:spcBef>
                <a:spcPts val="600"/>
              </a:spcBef>
              <a:buFont typeface="Arial" charset="0"/>
              <a:buChar char="•"/>
            </a:pPr>
            <a:r>
              <a:rPr lang="en-US" dirty="0">
                <a:solidFill>
                  <a:srgbClr val="FF0000"/>
                </a:solidFill>
              </a:rPr>
              <a:t>Eight</a:t>
            </a:r>
            <a:r>
              <a:rPr lang="en-US" dirty="0"/>
              <a:t> significant trans-Pacific </a:t>
            </a:r>
            <a:r>
              <a:rPr lang="en-US" dirty="0" smtClean="0">
                <a:solidFill>
                  <a:srgbClr val="FF0000"/>
                </a:solidFill>
              </a:rPr>
              <a:t>damaging</a:t>
            </a:r>
            <a:r>
              <a:rPr lang="en-US" dirty="0" smtClean="0"/>
              <a:t> tsunamis </a:t>
            </a:r>
            <a:r>
              <a:rPr lang="en-US" dirty="0"/>
              <a:t>(1946, 1952, 1957, 1960, 1964, 2006, 2010, and 2011) over past 70 years.  </a:t>
            </a:r>
          </a:p>
          <a:p>
            <a:pPr marL="225425" indent="-179388">
              <a:spcBef>
                <a:spcPts val="600"/>
              </a:spcBef>
              <a:buFont typeface="Arial" charset="0"/>
              <a:buChar char="•"/>
            </a:pPr>
            <a:r>
              <a:rPr lang="en-US" dirty="0" smtClean="0"/>
              <a:t>12 </a:t>
            </a:r>
            <a:r>
              <a:rPr lang="en-US" dirty="0" smtClean="0">
                <a:solidFill>
                  <a:srgbClr val="FF0000"/>
                </a:solidFill>
              </a:rPr>
              <a:t>deaths</a:t>
            </a:r>
            <a:r>
              <a:rPr lang="en-US" dirty="0" smtClean="0"/>
              <a:t> in 1964</a:t>
            </a:r>
          </a:p>
          <a:p>
            <a:pPr marL="225425" indent="-179388">
              <a:spcBef>
                <a:spcPts val="600"/>
              </a:spcBef>
              <a:buFont typeface="Arial" charset="0"/>
              <a:buChar char="•"/>
            </a:pPr>
            <a:r>
              <a:rPr lang="en-US" dirty="0" smtClean="0">
                <a:solidFill>
                  <a:srgbClr val="FF0000"/>
                </a:solidFill>
              </a:rPr>
              <a:t>Three</a:t>
            </a:r>
            <a:r>
              <a:rPr lang="en-US" dirty="0" smtClean="0"/>
              <a:t> of these, 1946</a:t>
            </a:r>
            <a:r>
              <a:rPr lang="en-US" dirty="0"/>
              <a:t>, 1960, and 1964 causing </a:t>
            </a:r>
            <a:r>
              <a:rPr lang="en-US" dirty="0" smtClean="0">
                <a:solidFill>
                  <a:srgbClr val="FF0000"/>
                </a:solidFill>
              </a:rPr>
              <a:t>inundation</a:t>
            </a:r>
            <a:r>
              <a:rPr lang="en-US" dirty="0" smtClean="0"/>
              <a:t> of dry land.</a:t>
            </a:r>
            <a:endParaRPr lang="en-US" dirty="0"/>
          </a:p>
          <a:p>
            <a:pPr marL="285750" indent="-285750" fontAlgn="base">
              <a:buFont typeface="Arial" panose="020B0604020202020204" pitchFamily="34" charset="0"/>
              <a:buChar char="•"/>
            </a:pPr>
            <a:endParaRPr lang="en-US" dirty="0" smtClean="0"/>
          </a:p>
          <a:p>
            <a:pPr marL="285750" indent="-285750" fontAlgn="base">
              <a:buFont typeface="Arial" panose="020B0604020202020204" pitchFamily="34" charset="0"/>
              <a:buChar char="•"/>
            </a:pPr>
            <a:r>
              <a:rPr lang="en-US" dirty="0" smtClean="0">
                <a:solidFill>
                  <a:srgbClr val="FF0000"/>
                </a:solidFill>
              </a:rPr>
              <a:t>March </a:t>
            </a:r>
            <a:r>
              <a:rPr lang="en-US" dirty="0">
                <a:solidFill>
                  <a:srgbClr val="FF0000"/>
                </a:solidFill>
              </a:rPr>
              <a:t>11, 2011</a:t>
            </a:r>
            <a:r>
              <a:rPr lang="en-US" dirty="0"/>
              <a:t> </a:t>
            </a:r>
            <a:r>
              <a:rPr lang="en-US" dirty="0" smtClean="0"/>
              <a:t>(1 death, $100M Statewide)</a:t>
            </a:r>
          </a:p>
          <a:p>
            <a:pPr marL="285750" indent="-285750" fontAlgn="base">
              <a:buFont typeface="Arial" panose="020B0604020202020204" pitchFamily="34" charset="0"/>
              <a:buChar char="•"/>
            </a:pPr>
            <a:endParaRPr lang="en-US" dirty="0" smtClean="0"/>
          </a:p>
          <a:p>
            <a:pPr marL="742950" lvl="1" indent="-285750" fontAlgn="base">
              <a:buFont typeface="Arial" panose="020B0604020202020204" pitchFamily="34" charset="0"/>
              <a:buChar char="•"/>
            </a:pPr>
            <a:r>
              <a:rPr lang="en-US" dirty="0" smtClean="0"/>
              <a:t>Mission Bay:  $136K damage to bait dock, 13 boats, 26 pilings</a:t>
            </a:r>
          </a:p>
          <a:p>
            <a:pPr marL="742950" lvl="1" indent="-285750" fontAlgn="base">
              <a:buFont typeface="Arial" panose="020B0604020202020204" pitchFamily="34" charset="0"/>
              <a:buChar char="•"/>
            </a:pPr>
            <a:endParaRPr lang="en-US" dirty="0" smtClean="0"/>
          </a:p>
          <a:p>
            <a:pPr marL="742950" lvl="1" indent="-285750" fontAlgn="base">
              <a:buFont typeface="Arial" panose="020B0604020202020204" pitchFamily="34" charset="0"/>
              <a:buChar char="•"/>
            </a:pPr>
            <a:r>
              <a:rPr lang="en-US" dirty="0" smtClean="0"/>
              <a:t>Shelter Island:  $110 damage to docks, boat sunk</a:t>
            </a:r>
          </a:p>
          <a:p>
            <a:pPr marL="742950" lvl="1" indent="-285750" fontAlgn="base">
              <a:buFont typeface="Arial" panose="020B0604020202020204" pitchFamily="34" charset="0"/>
              <a:buChar char="•"/>
            </a:pPr>
            <a:endParaRPr lang="en-US" dirty="0" smtClean="0"/>
          </a:p>
          <a:p>
            <a:pPr marL="742950" lvl="1" indent="-285750" fontAlgn="base">
              <a:buFont typeface="Arial" panose="020B0604020202020204" pitchFamily="34" charset="0"/>
              <a:buChar char="•"/>
            </a:pPr>
            <a:r>
              <a:rPr lang="en-US" dirty="0" smtClean="0"/>
              <a:t>San Diego Bay:  damage to docks</a:t>
            </a:r>
          </a:p>
        </p:txBody>
      </p:sp>
      <p:sp>
        <p:nvSpPr>
          <p:cNvPr id="9" name="Rectangle 4"/>
          <p:cNvSpPr txBox="1">
            <a:spLocks noChangeArrowheads="1"/>
          </p:cNvSpPr>
          <p:nvPr/>
        </p:nvSpPr>
        <p:spPr>
          <a:xfrm>
            <a:off x="0" y="304800"/>
            <a:ext cx="9144000" cy="914400"/>
          </a:xfrm>
          <a:prstGeom prst="rect">
            <a:avLst/>
          </a:prstGeom>
        </p:spPr>
        <p:txBody>
          <a:bodyPr/>
          <a:lstStyle/>
          <a:p>
            <a:pPr algn="ctr" defTabSz="912813" fontAlgn="auto">
              <a:spcAft>
                <a:spcPts val="0"/>
              </a:spcAft>
              <a:defRPr/>
            </a:pPr>
            <a:r>
              <a:rPr lang="en-US" sz="2800" b="1" dirty="0">
                <a:solidFill>
                  <a:schemeClr val="tx2"/>
                </a:solidFill>
                <a:effectLst>
                  <a:outerShdw blurRad="31750" dist="25400" dir="5400000" algn="tl" rotWithShape="0">
                    <a:srgbClr val="000000">
                      <a:alpha val="25000"/>
                    </a:srgbClr>
                  </a:outerShdw>
                </a:effectLst>
                <a:latin typeface="+mj-lt"/>
                <a:ea typeface="+mj-ea"/>
                <a:cs typeface="+mj-cs"/>
              </a:rPr>
              <a:t>Significant Historical Tsunamis in California</a:t>
            </a:r>
          </a:p>
        </p:txBody>
      </p:sp>
      <p:pic>
        <p:nvPicPr>
          <p:cNvPr id="37893" name="Picture 11" descr="1946HMB-001554a.jpg"/>
          <p:cNvPicPr>
            <a:picLocks noChangeAspect="1"/>
          </p:cNvPicPr>
          <p:nvPr/>
        </p:nvPicPr>
        <p:blipFill>
          <a:blip r:embed="rId3"/>
          <a:srcRect/>
          <a:stretch>
            <a:fillRect/>
          </a:stretch>
        </p:blipFill>
        <p:spPr bwMode="auto">
          <a:xfrm>
            <a:off x="4495800" y="1219200"/>
            <a:ext cx="2555875" cy="1828800"/>
          </a:xfrm>
          <a:prstGeom prst="rect">
            <a:avLst/>
          </a:prstGeom>
          <a:noFill/>
          <a:ln w="9525">
            <a:noFill/>
            <a:miter lim="800000"/>
            <a:headEnd/>
            <a:tailEnd/>
          </a:ln>
        </p:spPr>
      </p:pic>
      <p:pic>
        <p:nvPicPr>
          <p:cNvPr id="37894" name="Picture 13" descr="24370011.jpg"/>
          <p:cNvPicPr>
            <a:picLocks noChangeAspect="1"/>
          </p:cNvPicPr>
          <p:nvPr/>
        </p:nvPicPr>
        <p:blipFill>
          <a:blip r:embed="rId4"/>
          <a:srcRect/>
          <a:stretch>
            <a:fillRect/>
          </a:stretch>
        </p:blipFill>
        <p:spPr bwMode="auto">
          <a:xfrm>
            <a:off x="4495800" y="4343400"/>
            <a:ext cx="2514600" cy="1828800"/>
          </a:xfrm>
          <a:prstGeom prst="rect">
            <a:avLst/>
          </a:prstGeom>
          <a:noFill/>
          <a:ln w="9525">
            <a:noFill/>
            <a:miter lim="800000"/>
            <a:headEnd/>
            <a:tailEnd/>
          </a:ln>
        </p:spPr>
      </p:pic>
      <p:pic>
        <p:nvPicPr>
          <p:cNvPr id="37895" name="Picture 12" descr="fig41.jpg"/>
          <p:cNvPicPr>
            <a:picLocks noChangeAspect="1"/>
          </p:cNvPicPr>
          <p:nvPr/>
        </p:nvPicPr>
        <p:blipFill>
          <a:blip r:embed="rId5"/>
          <a:srcRect/>
          <a:stretch>
            <a:fillRect/>
          </a:stretch>
        </p:blipFill>
        <p:spPr bwMode="auto">
          <a:xfrm>
            <a:off x="6553200" y="2743200"/>
            <a:ext cx="2379663" cy="1828800"/>
          </a:xfrm>
          <a:prstGeom prst="rect">
            <a:avLst/>
          </a:prstGeom>
          <a:noFill/>
          <a:ln w="9525">
            <a:noFill/>
            <a:miter lim="800000"/>
            <a:headEnd/>
            <a:tailEnd/>
          </a:ln>
        </p:spPr>
      </p:pic>
      <p:sp>
        <p:nvSpPr>
          <p:cNvPr id="12296" name="TextBox 14"/>
          <p:cNvSpPr txBox="1">
            <a:spLocks noChangeArrowheads="1"/>
          </p:cNvSpPr>
          <p:nvPr/>
        </p:nvSpPr>
        <p:spPr bwMode="auto">
          <a:xfrm>
            <a:off x="4495800" y="2667000"/>
            <a:ext cx="1828800" cy="276225"/>
          </a:xfrm>
          <a:prstGeom prst="rect">
            <a:avLst/>
          </a:prstGeom>
          <a:noFill/>
          <a:ln w="9525">
            <a:noFill/>
            <a:miter lim="800000"/>
            <a:headEnd/>
            <a:tailEnd/>
          </a:ln>
        </p:spPr>
        <p:txBody>
          <a:bodyPr>
            <a:spAutoFit/>
          </a:bodyPr>
          <a:lstStyle/>
          <a:p>
            <a:pPr>
              <a:defRPr/>
            </a:pPr>
            <a:r>
              <a:rPr lang="en-US" sz="1200" b="1" i="1" dirty="0">
                <a:solidFill>
                  <a:schemeClr val="bg1"/>
                </a:solidFill>
                <a:effectLst>
                  <a:outerShdw blurRad="38100" dist="38100" dir="2700000" algn="tl">
                    <a:srgbClr val="000000">
                      <a:alpha val="43137"/>
                    </a:srgbClr>
                  </a:outerShdw>
                </a:effectLst>
              </a:rPr>
              <a:t>1946 – Half Moon Bay</a:t>
            </a:r>
          </a:p>
        </p:txBody>
      </p:sp>
      <p:sp>
        <p:nvSpPr>
          <p:cNvPr id="12297" name="TextBox 15"/>
          <p:cNvSpPr txBox="1">
            <a:spLocks noChangeArrowheads="1"/>
          </p:cNvSpPr>
          <p:nvPr/>
        </p:nvSpPr>
        <p:spPr bwMode="auto">
          <a:xfrm>
            <a:off x="7315200" y="4191000"/>
            <a:ext cx="1828800" cy="276225"/>
          </a:xfrm>
          <a:prstGeom prst="rect">
            <a:avLst/>
          </a:prstGeom>
          <a:noFill/>
          <a:ln w="9525">
            <a:noFill/>
            <a:miter lim="800000"/>
            <a:headEnd/>
            <a:tailEnd/>
          </a:ln>
        </p:spPr>
        <p:txBody>
          <a:bodyPr>
            <a:spAutoFit/>
          </a:bodyPr>
          <a:lstStyle/>
          <a:p>
            <a:pPr>
              <a:defRPr/>
            </a:pPr>
            <a:r>
              <a:rPr lang="en-US" sz="1200" b="1" i="1" dirty="0">
                <a:solidFill>
                  <a:schemeClr val="bg1"/>
                </a:solidFill>
                <a:effectLst>
                  <a:outerShdw blurRad="38100" dist="38100" dir="2700000" algn="tl">
                    <a:srgbClr val="000000">
                      <a:alpha val="43137"/>
                    </a:srgbClr>
                  </a:outerShdw>
                </a:effectLst>
              </a:rPr>
              <a:t>1960 – Crescent City</a:t>
            </a:r>
          </a:p>
        </p:txBody>
      </p:sp>
      <p:sp>
        <p:nvSpPr>
          <p:cNvPr id="12298" name="TextBox 16"/>
          <p:cNvSpPr txBox="1">
            <a:spLocks noChangeArrowheads="1"/>
          </p:cNvSpPr>
          <p:nvPr/>
        </p:nvSpPr>
        <p:spPr bwMode="auto">
          <a:xfrm>
            <a:off x="4572000" y="5791200"/>
            <a:ext cx="1828800" cy="276225"/>
          </a:xfrm>
          <a:prstGeom prst="rect">
            <a:avLst/>
          </a:prstGeom>
          <a:noFill/>
          <a:ln w="9525">
            <a:noFill/>
            <a:miter lim="800000"/>
            <a:headEnd/>
            <a:tailEnd/>
          </a:ln>
        </p:spPr>
        <p:txBody>
          <a:bodyPr>
            <a:spAutoFit/>
          </a:bodyPr>
          <a:lstStyle/>
          <a:p>
            <a:pPr>
              <a:defRPr/>
            </a:pPr>
            <a:r>
              <a:rPr lang="en-US" sz="1200" b="1" i="1" dirty="0">
                <a:solidFill>
                  <a:schemeClr val="bg1"/>
                </a:solidFill>
                <a:effectLst>
                  <a:outerShdw blurRad="38100" dist="38100" dir="2700000" algn="tl">
                    <a:srgbClr val="000000">
                      <a:alpha val="43137"/>
                    </a:srgbClr>
                  </a:outerShdw>
                </a:effectLst>
              </a:rPr>
              <a:t>1964 – Crescent City</a:t>
            </a:r>
          </a:p>
        </p:txBody>
      </p:sp>
    </p:spTree>
    <p:extLst>
      <p:ext uri="{BB962C8B-B14F-4D97-AF65-F5344CB8AC3E}">
        <p14:creationId xmlns:p14="http://schemas.microsoft.com/office/powerpoint/2010/main" val="2182662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905" y="5385634"/>
            <a:ext cx="5029200" cy="1159594"/>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
          <p:cNvSpPr>
            <a:spLocks noGrp="1" noChangeArrowheads="1"/>
          </p:cNvSpPr>
          <p:nvPr>
            <p:ph type="title"/>
          </p:nvPr>
        </p:nvSpPr>
        <p:spPr>
          <a:xfrm>
            <a:off x="0" y="0"/>
            <a:ext cx="9144000" cy="762000"/>
          </a:xfrm>
        </p:spPr>
        <p:txBody>
          <a:bodyPr/>
          <a:lstStyle/>
          <a:p>
            <a:pPr algn="ctr">
              <a:defRPr/>
            </a:pPr>
            <a:r>
              <a:rPr lang="en-US" sz="2800" dirty="0" smtClean="0">
                <a:solidFill>
                  <a:schemeClr val="tx2">
                    <a:lumMod val="75000"/>
                  </a:schemeClr>
                </a:solidFill>
                <a:effectLst>
                  <a:outerShdw blurRad="38100" dist="38100" dir="2700000" algn="tl">
                    <a:srgbClr val="000000">
                      <a:alpha val="43137"/>
                    </a:srgbClr>
                  </a:outerShdw>
                </a:effectLst>
                <a:latin typeface="Calibri" pitchFamily="34" charset="0"/>
              </a:rPr>
              <a:t>Lessons Learned from Recent Tsunamis in California</a:t>
            </a:r>
          </a:p>
        </p:txBody>
      </p:sp>
      <p:sp>
        <p:nvSpPr>
          <p:cNvPr id="17416" name="Text Box 10"/>
          <p:cNvSpPr txBox="1">
            <a:spLocks noChangeArrowheads="1"/>
          </p:cNvSpPr>
          <p:nvPr/>
        </p:nvSpPr>
        <p:spPr bwMode="auto">
          <a:xfrm>
            <a:off x="198905" y="806824"/>
            <a:ext cx="5029200" cy="5778505"/>
          </a:xfrm>
          <a:prstGeom prst="rect">
            <a:avLst/>
          </a:prstGeom>
          <a:noFill/>
          <a:ln w="9525">
            <a:noFill/>
            <a:miter lim="800000"/>
            <a:headEnd/>
            <a:tailEnd/>
          </a:ln>
        </p:spPr>
        <p:txBody>
          <a:bodyPr>
            <a:spAutoFit/>
          </a:bodyPr>
          <a:lstStyle/>
          <a:p>
            <a:pPr marL="227013" indent="-228600" defTabSz="912813">
              <a:spcBef>
                <a:spcPct val="50000"/>
              </a:spcBef>
              <a:buFont typeface="Wingdings" pitchFamily="2" charset="2"/>
              <a:buChar char="§"/>
              <a:defRPr/>
            </a:pPr>
            <a:r>
              <a:rPr lang="en-US" sz="1600" b="1" u="sng" dirty="0">
                <a:latin typeface="Arial" charset="0"/>
                <a:cs typeface="Arial" charset="0"/>
              </a:rPr>
              <a:t>Evacuation Issues</a:t>
            </a:r>
          </a:p>
          <a:p>
            <a:pPr marL="569913" lvl="1" indent="-228600" defTabSz="912813">
              <a:spcBef>
                <a:spcPct val="50000"/>
              </a:spcBef>
              <a:buFont typeface="Wingdings" pitchFamily="2" charset="2"/>
              <a:buChar char="§"/>
              <a:defRPr/>
            </a:pPr>
            <a:r>
              <a:rPr lang="en-US" sz="1400" b="1" dirty="0">
                <a:latin typeface="Arial" charset="0"/>
                <a:cs typeface="Arial" charset="0"/>
              </a:rPr>
              <a:t>Inconsistent evacuation/response statewide</a:t>
            </a:r>
          </a:p>
          <a:p>
            <a:pPr marL="569913" lvl="1" indent="-228600" defTabSz="912813">
              <a:spcBef>
                <a:spcPct val="50000"/>
              </a:spcBef>
              <a:buFont typeface="Wingdings" pitchFamily="2" charset="2"/>
              <a:buChar char="§"/>
              <a:defRPr/>
            </a:pPr>
            <a:r>
              <a:rPr lang="en-US" sz="1400" b="1" dirty="0">
                <a:latin typeface="Arial" charset="0"/>
                <a:cs typeface="Arial" charset="0"/>
              </a:rPr>
              <a:t>How can tides be incorporated/considered?</a:t>
            </a:r>
          </a:p>
          <a:p>
            <a:pPr marL="569913" lvl="1" indent="-228600" defTabSz="912813">
              <a:spcBef>
                <a:spcPct val="50000"/>
              </a:spcBef>
              <a:buFont typeface="Wingdings" pitchFamily="2" charset="2"/>
              <a:buChar char="§"/>
              <a:defRPr/>
            </a:pPr>
            <a:r>
              <a:rPr lang="en-US" sz="1400" b="1" dirty="0">
                <a:latin typeface="Arial" charset="0"/>
                <a:cs typeface="Arial" charset="0"/>
              </a:rPr>
              <a:t>NTWC information highly accurate and time available to respond but evacuation options are all or nothing:  What to do in a minor “Warning” level alert?</a:t>
            </a:r>
          </a:p>
          <a:p>
            <a:pPr marL="227013" indent="-228600" defTabSz="912813">
              <a:spcBef>
                <a:spcPct val="50000"/>
              </a:spcBef>
              <a:buFont typeface="Wingdings" pitchFamily="2" charset="2"/>
              <a:buChar char="§"/>
              <a:defRPr/>
            </a:pPr>
            <a:endParaRPr lang="en-US" sz="500" b="1" dirty="0">
              <a:latin typeface="Arial" charset="0"/>
              <a:cs typeface="Arial" charset="0"/>
            </a:endParaRPr>
          </a:p>
          <a:p>
            <a:pPr marL="227013" indent="-228600" defTabSz="912813">
              <a:spcBef>
                <a:spcPct val="50000"/>
              </a:spcBef>
              <a:buFont typeface="Wingdings" pitchFamily="2" charset="2"/>
              <a:buChar char="§"/>
              <a:defRPr/>
            </a:pPr>
            <a:r>
              <a:rPr lang="en-US" sz="1600" b="1" u="sng" dirty="0">
                <a:latin typeface="Arial" charset="0"/>
                <a:cs typeface="Arial" charset="0"/>
              </a:rPr>
              <a:t>Maritime Community Issues</a:t>
            </a:r>
          </a:p>
          <a:p>
            <a:pPr marL="569913" lvl="1" indent="-228600" defTabSz="912813">
              <a:spcBef>
                <a:spcPct val="50000"/>
              </a:spcBef>
              <a:buFont typeface="Wingdings" pitchFamily="2" charset="2"/>
              <a:buChar char="§"/>
              <a:defRPr/>
            </a:pPr>
            <a:r>
              <a:rPr lang="en-US" sz="1400" b="1" dirty="0">
                <a:latin typeface="Arial" charset="0"/>
                <a:cs typeface="Arial" charset="0"/>
              </a:rPr>
              <a:t>Inconsistent response </a:t>
            </a:r>
            <a:r>
              <a:rPr lang="en-US" sz="1400" b="1" dirty="0" smtClean="0">
                <a:latin typeface="Arial" charset="0"/>
                <a:cs typeface="Arial" charset="0"/>
              </a:rPr>
              <a:t>activities, including  </a:t>
            </a:r>
            <a:r>
              <a:rPr lang="en-US" sz="1400" b="1" dirty="0">
                <a:latin typeface="Arial" charset="0"/>
                <a:cs typeface="Arial" charset="0"/>
              </a:rPr>
              <a:t>If/When/Where to reposition boats?</a:t>
            </a:r>
          </a:p>
          <a:p>
            <a:pPr marL="569913" lvl="1" indent="-228600" defTabSz="912813">
              <a:spcBef>
                <a:spcPct val="50000"/>
              </a:spcBef>
              <a:buFont typeface="Wingdings" pitchFamily="2" charset="2"/>
              <a:buChar char="§"/>
              <a:defRPr/>
            </a:pPr>
            <a:r>
              <a:rPr lang="en-US" sz="1400" b="1" dirty="0">
                <a:latin typeface="Arial" charset="0"/>
                <a:cs typeface="Arial" charset="0"/>
              </a:rPr>
              <a:t>Educate boat owners about tsunami hazards to help them make better decisions</a:t>
            </a:r>
          </a:p>
          <a:p>
            <a:pPr marL="569913" lvl="1" indent="-228600" defTabSz="912813">
              <a:spcBef>
                <a:spcPct val="50000"/>
              </a:spcBef>
              <a:buFont typeface="Wingdings" pitchFamily="2" charset="2"/>
              <a:buChar char="§"/>
              <a:defRPr/>
            </a:pPr>
            <a:r>
              <a:rPr lang="en-US" sz="1400" b="1" dirty="0">
                <a:latin typeface="Arial" charset="0"/>
                <a:cs typeface="Arial" charset="0"/>
              </a:rPr>
              <a:t>Ongoing recovery issues: What can be done to improve tsunami resistance and  resiliency in harbors?</a:t>
            </a:r>
          </a:p>
          <a:p>
            <a:pPr marL="682625" lvl="1" indent="-228600" defTabSz="912813">
              <a:spcBef>
                <a:spcPct val="50000"/>
              </a:spcBef>
              <a:buFont typeface="Wingdings" pitchFamily="2" charset="2"/>
              <a:buChar char="§"/>
              <a:defRPr/>
            </a:pPr>
            <a:endParaRPr lang="en-US" sz="600" b="1" dirty="0" smtClean="0">
              <a:latin typeface="Arial" charset="0"/>
              <a:cs typeface="Arial" charset="0"/>
            </a:endParaRPr>
          </a:p>
          <a:p>
            <a:pPr marL="682625" lvl="1" indent="-228600" defTabSz="912813">
              <a:spcBef>
                <a:spcPct val="50000"/>
              </a:spcBef>
              <a:buFont typeface="Wingdings" pitchFamily="2" charset="2"/>
              <a:buChar char="§"/>
              <a:defRPr/>
            </a:pPr>
            <a:endParaRPr lang="en-US" sz="600" b="1" dirty="0">
              <a:latin typeface="Arial" charset="0"/>
              <a:cs typeface="Arial" charset="0"/>
            </a:endParaRPr>
          </a:p>
          <a:p>
            <a:pPr marL="0" lvl="1" algn="ctr" defTabSz="912813">
              <a:spcBef>
                <a:spcPct val="50000"/>
              </a:spcBef>
              <a:defRPr/>
            </a:pPr>
            <a:r>
              <a:rPr lang="en-US" sz="1600" b="1" u="sng" dirty="0">
                <a:latin typeface="Arial" charset="0"/>
                <a:cs typeface="Arial" charset="0"/>
              </a:rPr>
              <a:t>**Potential Solutions**  </a:t>
            </a:r>
            <a:endParaRPr lang="en-US" sz="1600" b="1" u="sng" dirty="0" smtClean="0">
              <a:latin typeface="Arial" charset="0"/>
              <a:cs typeface="Arial" charset="0"/>
            </a:endParaRPr>
          </a:p>
          <a:p>
            <a:pPr marL="0" lvl="1" algn="ctr" defTabSz="912813">
              <a:spcBef>
                <a:spcPct val="50000"/>
              </a:spcBef>
              <a:defRPr/>
            </a:pPr>
            <a:r>
              <a:rPr lang="en-US" sz="1600" b="1" u="sng" dirty="0" smtClean="0">
                <a:latin typeface="Arial" charset="0"/>
                <a:cs typeface="Arial" charset="0"/>
              </a:rPr>
              <a:t>Simple and straightforward (non-public) response </a:t>
            </a:r>
            <a:r>
              <a:rPr lang="en-US" sz="1600" b="1" u="sng" dirty="0">
                <a:latin typeface="Arial" charset="0"/>
                <a:cs typeface="Arial" charset="0"/>
              </a:rPr>
              <a:t>playbooks for various size events that improve real-time decisions/response options</a:t>
            </a:r>
          </a:p>
        </p:txBody>
      </p:sp>
      <p:sp>
        <p:nvSpPr>
          <p:cNvPr id="15364" name="Rectangle 12"/>
          <p:cNvSpPr>
            <a:spLocks noChangeArrowheads="1"/>
          </p:cNvSpPr>
          <p:nvPr/>
        </p:nvSpPr>
        <p:spPr bwMode="auto">
          <a:xfrm>
            <a:off x="5334000" y="3352800"/>
            <a:ext cx="3429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912813" eaLnBrk="0" hangingPunct="0">
              <a:defRPr>
                <a:solidFill>
                  <a:schemeClr val="tx1"/>
                </a:solidFill>
                <a:latin typeface="Arial" panose="020B0604020202020204" pitchFamily="34" charset="0"/>
                <a:cs typeface="Arial" panose="020B0604020202020204" pitchFamily="34" charset="0"/>
              </a:defRPr>
            </a:lvl1pPr>
            <a:lvl2pPr marL="231775" indent="9525" defTabSz="912813" eaLnBrk="0" hangingPunct="0">
              <a:defRPr>
                <a:solidFill>
                  <a:schemeClr val="tx1"/>
                </a:solidFill>
                <a:latin typeface="Arial" panose="020B0604020202020204" pitchFamily="34" charset="0"/>
                <a:cs typeface="Arial" panose="020B0604020202020204" pitchFamily="34" charset="0"/>
              </a:defRPr>
            </a:lvl2pPr>
            <a:lvl3pPr marL="1143000" indent="-228600" defTabSz="912813" eaLnBrk="0" hangingPunct="0">
              <a:defRPr>
                <a:solidFill>
                  <a:schemeClr val="tx1"/>
                </a:solidFill>
                <a:latin typeface="Arial" panose="020B0604020202020204" pitchFamily="34" charset="0"/>
                <a:cs typeface="Arial" panose="020B0604020202020204" pitchFamily="34" charset="0"/>
              </a:defRPr>
            </a:lvl3pPr>
            <a:lvl4pPr marL="1600200" indent="-228600" defTabSz="912813" eaLnBrk="0" hangingPunct="0">
              <a:defRPr>
                <a:solidFill>
                  <a:schemeClr val="tx1"/>
                </a:solidFill>
                <a:latin typeface="Arial" panose="020B0604020202020204" pitchFamily="34" charset="0"/>
                <a:cs typeface="Arial" panose="020B0604020202020204" pitchFamily="34" charset="0"/>
              </a:defRPr>
            </a:lvl4pPr>
            <a:lvl5pPr marL="2057400" indent="-228600" defTabSz="912813" eaLnBrk="0" hangingPunc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1">
              <a:spcBef>
                <a:spcPts val="1200"/>
              </a:spcBef>
              <a:buClr>
                <a:schemeClr val="accent1"/>
              </a:buClr>
            </a:pPr>
            <a:r>
              <a:rPr lang="en-US" altLang="en-US" sz="1100" b="1" i="1" dirty="0"/>
              <a:t>March 2011:  Post tsunami; Boats sunk; recovery efforts in Crescent City Harbor</a:t>
            </a:r>
          </a:p>
        </p:txBody>
      </p:sp>
      <p:pic>
        <p:nvPicPr>
          <p:cNvPr id="15365" name="Picture 13" descr="P1011976.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838200"/>
            <a:ext cx="3352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ectangle 12"/>
          <p:cNvSpPr>
            <a:spLocks noChangeArrowheads="1"/>
          </p:cNvSpPr>
          <p:nvPr/>
        </p:nvSpPr>
        <p:spPr bwMode="auto">
          <a:xfrm>
            <a:off x="5486400" y="6248400"/>
            <a:ext cx="3429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912813" eaLnBrk="0" hangingPunct="0">
              <a:defRPr>
                <a:solidFill>
                  <a:schemeClr val="tx1"/>
                </a:solidFill>
                <a:latin typeface="Arial" panose="020B0604020202020204" pitchFamily="34" charset="0"/>
                <a:cs typeface="Arial" panose="020B0604020202020204" pitchFamily="34" charset="0"/>
              </a:defRPr>
            </a:lvl1pPr>
            <a:lvl2pPr marL="231775" indent="9525" defTabSz="912813" eaLnBrk="0" hangingPunct="0">
              <a:defRPr>
                <a:solidFill>
                  <a:schemeClr val="tx1"/>
                </a:solidFill>
                <a:latin typeface="Arial" panose="020B0604020202020204" pitchFamily="34" charset="0"/>
                <a:cs typeface="Arial" panose="020B0604020202020204" pitchFamily="34" charset="0"/>
              </a:defRPr>
            </a:lvl2pPr>
            <a:lvl3pPr marL="1143000" indent="-228600" defTabSz="912813" eaLnBrk="0" hangingPunct="0">
              <a:defRPr>
                <a:solidFill>
                  <a:schemeClr val="tx1"/>
                </a:solidFill>
                <a:latin typeface="Arial" panose="020B0604020202020204" pitchFamily="34" charset="0"/>
                <a:cs typeface="Arial" panose="020B0604020202020204" pitchFamily="34" charset="0"/>
              </a:defRPr>
            </a:lvl3pPr>
            <a:lvl4pPr marL="1600200" indent="-228600" defTabSz="912813" eaLnBrk="0" hangingPunct="0">
              <a:defRPr>
                <a:solidFill>
                  <a:schemeClr val="tx1"/>
                </a:solidFill>
                <a:latin typeface="Arial" panose="020B0604020202020204" pitchFamily="34" charset="0"/>
                <a:cs typeface="Arial" panose="020B0604020202020204" pitchFamily="34" charset="0"/>
              </a:defRPr>
            </a:lvl4pPr>
            <a:lvl5pPr marL="2057400" indent="-228600" defTabSz="912813" eaLnBrk="0" hangingPunct="0">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1">
              <a:spcBef>
                <a:spcPts val="1200"/>
              </a:spcBef>
              <a:buClr>
                <a:schemeClr val="accent1"/>
              </a:buClr>
            </a:pPr>
            <a:r>
              <a:rPr lang="en-US" altLang="en-US" sz="1100" b="1" i="1" dirty="0"/>
              <a:t>March </a:t>
            </a:r>
            <a:r>
              <a:rPr lang="en-US" altLang="en-US" sz="1100" b="1" i="1" dirty="0" smtClean="0"/>
              <a:t>2011 Santa Cruz Harbor</a:t>
            </a:r>
            <a:endParaRPr lang="en-US" altLang="en-US" sz="1100" b="1" i="1" dirty="0"/>
          </a:p>
        </p:txBody>
      </p:sp>
      <p:pic>
        <p:nvPicPr>
          <p:cNvPr id="3" name="0BCDF791_YouTube - Tsunami Surge Santa Cruz Harbor 3-11-2011 - Spectator Freaks Ou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372100" y="3594778"/>
            <a:ext cx="3352800" cy="2514600"/>
          </a:xfrm>
          <a:prstGeom prst="rect">
            <a:avLst/>
          </a:prstGeom>
        </p:spPr>
      </p:pic>
    </p:spTree>
    <p:extLst>
      <p:ext uri="{BB962C8B-B14F-4D97-AF65-F5344CB8AC3E}">
        <p14:creationId xmlns:p14="http://schemas.microsoft.com/office/powerpoint/2010/main" val="37964463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6FECAF8-49A4-4248-8574-C1364A192535}" type="slidenum">
              <a:rPr lang="en-US" smtClean="0"/>
              <a:t>10</a:t>
            </a:fld>
            <a:endParaRPr lang="en-US"/>
          </a:p>
        </p:txBody>
      </p:sp>
      <p:sp>
        <p:nvSpPr>
          <p:cNvPr id="3" name="TextBox 2"/>
          <p:cNvSpPr txBox="1"/>
          <p:nvPr/>
        </p:nvSpPr>
        <p:spPr>
          <a:xfrm>
            <a:off x="762000" y="2209800"/>
            <a:ext cx="7696200" cy="584775"/>
          </a:xfrm>
          <a:prstGeom prst="rect">
            <a:avLst/>
          </a:prstGeom>
          <a:noFill/>
        </p:spPr>
        <p:txBody>
          <a:bodyPr wrap="square" rtlCol="0">
            <a:spAutoFit/>
          </a:bodyPr>
          <a:lstStyle/>
          <a:p>
            <a:pPr algn="ctr"/>
            <a:r>
              <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Alert &amp; Warning</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58701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0"/>
            <a:ext cx="8229600" cy="914400"/>
          </a:xfrm>
        </p:spPr>
        <p:txBody>
          <a:bodyPr/>
          <a:lstStyle/>
          <a:p>
            <a:pPr algn="ctr" eaLnBrk="1" hangingPunct="1"/>
            <a:r>
              <a:rPr lang="en-US" sz="3200" b="1" dirty="0" smtClean="0">
                <a:latin typeface="Calibri" pitchFamily="34" charset="0"/>
              </a:rPr>
              <a:t>Official NOAA Alert Bulletins</a:t>
            </a:r>
          </a:p>
        </p:txBody>
      </p:sp>
      <p:sp>
        <p:nvSpPr>
          <p:cNvPr id="5123" name="Content Placeholder 2"/>
          <p:cNvSpPr>
            <a:spLocks noGrp="1"/>
          </p:cNvSpPr>
          <p:nvPr>
            <p:ph idx="1"/>
          </p:nvPr>
        </p:nvSpPr>
        <p:spPr>
          <a:xfrm>
            <a:off x="990600" y="990600"/>
            <a:ext cx="8001000" cy="5867400"/>
          </a:xfrm>
        </p:spPr>
        <p:txBody>
          <a:bodyPr>
            <a:normAutofit/>
          </a:bodyPr>
          <a:lstStyle/>
          <a:p>
            <a:pPr eaLnBrk="1" hangingPunct="1">
              <a:lnSpc>
                <a:spcPct val="90000"/>
              </a:lnSpc>
              <a:buFont typeface="Arial" pitchFamily="34" charset="0"/>
              <a:buNone/>
            </a:pPr>
            <a:r>
              <a:rPr lang="en-US" sz="3000" dirty="0" smtClean="0"/>
              <a:t>		</a:t>
            </a:r>
            <a:r>
              <a:rPr lang="en-US" sz="2200" b="1" u="sng" dirty="0" smtClean="0">
                <a:latin typeface="Calibri" pitchFamily="34" charset="0"/>
              </a:rPr>
              <a:t>Tsunami WARNING* </a:t>
            </a:r>
            <a:r>
              <a:rPr lang="en-US" sz="2200" b="1" dirty="0" smtClean="0">
                <a:latin typeface="Calibri" pitchFamily="34" charset="0"/>
              </a:rPr>
              <a:t>  </a:t>
            </a:r>
            <a:r>
              <a:rPr lang="en-US" sz="2200" dirty="0" smtClean="0">
                <a:latin typeface="Calibri" pitchFamily="34" charset="0"/>
              </a:rPr>
              <a:t>(waves &gt;3 feet)</a:t>
            </a:r>
            <a:endParaRPr lang="en-US" sz="2200" b="1" u="sng" dirty="0" smtClean="0">
              <a:latin typeface="Calibri" pitchFamily="34" charset="0"/>
            </a:endParaRPr>
          </a:p>
          <a:p>
            <a:pPr eaLnBrk="1" hangingPunct="1">
              <a:lnSpc>
                <a:spcPct val="90000"/>
              </a:lnSpc>
              <a:buFont typeface="Arial" pitchFamily="34" charset="0"/>
              <a:buNone/>
            </a:pPr>
            <a:r>
              <a:rPr lang="en-US" sz="2200" dirty="0" smtClean="0">
                <a:latin typeface="Calibri" pitchFamily="34" charset="0"/>
              </a:rPr>
              <a:t> 		Widespread inundation is imminent or occurring </a:t>
            </a:r>
          </a:p>
          <a:p>
            <a:pPr eaLnBrk="1" hangingPunct="1">
              <a:lnSpc>
                <a:spcPct val="90000"/>
              </a:lnSpc>
              <a:buFont typeface="Arial" pitchFamily="34" charset="0"/>
              <a:buNone/>
            </a:pPr>
            <a:r>
              <a:rPr lang="en-US" sz="2200" dirty="0" smtClean="0">
                <a:solidFill>
                  <a:srgbClr val="FF0000"/>
                </a:solidFill>
                <a:latin typeface="Calibri" pitchFamily="34" charset="0"/>
              </a:rPr>
              <a:t>		Full evacuation </a:t>
            </a:r>
            <a:r>
              <a:rPr lang="en-US" sz="2200" dirty="0">
                <a:solidFill>
                  <a:srgbClr val="FF0000"/>
                </a:solidFill>
                <a:latin typeface="Calibri" pitchFamily="34" charset="0"/>
              </a:rPr>
              <a:t>s</a:t>
            </a:r>
            <a:r>
              <a:rPr lang="en-US" sz="2200" dirty="0" smtClean="0">
                <a:solidFill>
                  <a:srgbClr val="FF0000"/>
                </a:solidFill>
                <a:latin typeface="Calibri" pitchFamily="34" charset="0"/>
              </a:rPr>
              <a:t>uggested, move to higher </a:t>
            </a:r>
            <a:r>
              <a:rPr lang="en-US" sz="2200" dirty="0">
                <a:solidFill>
                  <a:srgbClr val="FF0000"/>
                </a:solidFill>
                <a:latin typeface="Calibri" pitchFamily="34" charset="0"/>
              </a:rPr>
              <a:t>g</a:t>
            </a:r>
            <a:r>
              <a:rPr lang="en-US" sz="2200" dirty="0" smtClean="0">
                <a:solidFill>
                  <a:srgbClr val="FF0000"/>
                </a:solidFill>
                <a:latin typeface="Calibri" pitchFamily="34" charset="0"/>
              </a:rPr>
              <a:t>round</a:t>
            </a:r>
          </a:p>
          <a:p>
            <a:pPr eaLnBrk="1" hangingPunct="1">
              <a:lnSpc>
                <a:spcPct val="90000"/>
              </a:lnSpc>
              <a:buFont typeface="Arial" pitchFamily="34" charset="0"/>
              <a:buNone/>
            </a:pPr>
            <a:r>
              <a:rPr lang="en-US" sz="2200" dirty="0" smtClean="0">
                <a:latin typeface="Calibri" pitchFamily="34" charset="0"/>
              </a:rPr>
              <a:t>		</a:t>
            </a:r>
            <a:r>
              <a:rPr lang="en-US" sz="2200" b="1" u="sng" dirty="0" smtClean="0">
                <a:latin typeface="Calibri" pitchFamily="34" charset="0"/>
              </a:rPr>
              <a:t>Tsunami ADVISORY </a:t>
            </a:r>
            <a:r>
              <a:rPr lang="en-US" sz="2200" dirty="0" smtClean="0">
                <a:latin typeface="Calibri" pitchFamily="34" charset="0"/>
              </a:rPr>
              <a:t>  (waves 1 foot to 3 feet)</a:t>
            </a:r>
            <a:endParaRPr lang="en-US" sz="2200" b="1" u="sng" dirty="0" smtClean="0">
              <a:latin typeface="Calibri" pitchFamily="34" charset="0"/>
            </a:endParaRPr>
          </a:p>
          <a:p>
            <a:pPr eaLnBrk="1" hangingPunct="1">
              <a:lnSpc>
                <a:spcPct val="90000"/>
              </a:lnSpc>
              <a:buFont typeface="Arial" pitchFamily="34" charset="0"/>
              <a:buNone/>
            </a:pPr>
            <a:r>
              <a:rPr lang="en-US" sz="2200" dirty="0" smtClean="0">
                <a:latin typeface="Calibri" pitchFamily="34" charset="0"/>
              </a:rPr>
              <a:t>		Strong currents are imminent or occurring</a:t>
            </a:r>
          </a:p>
          <a:p>
            <a:pPr eaLnBrk="1" hangingPunct="1">
              <a:lnSpc>
                <a:spcPct val="90000"/>
              </a:lnSpc>
              <a:buFont typeface="Arial" pitchFamily="34" charset="0"/>
              <a:buNone/>
            </a:pPr>
            <a:r>
              <a:rPr lang="en-US" sz="2200" dirty="0" smtClean="0">
                <a:solidFill>
                  <a:srgbClr val="FF0000"/>
                </a:solidFill>
                <a:latin typeface="Calibri" pitchFamily="34" charset="0"/>
              </a:rPr>
              <a:t>		Move away </a:t>
            </a:r>
            <a:r>
              <a:rPr lang="en-US" sz="2200" dirty="0">
                <a:solidFill>
                  <a:srgbClr val="FF0000"/>
                </a:solidFill>
                <a:latin typeface="Calibri" pitchFamily="34" charset="0"/>
              </a:rPr>
              <a:t>f</a:t>
            </a:r>
            <a:r>
              <a:rPr lang="en-US" sz="2200" dirty="0" smtClean="0">
                <a:solidFill>
                  <a:srgbClr val="FF0000"/>
                </a:solidFill>
                <a:latin typeface="Calibri" pitchFamily="34" charset="0"/>
              </a:rPr>
              <a:t>rom the shore, harbors, marinas</a:t>
            </a:r>
          </a:p>
          <a:p>
            <a:pPr eaLnBrk="1" hangingPunct="1">
              <a:lnSpc>
                <a:spcPct val="90000"/>
              </a:lnSpc>
              <a:buFont typeface="Arial" pitchFamily="34" charset="0"/>
              <a:buNone/>
            </a:pPr>
            <a:r>
              <a:rPr lang="en-US" sz="2200" dirty="0" smtClean="0">
                <a:latin typeface="Calibri" pitchFamily="34" charset="0"/>
              </a:rPr>
              <a:t>		</a:t>
            </a:r>
            <a:r>
              <a:rPr lang="en-US" sz="2200" b="1" u="sng" dirty="0" smtClean="0">
                <a:latin typeface="Calibri" pitchFamily="34" charset="0"/>
              </a:rPr>
              <a:t>Tsunami WATCH*</a:t>
            </a:r>
          </a:p>
          <a:p>
            <a:pPr eaLnBrk="1" hangingPunct="1">
              <a:lnSpc>
                <a:spcPct val="90000"/>
              </a:lnSpc>
              <a:buFont typeface="Arial" pitchFamily="34" charset="0"/>
              <a:buNone/>
            </a:pPr>
            <a:r>
              <a:rPr lang="en-US" sz="2200" dirty="0" smtClean="0">
                <a:latin typeface="Calibri" pitchFamily="34" charset="0"/>
              </a:rPr>
              <a:t>		There is a potential tsunami which may later impact the area</a:t>
            </a:r>
          </a:p>
          <a:p>
            <a:pPr eaLnBrk="1" hangingPunct="1">
              <a:lnSpc>
                <a:spcPct val="90000"/>
              </a:lnSpc>
              <a:buFont typeface="Arial" pitchFamily="34" charset="0"/>
              <a:buNone/>
            </a:pPr>
            <a:r>
              <a:rPr lang="en-US" sz="2200" dirty="0" smtClean="0">
                <a:solidFill>
                  <a:srgbClr val="FF0000"/>
                </a:solidFill>
                <a:latin typeface="Calibri" pitchFamily="34" charset="0"/>
              </a:rPr>
              <a:t>		Stay alert </a:t>
            </a:r>
            <a:r>
              <a:rPr lang="en-US" sz="2200" dirty="0">
                <a:solidFill>
                  <a:srgbClr val="FF0000"/>
                </a:solidFill>
                <a:latin typeface="Calibri" pitchFamily="34" charset="0"/>
              </a:rPr>
              <a:t>f</a:t>
            </a:r>
            <a:r>
              <a:rPr lang="en-US" sz="2200" dirty="0" smtClean="0">
                <a:solidFill>
                  <a:srgbClr val="FF0000"/>
                </a:solidFill>
                <a:latin typeface="Calibri" pitchFamily="34" charset="0"/>
              </a:rPr>
              <a:t>or </a:t>
            </a:r>
            <a:r>
              <a:rPr lang="en-US" sz="2200" dirty="0">
                <a:solidFill>
                  <a:srgbClr val="FF0000"/>
                </a:solidFill>
                <a:latin typeface="Calibri" pitchFamily="34" charset="0"/>
              </a:rPr>
              <a:t>m</a:t>
            </a:r>
            <a:r>
              <a:rPr lang="en-US" sz="2200" dirty="0" smtClean="0">
                <a:solidFill>
                  <a:srgbClr val="FF0000"/>
                </a:solidFill>
                <a:latin typeface="Calibri" pitchFamily="34" charset="0"/>
              </a:rPr>
              <a:t>ore </a:t>
            </a:r>
            <a:r>
              <a:rPr lang="en-US" sz="2200" dirty="0">
                <a:solidFill>
                  <a:srgbClr val="FF0000"/>
                </a:solidFill>
                <a:latin typeface="Calibri" pitchFamily="34" charset="0"/>
              </a:rPr>
              <a:t>i</a:t>
            </a:r>
            <a:r>
              <a:rPr lang="en-US" sz="2200" dirty="0" smtClean="0">
                <a:solidFill>
                  <a:srgbClr val="FF0000"/>
                </a:solidFill>
                <a:latin typeface="Calibri" pitchFamily="34" charset="0"/>
              </a:rPr>
              <a:t>nformation </a:t>
            </a:r>
          </a:p>
          <a:p>
            <a:pPr eaLnBrk="1" hangingPunct="1">
              <a:lnSpc>
                <a:spcPct val="90000"/>
              </a:lnSpc>
              <a:buFont typeface="Arial" pitchFamily="34" charset="0"/>
              <a:buNone/>
            </a:pPr>
            <a:r>
              <a:rPr lang="en-US" sz="2200" dirty="0">
                <a:solidFill>
                  <a:srgbClr val="FF0000"/>
                </a:solidFill>
                <a:latin typeface="Calibri" pitchFamily="34" charset="0"/>
              </a:rPr>
              <a:t>	</a:t>
            </a:r>
            <a:r>
              <a:rPr lang="en-US" sz="2200" dirty="0" smtClean="0">
                <a:solidFill>
                  <a:srgbClr val="FF0000"/>
                </a:solidFill>
                <a:latin typeface="Calibri" pitchFamily="34" charset="0"/>
              </a:rPr>
              <a:t>	May be upgraded to Warning/Advisory</a:t>
            </a:r>
          </a:p>
          <a:p>
            <a:pPr eaLnBrk="1" hangingPunct="1">
              <a:lnSpc>
                <a:spcPct val="90000"/>
              </a:lnSpc>
              <a:buFont typeface="Arial" pitchFamily="34" charset="0"/>
              <a:buNone/>
            </a:pPr>
            <a:r>
              <a:rPr lang="en-US" sz="2200" dirty="0" smtClean="0">
                <a:latin typeface="Calibri" pitchFamily="34" charset="0"/>
              </a:rPr>
              <a:t>		</a:t>
            </a:r>
            <a:r>
              <a:rPr lang="en-US" sz="2200" b="1" u="sng" dirty="0" smtClean="0">
                <a:latin typeface="Calibri" pitchFamily="34" charset="0"/>
              </a:rPr>
              <a:t>Tsunami INFORMATION</a:t>
            </a:r>
            <a:endParaRPr lang="en-US" sz="2200" dirty="0" smtClean="0">
              <a:latin typeface="Calibri" pitchFamily="34" charset="0"/>
            </a:endParaRPr>
          </a:p>
          <a:p>
            <a:pPr eaLnBrk="1" hangingPunct="1">
              <a:lnSpc>
                <a:spcPct val="90000"/>
              </a:lnSpc>
              <a:buFont typeface="Arial" pitchFamily="34" charset="0"/>
              <a:buNone/>
            </a:pPr>
            <a:r>
              <a:rPr lang="en-US" sz="2200" dirty="0" smtClean="0">
                <a:latin typeface="Calibri" pitchFamily="34" charset="0"/>
              </a:rPr>
              <a:t>		Minor Waves at Most</a:t>
            </a:r>
          </a:p>
          <a:p>
            <a:pPr eaLnBrk="1" hangingPunct="1">
              <a:lnSpc>
                <a:spcPct val="90000"/>
              </a:lnSpc>
              <a:buFont typeface="Arial" pitchFamily="34" charset="0"/>
              <a:buNone/>
            </a:pPr>
            <a:r>
              <a:rPr lang="en-US" sz="2200" dirty="0" smtClean="0">
                <a:solidFill>
                  <a:srgbClr val="FF0000"/>
                </a:solidFill>
                <a:latin typeface="Calibri" pitchFamily="34" charset="0"/>
              </a:rPr>
              <a:t>		No action suggested</a:t>
            </a:r>
          </a:p>
          <a:p>
            <a:pPr eaLnBrk="1" hangingPunct="1">
              <a:lnSpc>
                <a:spcPct val="90000"/>
              </a:lnSpc>
              <a:buFont typeface="Arial" pitchFamily="34" charset="0"/>
              <a:buNone/>
            </a:pPr>
            <a:r>
              <a:rPr lang="en-US" sz="2200" dirty="0">
                <a:solidFill>
                  <a:srgbClr val="FF0000"/>
                </a:solidFill>
                <a:latin typeface="Calibri" pitchFamily="34" charset="0"/>
              </a:rPr>
              <a:t>	</a:t>
            </a:r>
            <a:r>
              <a:rPr lang="en-US" sz="2200" dirty="0" smtClean="0">
                <a:solidFill>
                  <a:srgbClr val="FF0000"/>
                </a:solidFill>
                <a:latin typeface="Calibri" pitchFamily="34" charset="0"/>
              </a:rPr>
              <a:t>	</a:t>
            </a:r>
          </a:p>
          <a:p>
            <a:pPr eaLnBrk="1" hangingPunct="1">
              <a:lnSpc>
                <a:spcPct val="90000"/>
              </a:lnSpc>
              <a:buFont typeface="Arial" pitchFamily="34" charset="0"/>
              <a:buNone/>
            </a:pPr>
            <a:r>
              <a:rPr lang="en-US" sz="2200" dirty="0" smtClean="0"/>
              <a:t>*Activates EAS</a:t>
            </a:r>
          </a:p>
        </p:txBody>
      </p:sp>
      <p:sp>
        <p:nvSpPr>
          <p:cNvPr id="4" name="Rectangle 3"/>
          <p:cNvSpPr/>
          <p:nvPr/>
        </p:nvSpPr>
        <p:spPr>
          <a:xfrm>
            <a:off x="1066800" y="1143000"/>
            <a:ext cx="814388" cy="3048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rgbClr val="FF0000"/>
              </a:solidFill>
            </a:endParaRPr>
          </a:p>
        </p:txBody>
      </p:sp>
      <p:sp>
        <p:nvSpPr>
          <p:cNvPr id="5" name="Rectangle 4"/>
          <p:cNvSpPr/>
          <p:nvPr/>
        </p:nvSpPr>
        <p:spPr>
          <a:xfrm>
            <a:off x="1066800" y="2286000"/>
            <a:ext cx="814388" cy="304800"/>
          </a:xfrm>
          <a:prstGeom prst="rect">
            <a:avLst/>
          </a:prstGeom>
          <a:solidFill>
            <a:srgbClr val="FFC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rgbClr val="FF0000"/>
              </a:solidFill>
            </a:endParaRPr>
          </a:p>
        </p:txBody>
      </p:sp>
      <p:sp>
        <p:nvSpPr>
          <p:cNvPr id="6" name="Rectangle 5"/>
          <p:cNvSpPr/>
          <p:nvPr/>
        </p:nvSpPr>
        <p:spPr>
          <a:xfrm>
            <a:off x="1066800" y="3352800"/>
            <a:ext cx="814388" cy="3048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rgbClr val="FF0000"/>
              </a:solidFill>
            </a:endParaRPr>
          </a:p>
        </p:txBody>
      </p:sp>
      <p:sp>
        <p:nvSpPr>
          <p:cNvPr id="7" name="Rectangle 6"/>
          <p:cNvSpPr/>
          <p:nvPr/>
        </p:nvSpPr>
        <p:spPr>
          <a:xfrm>
            <a:off x="1066800" y="4800600"/>
            <a:ext cx="814388" cy="304800"/>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rgbClr val="FF0000"/>
              </a:solidFill>
            </a:endParaRPr>
          </a:p>
        </p:txBody>
      </p:sp>
      <p:sp>
        <p:nvSpPr>
          <p:cNvPr id="3" name="Rectangle 2"/>
          <p:cNvSpPr/>
          <p:nvPr/>
        </p:nvSpPr>
        <p:spPr>
          <a:xfrm>
            <a:off x="1562100" y="6581001"/>
            <a:ext cx="6019800" cy="276999"/>
          </a:xfrm>
          <a:prstGeom prst="rect">
            <a:avLst/>
          </a:prstGeom>
        </p:spPr>
        <p:txBody>
          <a:bodyPr wrap="square">
            <a:spAutoFit/>
          </a:bodyPr>
          <a:lstStyle/>
          <a:p>
            <a:pPr algn="ctr"/>
            <a:r>
              <a:rPr lang="en-US" sz="1200" dirty="0"/>
              <a:t>http://wcatwc.arh.noaa.gov/?page=message_definitions</a:t>
            </a: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023" y="2363889"/>
            <a:ext cx="134302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8141" y="1165860"/>
            <a:ext cx="1343025" cy="663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34749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10"/>
          <p:cNvSpPr txBox="1">
            <a:spLocks noChangeArrowheads="1"/>
          </p:cNvSpPr>
          <p:nvPr/>
        </p:nvSpPr>
        <p:spPr bwMode="auto">
          <a:xfrm>
            <a:off x="0" y="104867"/>
            <a:ext cx="9144000" cy="877163"/>
          </a:xfrm>
          <a:prstGeom prst="rect">
            <a:avLst/>
          </a:prstGeom>
          <a:noFill/>
          <a:ln w="9525">
            <a:noFill/>
            <a:miter lim="800000"/>
            <a:headEnd/>
            <a:tailEnd/>
          </a:ln>
        </p:spPr>
        <p:txBody>
          <a:bodyPr wrap="square" anchor="t">
            <a:spAutoFit/>
          </a:bodyPr>
          <a:lstStyle/>
          <a:p>
            <a:pPr marL="227013" indent="-228600" defTabSz="912813" eaLnBrk="0" hangingPunct="0">
              <a:spcBef>
                <a:spcPct val="50000"/>
              </a:spcBef>
              <a:defRPr/>
            </a:pPr>
            <a:endParaRPr lang="en-US" sz="1200" b="0" dirty="0">
              <a:solidFill>
                <a:srgbClr val="FFFF00"/>
              </a:solidFill>
            </a:endParaRPr>
          </a:p>
          <a:p>
            <a:pPr marL="227013" indent="-228600" algn="ctr" defTabSz="912813" eaLnBrk="0" hangingPunct="0">
              <a:spcBef>
                <a:spcPct val="50000"/>
              </a:spcBef>
              <a:defRPr/>
            </a:pPr>
            <a:r>
              <a:rPr lang="en-US" sz="2600" b="1" dirty="0" smtClean="0">
                <a:effectLst>
                  <a:outerShdw blurRad="38100" dist="38100" dir="2700000" algn="tl">
                    <a:srgbClr val="000000">
                      <a:alpha val="43137"/>
                    </a:srgbClr>
                  </a:outerShdw>
                </a:effectLst>
              </a:rPr>
              <a:t>California Statewide </a:t>
            </a:r>
            <a:r>
              <a:rPr lang="en-US" sz="2600" b="1" dirty="0">
                <a:effectLst>
                  <a:outerShdw blurRad="38100" dist="38100" dir="2700000" algn="tl">
                    <a:srgbClr val="000000">
                      <a:alpha val="43137"/>
                    </a:srgbClr>
                  </a:outerShdw>
                </a:effectLst>
              </a:rPr>
              <a:t>Response to: </a:t>
            </a:r>
            <a:r>
              <a:rPr lang="en-US" sz="2600" b="1" dirty="0" smtClean="0">
                <a:effectLst>
                  <a:outerShdw blurRad="38100" dist="38100" dir="2700000" algn="tl">
                    <a:srgbClr val="000000">
                      <a:alpha val="43137"/>
                    </a:srgbClr>
                  </a:outerShdw>
                </a:effectLst>
              </a:rPr>
              <a:t> </a:t>
            </a:r>
            <a:r>
              <a:rPr lang="en-US" sz="2600" b="1" u="sng" dirty="0" smtClean="0">
                <a:solidFill>
                  <a:srgbClr val="FF0000"/>
                </a:solidFill>
                <a:effectLst>
                  <a:outerShdw blurRad="38100" dist="38100" dir="2700000" algn="tl">
                    <a:srgbClr val="000000">
                      <a:alpha val="43137"/>
                    </a:srgbClr>
                  </a:outerShdw>
                </a:effectLst>
              </a:rPr>
              <a:t>WARNING</a:t>
            </a:r>
            <a:r>
              <a:rPr lang="en-US" sz="2600" b="1" dirty="0" smtClean="0">
                <a:solidFill>
                  <a:srgbClr val="FFFF00"/>
                </a:solidFill>
                <a:effectLst>
                  <a:outerShdw blurRad="38100" dist="38100" dir="2700000" algn="tl">
                    <a:srgbClr val="000000">
                      <a:alpha val="43137"/>
                    </a:srgbClr>
                  </a:outerShdw>
                </a:effectLst>
              </a:rPr>
              <a:t> </a:t>
            </a:r>
            <a:r>
              <a:rPr lang="en-US" sz="2600" b="1" dirty="0" smtClean="0">
                <a:effectLst>
                  <a:outerShdw blurRad="38100" dist="38100" dir="2700000" algn="tl">
                    <a:srgbClr val="000000">
                      <a:alpha val="43137"/>
                    </a:srgbClr>
                  </a:outerShdw>
                </a:effectLst>
              </a:rPr>
              <a:t>and/or</a:t>
            </a:r>
            <a:r>
              <a:rPr lang="en-US" sz="2600" b="1" dirty="0" smtClean="0">
                <a:solidFill>
                  <a:srgbClr val="FFFF00"/>
                </a:solidFill>
                <a:effectLst>
                  <a:outerShdw blurRad="38100" dist="38100" dir="2700000" algn="tl">
                    <a:srgbClr val="000000">
                      <a:alpha val="43137"/>
                    </a:srgbClr>
                  </a:outerShdw>
                </a:effectLst>
              </a:rPr>
              <a:t> </a:t>
            </a:r>
            <a:r>
              <a:rPr lang="en-US" sz="2600" b="1" u="sng" dirty="0" smtClean="0">
                <a:solidFill>
                  <a:srgbClr val="FFCC00"/>
                </a:solidFill>
                <a:effectLst>
                  <a:outerShdw blurRad="38100" dist="38100" dir="2700000" algn="tl">
                    <a:srgbClr val="000000">
                      <a:alpha val="43137"/>
                    </a:srgbClr>
                  </a:outerShdw>
                </a:effectLst>
              </a:rPr>
              <a:t>ADVISORY</a:t>
            </a:r>
          </a:p>
        </p:txBody>
      </p:sp>
      <p:sp>
        <p:nvSpPr>
          <p:cNvPr id="8" name="TextBox 7"/>
          <p:cNvSpPr txBox="1"/>
          <p:nvPr/>
        </p:nvSpPr>
        <p:spPr>
          <a:xfrm>
            <a:off x="2549812" y="2015818"/>
            <a:ext cx="3626346" cy="3477875"/>
          </a:xfrm>
          <a:prstGeom prst="rect">
            <a:avLst/>
          </a:prstGeom>
          <a:noFill/>
        </p:spPr>
        <p:txBody>
          <a:bodyPr wrap="square" rtlCol="0">
            <a:spAutoFit/>
          </a:bodyPr>
          <a:lstStyle/>
          <a:p>
            <a:pPr marL="682626" lvl="1" indent="-228600" defTabSz="912813" eaLnBrk="0" hangingPunct="0">
              <a:spcBef>
                <a:spcPct val="50000"/>
              </a:spcBef>
              <a:buFont typeface="Arial" pitchFamily="34" charset="0"/>
              <a:buChar char="•"/>
              <a:defRPr/>
            </a:pPr>
            <a:r>
              <a:rPr lang="en-US" sz="2000" b="1" dirty="0"/>
              <a:t>ACTIVATE STATE EOC’s (SOC / REOC)</a:t>
            </a:r>
          </a:p>
          <a:p>
            <a:pPr marL="682626" lvl="1" indent="-228600" defTabSz="912813" eaLnBrk="0" hangingPunct="0">
              <a:spcBef>
                <a:spcPct val="50000"/>
              </a:spcBef>
              <a:buFont typeface="Arial" pitchFamily="34" charset="0"/>
              <a:buChar char="•"/>
              <a:defRPr/>
            </a:pPr>
            <a:r>
              <a:rPr lang="en-US" sz="2000" b="1" dirty="0" smtClean="0">
                <a:solidFill>
                  <a:schemeClr val="tx1"/>
                </a:solidFill>
              </a:rPr>
              <a:t>PARTICIPATE in CALLS WITH NATIONAL TSUNAMI WARNING CENTER</a:t>
            </a:r>
          </a:p>
          <a:p>
            <a:pPr marL="682626" lvl="1" indent="-228600" defTabSz="912813" eaLnBrk="0" hangingPunct="0">
              <a:spcBef>
                <a:spcPct val="50000"/>
              </a:spcBef>
              <a:buFont typeface="Arial" pitchFamily="34" charset="0"/>
              <a:buChar char="•"/>
              <a:defRPr/>
            </a:pPr>
            <a:r>
              <a:rPr lang="en-US" sz="2000" b="1" dirty="0" smtClean="0">
                <a:solidFill>
                  <a:schemeClr val="tx1"/>
                </a:solidFill>
              </a:rPr>
              <a:t>CONDUCT CALLS WITH EMERGENCY MANAGERS IN 20 COASTAL COUNTIES (EOC / DOC)</a:t>
            </a:r>
          </a:p>
        </p:txBody>
      </p:sp>
      <p:grpSp>
        <p:nvGrpSpPr>
          <p:cNvPr id="3" name="Group 2"/>
          <p:cNvGrpSpPr/>
          <p:nvPr/>
        </p:nvGrpSpPr>
        <p:grpSpPr>
          <a:xfrm>
            <a:off x="5952764" y="3097948"/>
            <a:ext cx="3044952" cy="3368702"/>
            <a:chOff x="5870448" y="2011680"/>
            <a:chExt cx="3044952" cy="3368702"/>
          </a:xfrm>
        </p:grpSpPr>
        <p:pic>
          <p:nvPicPr>
            <p:cNvPr id="11" name="Picture 10" descr="ca_map_counties.gif"/>
            <p:cNvPicPr>
              <a:picLocks noChangeAspect="1"/>
            </p:cNvPicPr>
            <p:nvPr/>
          </p:nvPicPr>
          <p:blipFill>
            <a:blip r:embed="rId3" cstate="print"/>
            <a:stretch>
              <a:fillRect/>
            </a:stretch>
          </p:blipFill>
          <p:spPr>
            <a:xfrm>
              <a:off x="6172200" y="2041835"/>
              <a:ext cx="2743200" cy="3338547"/>
            </a:xfrm>
            <a:prstGeom prst="rect">
              <a:avLst/>
            </a:prstGeom>
          </p:spPr>
        </p:pic>
        <p:sp>
          <p:nvSpPr>
            <p:cNvPr id="17" name="Right Arrow 16"/>
            <p:cNvSpPr/>
            <p:nvPr/>
          </p:nvSpPr>
          <p:spPr bwMode="auto">
            <a:xfrm>
              <a:off x="5870448" y="2011680"/>
              <a:ext cx="381000" cy="304800"/>
            </a:xfrm>
            <a:prstGeom prst="right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18" name="Right Arrow 17"/>
            <p:cNvSpPr/>
            <p:nvPr/>
          </p:nvSpPr>
          <p:spPr bwMode="auto">
            <a:xfrm>
              <a:off x="6766560" y="4495800"/>
              <a:ext cx="381000" cy="304800"/>
            </a:xfrm>
            <a:prstGeom prst="right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19" name="Right Arrow 18"/>
            <p:cNvSpPr/>
            <p:nvPr/>
          </p:nvSpPr>
          <p:spPr bwMode="auto">
            <a:xfrm>
              <a:off x="7658100" y="5075582"/>
              <a:ext cx="381000" cy="304800"/>
            </a:xfrm>
            <a:prstGeom prst="rightArrow">
              <a:avLst/>
            </a:prstGeom>
            <a:solidFill>
              <a:srgbClr val="FFC000"/>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20" name="Oval 19"/>
            <p:cNvSpPr/>
            <p:nvPr/>
          </p:nvSpPr>
          <p:spPr bwMode="auto">
            <a:xfrm>
              <a:off x="6251448" y="2514600"/>
              <a:ext cx="225552" cy="274645"/>
            </a:xfrm>
            <a:prstGeom prst="ellipse">
              <a:avLst/>
            </a:prstGeom>
            <a:solidFill>
              <a:srgbClr val="FF0000">
                <a:alpha val="49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21" name="Oval 20"/>
            <p:cNvSpPr/>
            <p:nvPr/>
          </p:nvSpPr>
          <p:spPr bwMode="auto">
            <a:xfrm>
              <a:off x="6291072" y="2179157"/>
              <a:ext cx="225552" cy="274645"/>
            </a:xfrm>
            <a:prstGeom prst="ellipse">
              <a:avLst/>
            </a:prstGeom>
            <a:solidFill>
              <a:srgbClr val="FF0000">
                <a:alpha val="49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22" name="Oval 21"/>
            <p:cNvSpPr/>
            <p:nvPr/>
          </p:nvSpPr>
          <p:spPr bwMode="auto">
            <a:xfrm>
              <a:off x="6364224" y="2927241"/>
              <a:ext cx="225552" cy="274645"/>
            </a:xfrm>
            <a:prstGeom prst="ellipse">
              <a:avLst/>
            </a:prstGeom>
            <a:solidFill>
              <a:srgbClr val="FF0000">
                <a:alpha val="49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23" name="Oval 22"/>
            <p:cNvSpPr/>
            <p:nvPr/>
          </p:nvSpPr>
          <p:spPr bwMode="auto">
            <a:xfrm>
              <a:off x="6653784" y="3657600"/>
              <a:ext cx="225552" cy="274645"/>
            </a:xfrm>
            <a:prstGeom prst="ellipse">
              <a:avLst/>
            </a:prstGeom>
            <a:solidFill>
              <a:srgbClr val="FF0000">
                <a:alpha val="49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24" name="Oval 23"/>
            <p:cNvSpPr/>
            <p:nvPr/>
          </p:nvSpPr>
          <p:spPr bwMode="auto">
            <a:xfrm>
              <a:off x="6580632" y="3520277"/>
              <a:ext cx="225552" cy="274645"/>
            </a:xfrm>
            <a:prstGeom prst="ellipse">
              <a:avLst/>
            </a:prstGeom>
            <a:solidFill>
              <a:srgbClr val="FF0000">
                <a:alpha val="49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25" name="Oval 24"/>
            <p:cNvSpPr/>
            <p:nvPr/>
          </p:nvSpPr>
          <p:spPr bwMode="auto">
            <a:xfrm>
              <a:off x="7034784" y="4221155"/>
              <a:ext cx="225552" cy="274645"/>
            </a:xfrm>
            <a:prstGeom prst="ellipse">
              <a:avLst/>
            </a:prstGeom>
            <a:solidFill>
              <a:srgbClr val="FF0000">
                <a:alpha val="49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27" name="5-Point Star 26"/>
            <p:cNvSpPr/>
            <p:nvPr/>
          </p:nvSpPr>
          <p:spPr bwMode="auto">
            <a:xfrm>
              <a:off x="6742176" y="3520277"/>
              <a:ext cx="274320" cy="274645"/>
            </a:xfrm>
            <a:prstGeom prst="star5">
              <a:avLst/>
            </a:prstGeom>
            <a:solidFill>
              <a:schemeClr val="tx1"/>
            </a:solid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28" name="5-Point Star 27"/>
            <p:cNvSpPr/>
            <p:nvPr/>
          </p:nvSpPr>
          <p:spPr bwMode="auto">
            <a:xfrm>
              <a:off x="7658100" y="4663277"/>
              <a:ext cx="274320" cy="274645"/>
            </a:xfrm>
            <a:prstGeom prst="star5">
              <a:avLst/>
            </a:prstGeom>
            <a:solidFill>
              <a:schemeClr val="tx1"/>
            </a:solid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29" name="5-Point Star 28"/>
            <p:cNvSpPr/>
            <p:nvPr/>
          </p:nvSpPr>
          <p:spPr bwMode="auto">
            <a:xfrm>
              <a:off x="6806184" y="3201886"/>
              <a:ext cx="274320" cy="274645"/>
            </a:xfrm>
            <a:prstGeom prst="star5">
              <a:avLst/>
            </a:prstGeom>
            <a:solidFill>
              <a:schemeClr val="tx1"/>
            </a:solid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grpSp>
      <p:sp>
        <p:nvSpPr>
          <p:cNvPr id="7170" name="Rectangle 4"/>
          <p:cNvSpPr>
            <a:spLocks noGrp="1" noChangeArrowheads="1"/>
          </p:cNvSpPr>
          <p:nvPr>
            <p:ph type="title"/>
          </p:nvPr>
        </p:nvSpPr>
        <p:spPr>
          <a:xfrm>
            <a:off x="7397516" y="3280990"/>
            <a:ext cx="1600200" cy="914400"/>
          </a:xfrm>
        </p:spPr>
        <p:txBody>
          <a:bodyPr/>
          <a:lstStyle/>
          <a:p>
            <a:pPr algn="ctr" defTabSz="912813"/>
            <a:r>
              <a:rPr lang="en-US" sz="2400" b="1" dirty="0" smtClean="0">
                <a:solidFill>
                  <a:schemeClr val="tx1"/>
                </a:solidFill>
                <a:latin typeface="Arial" charset="0"/>
              </a:rPr>
              <a:t>Tohoku</a:t>
            </a:r>
            <a:br>
              <a:rPr lang="en-US" sz="2400" b="1" dirty="0" smtClean="0">
                <a:solidFill>
                  <a:schemeClr val="tx1"/>
                </a:solidFill>
                <a:latin typeface="Arial" charset="0"/>
              </a:rPr>
            </a:br>
            <a:r>
              <a:rPr lang="en-US" sz="2400" b="1" dirty="0" smtClean="0">
                <a:solidFill>
                  <a:schemeClr val="tx1"/>
                </a:solidFill>
                <a:latin typeface="Arial" charset="0"/>
              </a:rPr>
              <a:t>2011</a:t>
            </a:r>
          </a:p>
        </p:txBody>
      </p:sp>
      <p:pic>
        <p:nvPicPr>
          <p:cNvPr id="1028" name="Picture 4" descr="Image result for japan map tohok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467035">
            <a:off x="-381000" y="2679793"/>
            <a:ext cx="3090245" cy="220139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TWC_AORs 2014.jpg"/>
          <p:cNvPicPr>
            <a:picLocks noChangeAspect="1"/>
          </p:cNvPicPr>
          <p:nvPr/>
        </p:nvPicPr>
        <p:blipFill>
          <a:blip r:embed="rId5" cstate="print"/>
          <a:stretch>
            <a:fillRect/>
          </a:stretch>
        </p:blipFill>
        <p:spPr>
          <a:xfrm>
            <a:off x="6176158" y="1408335"/>
            <a:ext cx="2899915" cy="1565954"/>
          </a:xfrm>
          <a:prstGeom prst="rect">
            <a:avLst/>
          </a:prstGeom>
        </p:spPr>
      </p:pic>
    </p:spTree>
    <p:extLst>
      <p:ext uri="{BB962C8B-B14F-4D97-AF65-F5344CB8AC3E}">
        <p14:creationId xmlns:p14="http://schemas.microsoft.com/office/powerpoint/2010/main" val="8480063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143000" y="2362200"/>
            <a:ext cx="3813046" cy="1143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3" name="Content Placeholder 2"/>
          <p:cNvSpPr>
            <a:spLocks noGrp="1"/>
          </p:cNvSpPr>
          <p:nvPr>
            <p:ph idx="1"/>
          </p:nvPr>
        </p:nvSpPr>
        <p:spPr>
          <a:xfrm>
            <a:off x="914400" y="1676400"/>
            <a:ext cx="7924800" cy="4114800"/>
          </a:xfrm>
        </p:spPr>
        <p:txBody>
          <a:bodyPr/>
          <a:lstStyle/>
          <a:p>
            <a:pPr>
              <a:buNone/>
            </a:pPr>
            <a:r>
              <a:rPr lang="en-US" sz="2000" b="1" dirty="0" smtClean="0">
                <a:latin typeface="Arial" pitchFamily="34" charset="0"/>
                <a:cs typeface="Arial" pitchFamily="34" charset="0"/>
              </a:rPr>
              <a:t>Specific areas/locations of heightened concern based on</a:t>
            </a:r>
          </a:p>
          <a:p>
            <a:pPr>
              <a:buNone/>
            </a:pPr>
            <a:endParaRPr lang="en-US" sz="2000" b="0" dirty="0" smtClean="0">
              <a:solidFill>
                <a:schemeClr val="tx2"/>
              </a:solidFill>
              <a:latin typeface="Arial" pitchFamily="34" charset="0"/>
              <a:cs typeface="Arial" pitchFamily="34" charset="0"/>
            </a:endParaRPr>
          </a:p>
          <a:p>
            <a:pPr lvl="1">
              <a:buFont typeface="Arial" pitchFamily="34" charset="0"/>
              <a:buChar char="•"/>
            </a:pPr>
            <a:r>
              <a:rPr lang="en-US" sz="1800" b="1" dirty="0" smtClean="0">
                <a:latin typeface="Arial" pitchFamily="34" charset="0"/>
                <a:cs typeface="Arial" pitchFamily="34" charset="0"/>
              </a:rPr>
              <a:t>“Start of Tsunami” Times</a:t>
            </a:r>
          </a:p>
          <a:p>
            <a:pPr lvl="1">
              <a:buFont typeface="Arial" pitchFamily="34" charset="0"/>
              <a:buChar char="•"/>
            </a:pPr>
            <a:r>
              <a:rPr lang="en-US" sz="1800" b="1" dirty="0" smtClean="0">
                <a:latin typeface="Arial" pitchFamily="34" charset="0"/>
                <a:cs typeface="Arial" pitchFamily="34" charset="0"/>
              </a:rPr>
              <a:t>Expected Wave Heights</a:t>
            </a:r>
          </a:p>
          <a:p>
            <a:pPr lvl="1">
              <a:buFont typeface="Arial" pitchFamily="34" charset="0"/>
              <a:buChar char="•"/>
            </a:pPr>
            <a:r>
              <a:rPr lang="en-US" sz="1800" b="1" dirty="0" smtClean="0">
                <a:latin typeface="Arial" pitchFamily="34" charset="0"/>
                <a:cs typeface="Arial" pitchFamily="34" charset="0"/>
              </a:rPr>
              <a:t>Concurrent Tide Conditions</a:t>
            </a:r>
          </a:p>
          <a:p>
            <a:pPr>
              <a:buNone/>
            </a:pPr>
            <a:endParaRPr lang="en-US" sz="2000" b="0" dirty="0" smtClean="0">
              <a:solidFill>
                <a:schemeClr val="tx2"/>
              </a:solidFill>
              <a:latin typeface="Arial" pitchFamily="34" charset="0"/>
              <a:cs typeface="Arial" pitchFamily="34" charset="0"/>
            </a:endParaRPr>
          </a:p>
          <a:p>
            <a:pPr>
              <a:buNone/>
            </a:pPr>
            <a:r>
              <a:rPr lang="en-US" sz="2000" b="1" dirty="0" smtClean="0">
                <a:latin typeface="Arial" pitchFamily="34" charset="0"/>
                <a:cs typeface="Arial" pitchFamily="34" charset="0"/>
              </a:rPr>
              <a:t>Current &amp; projected status of WARNING / ADVISORY / WATCH </a:t>
            </a:r>
          </a:p>
          <a:p>
            <a:pPr>
              <a:buNone/>
            </a:pPr>
            <a:r>
              <a:rPr lang="en-US" sz="2000" b="1" dirty="0" smtClean="0">
                <a:latin typeface="Arial" pitchFamily="34" charset="0"/>
                <a:cs typeface="Arial" pitchFamily="34" charset="0"/>
              </a:rPr>
              <a:t> </a:t>
            </a:r>
          </a:p>
          <a:p>
            <a:pPr>
              <a:buNone/>
            </a:pPr>
            <a:r>
              <a:rPr lang="en-US" sz="2000" b="1" dirty="0" smtClean="0">
                <a:latin typeface="Arial" pitchFamily="34" charset="0"/>
                <a:cs typeface="Arial" pitchFamily="34" charset="0"/>
              </a:rPr>
              <a:t>What will be in the next bulletin?  When it will come out? </a:t>
            </a:r>
          </a:p>
          <a:p>
            <a:pPr>
              <a:buNone/>
            </a:pPr>
            <a:r>
              <a:rPr lang="en-US" sz="2000" b="1" dirty="0" smtClean="0">
                <a:latin typeface="Arial" pitchFamily="34" charset="0"/>
                <a:cs typeface="Arial" pitchFamily="34" charset="0"/>
              </a:rPr>
              <a:t> </a:t>
            </a:r>
          </a:p>
          <a:p>
            <a:pPr lvl="0">
              <a:buNone/>
            </a:pPr>
            <a:r>
              <a:rPr lang="en-US" sz="2000" b="1" dirty="0" smtClean="0">
                <a:latin typeface="Arial" pitchFamily="34" charset="0"/>
                <a:cs typeface="Arial" pitchFamily="34" charset="0"/>
              </a:rPr>
              <a:t>Any specific questions or clarifications from states and entities</a:t>
            </a:r>
          </a:p>
          <a:p>
            <a:endParaRPr lang="en-US" dirty="0"/>
          </a:p>
        </p:txBody>
      </p:sp>
      <p:sp>
        <p:nvSpPr>
          <p:cNvPr id="4" name="Title 3"/>
          <p:cNvSpPr txBox="1">
            <a:spLocks noGrp="1"/>
          </p:cNvSpPr>
          <p:nvPr>
            <p:ph type="title"/>
          </p:nvPr>
        </p:nvSpPr>
        <p:spPr>
          <a:xfrm>
            <a:off x="-23263" y="457200"/>
            <a:ext cx="9144000" cy="584775"/>
          </a:xfrm>
          <a:prstGeom prst="rect">
            <a:avLst/>
          </a:prstGeom>
          <a:noFill/>
        </p:spPr>
        <p:txBody>
          <a:bodyPr wrap="square" rtlCol="0">
            <a:spAutoFit/>
          </a:bodyPr>
          <a:lstStyle/>
          <a:p>
            <a:pPr algn="ctr"/>
            <a:r>
              <a:rPr lang="en-US" sz="3200" b="1" dirty="0" smtClean="0">
                <a:solidFill>
                  <a:schemeClr val="tx2"/>
                </a:solidFill>
                <a:latin typeface="Arial" pitchFamily="34" charset="0"/>
                <a:cs typeface="Arial" pitchFamily="34" charset="0"/>
              </a:rPr>
              <a:t>Information exchanged during NTWC </a:t>
            </a:r>
            <a:r>
              <a:rPr lang="en-US" sz="3200" b="1" dirty="0">
                <a:latin typeface="Arial" pitchFamily="34" charset="0"/>
                <a:cs typeface="Arial" pitchFamily="34" charset="0"/>
              </a:rPr>
              <a:t>c</a:t>
            </a:r>
            <a:r>
              <a:rPr lang="en-US" sz="3200" b="1" dirty="0" smtClean="0">
                <a:solidFill>
                  <a:schemeClr val="tx2"/>
                </a:solidFill>
                <a:latin typeface="Arial" pitchFamily="34" charset="0"/>
                <a:cs typeface="Arial" pitchFamily="34" charset="0"/>
              </a:rPr>
              <a:t>alls:</a:t>
            </a:r>
            <a:endParaRPr lang="en-US" sz="3200" b="1" dirty="0">
              <a:solidFill>
                <a:schemeClr val="tx2"/>
              </a:solidFill>
              <a:latin typeface="Arial" pitchFamily="34" charset="0"/>
              <a:cs typeface="Arial" pitchFamily="34" charset="0"/>
            </a:endParaRPr>
          </a:p>
        </p:txBody>
      </p:sp>
      <p:pic>
        <p:nvPicPr>
          <p:cNvPr id="6" name="Picture 5" descr="tsunami-map_1846114c.jpg"/>
          <p:cNvPicPr>
            <a:picLocks noChangeAspect="1"/>
          </p:cNvPicPr>
          <p:nvPr/>
        </p:nvPicPr>
        <p:blipFill>
          <a:blip r:embed="rId2" cstate="print"/>
          <a:stretch>
            <a:fillRect/>
          </a:stretch>
        </p:blipFill>
        <p:spPr>
          <a:xfrm>
            <a:off x="5421904" y="2246757"/>
            <a:ext cx="1423396" cy="1373886"/>
          </a:xfrm>
          <a:prstGeom prst="rect">
            <a:avLst/>
          </a:prstGeom>
        </p:spPr>
      </p:pic>
      <p:pic>
        <p:nvPicPr>
          <p:cNvPr id="7" name="Picture 6" descr="20110315-japan-tsunami-wave-height.jpg"/>
          <p:cNvPicPr>
            <a:picLocks noChangeAspect="1"/>
          </p:cNvPicPr>
          <p:nvPr/>
        </p:nvPicPr>
        <p:blipFill>
          <a:blip r:embed="rId3" cstate="print"/>
          <a:stretch>
            <a:fillRect/>
          </a:stretch>
        </p:blipFill>
        <p:spPr>
          <a:xfrm>
            <a:off x="7007353" y="2246757"/>
            <a:ext cx="1831847" cy="1373885"/>
          </a:xfrm>
          <a:prstGeom prst="rect">
            <a:avLst/>
          </a:prstGeom>
        </p:spPr>
      </p:pic>
    </p:spTree>
    <p:extLst>
      <p:ext uri="{BB962C8B-B14F-4D97-AF65-F5344CB8AC3E}">
        <p14:creationId xmlns:p14="http://schemas.microsoft.com/office/powerpoint/2010/main" val="10651357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33400" y="1676400"/>
            <a:ext cx="5557216" cy="4800600"/>
            <a:chOff x="533400" y="1676400"/>
            <a:chExt cx="5557216" cy="4800600"/>
          </a:xfrm>
        </p:grpSpPr>
        <p:pic>
          <p:nvPicPr>
            <p:cNvPr id="2050" name="Picture 2"/>
            <p:cNvPicPr>
              <a:picLocks noChangeAspect="1" noChangeArrowheads="1"/>
            </p:cNvPicPr>
            <p:nvPr/>
          </p:nvPicPr>
          <p:blipFill>
            <a:blip r:embed="rId3" cstate="print"/>
            <a:srcRect/>
            <a:stretch>
              <a:fillRect/>
            </a:stretch>
          </p:blipFill>
          <p:spPr bwMode="auto">
            <a:xfrm>
              <a:off x="533400" y="1676400"/>
              <a:ext cx="5557216" cy="4800600"/>
            </a:xfrm>
            <a:prstGeom prst="rect">
              <a:avLst/>
            </a:prstGeom>
            <a:noFill/>
            <a:ln w="9525">
              <a:noFill/>
              <a:miter lim="800000"/>
              <a:headEnd/>
              <a:tailEnd/>
            </a:ln>
          </p:spPr>
        </p:pic>
        <p:sp>
          <p:nvSpPr>
            <p:cNvPr id="3" name="TextBox 2"/>
            <p:cNvSpPr txBox="1"/>
            <p:nvPr/>
          </p:nvSpPr>
          <p:spPr>
            <a:xfrm>
              <a:off x="600231" y="2593298"/>
              <a:ext cx="914400" cy="276999"/>
            </a:xfrm>
            <a:prstGeom prst="rect">
              <a:avLst/>
            </a:prstGeom>
            <a:solidFill>
              <a:schemeClr val="bg1"/>
            </a:solidFill>
          </p:spPr>
          <p:txBody>
            <a:bodyPr wrap="square" rtlCol="0">
              <a:spAutoFit/>
            </a:bodyPr>
            <a:lstStyle/>
            <a:p>
              <a:r>
                <a:rPr lang="en-US" sz="1200" dirty="0" smtClean="0"/>
                <a:t>00:05</a:t>
              </a:r>
              <a:endParaRPr lang="en-US" sz="1200" dirty="0"/>
            </a:p>
          </p:txBody>
        </p:sp>
      </p:grpSp>
      <p:sp>
        <p:nvSpPr>
          <p:cNvPr id="3075" name="Text Box 10"/>
          <p:cNvSpPr txBox="1">
            <a:spLocks noChangeArrowheads="1"/>
          </p:cNvSpPr>
          <p:nvPr/>
        </p:nvSpPr>
        <p:spPr bwMode="auto">
          <a:xfrm>
            <a:off x="0" y="17498"/>
            <a:ext cx="9144000" cy="1277273"/>
          </a:xfrm>
          <a:prstGeom prst="rect">
            <a:avLst/>
          </a:prstGeom>
          <a:noFill/>
          <a:ln w="9525">
            <a:noFill/>
            <a:miter lim="800000"/>
            <a:headEnd/>
            <a:tailEnd/>
          </a:ln>
        </p:spPr>
        <p:txBody>
          <a:bodyPr wrap="square" anchor="t">
            <a:spAutoFit/>
          </a:bodyPr>
          <a:lstStyle/>
          <a:p>
            <a:pPr marL="227013" indent="-228600" defTabSz="912813" eaLnBrk="0" hangingPunct="0">
              <a:spcBef>
                <a:spcPct val="50000"/>
              </a:spcBef>
              <a:defRPr/>
            </a:pPr>
            <a:endParaRPr lang="en-US" sz="1200" b="0" dirty="0"/>
          </a:p>
          <a:p>
            <a:pPr marL="227013" indent="-228600" algn="ctr" defTabSz="912813" eaLnBrk="0" hangingPunct="0">
              <a:spcBef>
                <a:spcPct val="50000"/>
              </a:spcBef>
              <a:defRPr/>
            </a:pPr>
            <a:r>
              <a:rPr lang="en-US" sz="2600" dirty="0" smtClean="0"/>
              <a:t>Sample timeline for information exchanged during tsunami activation:</a:t>
            </a:r>
            <a:endParaRPr lang="en-US" sz="2600" u="sng" dirty="0" smtClean="0"/>
          </a:p>
        </p:txBody>
      </p:sp>
      <p:sp>
        <p:nvSpPr>
          <p:cNvPr id="32" name="Rectangle 31"/>
          <p:cNvSpPr/>
          <p:nvPr/>
        </p:nvSpPr>
        <p:spPr bwMode="auto">
          <a:xfrm>
            <a:off x="6477000" y="3124200"/>
            <a:ext cx="533400" cy="304800"/>
          </a:xfrm>
          <a:prstGeom prst="rect">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33" name="Rectangle 32"/>
          <p:cNvSpPr/>
          <p:nvPr/>
        </p:nvSpPr>
        <p:spPr bwMode="auto">
          <a:xfrm>
            <a:off x="6477000" y="1676400"/>
            <a:ext cx="533400" cy="304800"/>
          </a:xfrm>
          <a:prstGeom prst="rect">
            <a:avLst/>
          </a:prstGeom>
          <a:solidFill>
            <a:srgbClr val="F3E3C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34" name="Rectangle 33"/>
          <p:cNvSpPr/>
          <p:nvPr/>
        </p:nvSpPr>
        <p:spPr bwMode="auto">
          <a:xfrm>
            <a:off x="6477000" y="2362200"/>
            <a:ext cx="533400" cy="304800"/>
          </a:xfrm>
          <a:prstGeom prst="rect">
            <a:avLst/>
          </a:prstGeom>
          <a:solidFill>
            <a:srgbClr val="99C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35" name="Rectangle 34"/>
          <p:cNvSpPr/>
          <p:nvPr/>
        </p:nvSpPr>
        <p:spPr bwMode="auto">
          <a:xfrm>
            <a:off x="6477000" y="3810000"/>
            <a:ext cx="533400" cy="304800"/>
          </a:xfrm>
          <a:prstGeom prst="rect">
            <a:avLst/>
          </a:prstGeom>
          <a:solidFill>
            <a:srgbClr val="F78077"/>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36" name="TextBox 35"/>
          <p:cNvSpPr txBox="1"/>
          <p:nvPr/>
        </p:nvSpPr>
        <p:spPr>
          <a:xfrm>
            <a:off x="7162800" y="1676400"/>
            <a:ext cx="1752600" cy="2862322"/>
          </a:xfrm>
          <a:prstGeom prst="rect">
            <a:avLst/>
          </a:prstGeom>
          <a:noFill/>
        </p:spPr>
        <p:txBody>
          <a:bodyPr wrap="square" rtlCol="0">
            <a:spAutoFit/>
          </a:bodyPr>
          <a:lstStyle/>
          <a:p>
            <a:r>
              <a:rPr lang="en-US" sz="2000" dirty="0" smtClean="0">
                <a:solidFill>
                  <a:schemeClr val="tx1"/>
                </a:solidFill>
                <a:latin typeface="Calibri" pitchFamily="34" charset="0"/>
              </a:rPr>
              <a:t>NOAA Alert</a:t>
            </a:r>
          </a:p>
          <a:p>
            <a:endParaRPr lang="en-US" sz="2000" dirty="0" smtClean="0">
              <a:solidFill>
                <a:schemeClr val="tx1"/>
              </a:solidFill>
              <a:latin typeface="Calibri" pitchFamily="34" charset="0"/>
            </a:endParaRPr>
          </a:p>
          <a:p>
            <a:r>
              <a:rPr lang="en-US" sz="2000" dirty="0" smtClean="0">
                <a:solidFill>
                  <a:schemeClr val="tx1"/>
                </a:solidFill>
                <a:latin typeface="Calibri" pitchFamily="34" charset="0"/>
              </a:rPr>
              <a:t>Fed-State Call</a:t>
            </a:r>
          </a:p>
          <a:p>
            <a:endParaRPr lang="en-US" sz="2000" dirty="0" smtClean="0">
              <a:solidFill>
                <a:schemeClr val="tx1"/>
              </a:solidFill>
              <a:latin typeface="Calibri" pitchFamily="34" charset="0"/>
            </a:endParaRPr>
          </a:p>
          <a:p>
            <a:r>
              <a:rPr lang="en-US" sz="2000" dirty="0" smtClean="0">
                <a:solidFill>
                  <a:schemeClr val="tx1"/>
                </a:solidFill>
                <a:latin typeface="Calibri" pitchFamily="34" charset="0"/>
              </a:rPr>
              <a:t>State-County Call</a:t>
            </a:r>
          </a:p>
          <a:p>
            <a:endParaRPr lang="en-US" sz="2000" dirty="0" smtClean="0">
              <a:solidFill>
                <a:schemeClr val="tx1"/>
              </a:solidFill>
              <a:latin typeface="Calibri" pitchFamily="34" charset="0"/>
            </a:endParaRPr>
          </a:p>
          <a:p>
            <a:r>
              <a:rPr lang="en-US" sz="2000" dirty="0" smtClean="0">
                <a:solidFill>
                  <a:schemeClr val="tx1"/>
                </a:solidFill>
                <a:latin typeface="Calibri" pitchFamily="34" charset="0"/>
              </a:rPr>
              <a:t>County-City Call</a:t>
            </a:r>
            <a:endParaRPr lang="en-US" sz="2000" dirty="0">
              <a:solidFill>
                <a:schemeClr val="tx1"/>
              </a:solidFill>
              <a:latin typeface="Calibri" pitchFamily="34" charset="0"/>
            </a:endParaRPr>
          </a:p>
        </p:txBody>
      </p:sp>
      <p:grpSp>
        <p:nvGrpSpPr>
          <p:cNvPr id="11" name="Group 10"/>
          <p:cNvGrpSpPr/>
          <p:nvPr/>
        </p:nvGrpSpPr>
        <p:grpSpPr>
          <a:xfrm>
            <a:off x="49967" y="4321540"/>
            <a:ext cx="6427033" cy="2155460"/>
            <a:chOff x="49967" y="4321540"/>
            <a:chExt cx="6427033" cy="2155460"/>
          </a:xfrm>
        </p:grpSpPr>
        <p:cxnSp>
          <p:nvCxnSpPr>
            <p:cNvPr id="6" name="Straight Connector 5"/>
            <p:cNvCxnSpPr/>
            <p:nvPr/>
          </p:nvCxnSpPr>
          <p:spPr bwMode="auto">
            <a:xfrm>
              <a:off x="302108" y="4358640"/>
              <a:ext cx="6019800" cy="0"/>
            </a:xfrm>
            <a:prstGeom prst="line">
              <a:avLst/>
            </a:prstGeom>
            <a:solidFill>
              <a:schemeClr val="accent1"/>
            </a:solidFill>
            <a:ln w="95250" cap="flat" cmpd="sng" algn="ctr">
              <a:solidFill>
                <a:srgbClr val="FF0000"/>
              </a:solidFill>
              <a:prstDash val="solid"/>
              <a:round/>
              <a:headEnd type="none" w="med" len="med"/>
              <a:tailEnd type="none" w="med" len="med"/>
            </a:ln>
            <a:effectLst/>
          </p:spPr>
        </p:cxnSp>
        <p:sp>
          <p:nvSpPr>
            <p:cNvPr id="7" name="Down Arrow 6"/>
            <p:cNvSpPr/>
            <p:nvPr/>
          </p:nvSpPr>
          <p:spPr bwMode="auto">
            <a:xfrm>
              <a:off x="49967" y="4321540"/>
              <a:ext cx="533400" cy="2155460"/>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sp>
          <p:nvSpPr>
            <p:cNvPr id="17" name="Down Arrow 16"/>
            <p:cNvSpPr/>
            <p:nvPr/>
          </p:nvSpPr>
          <p:spPr bwMode="auto">
            <a:xfrm>
              <a:off x="5943600" y="4321540"/>
              <a:ext cx="533400" cy="2155460"/>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accent1"/>
                </a:solidFill>
                <a:effectLst>
                  <a:outerShdw blurRad="38100" dist="38100" dir="2700000" algn="tl">
                    <a:srgbClr val="000000">
                      <a:alpha val="43137"/>
                    </a:srgbClr>
                  </a:outerShdw>
                </a:effectLst>
                <a:latin typeface="Arial" charset="0"/>
              </a:endParaRPr>
            </a:p>
          </p:txBody>
        </p:sp>
      </p:grpSp>
    </p:spTree>
    <p:extLst>
      <p:ext uri="{BB962C8B-B14F-4D97-AF65-F5344CB8AC3E}">
        <p14:creationId xmlns:p14="http://schemas.microsoft.com/office/powerpoint/2010/main" val="288080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37381" y="228600"/>
            <a:ext cx="77724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sz="2400" kern="0" dirty="0" smtClean="0">
                <a:solidFill>
                  <a:schemeClr val="tx1"/>
                </a:solidFill>
                <a:latin typeface="Arial" charset="0"/>
              </a:rPr>
              <a:t>EXISTING</a:t>
            </a:r>
            <a:r>
              <a:rPr lang="en-US" sz="2400" b="1" kern="0" dirty="0" smtClean="0">
                <a:solidFill>
                  <a:schemeClr val="tx1"/>
                </a:solidFill>
                <a:latin typeface="Arial" charset="0"/>
              </a:rPr>
              <a:t>:  Evacuation Map / Plan</a:t>
            </a:r>
          </a:p>
        </p:txBody>
      </p:sp>
      <p:sp>
        <p:nvSpPr>
          <p:cNvPr id="3" name="Rectangle 3"/>
          <p:cNvSpPr txBox="1">
            <a:spLocks noChangeArrowheads="1"/>
          </p:cNvSpPr>
          <p:nvPr/>
        </p:nvSpPr>
        <p:spPr>
          <a:xfrm>
            <a:off x="533400" y="6134100"/>
            <a:ext cx="3276600" cy="381000"/>
          </a:xfrm>
          <a:prstGeom prst="rect">
            <a:avLst/>
          </a:prstGeom>
        </p:spPr>
        <p:txBody>
          <a:bodyPr/>
          <a:lstStyle>
            <a:lvl1pPr marL="341313" indent="-342900" algn="l" rtl="0" eaLnBrk="0" fontAlgn="base" hangingPunct="0">
              <a:spcBef>
                <a:spcPct val="20000"/>
              </a:spcBef>
              <a:spcAft>
                <a:spcPct val="0"/>
              </a:spcAft>
              <a:buChar char="•"/>
              <a:defRPr sz="3200">
                <a:solidFill>
                  <a:schemeClr val="tx1"/>
                </a:solidFill>
                <a:latin typeface="+mn-lt"/>
                <a:ea typeface="+mn-ea"/>
                <a:cs typeface="+mn-cs"/>
              </a:defRPr>
            </a:lvl1pPr>
            <a:lvl2pPr marL="741363" indent="-285750" algn="l" rtl="0" eaLnBrk="0" fontAlgn="base" hangingPunct="0">
              <a:spcBef>
                <a:spcPct val="20000"/>
              </a:spcBef>
              <a:spcAft>
                <a:spcPct val="0"/>
              </a:spcAft>
              <a:buChar char="–"/>
              <a:defRPr sz="2800">
                <a:solidFill>
                  <a:schemeClr val="tx1"/>
                </a:solidFill>
                <a:latin typeface="+mn-lt"/>
              </a:defRPr>
            </a:lvl2pPr>
            <a:lvl3pPr marL="1141413" indent="-228600" algn="l" rtl="0" eaLnBrk="0" fontAlgn="base" hangingPunct="0">
              <a:spcBef>
                <a:spcPct val="20000"/>
              </a:spcBef>
              <a:spcAft>
                <a:spcPct val="0"/>
              </a:spcAft>
              <a:buChar char="•"/>
              <a:defRPr sz="2400">
                <a:solidFill>
                  <a:schemeClr val="tx1"/>
                </a:solidFill>
                <a:latin typeface="+mn-lt"/>
              </a:defRPr>
            </a:lvl3pPr>
            <a:lvl4pPr marL="1598613" indent="-228600" algn="l" rtl="0" eaLnBrk="0" fontAlgn="base" hangingPunct="0">
              <a:spcBef>
                <a:spcPct val="20000"/>
              </a:spcBef>
              <a:spcAft>
                <a:spcPct val="0"/>
              </a:spcAft>
              <a:buChar char="–"/>
              <a:defRPr sz="2000">
                <a:solidFill>
                  <a:schemeClr val="tx1"/>
                </a:solidFill>
                <a:latin typeface="+mn-lt"/>
              </a:defRPr>
            </a:lvl4pPr>
            <a:lvl5pPr marL="2055813"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80000"/>
              </a:lnSpc>
              <a:buFontTx/>
              <a:buNone/>
            </a:pPr>
            <a:r>
              <a:rPr lang="en-US" sz="2000" b="0" kern="0" smtClean="0"/>
              <a:t>	  </a:t>
            </a:r>
            <a:r>
              <a:rPr lang="en-US" sz="2000" b="1" kern="0" smtClean="0">
                <a:solidFill>
                  <a:srgbClr val="FFCC99"/>
                </a:solidFill>
                <a:latin typeface="Arial" charset="0"/>
              </a:rPr>
              <a:t>Inundation Map</a:t>
            </a:r>
            <a:r>
              <a:rPr lang="en-US" sz="2000" b="1" kern="0" smtClean="0">
                <a:solidFill>
                  <a:srgbClr val="FFFF00"/>
                </a:solidFill>
                <a:latin typeface="Arial" charset="0"/>
              </a:rPr>
              <a:t>			</a:t>
            </a:r>
            <a:endParaRPr lang="en-US" sz="2000" b="0" kern="0" smtClean="0"/>
          </a:p>
        </p:txBody>
      </p:sp>
      <p:sp>
        <p:nvSpPr>
          <p:cNvPr id="4" name="Rectangle 6"/>
          <p:cNvSpPr>
            <a:spLocks noChangeArrowheads="1"/>
          </p:cNvSpPr>
          <p:nvPr/>
        </p:nvSpPr>
        <p:spPr bwMode="auto">
          <a:xfrm>
            <a:off x="5133181" y="3575324"/>
            <a:ext cx="3276600" cy="381000"/>
          </a:xfrm>
          <a:prstGeom prst="rect">
            <a:avLst/>
          </a:prstGeom>
          <a:noFill/>
          <a:ln w="9525">
            <a:noFill/>
            <a:miter lim="800000"/>
            <a:headEnd/>
            <a:tailEnd/>
          </a:ln>
        </p:spPr>
        <p:txBody>
          <a:bodyPr/>
          <a:lstStyle/>
          <a:p>
            <a:pPr marL="342900" indent="-342900">
              <a:lnSpc>
                <a:spcPct val="80000"/>
              </a:lnSpc>
              <a:spcBef>
                <a:spcPct val="20000"/>
              </a:spcBef>
            </a:pPr>
            <a:r>
              <a:rPr lang="en-US" sz="2000" dirty="0">
                <a:solidFill>
                  <a:schemeClr val="tx1"/>
                </a:solidFill>
                <a:effectLst/>
                <a:latin typeface="Times New Roman" pitchFamily="18" charset="0"/>
              </a:rPr>
              <a:t>	  </a:t>
            </a:r>
            <a:r>
              <a:rPr lang="en-US" sz="2000" b="1" dirty="0">
                <a:solidFill>
                  <a:srgbClr val="FFFF00"/>
                </a:solidFill>
                <a:effectLst/>
              </a:rPr>
              <a:t>Evacuation Map			</a:t>
            </a:r>
            <a:endParaRPr lang="en-US" sz="2000" dirty="0">
              <a:solidFill>
                <a:schemeClr val="tx1"/>
              </a:solidFill>
              <a:effectLst/>
              <a:latin typeface="Times New Roman" pitchFamily="18" charset="0"/>
            </a:endParaRPr>
          </a:p>
        </p:txBody>
      </p:sp>
      <p:sp>
        <p:nvSpPr>
          <p:cNvPr id="5" name="Line 7"/>
          <p:cNvSpPr>
            <a:spLocks noChangeShapeType="1"/>
          </p:cNvSpPr>
          <p:nvPr/>
        </p:nvSpPr>
        <p:spPr bwMode="auto">
          <a:xfrm>
            <a:off x="3810000" y="2667000"/>
            <a:ext cx="640080" cy="0"/>
          </a:xfrm>
          <a:prstGeom prst="line">
            <a:avLst/>
          </a:prstGeom>
          <a:noFill/>
          <a:ln w="76200">
            <a:solidFill>
              <a:schemeClr val="tx1"/>
            </a:solidFill>
            <a:round/>
            <a:headEnd/>
            <a:tailEnd type="triangle" w="med" len="med"/>
          </a:ln>
          <a:effectLst/>
        </p:spPr>
        <p:txBody>
          <a:bodyPr/>
          <a:lstStyle/>
          <a:p>
            <a:pPr>
              <a:defRPr/>
            </a:pPr>
            <a:endParaRPr lang="en-US"/>
          </a:p>
        </p:txBody>
      </p:sp>
      <p:pic>
        <p:nvPicPr>
          <p:cNvPr id="6" name="Picture 5" descr="Tsunami_Inundation_HumboldtBay_Humboldt.jpg"/>
          <p:cNvPicPr>
            <a:picLocks noChangeAspect="1"/>
          </p:cNvPicPr>
          <p:nvPr/>
        </p:nvPicPr>
        <p:blipFill>
          <a:blip r:embed="rId2" cstate="print"/>
          <a:stretch>
            <a:fillRect/>
          </a:stretch>
        </p:blipFill>
        <p:spPr>
          <a:xfrm>
            <a:off x="685800" y="1257300"/>
            <a:ext cx="2880360" cy="4800600"/>
          </a:xfrm>
          <a:prstGeom prst="rect">
            <a:avLst/>
          </a:prstGeom>
        </p:spPr>
      </p:pic>
      <p:pic>
        <p:nvPicPr>
          <p:cNvPr id="7" name="Picture 6" descr="Arcata_Evac_Map.jpg"/>
          <p:cNvPicPr>
            <a:picLocks noChangeAspect="1"/>
          </p:cNvPicPr>
          <p:nvPr/>
        </p:nvPicPr>
        <p:blipFill>
          <a:blip r:embed="rId3" cstate="print"/>
          <a:stretch>
            <a:fillRect/>
          </a:stretch>
        </p:blipFill>
        <p:spPr>
          <a:xfrm>
            <a:off x="4953000" y="914400"/>
            <a:ext cx="3505200" cy="2660924"/>
          </a:xfrm>
          <a:prstGeom prst="rect">
            <a:avLst/>
          </a:prstGeom>
        </p:spPr>
      </p:pic>
      <p:sp>
        <p:nvSpPr>
          <p:cNvPr id="8" name="TextBox 7"/>
          <p:cNvSpPr txBox="1"/>
          <p:nvPr/>
        </p:nvSpPr>
        <p:spPr>
          <a:xfrm>
            <a:off x="5084762" y="4670425"/>
            <a:ext cx="3373438" cy="2062163"/>
          </a:xfrm>
          <a:prstGeom prst="rect">
            <a:avLst/>
          </a:prstGeom>
          <a:solidFill>
            <a:schemeClr val="bg1"/>
          </a:solidFill>
        </p:spPr>
        <p:txBody>
          <a:bodyPr>
            <a:spAutoFit/>
          </a:bodyPr>
          <a:lstStyle/>
          <a:p>
            <a:pPr marL="457200" indent="-457200" algn="ctr">
              <a:defRPr/>
            </a:pPr>
            <a:r>
              <a:rPr lang="en-US" sz="1600" b="1" dirty="0">
                <a:latin typeface="+mj-lt"/>
              </a:rPr>
              <a:t>City Evacuation Plan/</a:t>
            </a:r>
            <a:r>
              <a:rPr lang="en-US" sz="1600" b="1" dirty="0" err="1">
                <a:latin typeface="+mj-lt"/>
              </a:rPr>
              <a:t>ConOps</a:t>
            </a:r>
            <a:endParaRPr lang="en-US" sz="1600" b="1" dirty="0">
              <a:latin typeface="+mj-lt"/>
            </a:endParaRPr>
          </a:p>
          <a:p>
            <a:pPr marL="457200" indent="-457200">
              <a:buFontTx/>
              <a:buAutoNum type="arabicPeriod"/>
              <a:defRPr/>
            </a:pPr>
            <a:r>
              <a:rPr lang="en-US" sz="1600" b="1" dirty="0">
                <a:latin typeface="+mj-lt"/>
              </a:rPr>
              <a:t>“Evacuate Sector (1) South of Main Street and West of First Street”</a:t>
            </a:r>
          </a:p>
          <a:p>
            <a:pPr marL="457200" indent="-457200">
              <a:buFontTx/>
              <a:buAutoNum type="arabicPeriod"/>
              <a:defRPr/>
            </a:pPr>
            <a:r>
              <a:rPr lang="en-US" sz="1600" b="1" dirty="0">
                <a:latin typeface="+mj-lt"/>
              </a:rPr>
              <a:t>“Evacuate Sector (2) West of PCH between Newport Blvd. and 60</a:t>
            </a:r>
            <a:r>
              <a:rPr lang="en-US" sz="1600" b="1" baseline="30000" dirty="0">
                <a:latin typeface="+mj-lt"/>
              </a:rPr>
              <a:t>th</a:t>
            </a:r>
            <a:r>
              <a:rPr lang="en-US" sz="1600" b="1" dirty="0">
                <a:latin typeface="+mj-lt"/>
              </a:rPr>
              <a:t> St.”</a:t>
            </a:r>
          </a:p>
          <a:p>
            <a:pPr marL="457200" indent="-457200">
              <a:buFontTx/>
              <a:buAutoNum type="arabicPeriod"/>
              <a:defRPr/>
            </a:pPr>
            <a:r>
              <a:rPr lang="en-US" sz="1600" b="1" dirty="0">
                <a:latin typeface="+mj-lt"/>
              </a:rPr>
              <a:t>…</a:t>
            </a:r>
          </a:p>
        </p:txBody>
      </p:sp>
      <p:sp>
        <p:nvSpPr>
          <p:cNvPr id="9" name="Line 7"/>
          <p:cNvSpPr>
            <a:spLocks noChangeShapeType="1"/>
          </p:cNvSpPr>
          <p:nvPr/>
        </p:nvSpPr>
        <p:spPr bwMode="auto">
          <a:xfrm rot="5400000">
            <a:off x="6233160" y="4276364"/>
            <a:ext cx="640080" cy="0"/>
          </a:xfrm>
          <a:prstGeom prst="line">
            <a:avLst/>
          </a:prstGeom>
          <a:noFill/>
          <a:ln w="76200">
            <a:solidFill>
              <a:schemeClr val="tx1"/>
            </a:solidFill>
            <a:round/>
            <a:headEnd/>
            <a:tailEnd type="triangle" w="med" len="med"/>
          </a:ln>
          <a:effectLst/>
        </p:spPr>
        <p:txBody>
          <a:bodyPr/>
          <a:lstStyle/>
          <a:p>
            <a:pPr>
              <a:defRPr/>
            </a:pPr>
            <a:endParaRPr lang="en-US"/>
          </a:p>
        </p:txBody>
      </p:sp>
    </p:spTree>
    <p:extLst>
      <p:ext uri="{BB962C8B-B14F-4D97-AF65-F5344CB8AC3E}">
        <p14:creationId xmlns:p14="http://schemas.microsoft.com/office/powerpoint/2010/main" val="3461326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6FECAF8-49A4-4248-8574-C1364A192535}" type="slidenum">
              <a:rPr lang="en-US" smtClean="0"/>
              <a:t>16</a:t>
            </a:fld>
            <a:endParaRPr lang="en-US"/>
          </a:p>
        </p:txBody>
      </p:sp>
      <p:sp>
        <p:nvSpPr>
          <p:cNvPr id="3" name="TextBox 2"/>
          <p:cNvSpPr txBox="1"/>
          <p:nvPr/>
        </p:nvSpPr>
        <p:spPr>
          <a:xfrm>
            <a:off x="762000" y="2209800"/>
            <a:ext cx="7696200" cy="1569660"/>
          </a:xfrm>
          <a:prstGeom prst="rect">
            <a:avLst/>
          </a:prstGeom>
          <a:noFill/>
        </p:spPr>
        <p:txBody>
          <a:bodyPr wrap="square" rtlCol="0">
            <a:spAutoFit/>
          </a:bodyPr>
          <a:lstStyle/>
          <a:p>
            <a:pPr algn="ctr"/>
            <a:r>
              <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Tsunami Evacuation &amp; Maritime Response Playbook </a:t>
            </a:r>
          </a:p>
          <a:p>
            <a:pPr algn="ctr"/>
            <a:r>
              <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FASTER Approach</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74127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0" y="304800"/>
            <a:ext cx="5334000" cy="1219200"/>
          </a:xfrm>
          <a:prstGeom prst="rect">
            <a:avLst/>
          </a:prstGeom>
        </p:spPr>
        <p:txBody>
          <a:bodyPr/>
          <a:lstStyle/>
          <a:p>
            <a:pPr algn="ctr" defTabSz="912813" fontAlgn="auto">
              <a:spcAft>
                <a:spcPts val="0"/>
              </a:spcAft>
              <a:defRPr/>
            </a:pPr>
            <a:r>
              <a:rPr lang="en-US" sz="2400" b="1" dirty="0">
                <a:solidFill>
                  <a:schemeClr val="tx2">
                    <a:lumMod val="50000"/>
                  </a:schemeClr>
                </a:solidFill>
                <a:effectLst>
                  <a:outerShdw blurRad="31750" dist="25400" dir="5400000" algn="tl" rotWithShape="0">
                    <a:srgbClr val="000000">
                      <a:alpha val="25000"/>
                    </a:srgbClr>
                  </a:outerShdw>
                </a:effectLst>
                <a:latin typeface="+mj-lt"/>
                <a:ea typeface="+mj-ea"/>
                <a:cs typeface="+mj-cs"/>
              </a:rPr>
              <a:t>Evacuation Playbooks for Scenario Tsunami </a:t>
            </a:r>
            <a:r>
              <a:rPr lang="en-US" sz="2400" b="1" dirty="0" smtClean="0">
                <a:solidFill>
                  <a:schemeClr val="tx2">
                    <a:lumMod val="50000"/>
                  </a:schemeClr>
                </a:solidFill>
                <a:effectLst>
                  <a:outerShdw blurRad="31750" dist="25400" dir="5400000" algn="tl" rotWithShape="0">
                    <a:srgbClr val="000000">
                      <a:alpha val="25000"/>
                    </a:srgbClr>
                  </a:outerShdw>
                </a:effectLst>
                <a:latin typeface="+mj-lt"/>
                <a:ea typeface="+mj-ea"/>
                <a:cs typeface="+mj-cs"/>
              </a:rPr>
              <a:t>Events</a:t>
            </a:r>
          </a:p>
          <a:p>
            <a:pPr algn="ctr" defTabSz="912813" fontAlgn="auto">
              <a:spcAft>
                <a:spcPts val="0"/>
              </a:spcAft>
              <a:defRPr/>
            </a:pPr>
            <a:r>
              <a:rPr lang="en-US" sz="2000" b="1" dirty="0" smtClean="0">
                <a:solidFill>
                  <a:schemeClr val="tx2">
                    <a:lumMod val="50000"/>
                  </a:schemeClr>
                </a:solidFill>
                <a:effectLst>
                  <a:outerShdw blurRad="31750" dist="25400" dir="5400000" algn="tl" rotWithShape="0">
                    <a:srgbClr val="000000">
                      <a:alpha val="25000"/>
                    </a:srgbClr>
                  </a:outerShdw>
                </a:effectLst>
                <a:latin typeface="+mj-lt"/>
                <a:ea typeface="+mj-ea"/>
                <a:cs typeface="+mj-cs"/>
              </a:rPr>
              <a:t>(less than “worst case” scenario)</a:t>
            </a:r>
            <a:endParaRPr lang="en-US" sz="2000" b="1" dirty="0">
              <a:solidFill>
                <a:schemeClr val="tx2">
                  <a:lumMod val="50000"/>
                </a:schemeClr>
              </a:solidFill>
              <a:effectLst>
                <a:outerShdw blurRad="31750" dist="25400" dir="5400000" algn="tl" rotWithShape="0">
                  <a:srgbClr val="000000">
                    <a:alpha val="25000"/>
                  </a:srgbClr>
                </a:outerShdw>
              </a:effectLst>
              <a:latin typeface="+mj-lt"/>
              <a:ea typeface="+mj-ea"/>
              <a:cs typeface="+mj-cs"/>
            </a:endParaRPr>
          </a:p>
        </p:txBody>
      </p:sp>
      <p:sp>
        <p:nvSpPr>
          <p:cNvPr id="7" name="Rectangle 5"/>
          <p:cNvSpPr txBox="1">
            <a:spLocks noChangeArrowheads="1"/>
          </p:cNvSpPr>
          <p:nvPr/>
        </p:nvSpPr>
        <p:spPr bwMode="auto">
          <a:xfrm>
            <a:off x="0" y="1676400"/>
            <a:ext cx="4495800" cy="3581400"/>
          </a:xfrm>
          <a:prstGeom prst="rect">
            <a:avLst/>
          </a:prstGeom>
          <a:noFill/>
          <a:ln w="9525">
            <a:noFill/>
            <a:miter lim="800000"/>
            <a:headEnd/>
            <a:tailEnd/>
          </a:ln>
        </p:spPr>
        <p:txBody>
          <a:bodyPr/>
          <a:lstStyle/>
          <a:p>
            <a:pPr marL="288925" indent="-139700" defTabSz="912813" eaLnBrk="0" hangingPunct="0">
              <a:lnSpc>
                <a:spcPct val="80000"/>
              </a:lnSpc>
              <a:spcBef>
                <a:spcPts val="600"/>
              </a:spcBef>
              <a:spcAft>
                <a:spcPts val="600"/>
              </a:spcAft>
              <a:buClr>
                <a:schemeClr val="accent1"/>
              </a:buClr>
              <a:buSzPct val="68000"/>
              <a:buFont typeface="Arial" pitchFamily="34" charset="0"/>
              <a:buChar char="•"/>
              <a:defRPr/>
            </a:pPr>
            <a:endParaRPr lang="en-US" dirty="0" smtClean="0">
              <a:latin typeface="+mj-lt"/>
            </a:endParaRPr>
          </a:p>
          <a:p>
            <a:pPr marL="288925" indent="-139700" defTabSz="912813" eaLnBrk="0" hangingPunct="0">
              <a:lnSpc>
                <a:spcPct val="80000"/>
              </a:lnSpc>
              <a:spcBef>
                <a:spcPts val="600"/>
              </a:spcBef>
              <a:spcAft>
                <a:spcPts val="600"/>
              </a:spcAft>
              <a:buClr>
                <a:schemeClr val="accent1"/>
              </a:buClr>
              <a:buSzPct val="68000"/>
              <a:buFont typeface="Arial" pitchFamily="34" charset="0"/>
              <a:buChar char="•"/>
              <a:defRPr/>
            </a:pPr>
            <a:r>
              <a:rPr lang="en-US" dirty="0" smtClean="0">
                <a:latin typeface="+mj-lt"/>
              </a:rPr>
              <a:t>Two types of tsunami evacuation playbooks:</a:t>
            </a:r>
            <a:endParaRPr lang="en-US" dirty="0">
              <a:latin typeface="+mj-lt"/>
            </a:endParaRPr>
          </a:p>
          <a:p>
            <a:pPr marL="625475" lvl="1" indent="-160338" defTabSz="912813" eaLnBrk="0" hangingPunct="0">
              <a:lnSpc>
                <a:spcPct val="80000"/>
              </a:lnSpc>
              <a:spcBef>
                <a:spcPts val="1200"/>
              </a:spcBef>
              <a:spcAft>
                <a:spcPts val="1200"/>
              </a:spcAft>
              <a:buClr>
                <a:schemeClr val="accent1"/>
              </a:buClr>
              <a:buSzPct val="68000"/>
              <a:buFont typeface="Arial" pitchFamily="34" charset="0"/>
              <a:buChar char="•"/>
              <a:defRPr/>
            </a:pPr>
            <a:r>
              <a:rPr lang="en-US" sz="1600" b="1" dirty="0" smtClean="0">
                <a:latin typeface="+mj-lt"/>
              </a:rPr>
              <a:t>Elevation-based Evacuation Playbooks</a:t>
            </a:r>
            <a:r>
              <a:rPr lang="en-US" sz="1600" dirty="0" smtClean="0">
                <a:latin typeface="+mj-lt"/>
              </a:rPr>
              <a:t> - </a:t>
            </a:r>
            <a:r>
              <a:rPr lang="en-US" sz="1600" dirty="0" smtClean="0">
                <a:latin typeface="Arial" charset="0"/>
                <a:cs typeface="+mn-cs"/>
              </a:rPr>
              <a:t>Smaller </a:t>
            </a:r>
            <a:r>
              <a:rPr lang="en-US" sz="1600" dirty="0">
                <a:latin typeface="Arial" charset="0"/>
                <a:cs typeface="+mn-cs"/>
              </a:rPr>
              <a:t>distant-source events with time to prepare secondary/smaller evacuation; like March 11, 2011 event (more than </a:t>
            </a:r>
            <a:r>
              <a:rPr lang="en-US" sz="1600" dirty="0" smtClean="0">
                <a:latin typeface="Arial" charset="0"/>
                <a:cs typeface="+mn-cs"/>
              </a:rPr>
              <a:t>4-5 </a:t>
            </a:r>
            <a:r>
              <a:rPr lang="en-US" sz="1600" dirty="0">
                <a:latin typeface="Arial" charset="0"/>
                <a:cs typeface="+mn-cs"/>
              </a:rPr>
              <a:t>hours to prepare</a:t>
            </a:r>
            <a:r>
              <a:rPr lang="en-US" sz="1600" dirty="0" smtClean="0">
                <a:latin typeface="Arial" charset="0"/>
                <a:cs typeface="+mn-cs"/>
              </a:rPr>
              <a:t>)</a:t>
            </a:r>
          </a:p>
          <a:p>
            <a:pPr marL="625475" lvl="1" indent="-160338" defTabSz="912813" eaLnBrk="0" hangingPunct="0">
              <a:lnSpc>
                <a:spcPct val="80000"/>
              </a:lnSpc>
              <a:spcBef>
                <a:spcPts val="1200"/>
              </a:spcBef>
              <a:spcAft>
                <a:spcPts val="1200"/>
              </a:spcAft>
              <a:buClr>
                <a:schemeClr val="accent1"/>
              </a:buClr>
              <a:buSzPct val="68000"/>
              <a:buFont typeface="Arial" pitchFamily="34" charset="0"/>
              <a:buChar char="•"/>
              <a:defRPr/>
            </a:pPr>
            <a:r>
              <a:rPr lang="en-US" sz="1600" b="1" dirty="0">
                <a:latin typeface="Arial" charset="0"/>
              </a:rPr>
              <a:t>Scenario-based Evacuation Playbooks </a:t>
            </a:r>
            <a:r>
              <a:rPr lang="en-US" sz="1600" dirty="0">
                <a:latin typeface="Arial" charset="0"/>
              </a:rPr>
              <a:t>– Local, regional, or distant-source events with little time to prepare (less than 4-5 hours</a:t>
            </a:r>
            <a:r>
              <a:rPr lang="en-US" sz="1600" dirty="0" smtClean="0">
                <a:latin typeface="Arial" charset="0"/>
              </a:rPr>
              <a:t>)</a:t>
            </a:r>
            <a:endParaRPr lang="en-US" sz="1400" dirty="0">
              <a:latin typeface="Arial" charset="0"/>
              <a:cs typeface="+mn-cs"/>
            </a:endParaRPr>
          </a:p>
          <a:p>
            <a:pPr marL="363538" indent="-255588" defTabSz="912813" eaLnBrk="0" hangingPunct="0">
              <a:lnSpc>
                <a:spcPct val="80000"/>
              </a:lnSpc>
              <a:spcBef>
                <a:spcPts val="1200"/>
              </a:spcBef>
              <a:spcAft>
                <a:spcPts val="1200"/>
              </a:spcAft>
              <a:buClr>
                <a:schemeClr val="accent1"/>
              </a:buClr>
              <a:buSzPct val="68000"/>
              <a:buFont typeface="Arial" pitchFamily="34" charset="0"/>
              <a:buChar char="•"/>
              <a:defRPr/>
            </a:pPr>
            <a:endParaRPr lang="en-US" dirty="0">
              <a:latin typeface="Arial" charset="0"/>
              <a:cs typeface="+mn-cs"/>
            </a:endParaRPr>
          </a:p>
        </p:txBody>
      </p:sp>
      <p:sp>
        <p:nvSpPr>
          <p:cNvPr id="8" name="Rectangle 8"/>
          <p:cNvSpPr>
            <a:spLocks noChangeArrowheads="1"/>
          </p:cNvSpPr>
          <p:nvPr/>
        </p:nvSpPr>
        <p:spPr bwMode="auto">
          <a:xfrm>
            <a:off x="5005501" y="6060285"/>
            <a:ext cx="3505200" cy="461665"/>
          </a:xfrm>
          <a:prstGeom prst="rect">
            <a:avLst/>
          </a:prstGeom>
          <a:noFill/>
          <a:ln w="9525">
            <a:noFill/>
            <a:miter lim="800000"/>
            <a:headEnd/>
            <a:tailEnd/>
          </a:ln>
        </p:spPr>
        <p:txBody>
          <a:bodyPr wrap="square">
            <a:spAutoFit/>
          </a:bodyPr>
          <a:lstStyle/>
          <a:p>
            <a:pPr marL="65088" lvl="1" indent="-6350" algn="ctr">
              <a:spcBef>
                <a:spcPct val="50000"/>
              </a:spcBef>
            </a:pPr>
            <a:r>
              <a:rPr lang="en-US" sz="1200" i="1" dirty="0" smtClean="0"/>
              <a:t>Draft tsunami evacuation “playbook” lines based on elevation for City of Imperial Beach</a:t>
            </a:r>
            <a:endParaRPr lang="en-US" sz="1200" i="1" dirty="0"/>
          </a:p>
        </p:txBody>
      </p:sp>
      <p:pic>
        <p:nvPicPr>
          <p:cNvPr id="3" name="Picture 2"/>
          <p:cNvPicPr>
            <a:picLocks noChangeAspect="1"/>
          </p:cNvPicPr>
          <p:nvPr/>
        </p:nvPicPr>
        <p:blipFill>
          <a:blip r:embed="rId2"/>
          <a:stretch>
            <a:fillRect/>
          </a:stretch>
        </p:blipFill>
        <p:spPr>
          <a:xfrm>
            <a:off x="4648200" y="1981200"/>
            <a:ext cx="4219803" cy="4064988"/>
          </a:xfrm>
          <a:prstGeom prst="rect">
            <a:avLst/>
          </a:prstGeom>
        </p:spPr>
      </p:pic>
      <p:cxnSp>
        <p:nvCxnSpPr>
          <p:cNvPr id="11" name="Straight Connector 10"/>
          <p:cNvCxnSpPr/>
          <p:nvPr/>
        </p:nvCxnSpPr>
        <p:spPr>
          <a:xfrm>
            <a:off x="5526671" y="756925"/>
            <a:ext cx="242047"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526671" y="977632"/>
            <a:ext cx="242047" cy="0"/>
          </a:xfrm>
          <a:prstGeom prst="line">
            <a:avLst/>
          </a:prstGeom>
          <a:ln w="28575">
            <a:solidFill>
              <a:srgbClr val="CC00F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529673" y="1176389"/>
            <a:ext cx="242047" cy="0"/>
          </a:xfrm>
          <a:prstGeom prst="line">
            <a:avLst/>
          </a:prstGeom>
          <a:ln w="28575">
            <a:solidFill>
              <a:srgbClr val="F53627"/>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526671" y="528325"/>
            <a:ext cx="24204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370871" y="503550"/>
            <a:ext cx="2837996" cy="1270334"/>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TextBox 16"/>
          <p:cNvSpPr txBox="1"/>
          <p:nvPr/>
        </p:nvSpPr>
        <p:spPr>
          <a:xfrm>
            <a:off x="5868804" y="789312"/>
            <a:ext cx="2397650" cy="954107"/>
          </a:xfrm>
          <a:prstGeom prst="rect">
            <a:avLst/>
          </a:prstGeom>
          <a:noFill/>
          <a:ln>
            <a:noFill/>
          </a:ln>
        </p:spPr>
        <p:txBody>
          <a:bodyPr wrap="square" rtlCol="0">
            <a:spAutoFit/>
          </a:bodyPr>
          <a:lstStyle/>
          <a:p>
            <a:r>
              <a:rPr lang="en-US" sz="1400" dirty="0" smtClean="0"/>
              <a:t>Phase 1 = beaches/harbors</a:t>
            </a:r>
            <a:endParaRPr lang="en-US" sz="700" dirty="0" smtClean="0"/>
          </a:p>
          <a:p>
            <a:r>
              <a:rPr lang="en-US" sz="1400" dirty="0" smtClean="0"/>
              <a:t>Phase 2 (1.0-1.5m MSL)</a:t>
            </a:r>
          </a:p>
          <a:p>
            <a:r>
              <a:rPr lang="en-US" sz="1400" dirty="0" smtClean="0"/>
              <a:t>Phase 3 (1.5-2.5m MSL)</a:t>
            </a:r>
          </a:p>
          <a:p>
            <a:r>
              <a:rPr lang="en-US" sz="1400" dirty="0" smtClean="0"/>
              <a:t>Maximum Evacuation Phase</a:t>
            </a:r>
            <a:endParaRPr lang="en-US" sz="1400" dirty="0"/>
          </a:p>
        </p:txBody>
      </p:sp>
      <p:cxnSp>
        <p:nvCxnSpPr>
          <p:cNvPr id="18" name="Straight Connector 17"/>
          <p:cNvCxnSpPr/>
          <p:nvPr/>
        </p:nvCxnSpPr>
        <p:spPr>
          <a:xfrm>
            <a:off x="5628256" y="1405490"/>
            <a:ext cx="242047"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26757" y="1602413"/>
            <a:ext cx="242047" cy="0"/>
          </a:xfrm>
          <a:prstGeom prst="line">
            <a:avLst/>
          </a:prstGeom>
          <a:ln w="28575">
            <a:solidFill>
              <a:srgbClr val="F53627"/>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628256" y="1176890"/>
            <a:ext cx="24204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536217" y="503550"/>
            <a:ext cx="2755637" cy="338554"/>
          </a:xfrm>
          <a:prstGeom prst="rect">
            <a:avLst/>
          </a:prstGeom>
          <a:noFill/>
          <a:ln>
            <a:noFill/>
          </a:ln>
        </p:spPr>
        <p:txBody>
          <a:bodyPr wrap="square" rtlCol="0">
            <a:spAutoFit/>
          </a:bodyPr>
          <a:lstStyle/>
          <a:p>
            <a:r>
              <a:rPr lang="en-US" sz="1600" b="1" dirty="0" smtClean="0"/>
              <a:t>Elevation-Based Playbook</a:t>
            </a:r>
            <a:endParaRPr lang="en-US" sz="800" b="1" dirty="0" smtClean="0"/>
          </a:p>
        </p:txBody>
      </p:sp>
      <p:grpSp>
        <p:nvGrpSpPr>
          <p:cNvPr id="22" name="Group 21"/>
          <p:cNvGrpSpPr/>
          <p:nvPr/>
        </p:nvGrpSpPr>
        <p:grpSpPr>
          <a:xfrm>
            <a:off x="4671535" y="3969140"/>
            <a:ext cx="389570" cy="1009347"/>
            <a:chOff x="4405076" y="4089580"/>
            <a:chExt cx="389570" cy="1009347"/>
          </a:xfrm>
        </p:grpSpPr>
        <p:sp>
          <p:nvSpPr>
            <p:cNvPr id="23" name="Right Arrow 22"/>
            <p:cNvSpPr/>
            <p:nvPr/>
          </p:nvSpPr>
          <p:spPr>
            <a:xfrm rot="18393209">
              <a:off x="4277102" y="4583692"/>
              <a:ext cx="586456" cy="330507"/>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rot="18212449">
              <a:off x="4166862" y="4471143"/>
              <a:ext cx="1009347" cy="246221"/>
            </a:xfrm>
            <a:prstGeom prst="rect">
              <a:avLst/>
            </a:prstGeom>
            <a:noFill/>
          </p:spPr>
          <p:txBody>
            <a:bodyPr wrap="square" rtlCol="0">
              <a:spAutoFit/>
            </a:bodyPr>
            <a:lstStyle/>
            <a:p>
              <a:r>
                <a:rPr lang="en-US" sz="1000" b="1" dirty="0" smtClean="0">
                  <a:solidFill>
                    <a:schemeClr val="bg1"/>
                  </a:solidFill>
                </a:rPr>
                <a:t> Phase 2</a:t>
              </a:r>
              <a:endParaRPr lang="en-US" sz="1000" b="1" dirty="0">
                <a:solidFill>
                  <a:schemeClr val="bg1"/>
                </a:solidFill>
              </a:endParaRPr>
            </a:p>
          </p:txBody>
        </p:sp>
      </p:grpSp>
      <p:sp>
        <p:nvSpPr>
          <p:cNvPr id="25" name="Right Arrow 24"/>
          <p:cNvSpPr/>
          <p:nvPr/>
        </p:nvSpPr>
        <p:spPr>
          <a:xfrm rot="18393209">
            <a:off x="5474370" y="5247239"/>
            <a:ext cx="586456" cy="33050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rot="18212449">
            <a:off x="5364130" y="5134690"/>
            <a:ext cx="1009347" cy="246221"/>
          </a:xfrm>
          <a:prstGeom prst="rect">
            <a:avLst/>
          </a:prstGeom>
          <a:noFill/>
        </p:spPr>
        <p:txBody>
          <a:bodyPr wrap="square" rtlCol="0">
            <a:spAutoFit/>
          </a:bodyPr>
          <a:lstStyle/>
          <a:p>
            <a:r>
              <a:rPr lang="en-US" sz="1000" b="1" dirty="0" smtClean="0">
                <a:solidFill>
                  <a:schemeClr val="bg1"/>
                </a:solidFill>
              </a:rPr>
              <a:t> Phase 3</a:t>
            </a:r>
            <a:endParaRPr lang="en-US" sz="1000" b="1" dirty="0">
              <a:solidFill>
                <a:schemeClr val="bg1"/>
              </a:solidFill>
            </a:endParaRPr>
          </a:p>
        </p:txBody>
      </p:sp>
      <p:grpSp>
        <p:nvGrpSpPr>
          <p:cNvPr id="27" name="Group 26"/>
          <p:cNvGrpSpPr/>
          <p:nvPr/>
        </p:nvGrpSpPr>
        <p:grpSpPr>
          <a:xfrm>
            <a:off x="7315200" y="5050938"/>
            <a:ext cx="362437" cy="1009347"/>
            <a:chOff x="6464442" y="4331878"/>
            <a:chExt cx="362437" cy="1009347"/>
          </a:xfrm>
        </p:grpSpPr>
        <p:sp>
          <p:nvSpPr>
            <p:cNvPr id="28" name="Right Arrow 27"/>
            <p:cNvSpPr/>
            <p:nvPr/>
          </p:nvSpPr>
          <p:spPr>
            <a:xfrm rot="18393209">
              <a:off x="6336468" y="4789745"/>
              <a:ext cx="586456" cy="330507"/>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rot="18212449">
              <a:off x="6199095" y="4713441"/>
              <a:ext cx="1009347" cy="246221"/>
            </a:xfrm>
            <a:prstGeom prst="rect">
              <a:avLst/>
            </a:prstGeom>
            <a:noFill/>
          </p:spPr>
          <p:txBody>
            <a:bodyPr wrap="square" rtlCol="0">
              <a:spAutoFit/>
            </a:bodyPr>
            <a:lstStyle/>
            <a:p>
              <a:r>
                <a:rPr lang="en-US" sz="1000" b="1" dirty="0" smtClean="0">
                  <a:solidFill>
                    <a:schemeClr val="bg1"/>
                  </a:solidFill>
                </a:rPr>
                <a:t>Maximum</a:t>
              </a:r>
              <a:endParaRPr lang="en-US" sz="1000" b="1" dirty="0">
                <a:solidFill>
                  <a:schemeClr val="bg1"/>
                </a:solidFill>
              </a:endParaRPr>
            </a:p>
          </p:txBody>
        </p:sp>
      </p:grpSp>
      <p:grpSp>
        <p:nvGrpSpPr>
          <p:cNvPr id="30" name="Group 29"/>
          <p:cNvGrpSpPr/>
          <p:nvPr/>
        </p:nvGrpSpPr>
        <p:grpSpPr>
          <a:xfrm>
            <a:off x="4639249" y="2286000"/>
            <a:ext cx="384053" cy="1009347"/>
            <a:chOff x="5709158" y="4541085"/>
            <a:chExt cx="384053" cy="1009347"/>
          </a:xfrm>
        </p:grpSpPr>
        <p:sp>
          <p:nvSpPr>
            <p:cNvPr id="31" name="Right Arrow 30"/>
            <p:cNvSpPr/>
            <p:nvPr/>
          </p:nvSpPr>
          <p:spPr>
            <a:xfrm rot="18393209">
              <a:off x="5581184" y="5035197"/>
              <a:ext cx="586456" cy="330507"/>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rot="18212449">
              <a:off x="5465427" y="4922648"/>
              <a:ext cx="1009347" cy="246221"/>
            </a:xfrm>
            <a:prstGeom prst="rect">
              <a:avLst/>
            </a:prstGeom>
            <a:noFill/>
          </p:spPr>
          <p:txBody>
            <a:bodyPr wrap="square" rtlCol="0">
              <a:spAutoFit/>
            </a:bodyPr>
            <a:lstStyle/>
            <a:p>
              <a:r>
                <a:rPr lang="en-US" sz="1000" b="1" dirty="0" smtClean="0"/>
                <a:t> Phase 1</a:t>
              </a:r>
              <a:endParaRPr lang="en-US" sz="1000" b="1" dirty="0"/>
            </a:p>
          </p:txBody>
        </p:sp>
      </p:grpSp>
      <p:sp>
        <p:nvSpPr>
          <p:cNvPr id="2" name="Freeform 1"/>
          <p:cNvSpPr/>
          <p:nvPr/>
        </p:nvSpPr>
        <p:spPr>
          <a:xfrm>
            <a:off x="4648200" y="1981200"/>
            <a:ext cx="3474720" cy="4099560"/>
          </a:xfrm>
          <a:custGeom>
            <a:avLst/>
            <a:gdLst>
              <a:gd name="connsiteX0" fmla="*/ 0 w 3474720"/>
              <a:gd name="connsiteY0" fmla="*/ 0 h 4099560"/>
              <a:gd name="connsiteX1" fmla="*/ 3459480 w 3474720"/>
              <a:gd name="connsiteY1" fmla="*/ 15240 h 4099560"/>
              <a:gd name="connsiteX2" fmla="*/ 3474720 w 3474720"/>
              <a:gd name="connsiteY2" fmla="*/ 548640 h 4099560"/>
              <a:gd name="connsiteX3" fmla="*/ 2179320 w 3474720"/>
              <a:gd name="connsiteY3" fmla="*/ 655320 h 4099560"/>
              <a:gd name="connsiteX4" fmla="*/ 2179320 w 3474720"/>
              <a:gd name="connsiteY4" fmla="*/ 777240 h 4099560"/>
              <a:gd name="connsiteX5" fmla="*/ 2301240 w 3474720"/>
              <a:gd name="connsiteY5" fmla="*/ 868680 h 4099560"/>
              <a:gd name="connsiteX6" fmla="*/ 2240280 w 3474720"/>
              <a:gd name="connsiteY6" fmla="*/ 1188720 h 4099560"/>
              <a:gd name="connsiteX7" fmla="*/ 2042160 w 3474720"/>
              <a:gd name="connsiteY7" fmla="*/ 1295400 h 4099560"/>
              <a:gd name="connsiteX8" fmla="*/ 2072640 w 3474720"/>
              <a:gd name="connsiteY8" fmla="*/ 1737360 h 4099560"/>
              <a:gd name="connsiteX9" fmla="*/ 1569720 w 3474720"/>
              <a:gd name="connsiteY9" fmla="*/ 1813560 h 4099560"/>
              <a:gd name="connsiteX10" fmla="*/ 1569720 w 3474720"/>
              <a:gd name="connsiteY10" fmla="*/ 3169920 h 4099560"/>
              <a:gd name="connsiteX11" fmla="*/ 2240280 w 3474720"/>
              <a:gd name="connsiteY11" fmla="*/ 3291840 h 4099560"/>
              <a:gd name="connsiteX12" fmla="*/ 2286000 w 3474720"/>
              <a:gd name="connsiteY12" fmla="*/ 3535680 h 4099560"/>
              <a:gd name="connsiteX13" fmla="*/ 2545080 w 3474720"/>
              <a:gd name="connsiteY13" fmla="*/ 3703320 h 4099560"/>
              <a:gd name="connsiteX14" fmla="*/ 2545080 w 3474720"/>
              <a:gd name="connsiteY14" fmla="*/ 3017520 h 4099560"/>
              <a:gd name="connsiteX15" fmla="*/ 3230880 w 3474720"/>
              <a:gd name="connsiteY15" fmla="*/ 3032760 h 4099560"/>
              <a:gd name="connsiteX16" fmla="*/ 3215640 w 3474720"/>
              <a:gd name="connsiteY16" fmla="*/ 4069080 h 4099560"/>
              <a:gd name="connsiteX17" fmla="*/ 0 w 3474720"/>
              <a:gd name="connsiteY17" fmla="*/ 4099560 h 4099560"/>
              <a:gd name="connsiteX18" fmla="*/ 0 w 3474720"/>
              <a:gd name="connsiteY18" fmla="*/ 0 h 409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74720" h="4099560">
                <a:moveTo>
                  <a:pt x="0" y="0"/>
                </a:moveTo>
                <a:lnTo>
                  <a:pt x="3459480" y="15240"/>
                </a:lnTo>
                <a:lnTo>
                  <a:pt x="3474720" y="548640"/>
                </a:lnTo>
                <a:lnTo>
                  <a:pt x="2179320" y="655320"/>
                </a:lnTo>
                <a:lnTo>
                  <a:pt x="2179320" y="777240"/>
                </a:lnTo>
                <a:lnTo>
                  <a:pt x="2301240" y="868680"/>
                </a:lnTo>
                <a:lnTo>
                  <a:pt x="2240280" y="1188720"/>
                </a:lnTo>
                <a:lnTo>
                  <a:pt x="2042160" y="1295400"/>
                </a:lnTo>
                <a:lnTo>
                  <a:pt x="2072640" y="1737360"/>
                </a:lnTo>
                <a:lnTo>
                  <a:pt x="1569720" y="1813560"/>
                </a:lnTo>
                <a:lnTo>
                  <a:pt x="1569720" y="3169920"/>
                </a:lnTo>
                <a:lnTo>
                  <a:pt x="2240280" y="3291840"/>
                </a:lnTo>
                <a:lnTo>
                  <a:pt x="2286000" y="3535680"/>
                </a:lnTo>
                <a:lnTo>
                  <a:pt x="2545080" y="3703320"/>
                </a:lnTo>
                <a:lnTo>
                  <a:pt x="2545080" y="3017520"/>
                </a:lnTo>
                <a:lnTo>
                  <a:pt x="3230880" y="3032760"/>
                </a:lnTo>
                <a:lnTo>
                  <a:pt x="3215640" y="4069080"/>
                </a:lnTo>
                <a:lnTo>
                  <a:pt x="0" y="4099560"/>
                </a:lnTo>
                <a:lnTo>
                  <a:pt x="0" y="0"/>
                </a:lnTo>
                <a:close/>
              </a:path>
            </a:pathLst>
          </a:custGeom>
          <a:solidFill>
            <a:srgbClr val="FF000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492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9655" y="2362035"/>
            <a:ext cx="5257297" cy="3684152"/>
          </a:xfrm>
          <a:prstGeom prst="rect">
            <a:avLst/>
          </a:prstGeom>
        </p:spPr>
      </p:pic>
      <p:sp>
        <p:nvSpPr>
          <p:cNvPr id="4" name="Rectangle 4"/>
          <p:cNvSpPr txBox="1">
            <a:spLocks noChangeArrowheads="1"/>
          </p:cNvSpPr>
          <p:nvPr/>
        </p:nvSpPr>
        <p:spPr>
          <a:xfrm>
            <a:off x="1981200" y="166054"/>
            <a:ext cx="5334000" cy="1219200"/>
          </a:xfrm>
          <a:prstGeom prst="rect">
            <a:avLst/>
          </a:prstGeom>
        </p:spPr>
        <p:txBody>
          <a:bodyPr/>
          <a:lstStyle/>
          <a:p>
            <a:pPr algn="ctr" defTabSz="912813" fontAlgn="auto">
              <a:spcAft>
                <a:spcPts val="0"/>
              </a:spcAft>
              <a:defRPr/>
            </a:pPr>
            <a:r>
              <a:rPr lang="en-US" sz="2800" b="1" dirty="0" smtClean="0">
                <a:solidFill>
                  <a:schemeClr val="accent1">
                    <a:lumMod val="50000"/>
                  </a:schemeClr>
                </a:solidFill>
                <a:effectLst>
                  <a:outerShdw blurRad="31750" dist="25400" dir="5400000" algn="tl" rotWithShape="0">
                    <a:srgbClr val="000000">
                      <a:alpha val="25000"/>
                    </a:srgbClr>
                  </a:outerShdw>
                </a:effectLst>
                <a:latin typeface="+mj-lt"/>
                <a:ea typeface="+mj-ea"/>
                <a:cs typeface="+mj-cs"/>
              </a:rPr>
              <a:t>Tsunami Evacuation Playbooks</a:t>
            </a:r>
          </a:p>
        </p:txBody>
      </p:sp>
      <p:sp>
        <p:nvSpPr>
          <p:cNvPr id="8" name="Rectangle 8"/>
          <p:cNvSpPr>
            <a:spLocks noChangeArrowheads="1"/>
          </p:cNvSpPr>
          <p:nvPr/>
        </p:nvSpPr>
        <p:spPr bwMode="auto">
          <a:xfrm>
            <a:off x="5362803" y="6046187"/>
            <a:ext cx="3505200" cy="461665"/>
          </a:xfrm>
          <a:prstGeom prst="rect">
            <a:avLst/>
          </a:prstGeom>
          <a:noFill/>
          <a:ln w="9525">
            <a:noFill/>
            <a:miter lim="800000"/>
            <a:headEnd/>
            <a:tailEnd/>
          </a:ln>
        </p:spPr>
        <p:txBody>
          <a:bodyPr wrap="square">
            <a:spAutoFit/>
          </a:bodyPr>
          <a:lstStyle/>
          <a:p>
            <a:pPr marL="65088" lvl="1" indent="-6350" algn="r">
              <a:spcBef>
                <a:spcPct val="50000"/>
              </a:spcBef>
            </a:pPr>
            <a:r>
              <a:rPr lang="en-US" sz="1200" i="1" dirty="0" smtClean="0"/>
              <a:t>Draft tsunami evacuation “Playbook” lines based on elevation for central Alameda Island</a:t>
            </a:r>
            <a:endParaRPr lang="en-US" sz="1200" i="1" dirty="0"/>
          </a:p>
        </p:txBody>
      </p:sp>
      <p:sp>
        <p:nvSpPr>
          <p:cNvPr id="9" name="Rectangle 8"/>
          <p:cNvSpPr/>
          <p:nvPr/>
        </p:nvSpPr>
        <p:spPr>
          <a:xfrm>
            <a:off x="4648200" y="827064"/>
            <a:ext cx="4194819" cy="1270334"/>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TextBox 9"/>
          <p:cNvSpPr txBox="1"/>
          <p:nvPr/>
        </p:nvSpPr>
        <p:spPr>
          <a:xfrm>
            <a:off x="5220973" y="1134271"/>
            <a:ext cx="3622046" cy="954107"/>
          </a:xfrm>
          <a:prstGeom prst="rect">
            <a:avLst/>
          </a:prstGeom>
          <a:noFill/>
          <a:ln>
            <a:noFill/>
          </a:ln>
        </p:spPr>
        <p:txBody>
          <a:bodyPr wrap="square" rtlCol="0">
            <a:spAutoFit/>
          </a:bodyPr>
          <a:lstStyle/>
          <a:p>
            <a:r>
              <a:rPr lang="en-US" sz="1400" dirty="0" smtClean="0"/>
              <a:t>Phase 1 = beaches/harbors</a:t>
            </a:r>
            <a:endParaRPr lang="en-US" sz="700" dirty="0" smtClean="0"/>
          </a:p>
          <a:p>
            <a:r>
              <a:rPr lang="en-US" sz="1400" dirty="0" smtClean="0"/>
              <a:t>Phase 2 (1.0-1.5meters above Mean Sea Level)</a:t>
            </a:r>
          </a:p>
          <a:p>
            <a:r>
              <a:rPr lang="en-US" sz="1400" dirty="0" smtClean="0"/>
              <a:t>Phase 3 (1.5-2.5meters above Mean Sea Level)</a:t>
            </a:r>
          </a:p>
          <a:p>
            <a:r>
              <a:rPr lang="en-US" sz="1400" dirty="0" smtClean="0"/>
              <a:t>Maximum Evacuation Phase</a:t>
            </a:r>
            <a:endParaRPr lang="en-US" sz="1400" dirty="0"/>
          </a:p>
        </p:txBody>
      </p:sp>
      <p:cxnSp>
        <p:nvCxnSpPr>
          <p:cNvPr id="11" name="Straight Connector 10"/>
          <p:cNvCxnSpPr/>
          <p:nvPr/>
        </p:nvCxnSpPr>
        <p:spPr>
          <a:xfrm>
            <a:off x="4931971" y="1696362"/>
            <a:ext cx="242047"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930472" y="1893285"/>
            <a:ext cx="242047" cy="0"/>
          </a:xfrm>
          <a:prstGeom prst="line">
            <a:avLst/>
          </a:prstGeom>
          <a:ln w="28575">
            <a:solidFill>
              <a:srgbClr val="F53627"/>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931971" y="1467762"/>
            <a:ext cx="24204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082319" y="848509"/>
            <a:ext cx="2755637" cy="338554"/>
          </a:xfrm>
          <a:prstGeom prst="rect">
            <a:avLst/>
          </a:prstGeom>
          <a:noFill/>
          <a:ln>
            <a:noFill/>
          </a:ln>
        </p:spPr>
        <p:txBody>
          <a:bodyPr wrap="square" rtlCol="0">
            <a:spAutoFit/>
          </a:bodyPr>
          <a:lstStyle/>
          <a:p>
            <a:r>
              <a:rPr lang="en-US" sz="1600" b="1" dirty="0" smtClean="0"/>
              <a:t>Elevation-Based Playbook</a:t>
            </a:r>
            <a:endParaRPr lang="en-US" sz="800" b="1" dirty="0" smtClean="0"/>
          </a:p>
        </p:txBody>
      </p:sp>
      <p:sp>
        <p:nvSpPr>
          <p:cNvPr id="13" name="Rectangle 5"/>
          <p:cNvSpPr txBox="1">
            <a:spLocks noChangeArrowheads="1"/>
          </p:cNvSpPr>
          <p:nvPr/>
        </p:nvSpPr>
        <p:spPr bwMode="auto">
          <a:xfrm>
            <a:off x="-219109" y="827064"/>
            <a:ext cx="3875468" cy="3581400"/>
          </a:xfrm>
          <a:prstGeom prst="rect">
            <a:avLst/>
          </a:prstGeom>
          <a:noFill/>
          <a:ln w="9525">
            <a:noFill/>
            <a:miter lim="800000"/>
            <a:headEnd/>
            <a:tailEnd/>
          </a:ln>
        </p:spPr>
        <p:txBody>
          <a:bodyPr/>
          <a:lstStyle/>
          <a:p>
            <a:pPr marL="514350" lvl="1" indent="-169863" defTabSz="912813" eaLnBrk="0" hangingPunct="0">
              <a:lnSpc>
                <a:spcPct val="80000"/>
              </a:lnSpc>
              <a:spcBef>
                <a:spcPts val="1200"/>
              </a:spcBef>
              <a:spcAft>
                <a:spcPts val="1200"/>
              </a:spcAft>
              <a:buSzPct val="79000"/>
              <a:buFont typeface="Arial" panose="020B0604020202020204" pitchFamily="34" charset="0"/>
              <a:buChar char="•"/>
              <a:defRPr/>
            </a:pPr>
            <a:r>
              <a:rPr lang="en-US" u="sng" dirty="0" smtClean="0"/>
              <a:t>Secondary</a:t>
            </a:r>
            <a:r>
              <a:rPr lang="en-US" dirty="0" smtClean="0"/>
              <a:t> tsunami evacuation options other than “all or nothing” approach</a:t>
            </a:r>
          </a:p>
          <a:p>
            <a:pPr marL="514350" lvl="1" indent="-169863" defTabSz="912813" eaLnBrk="0" hangingPunct="0">
              <a:lnSpc>
                <a:spcPct val="80000"/>
              </a:lnSpc>
              <a:spcBef>
                <a:spcPts val="1200"/>
              </a:spcBef>
              <a:spcAft>
                <a:spcPts val="1200"/>
              </a:spcAft>
              <a:buSzPct val="79000"/>
              <a:buFont typeface="Arial" panose="020B0604020202020204" pitchFamily="34" charset="0"/>
              <a:buChar char="•"/>
              <a:defRPr/>
            </a:pPr>
            <a:r>
              <a:rPr lang="en-US" dirty="0" smtClean="0"/>
              <a:t>Only </a:t>
            </a:r>
            <a:r>
              <a:rPr lang="en-US" dirty="0"/>
              <a:t>used during </a:t>
            </a:r>
            <a:r>
              <a:rPr lang="en-US" u="sng" dirty="0"/>
              <a:t>distant-source</a:t>
            </a:r>
            <a:r>
              <a:rPr lang="en-US" dirty="0"/>
              <a:t> events with greater than </a:t>
            </a:r>
            <a:r>
              <a:rPr lang="en-US" dirty="0" smtClean="0"/>
              <a:t>4 </a:t>
            </a:r>
            <a:r>
              <a:rPr lang="en-US" dirty="0"/>
              <a:t>hours of travel time</a:t>
            </a:r>
          </a:p>
          <a:p>
            <a:pPr marL="514350" lvl="1" indent="-169863" defTabSz="912813" eaLnBrk="0" hangingPunct="0">
              <a:lnSpc>
                <a:spcPct val="80000"/>
              </a:lnSpc>
              <a:spcBef>
                <a:spcPts val="1200"/>
              </a:spcBef>
              <a:spcAft>
                <a:spcPts val="1200"/>
              </a:spcAft>
              <a:buSzPct val="79000"/>
              <a:buFont typeface="Arial" panose="020B0604020202020204" pitchFamily="34" charset="0"/>
              <a:buChar char="•"/>
              <a:defRPr/>
            </a:pPr>
            <a:r>
              <a:rPr lang="en-US" dirty="0" smtClean="0"/>
              <a:t>Address large Advisory (1-3 feet) and minor Warning (3-8 feet) distant-source tsunami events</a:t>
            </a:r>
          </a:p>
          <a:p>
            <a:pPr marL="514350" lvl="1" indent="-169863" defTabSz="912813" eaLnBrk="0" hangingPunct="0">
              <a:lnSpc>
                <a:spcPct val="80000"/>
              </a:lnSpc>
              <a:spcBef>
                <a:spcPts val="1200"/>
              </a:spcBef>
              <a:spcAft>
                <a:spcPts val="1200"/>
              </a:spcAft>
              <a:buSzPct val="79000"/>
              <a:buFont typeface="Arial" panose="020B0604020202020204" pitchFamily="34" charset="0"/>
              <a:buChar char="•"/>
              <a:defRPr/>
            </a:pPr>
            <a:r>
              <a:rPr lang="en-US" dirty="0" smtClean="0"/>
              <a:t>“FASTER” Incorporates storm, tides, and other </a:t>
            </a:r>
            <a:r>
              <a:rPr lang="en-US" u="sng" dirty="0" smtClean="0"/>
              <a:t>localized</a:t>
            </a:r>
            <a:r>
              <a:rPr lang="en-US" dirty="0" smtClean="0"/>
              <a:t> environmental  factors influencing flooding</a:t>
            </a:r>
          </a:p>
          <a:p>
            <a:pPr marL="514350" lvl="1" indent="-169863" defTabSz="912813" eaLnBrk="0" hangingPunct="0">
              <a:lnSpc>
                <a:spcPct val="80000"/>
              </a:lnSpc>
              <a:spcBef>
                <a:spcPts val="1200"/>
              </a:spcBef>
              <a:spcAft>
                <a:spcPts val="1200"/>
              </a:spcAft>
              <a:buSzPct val="79000"/>
              <a:buFont typeface="Arial" panose="020B0604020202020204" pitchFamily="34" charset="0"/>
              <a:buChar char="•"/>
              <a:defRPr/>
            </a:pPr>
            <a:r>
              <a:rPr lang="en-US" dirty="0" smtClean="0"/>
              <a:t>Provide real-time Playbook </a:t>
            </a:r>
            <a:r>
              <a:rPr lang="en-US" u="sng" dirty="0" smtClean="0"/>
              <a:t>recommendations</a:t>
            </a:r>
            <a:r>
              <a:rPr lang="en-US" dirty="0" smtClean="0"/>
              <a:t> from State, NWS, and NTWC for “minimum” evacuations</a:t>
            </a:r>
          </a:p>
          <a:p>
            <a:pPr marL="514350" lvl="1" indent="-169863" defTabSz="912813" eaLnBrk="0" hangingPunct="0">
              <a:lnSpc>
                <a:spcPct val="80000"/>
              </a:lnSpc>
              <a:spcBef>
                <a:spcPts val="1200"/>
              </a:spcBef>
              <a:spcAft>
                <a:spcPts val="1200"/>
              </a:spcAft>
              <a:buSzPct val="79000"/>
              <a:buFont typeface="Arial" panose="020B0604020202020204" pitchFamily="34" charset="0"/>
              <a:buChar char="•"/>
              <a:defRPr/>
            </a:pPr>
            <a:r>
              <a:rPr lang="en-US" u="sng" dirty="0" smtClean="0"/>
              <a:t>Communities</a:t>
            </a:r>
            <a:r>
              <a:rPr lang="en-US" dirty="0" smtClean="0"/>
              <a:t> make final decision on evacuations</a:t>
            </a:r>
          </a:p>
          <a:p>
            <a:pPr marL="514350" lvl="1" indent="-285750" defTabSz="912813" eaLnBrk="0" hangingPunct="0">
              <a:lnSpc>
                <a:spcPct val="80000"/>
              </a:lnSpc>
              <a:spcBef>
                <a:spcPts val="1200"/>
              </a:spcBef>
              <a:spcAft>
                <a:spcPts val="1200"/>
              </a:spcAft>
              <a:buSzPct val="79000"/>
              <a:buFont typeface="Arial" panose="020B0604020202020204" pitchFamily="34" charset="0"/>
              <a:buChar char="•"/>
              <a:defRPr/>
            </a:pPr>
            <a:endParaRPr lang="en-US" dirty="0" smtClean="0"/>
          </a:p>
          <a:p>
            <a:pPr marL="514350" lvl="1" indent="-285750" defTabSz="912813" eaLnBrk="0" hangingPunct="0">
              <a:lnSpc>
                <a:spcPct val="80000"/>
              </a:lnSpc>
              <a:spcBef>
                <a:spcPts val="1200"/>
              </a:spcBef>
              <a:spcAft>
                <a:spcPts val="1200"/>
              </a:spcAft>
              <a:buSzPct val="79000"/>
              <a:buFont typeface="Arial" panose="020B0604020202020204" pitchFamily="34" charset="0"/>
              <a:buChar char="•"/>
              <a:defRPr/>
            </a:pPr>
            <a:endParaRPr lang="en-US" dirty="0"/>
          </a:p>
          <a:p>
            <a:pPr marL="363538" indent="-255588" defTabSz="912813" eaLnBrk="0" hangingPunct="0">
              <a:lnSpc>
                <a:spcPct val="80000"/>
              </a:lnSpc>
              <a:spcBef>
                <a:spcPts val="1200"/>
              </a:spcBef>
              <a:spcAft>
                <a:spcPts val="1200"/>
              </a:spcAft>
              <a:buClr>
                <a:schemeClr val="accent1"/>
              </a:buClr>
              <a:buSzPct val="68000"/>
              <a:buFont typeface="Arial" pitchFamily="34" charset="0"/>
              <a:buChar char="•"/>
              <a:defRPr/>
            </a:pPr>
            <a:endParaRPr lang="en-US" sz="2400" dirty="0"/>
          </a:p>
        </p:txBody>
      </p:sp>
      <p:grpSp>
        <p:nvGrpSpPr>
          <p:cNvPr id="12" name="Group 11"/>
          <p:cNvGrpSpPr/>
          <p:nvPr/>
        </p:nvGrpSpPr>
        <p:grpSpPr>
          <a:xfrm>
            <a:off x="4405076" y="4089580"/>
            <a:ext cx="389570" cy="1009347"/>
            <a:chOff x="4405076" y="4089580"/>
            <a:chExt cx="389570" cy="1009347"/>
          </a:xfrm>
        </p:grpSpPr>
        <p:sp>
          <p:nvSpPr>
            <p:cNvPr id="3" name="Right Arrow 2"/>
            <p:cNvSpPr/>
            <p:nvPr/>
          </p:nvSpPr>
          <p:spPr>
            <a:xfrm rot="18393209">
              <a:off x="4277102" y="4583692"/>
              <a:ext cx="586456" cy="330507"/>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rot="18212449">
              <a:off x="4166862" y="4471143"/>
              <a:ext cx="1009347" cy="246221"/>
            </a:xfrm>
            <a:prstGeom prst="rect">
              <a:avLst/>
            </a:prstGeom>
            <a:noFill/>
          </p:spPr>
          <p:txBody>
            <a:bodyPr wrap="square" rtlCol="0">
              <a:spAutoFit/>
            </a:bodyPr>
            <a:lstStyle/>
            <a:p>
              <a:r>
                <a:rPr lang="en-US" sz="1000" b="1" dirty="0" smtClean="0">
                  <a:solidFill>
                    <a:schemeClr val="bg1"/>
                  </a:solidFill>
                </a:rPr>
                <a:t> Phase 2</a:t>
              </a:r>
              <a:endParaRPr lang="en-US" sz="1000" b="1" dirty="0">
                <a:solidFill>
                  <a:schemeClr val="bg1"/>
                </a:solidFill>
              </a:endParaRPr>
            </a:p>
          </p:txBody>
        </p:sp>
      </p:grpSp>
      <p:sp>
        <p:nvSpPr>
          <p:cNvPr id="25" name="Right Arrow 24"/>
          <p:cNvSpPr/>
          <p:nvPr/>
        </p:nvSpPr>
        <p:spPr>
          <a:xfrm rot="18393209">
            <a:off x="5314725" y="4471202"/>
            <a:ext cx="586456" cy="33050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rot="18212449">
            <a:off x="5204485" y="4358653"/>
            <a:ext cx="1009347" cy="246221"/>
          </a:xfrm>
          <a:prstGeom prst="rect">
            <a:avLst/>
          </a:prstGeom>
          <a:noFill/>
        </p:spPr>
        <p:txBody>
          <a:bodyPr wrap="square" rtlCol="0">
            <a:spAutoFit/>
          </a:bodyPr>
          <a:lstStyle/>
          <a:p>
            <a:r>
              <a:rPr lang="en-US" sz="1000" b="1" dirty="0" smtClean="0">
                <a:solidFill>
                  <a:schemeClr val="bg1"/>
                </a:solidFill>
              </a:rPr>
              <a:t> Phase 3</a:t>
            </a:r>
            <a:endParaRPr lang="en-US" sz="1000" b="1" dirty="0">
              <a:solidFill>
                <a:schemeClr val="bg1"/>
              </a:solidFill>
            </a:endParaRPr>
          </a:p>
        </p:txBody>
      </p:sp>
      <p:grpSp>
        <p:nvGrpSpPr>
          <p:cNvPr id="30" name="Group 29"/>
          <p:cNvGrpSpPr/>
          <p:nvPr/>
        </p:nvGrpSpPr>
        <p:grpSpPr>
          <a:xfrm>
            <a:off x="6448477" y="4367283"/>
            <a:ext cx="362437" cy="1009347"/>
            <a:chOff x="6464442" y="4331878"/>
            <a:chExt cx="362437" cy="1009347"/>
          </a:xfrm>
        </p:grpSpPr>
        <p:sp>
          <p:nvSpPr>
            <p:cNvPr id="28" name="Right Arrow 27"/>
            <p:cNvSpPr/>
            <p:nvPr/>
          </p:nvSpPr>
          <p:spPr>
            <a:xfrm rot="18393209">
              <a:off x="6336468" y="4789745"/>
              <a:ext cx="586456" cy="330507"/>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rot="18212449">
              <a:off x="6199095" y="4713441"/>
              <a:ext cx="1009347" cy="246221"/>
            </a:xfrm>
            <a:prstGeom prst="rect">
              <a:avLst/>
            </a:prstGeom>
            <a:noFill/>
          </p:spPr>
          <p:txBody>
            <a:bodyPr wrap="square" rtlCol="0">
              <a:spAutoFit/>
            </a:bodyPr>
            <a:lstStyle/>
            <a:p>
              <a:r>
                <a:rPr lang="en-US" sz="1000" b="1" dirty="0" smtClean="0">
                  <a:solidFill>
                    <a:schemeClr val="bg1"/>
                  </a:solidFill>
                </a:rPr>
                <a:t>Maximum</a:t>
              </a:r>
              <a:endParaRPr lang="en-US" sz="1000" b="1" dirty="0">
                <a:solidFill>
                  <a:schemeClr val="bg1"/>
                </a:solidFill>
              </a:endParaRPr>
            </a:p>
          </p:txBody>
        </p:sp>
      </p:grpSp>
      <p:grpSp>
        <p:nvGrpSpPr>
          <p:cNvPr id="34" name="Group 33"/>
          <p:cNvGrpSpPr/>
          <p:nvPr/>
        </p:nvGrpSpPr>
        <p:grpSpPr>
          <a:xfrm>
            <a:off x="3779655" y="3699951"/>
            <a:ext cx="384053" cy="1009347"/>
            <a:chOff x="5709158" y="4541085"/>
            <a:chExt cx="384053" cy="1009347"/>
          </a:xfrm>
        </p:grpSpPr>
        <p:sp>
          <p:nvSpPr>
            <p:cNvPr id="32" name="Right Arrow 31"/>
            <p:cNvSpPr/>
            <p:nvPr/>
          </p:nvSpPr>
          <p:spPr>
            <a:xfrm rot="18393209">
              <a:off x="5581184" y="5035197"/>
              <a:ext cx="586456" cy="330507"/>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rot="18212449">
              <a:off x="5465427" y="4922648"/>
              <a:ext cx="1009347" cy="246221"/>
            </a:xfrm>
            <a:prstGeom prst="rect">
              <a:avLst/>
            </a:prstGeom>
            <a:noFill/>
          </p:spPr>
          <p:txBody>
            <a:bodyPr wrap="square" rtlCol="0">
              <a:spAutoFit/>
            </a:bodyPr>
            <a:lstStyle/>
            <a:p>
              <a:r>
                <a:rPr lang="en-US" sz="1000" b="1" dirty="0" smtClean="0"/>
                <a:t> Phase 1</a:t>
              </a:r>
              <a:endParaRPr lang="en-US" sz="1000" b="1" dirty="0"/>
            </a:p>
          </p:txBody>
        </p:sp>
      </p:grpSp>
    </p:spTree>
    <p:extLst>
      <p:ext uri="{BB962C8B-B14F-4D97-AF65-F5344CB8AC3E}">
        <p14:creationId xmlns:p14="http://schemas.microsoft.com/office/powerpoint/2010/main" val="18475170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5"/>
          <p:cNvSpPr txBox="1">
            <a:spLocks noChangeArrowheads="1"/>
          </p:cNvSpPr>
          <p:nvPr/>
        </p:nvSpPr>
        <p:spPr bwMode="auto">
          <a:xfrm>
            <a:off x="152400" y="1143000"/>
            <a:ext cx="5029200" cy="5562600"/>
          </a:xfrm>
          <a:prstGeom prst="rect">
            <a:avLst/>
          </a:prstGeom>
          <a:solidFill>
            <a:schemeClr val="bg1"/>
          </a:solidFill>
          <a:ln w="28575">
            <a:solidFill>
              <a:schemeClr val="accent1"/>
            </a:solidFill>
            <a:miter lim="800000"/>
            <a:headEnd/>
            <a:tailEnd/>
          </a:ln>
        </p:spPr>
        <p:txBody>
          <a:bodyPr/>
          <a:lstStyle/>
          <a:p>
            <a:pPr marL="339725" lvl="2" indent="-176213" algn="ctr" defTabSz="912813" eaLnBrk="0" hangingPunct="0">
              <a:spcAft>
                <a:spcPts val="600"/>
              </a:spcAft>
              <a:buClr>
                <a:schemeClr val="accent1"/>
              </a:buClr>
              <a:buSzPct val="68000"/>
            </a:pPr>
            <a:r>
              <a:rPr lang="en-US" sz="1600" b="1" dirty="0">
                <a:latin typeface="Calibri" pitchFamily="34" charset="0"/>
              </a:rPr>
              <a:t>Working example:  Formula for determining playbook evacuation line to use ( FA-S-T-E-R ):</a:t>
            </a:r>
          </a:p>
          <a:p>
            <a:pPr marL="287338" lvl="1" indent="-176213" algn="ctr" defTabSz="912813" eaLnBrk="0" hangingPunct="0">
              <a:spcAft>
                <a:spcPts val="600"/>
              </a:spcAft>
              <a:buClr>
                <a:schemeClr val="accent1"/>
              </a:buClr>
              <a:buSzPct val="68000"/>
            </a:pPr>
            <a:endParaRPr lang="en-US" sz="1600" dirty="0">
              <a:latin typeface="Calibri" pitchFamily="34" charset="0"/>
            </a:endParaRPr>
          </a:p>
          <a:p>
            <a:pPr marL="287338" lvl="1" indent="-176213" algn="ctr" defTabSz="912813" eaLnBrk="0" hangingPunct="0">
              <a:spcAft>
                <a:spcPts val="600"/>
              </a:spcAft>
              <a:buClr>
                <a:schemeClr val="accent1"/>
              </a:buClr>
              <a:buSzPct val="68000"/>
            </a:pPr>
            <a:r>
              <a:rPr lang="en-US" sz="1400" b="1" dirty="0">
                <a:latin typeface="Calibri" pitchFamily="34" charset="0"/>
              </a:rPr>
              <a:t>FA:  </a:t>
            </a:r>
            <a:r>
              <a:rPr lang="en-US" sz="1400" b="1" u="sng" dirty="0">
                <a:latin typeface="Calibri" pitchFamily="34" charset="0"/>
              </a:rPr>
              <a:t>Forecasted </a:t>
            </a:r>
            <a:r>
              <a:rPr lang="en-US" sz="1400" b="1" u="sng" dirty="0" smtClean="0">
                <a:latin typeface="Calibri" pitchFamily="34" charset="0"/>
              </a:rPr>
              <a:t>Amplitude (Wave Height)</a:t>
            </a:r>
            <a:r>
              <a:rPr lang="en-US" sz="1400" b="1" dirty="0" smtClean="0">
                <a:latin typeface="Calibri" pitchFamily="34" charset="0"/>
              </a:rPr>
              <a:t> </a:t>
            </a:r>
            <a:r>
              <a:rPr lang="en-US" sz="1400" dirty="0">
                <a:latin typeface="Calibri" pitchFamily="34" charset="0"/>
              </a:rPr>
              <a:t>from </a:t>
            </a:r>
            <a:endParaRPr lang="en-US" sz="1400" dirty="0" smtClean="0">
              <a:latin typeface="Calibri" pitchFamily="34" charset="0"/>
            </a:endParaRPr>
          </a:p>
          <a:p>
            <a:pPr marL="287338" lvl="1" indent="-176213" algn="ctr" defTabSz="912813" eaLnBrk="0" hangingPunct="0">
              <a:spcAft>
                <a:spcPts val="600"/>
              </a:spcAft>
              <a:buClr>
                <a:schemeClr val="accent1"/>
              </a:buClr>
              <a:buSzPct val="68000"/>
            </a:pPr>
            <a:r>
              <a:rPr lang="en-US" sz="1400" dirty="0" smtClean="0">
                <a:latin typeface="Calibri" pitchFamily="34" charset="0"/>
              </a:rPr>
              <a:t>Warning </a:t>
            </a:r>
            <a:r>
              <a:rPr lang="en-US" sz="1400" dirty="0">
                <a:latin typeface="Calibri" pitchFamily="34" charset="0"/>
              </a:rPr>
              <a:t>Center</a:t>
            </a:r>
          </a:p>
          <a:p>
            <a:pPr marL="287338" lvl="1" indent="-176213" algn="ctr" defTabSz="912813" eaLnBrk="0" hangingPunct="0">
              <a:spcAft>
                <a:spcPts val="600"/>
              </a:spcAft>
              <a:buClr>
                <a:schemeClr val="accent1"/>
              </a:buClr>
              <a:buSzPct val="68000"/>
            </a:pPr>
            <a:r>
              <a:rPr lang="en-US" sz="1400" dirty="0">
                <a:latin typeface="Calibri" pitchFamily="34" charset="0"/>
              </a:rPr>
              <a:t>+</a:t>
            </a:r>
          </a:p>
          <a:p>
            <a:pPr marL="287338" lvl="1" indent="-176213" algn="ctr" defTabSz="912813" eaLnBrk="0" hangingPunct="0">
              <a:spcAft>
                <a:spcPts val="600"/>
              </a:spcAft>
              <a:buClr>
                <a:schemeClr val="accent1"/>
              </a:buClr>
              <a:buSzPct val="68000"/>
            </a:pPr>
            <a:r>
              <a:rPr lang="en-US" sz="1400" b="1" dirty="0">
                <a:latin typeface="Calibri" pitchFamily="34" charset="0"/>
              </a:rPr>
              <a:t>S:  </a:t>
            </a:r>
            <a:r>
              <a:rPr lang="en-US" sz="1400" b="1" u="sng" dirty="0">
                <a:latin typeface="Calibri" pitchFamily="34" charset="0"/>
              </a:rPr>
              <a:t>Storm</a:t>
            </a:r>
            <a:r>
              <a:rPr lang="en-US" sz="1400" dirty="0">
                <a:latin typeface="Calibri" pitchFamily="34" charset="0"/>
              </a:rPr>
              <a:t> surge or existing ocean conditions </a:t>
            </a:r>
          </a:p>
          <a:p>
            <a:pPr marL="287338" lvl="1" indent="-176213" algn="ctr" defTabSz="912813" eaLnBrk="0" hangingPunct="0">
              <a:spcAft>
                <a:spcPts val="600"/>
              </a:spcAft>
              <a:buClr>
                <a:schemeClr val="accent1"/>
              </a:buClr>
              <a:buSzPct val="68000"/>
            </a:pPr>
            <a:r>
              <a:rPr lang="en-US" sz="1400" dirty="0">
                <a:latin typeface="Calibri" pitchFamily="34" charset="0"/>
              </a:rPr>
              <a:t>+</a:t>
            </a:r>
          </a:p>
          <a:p>
            <a:pPr marL="287338" lvl="1" indent="-176213" algn="ctr" defTabSz="912813" eaLnBrk="0" hangingPunct="0">
              <a:spcAft>
                <a:spcPts val="600"/>
              </a:spcAft>
              <a:buClr>
                <a:schemeClr val="accent1"/>
              </a:buClr>
              <a:buSzPct val="68000"/>
            </a:pPr>
            <a:r>
              <a:rPr lang="en-US" sz="1400" b="1" dirty="0">
                <a:latin typeface="Calibri" pitchFamily="34" charset="0"/>
              </a:rPr>
              <a:t>T:</a:t>
            </a:r>
            <a:r>
              <a:rPr lang="en-US" sz="1400" dirty="0">
                <a:latin typeface="Calibri" pitchFamily="34" charset="0"/>
              </a:rPr>
              <a:t>  Maximum </a:t>
            </a:r>
            <a:r>
              <a:rPr lang="en-US" sz="1400" b="1" u="sng" dirty="0">
                <a:latin typeface="Calibri" pitchFamily="34" charset="0"/>
              </a:rPr>
              <a:t>tidal</a:t>
            </a:r>
            <a:r>
              <a:rPr lang="en-US" sz="1400" dirty="0">
                <a:latin typeface="Calibri" pitchFamily="34" charset="0"/>
              </a:rPr>
              <a:t> height (first </a:t>
            </a:r>
            <a:r>
              <a:rPr lang="en-US" sz="1400" dirty="0" smtClean="0">
                <a:latin typeface="Calibri" pitchFamily="34" charset="0"/>
              </a:rPr>
              <a:t>5-6 </a:t>
            </a:r>
            <a:r>
              <a:rPr lang="en-US" sz="1400" dirty="0">
                <a:latin typeface="Calibri" pitchFamily="34" charset="0"/>
              </a:rPr>
              <a:t>hours of tsunami)</a:t>
            </a:r>
          </a:p>
          <a:p>
            <a:pPr marL="287338" lvl="1" indent="-176213" algn="ctr" defTabSz="912813" eaLnBrk="0" hangingPunct="0">
              <a:spcAft>
                <a:spcPts val="600"/>
              </a:spcAft>
              <a:buClr>
                <a:schemeClr val="accent1"/>
              </a:buClr>
              <a:buSzPct val="68000"/>
            </a:pPr>
            <a:r>
              <a:rPr lang="en-US" sz="1400" dirty="0">
                <a:latin typeface="Calibri" pitchFamily="34" charset="0"/>
              </a:rPr>
              <a:t>+</a:t>
            </a:r>
          </a:p>
          <a:p>
            <a:pPr marL="287338" lvl="1" indent="-176213" algn="ctr" defTabSz="912813" eaLnBrk="0" hangingPunct="0">
              <a:spcAft>
                <a:spcPts val="600"/>
              </a:spcAft>
              <a:buClr>
                <a:schemeClr val="accent1"/>
              </a:buClr>
              <a:buSzPct val="68000"/>
            </a:pPr>
            <a:r>
              <a:rPr lang="en-US" sz="1400" b="1" dirty="0">
                <a:latin typeface="Calibri" pitchFamily="34" charset="0"/>
              </a:rPr>
              <a:t>E</a:t>
            </a:r>
            <a:r>
              <a:rPr lang="en-US" sz="1400" dirty="0">
                <a:latin typeface="Calibri" pitchFamily="34" charset="0"/>
              </a:rPr>
              <a:t>:  Forecast </a:t>
            </a:r>
            <a:r>
              <a:rPr lang="en-US" sz="1400" b="1" u="sng" dirty="0">
                <a:latin typeface="Calibri" pitchFamily="34" charset="0"/>
              </a:rPr>
              <a:t>error</a:t>
            </a:r>
            <a:r>
              <a:rPr lang="en-US" sz="1400" dirty="0">
                <a:latin typeface="Calibri" pitchFamily="34" charset="0"/>
              </a:rPr>
              <a:t> potential (30%; analysis of 2010-11 events)</a:t>
            </a:r>
          </a:p>
          <a:p>
            <a:pPr marL="287338" lvl="1" indent="-176213" algn="ctr" defTabSz="912813" eaLnBrk="0" hangingPunct="0">
              <a:spcAft>
                <a:spcPts val="600"/>
              </a:spcAft>
              <a:buClr>
                <a:schemeClr val="accent1"/>
              </a:buClr>
              <a:buSzPct val="68000"/>
            </a:pPr>
            <a:r>
              <a:rPr lang="en-US" sz="1400" dirty="0">
                <a:latin typeface="Calibri" pitchFamily="34" charset="0"/>
              </a:rPr>
              <a:t>+</a:t>
            </a:r>
          </a:p>
          <a:p>
            <a:pPr marL="287338" lvl="1" indent="-176213" algn="ctr" defTabSz="912813" eaLnBrk="0" hangingPunct="0">
              <a:spcAft>
                <a:spcPts val="600"/>
              </a:spcAft>
              <a:buClr>
                <a:schemeClr val="accent1"/>
              </a:buClr>
              <a:buSzPct val="68000"/>
            </a:pPr>
            <a:r>
              <a:rPr lang="en-US" sz="1400" b="1" dirty="0">
                <a:latin typeface="Calibri" pitchFamily="34" charset="0"/>
              </a:rPr>
              <a:t>R:</a:t>
            </a:r>
            <a:r>
              <a:rPr lang="en-US" sz="1400" dirty="0">
                <a:latin typeface="Calibri" pitchFamily="34" charset="0"/>
              </a:rPr>
              <a:t>  Site amplified </a:t>
            </a:r>
            <a:r>
              <a:rPr lang="en-US" sz="1400" b="1" u="sng" dirty="0">
                <a:latin typeface="Calibri" pitchFamily="34" charset="0"/>
              </a:rPr>
              <a:t>run-up</a:t>
            </a:r>
            <a:r>
              <a:rPr lang="en-US" sz="1400" dirty="0">
                <a:latin typeface="Calibri" pitchFamily="34" charset="0"/>
              </a:rPr>
              <a:t> potential (from existing modeling, unique to each location;  applied if inundation expected</a:t>
            </a:r>
            <a:r>
              <a:rPr lang="en-US" sz="1400" dirty="0" smtClean="0">
                <a:latin typeface="Calibri" pitchFamily="34" charset="0"/>
              </a:rPr>
              <a:t>)</a:t>
            </a:r>
          </a:p>
          <a:p>
            <a:pPr marL="287338" lvl="1" indent="-176213" algn="ctr" defTabSz="912813" eaLnBrk="0" hangingPunct="0">
              <a:spcAft>
                <a:spcPts val="600"/>
              </a:spcAft>
              <a:buClr>
                <a:schemeClr val="accent1"/>
              </a:buClr>
              <a:buSzPct val="68000"/>
            </a:pPr>
            <a:r>
              <a:rPr lang="en-US" sz="1400" dirty="0" smtClean="0">
                <a:latin typeface="Calibri" pitchFamily="34" charset="0"/>
              </a:rPr>
              <a:t>+</a:t>
            </a:r>
          </a:p>
          <a:p>
            <a:pPr marL="287338" lvl="1" indent="-176213" algn="ctr" defTabSz="912813" eaLnBrk="0" hangingPunct="0">
              <a:spcAft>
                <a:spcPts val="600"/>
              </a:spcAft>
              <a:buClr>
                <a:schemeClr val="accent1"/>
              </a:buClr>
              <a:buSzPct val="68000"/>
            </a:pPr>
            <a:r>
              <a:rPr lang="en-US" sz="1400" dirty="0" smtClean="0">
                <a:latin typeface="Calibri" pitchFamily="34" charset="0"/>
              </a:rPr>
              <a:t>Non-storm and non-tidal anomaly in sea level will be added</a:t>
            </a:r>
          </a:p>
          <a:p>
            <a:pPr marL="287338" lvl="1" indent="-176213" algn="ctr" defTabSz="912813" eaLnBrk="0" hangingPunct="0">
              <a:spcAft>
                <a:spcPts val="600"/>
              </a:spcAft>
              <a:buClr>
                <a:schemeClr val="accent1"/>
              </a:buClr>
              <a:buSzPct val="68000"/>
            </a:pPr>
            <a:r>
              <a:rPr lang="en-US" sz="1400" dirty="0" smtClean="0">
                <a:latin typeface="Calibri" pitchFamily="34" charset="0"/>
              </a:rPr>
              <a:t>_________________________________</a:t>
            </a:r>
            <a:endParaRPr lang="en-US" sz="1400" dirty="0">
              <a:latin typeface="Calibri" pitchFamily="34" charset="0"/>
            </a:endParaRPr>
          </a:p>
          <a:p>
            <a:pPr marL="287338" lvl="1" indent="-176213" algn="ctr" defTabSz="912813" eaLnBrk="0" hangingPunct="0">
              <a:spcAft>
                <a:spcPts val="600"/>
              </a:spcAft>
              <a:buClr>
                <a:schemeClr val="accent1"/>
              </a:buClr>
              <a:buSzPct val="68000"/>
            </a:pPr>
            <a:r>
              <a:rPr lang="en-US" sz="1500" b="1" dirty="0">
                <a:latin typeface="Calibri" pitchFamily="34" charset="0"/>
              </a:rPr>
              <a:t>=  </a:t>
            </a:r>
            <a:r>
              <a:rPr lang="en-US" sz="1500" b="1" dirty="0" smtClean="0">
                <a:latin typeface="Calibri" pitchFamily="34" charset="0"/>
              </a:rPr>
              <a:t>Maximum potential </a:t>
            </a:r>
            <a:r>
              <a:rPr lang="en-US" sz="1500" b="1" dirty="0">
                <a:latin typeface="Calibri" pitchFamily="34" charset="0"/>
              </a:rPr>
              <a:t>tsunami </a:t>
            </a:r>
            <a:r>
              <a:rPr lang="en-US" sz="1500" b="1" dirty="0" smtClean="0">
                <a:latin typeface="Calibri" pitchFamily="34" charset="0"/>
              </a:rPr>
              <a:t>flood elevation (above MSL)</a:t>
            </a:r>
            <a:endParaRPr lang="en-US" sz="1500" b="1" dirty="0">
              <a:latin typeface="Calibri" pitchFamily="34" charset="0"/>
            </a:endParaRPr>
          </a:p>
          <a:p>
            <a:pPr marL="287338" lvl="1" indent="-176213" algn="ctr" defTabSz="912813" eaLnBrk="0" hangingPunct="0">
              <a:spcAft>
                <a:spcPts val="600"/>
              </a:spcAft>
              <a:buClr>
                <a:schemeClr val="accent1"/>
              </a:buClr>
              <a:buSzPct val="68000"/>
            </a:pPr>
            <a:r>
              <a:rPr lang="en-US" sz="1500" b="1" dirty="0">
                <a:latin typeface="Calibri" pitchFamily="34" charset="0"/>
              </a:rPr>
              <a:t>=  </a:t>
            </a:r>
            <a:r>
              <a:rPr lang="en-US" sz="1500" b="1" dirty="0" smtClean="0">
                <a:latin typeface="Calibri" pitchFamily="34" charset="0"/>
              </a:rPr>
              <a:t>Tsunami Playbook evacuation line </a:t>
            </a:r>
            <a:endParaRPr lang="en-US" sz="1500" b="1" dirty="0">
              <a:latin typeface="Calibri" pitchFamily="34" charset="0"/>
            </a:endParaRPr>
          </a:p>
        </p:txBody>
      </p:sp>
      <p:sp>
        <p:nvSpPr>
          <p:cNvPr id="27652" name="Rectangle 5"/>
          <p:cNvSpPr txBox="1">
            <a:spLocks noChangeArrowheads="1"/>
          </p:cNvSpPr>
          <p:nvPr/>
        </p:nvSpPr>
        <p:spPr bwMode="auto">
          <a:xfrm>
            <a:off x="5410200" y="1295400"/>
            <a:ext cx="3505200" cy="1600200"/>
          </a:xfrm>
          <a:prstGeom prst="rect">
            <a:avLst/>
          </a:prstGeom>
          <a:noFill/>
          <a:ln w="28575">
            <a:solidFill>
              <a:schemeClr val="accent1"/>
            </a:solidFill>
            <a:miter lim="800000"/>
            <a:headEnd/>
            <a:tailEnd/>
          </a:ln>
        </p:spPr>
        <p:txBody>
          <a:bodyPr/>
          <a:lstStyle/>
          <a:p>
            <a:pPr marL="339725" lvl="2" indent="-176213" algn="ctr" defTabSz="912813" eaLnBrk="0" hangingPunct="0">
              <a:spcAft>
                <a:spcPts val="600"/>
              </a:spcAft>
              <a:buClr>
                <a:schemeClr val="accent1"/>
              </a:buClr>
              <a:buSzPct val="68000"/>
            </a:pPr>
            <a:r>
              <a:rPr lang="en-US" sz="1600" b="1" dirty="0">
                <a:latin typeface="Calibri" pitchFamily="34" charset="0"/>
              </a:rPr>
              <a:t>Working example for March 11, 2011 event at Crescent City:</a:t>
            </a:r>
          </a:p>
          <a:p>
            <a:pPr marL="287338" lvl="1" indent="-176213" algn="ctr" defTabSz="912813" eaLnBrk="0" hangingPunct="0">
              <a:spcAft>
                <a:spcPts val="600"/>
              </a:spcAft>
              <a:buClr>
                <a:schemeClr val="accent1"/>
              </a:buClr>
              <a:buSzPct val="68000"/>
            </a:pPr>
            <a:r>
              <a:rPr lang="en-US" sz="1600" dirty="0">
                <a:latin typeface="Calibri" pitchFamily="34" charset="0"/>
              </a:rPr>
              <a:t>FA   +   S    +    T   +   E   +   R   =   </a:t>
            </a:r>
            <a:r>
              <a:rPr lang="en-US" sz="1600" b="1" dirty="0">
                <a:latin typeface="Calibri" pitchFamily="34" charset="0"/>
              </a:rPr>
              <a:t>Height</a:t>
            </a:r>
          </a:p>
          <a:p>
            <a:pPr marL="287338" lvl="1" indent="-176213" algn="ctr" defTabSz="912813" eaLnBrk="0" hangingPunct="0">
              <a:spcAft>
                <a:spcPts val="600"/>
              </a:spcAft>
              <a:buClr>
                <a:schemeClr val="accent1"/>
              </a:buClr>
              <a:buSzPct val="68000"/>
            </a:pPr>
            <a:r>
              <a:rPr lang="en-US" sz="1600" dirty="0">
                <a:latin typeface="Calibri" pitchFamily="34" charset="0"/>
              </a:rPr>
              <a:t>2.5m+0m+(-1m)+0.75m+0.5m = </a:t>
            </a:r>
            <a:r>
              <a:rPr lang="en-US" sz="1600" b="1" dirty="0">
                <a:latin typeface="Calibri" pitchFamily="34" charset="0"/>
              </a:rPr>
              <a:t>2.75m</a:t>
            </a:r>
          </a:p>
          <a:p>
            <a:pPr marL="287338" lvl="1" indent="-176213" algn="ctr" defTabSz="912813" eaLnBrk="0" hangingPunct="0">
              <a:spcAft>
                <a:spcPts val="600"/>
              </a:spcAft>
              <a:buClr>
                <a:schemeClr val="accent1"/>
              </a:buClr>
              <a:buSzPct val="68000"/>
            </a:pPr>
            <a:r>
              <a:rPr lang="en-US" sz="1600" b="1" dirty="0" smtClean="0">
                <a:latin typeface="Calibri" pitchFamily="34" charset="0"/>
              </a:rPr>
              <a:t>Phase 4 (3.5m) purple </a:t>
            </a:r>
            <a:r>
              <a:rPr lang="en-US" sz="1600" b="1" dirty="0">
                <a:latin typeface="Calibri" pitchFamily="34" charset="0"/>
              </a:rPr>
              <a:t>line below </a:t>
            </a:r>
          </a:p>
        </p:txBody>
      </p:sp>
      <p:sp>
        <p:nvSpPr>
          <p:cNvPr id="5" name="Rectangle 5"/>
          <p:cNvSpPr txBox="1">
            <a:spLocks noChangeArrowheads="1"/>
          </p:cNvSpPr>
          <p:nvPr/>
        </p:nvSpPr>
        <p:spPr bwMode="auto">
          <a:xfrm>
            <a:off x="0" y="228600"/>
            <a:ext cx="9144000" cy="685800"/>
          </a:xfrm>
          <a:prstGeom prst="rect">
            <a:avLst/>
          </a:prstGeom>
          <a:noFill/>
          <a:ln w="9525">
            <a:noFill/>
            <a:miter lim="800000"/>
            <a:headEnd/>
            <a:tailEnd/>
          </a:ln>
        </p:spPr>
        <p:txBody>
          <a:bodyPr/>
          <a:lstStyle/>
          <a:p>
            <a:pPr marL="177800" indent="-177800" algn="ctr" defTabSz="912813" eaLnBrk="0" hangingPunct="0">
              <a:lnSpc>
                <a:spcPct val="80000"/>
              </a:lnSpc>
              <a:spcBef>
                <a:spcPts val="300"/>
              </a:spcBef>
              <a:spcAft>
                <a:spcPts val="600"/>
              </a:spcAft>
              <a:buClr>
                <a:schemeClr val="accent1"/>
              </a:buClr>
              <a:buSzPct val="68000"/>
              <a:defRPr/>
            </a:pPr>
            <a:r>
              <a:rPr lang="en-US" sz="2800" b="1" dirty="0">
                <a:solidFill>
                  <a:schemeClr val="tx2">
                    <a:lumMod val="75000"/>
                  </a:schemeClr>
                </a:solidFill>
                <a:effectLst>
                  <a:outerShdw blurRad="38100" dist="38100" dir="2700000" algn="tl">
                    <a:srgbClr val="000000">
                      <a:alpha val="43137"/>
                    </a:srgbClr>
                  </a:outerShdw>
                </a:effectLst>
                <a:latin typeface="+mj-lt"/>
                <a:cs typeface="Arial" charset="0"/>
              </a:rPr>
              <a:t>Evacuation Planning Playbooks</a:t>
            </a:r>
          </a:p>
          <a:p>
            <a:pPr marL="177800" indent="-177800" algn="ctr" defTabSz="912813" eaLnBrk="0" hangingPunct="0">
              <a:lnSpc>
                <a:spcPct val="80000"/>
              </a:lnSpc>
              <a:spcBef>
                <a:spcPts val="300"/>
              </a:spcBef>
              <a:spcAft>
                <a:spcPts val="600"/>
              </a:spcAft>
              <a:buClr>
                <a:schemeClr val="accent1"/>
              </a:buClr>
              <a:buSzPct val="68000"/>
              <a:defRPr/>
            </a:pPr>
            <a:r>
              <a:rPr lang="en-US" sz="2400" b="1" dirty="0">
                <a:solidFill>
                  <a:schemeClr val="tx2">
                    <a:lumMod val="75000"/>
                  </a:schemeClr>
                </a:solidFill>
                <a:effectLst>
                  <a:outerShdw blurRad="38100" dist="38100" dir="2700000" algn="tl">
                    <a:srgbClr val="000000">
                      <a:alpha val="43137"/>
                    </a:srgbClr>
                  </a:outerShdw>
                </a:effectLst>
                <a:latin typeface="+mj-lt"/>
                <a:cs typeface="Arial" charset="0"/>
              </a:rPr>
              <a:t>Example of use ( FASTER )</a:t>
            </a:r>
          </a:p>
        </p:txBody>
      </p:sp>
      <p:pic>
        <p:nvPicPr>
          <p:cNvPr id="1026" name="Picture 2"/>
          <p:cNvPicPr>
            <a:picLocks noChangeAspect="1" noChangeArrowheads="1"/>
          </p:cNvPicPr>
          <p:nvPr/>
        </p:nvPicPr>
        <p:blipFill>
          <a:blip r:embed="rId3"/>
          <a:srcRect/>
          <a:stretch>
            <a:fillRect/>
          </a:stretch>
        </p:blipFill>
        <p:spPr bwMode="auto">
          <a:xfrm>
            <a:off x="5257800" y="3106954"/>
            <a:ext cx="3800069" cy="3370046"/>
          </a:xfrm>
          <a:prstGeom prst="rect">
            <a:avLst/>
          </a:prstGeom>
          <a:noFill/>
          <a:ln w="9525">
            <a:noFill/>
            <a:miter lim="800000"/>
            <a:headEnd/>
            <a:tailEnd/>
          </a:ln>
        </p:spPr>
      </p:pic>
    </p:spTree>
    <p:extLst>
      <p:ext uri="{BB962C8B-B14F-4D97-AF65-F5344CB8AC3E}">
        <p14:creationId xmlns:p14="http://schemas.microsoft.com/office/powerpoint/2010/main" val="37492048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descr="runup-process.jpg"/>
          <p:cNvPicPr>
            <a:picLocks noChangeAspect="1"/>
          </p:cNvPicPr>
          <p:nvPr/>
        </p:nvPicPr>
        <p:blipFill>
          <a:blip r:embed="rId2" cstate="print"/>
          <a:srcRect/>
          <a:stretch>
            <a:fillRect/>
          </a:stretch>
        </p:blipFill>
        <p:spPr bwMode="auto">
          <a:xfrm>
            <a:off x="533400" y="1143000"/>
            <a:ext cx="8094663" cy="4114800"/>
          </a:xfrm>
          <a:prstGeom prst="rect">
            <a:avLst/>
          </a:prstGeom>
          <a:noFill/>
          <a:ln w="9525">
            <a:noFill/>
            <a:miter lim="800000"/>
            <a:headEnd/>
            <a:tailEnd/>
          </a:ln>
        </p:spPr>
      </p:pic>
      <p:sp>
        <p:nvSpPr>
          <p:cNvPr id="3" name="Rectangle 4"/>
          <p:cNvSpPr txBox="1">
            <a:spLocks noChangeArrowheads="1"/>
          </p:cNvSpPr>
          <p:nvPr/>
        </p:nvSpPr>
        <p:spPr>
          <a:xfrm>
            <a:off x="1304131" y="381000"/>
            <a:ext cx="6553200" cy="1219200"/>
          </a:xfrm>
          <a:prstGeom prst="rect">
            <a:avLst/>
          </a:prstGeom>
        </p:spPr>
        <p:txBody>
          <a:bodyPr/>
          <a:lstStyle/>
          <a:p>
            <a:pPr algn="ctr" defTabSz="912813" fontAlgn="auto">
              <a:spcAft>
                <a:spcPts val="0"/>
              </a:spcAft>
              <a:defRPr/>
            </a:pPr>
            <a:r>
              <a:rPr lang="en-US" sz="2800" b="1" dirty="0">
                <a:solidFill>
                  <a:schemeClr val="accent1">
                    <a:lumMod val="50000"/>
                  </a:schemeClr>
                </a:solidFill>
                <a:effectLst>
                  <a:outerShdw blurRad="31750" dist="25400" dir="5400000" algn="tl" rotWithShape="0">
                    <a:srgbClr val="000000">
                      <a:alpha val="25000"/>
                    </a:srgbClr>
                  </a:outerShdw>
                </a:effectLst>
                <a:latin typeface="+mj-lt"/>
                <a:ea typeface="+mj-ea"/>
                <a:cs typeface="+mj-cs"/>
              </a:rPr>
              <a:t>How </a:t>
            </a:r>
            <a:r>
              <a:rPr lang="en-US" sz="2800" b="1" dirty="0" smtClean="0">
                <a:solidFill>
                  <a:schemeClr val="accent1">
                    <a:lumMod val="50000"/>
                  </a:schemeClr>
                </a:solidFill>
                <a:effectLst>
                  <a:outerShdw blurRad="31750" dist="25400" dir="5400000" algn="tl" rotWithShape="0">
                    <a:srgbClr val="000000">
                      <a:alpha val="25000"/>
                    </a:srgbClr>
                  </a:outerShdw>
                </a:effectLst>
                <a:latin typeface="+mj-lt"/>
                <a:ea typeface="+mj-ea"/>
                <a:cs typeface="+mj-cs"/>
              </a:rPr>
              <a:t>tsunami run-up </a:t>
            </a:r>
            <a:r>
              <a:rPr lang="en-US" sz="2800" b="1" dirty="0">
                <a:solidFill>
                  <a:schemeClr val="accent1">
                    <a:lumMod val="50000"/>
                  </a:schemeClr>
                </a:solidFill>
                <a:effectLst>
                  <a:outerShdw blurRad="31750" dist="25400" dir="5400000" algn="tl" rotWithShape="0">
                    <a:srgbClr val="000000">
                      <a:alpha val="25000"/>
                    </a:srgbClr>
                  </a:outerShdw>
                </a:effectLst>
                <a:latin typeface="+mj-lt"/>
                <a:ea typeface="+mj-ea"/>
                <a:cs typeface="+mj-cs"/>
              </a:rPr>
              <a:t>potential is calculated</a:t>
            </a:r>
          </a:p>
        </p:txBody>
      </p:sp>
      <p:cxnSp>
        <p:nvCxnSpPr>
          <p:cNvPr id="5" name="Straight Arrow Connector 4"/>
          <p:cNvCxnSpPr/>
          <p:nvPr/>
        </p:nvCxnSpPr>
        <p:spPr>
          <a:xfrm rot="5400000">
            <a:off x="6639719" y="2742406"/>
            <a:ext cx="762000" cy="1588"/>
          </a:xfrm>
          <a:prstGeom prst="straightConnector1">
            <a:avLst/>
          </a:prstGeom>
          <a:ln w="38100">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71925" y="3124200"/>
            <a:ext cx="4419600" cy="1588"/>
          </a:xfrm>
          <a:prstGeom prst="line">
            <a:avLst/>
          </a:prstGeom>
          <a:ln w="762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3820319" y="2971006"/>
            <a:ext cx="457200" cy="1588"/>
          </a:xfrm>
          <a:prstGeom prst="straightConnector1">
            <a:avLst/>
          </a:prstGeom>
          <a:ln w="38100">
            <a:solidFill>
              <a:srgbClr val="FFC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751" name="TextBox 9"/>
          <p:cNvSpPr txBox="1">
            <a:spLocks noChangeArrowheads="1"/>
          </p:cNvSpPr>
          <p:nvPr/>
        </p:nvSpPr>
        <p:spPr bwMode="auto">
          <a:xfrm>
            <a:off x="3819525" y="3733800"/>
            <a:ext cx="4114800" cy="461963"/>
          </a:xfrm>
          <a:prstGeom prst="rect">
            <a:avLst/>
          </a:prstGeom>
          <a:solidFill>
            <a:schemeClr val="bg1"/>
          </a:solidFill>
          <a:ln w="9525">
            <a:noFill/>
            <a:miter lim="800000"/>
            <a:headEnd/>
            <a:tailEnd/>
          </a:ln>
        </p:spPr>
        <p:txBody>
          <a:bodyPr>
            <a:spAutoFit/>
          </a:bodyPr>
          <a:lstStyle/>
          <a:p>
            <a:r>
              <a:rPr lang="en-US" sz="2400" b="1" dirty="0" err="1"/>
              <a:t>Runup</a:t>
            </a:r>
            <a:r>
              <a:rPr lang="en-US" sz="2400" b="1" dirty="0"/>
              <a:t> potential = (R - N) / N</a:t>
            </a:r>
          </a:p>
        </p:txBody>
      </p:sp>
      <p:sp>
        <p:nvSpPr>
          <p:cNvPr id="31752" name="TextBox 10"/>
          <p:cNvSpPr txBox="1">
            <a:spLocks noChangeArrowheads="1"/>
          </p:cNvSpPr>
          <p:nvPr/>
        </p:nvSpPr>
        <p:spPr bwMode="auto">
          <a:xfrm>
            <a:off x="4124325" y="2743200"/>
            <a:ext cx="304800" cy="461963"/>
          </a:xfrm>
          <a:prstGeom prst="rect">
            <a:avLst/>
          </a:prstGeom>
          <a:noFill/>
          <a:ln w="9525">
            <a:noFill/>
            <a:miter lim="800000"/>
            <a:headEnd/>
            <a:tailEnd/>
          </a:ln>
        </p:spPr>
        <p:txBody>
          <a:bodyPr>
            <a:spAutoFit/>
          </a:bodyPr>
          <a:lstStyle/>
          <a:p>
            <a:r>
              <a:rPr lang="en-US" sz="2400" b="1">
                <a:solidFill>
                  <a:srgbClr val="FFC000"/>
                </a:solidFill>
              </a:rPr>
              <a:t>N</a:t>
            </a:r>
          </a:p>
        </p:txBody>
      </p:sp>
      <p:sp>
        <p:nvSpPr>
          <p:cNvPr id="31753" name="TextBox 11"/>
          <p:cNvSpPr txBox="1">
            <a:spLocks noChangeArrowheads="1"/>
          </p:cNvSpPr>
          <p:nvPr/>
        </p:nvSpPr>
        <p:spPr bwMode="auto">
          <a:xfrm>
            <a:off x="6638925" y="2514600"/>
            <a:ext cx="304800" cy="461963"/>
          </a:xfrm>
          <a:prstGeom prst="rect">
            <a:avLst/>
          </a:prstGeom>
          <a:noFill/>
          <a:ln w="9525">
            <a:noFill/>
            <a:miter lim="800000"/>
            <a:headEnd/>
            <a:tailEnd/>
          </a:ln>
        </p:spPr>
        <p:txBody>
          <a:bodyPr>
            <a:spAutoFit/>
          </a:bodyPr>
          <a:lstStyle/>
          <a:p>
            <a:r>
              <a:rPr lang="en-US" sz="2400" b="1">
                <a:solidFill>
                  <a:srgbClr val="FFFF00"/>
                </a:solidFill>
              </a:rPr>
              <a:t>R</a:t>
            </a:r>
          </a:p>
        </p:txBody>
      </p:sp>
      <p:sp>
        <p:nvSpPr>
          <p:cNvPr id="31754" name="TextBox 12"/>
          <p:cNvSpPr txBox="1">
            <a:spLocks noChangeArrowheads="1"/>
          </p:cNvSpPr>
          <p:nvPr/>
        </p:nvSpPr>
        <p:spPr bwMode="auto">
          <a:xfrm>
            <a:off x="771525" y="1600200"/>
            <a:ext cx="2362200" cy="708025"/>
          </a:xfrm>
          <a:prstGeom prst="rect">
            <a:avLst/>
          </a:prstGeom>
          <a:noFill/>
          <a:ln w="9525">
            <a:noFill/>
            <a:miter lim="800000"/>
            <a:headEnd/>
            <a:tailEnd/>
          </a:ln>
        </p:spPr>
        <p:txBody>
          <a:bodyPr>
            <a:spAutoFit/>
          </a:bodyPr>
          <a:lstStyle/>
          <a:p>
            <a:r>
              <a:rPr lang="en-US" sz="2000" b="1" dirty="0"/>
              <a:t>Near-shore tsunami height</a:t>
            </a:r>
          </a:p>
        </p:txBody>
      </p:sp>
      <p:cxnSp>
        <p:nvCxnSpPr>
          <p:cNvPr id="15" name="Straight Arrow Connector 14"/>
          <p:cNvCxnSpPr/>
          <p:nvPr/>
        </p:nvCxnSpPr>
        <p:spPr>
          <a:xfrm>
            <a:off x="2600325" y="2286000"/>
            <a:ext cx="12954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31753" idx="1"/>
          </p:cNvCxnSpPr>
          <p:nvPr/>
        </p:nvCxnSpPr>
        <p:spPr>
          <a:xfrm>
            <a:off x="4505325" y="2438400"/>
            <a:ext cx="2133600" cy="3063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
          <p:cNvSpPr txBox="1">
            <a:spLocks noChangeArrowheads="1"/>
          </p:cNvSpPr>
          <p:nvPr/>
        </p:nvSpPr>
        <p:spPr bwMode="auto">
          <a:xfrm>
            <a:off x="675480" y="5238570"/>
            <a:ext cx="7810501" cy="1200329"/>
          </a:xfrm>
          <a:prstGeom prst="rect">
            <a:avLst/>
          </a:prstGeom>
          <a:noFill/>
          <a:ln w="9525">
            <a:noFill/>
            <a:miter lim="800000"/>
            <a:headEnd/>
            <a:tailEnd/>
          </a:ln>
        </p:spPr>
        <p:txBody>
          <a:bodyPr wrap="square">
            <a:spAutoFit/>
          </a:bodyPr>
          <a:lstStyle/>
          <a:p>
            <a:r>
              <a:rPr lang="en-US" dirty="0" smtClean="0"/>
              <a:t>Existing tsunami modeling data is used to calculate tsunami Run-up potential at each location along the coast.  This number typically ranges from 0% to 30% and is multiplied times the tsunami Forecast Amplitude, which is provided in the near-shore area (N).</a:t>
            </a:r>
            <a:endParaRPr lang="en-US" sz="2000" dirty="0"/>
          </a:p>
        </p:txBody>
      </p:sp>
      <p:sp>
        <p:nvSpPr>
          <p:cNvPr id="2" name="Oval 1"/>
          <p:cNvSpPr/>
          <p:nvPr/>
        </p:nvSpPr>
        <p:spPr>
          <a:xfrm>
            <a:off x="381000" y="1447800"/>
            <a:ext cx="2971800" cy="106680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493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
          <p:cNvSpPr txBox="1">
            <a:spLocks noChangeArrowheads="1"/>
          </p:cNvSpPr>
          <p:nvPr/>
        </p:nvSpPr>
        <p:spPr bwMode="auto">
          <a:xfrm>
            <a:off x="228600" y="304800"/>
            <a:ext cx="3858145" cy="5878532"/>
          </a:xfrm>
          <a:prstGeom prst="rect">
            <a:avLst/>
          </a:prstGeom>
          <a:noFill/>
          <a:ln w="9525">
            <a:noFill/>
            <a:miter lim="800000"/>
            <a:headEnd/>
            <a:tailEnd/>
          </a:ln>
        </p:spPr>
        <p:txBody>
          <a:bodyPr wrap="square">
            <a:spAutoFit/>
          </a:bodyPr>
          <a:lstStyle/>
          <a:p>
            <a:pPr algn="ctr"/>
            <a:r>
              <a:rPr lang="en-US" sz="2400" b="1" dirty="0">
                <a:solidFill>
                  <a:schemeClr val="tx2">
                    <a:lumMod val="75000"/>
                  </a:schemeClr>
                </a:solidFill>
                <a:effectLst>
                  <a:outerShdw blurRad="38100" dist="38100" dir="2700000" algn="tl">
                    <a:srgbClr val="000000">
                      <a:alpha val="43137"/>
                    </a:srgbClr>
                  </a:outerShdw>
                </a:effectLst>
              </a:rPr>
              <a:t>Locations </a:t>
            </a:r>
            <a:r>
              <a:rPr lang="en-US" sz="2400" b="1" dirty="0" smtClean="0">
                <a:solidFill>
                  <a:schemeClr val="tx2">
                    <a:lumMod val="75000"/>
                  </a:schemeClr>
                </a:solidFill>
                <a:effectLst>
                  <a:outerShdw blurRad="38100" dist="38100" dir="2700000" algn="tl">
                    <a:srgbClr val="000000">
                      <a:alpha val="43137"/>
                    </a:srgbClr>
                  </a:outerShdw>
                </a:effectLst>
              </a:rPr>
              <a:t>for Tsunami Forecast Start Times and Amplitudes</a:t>
            </a:r>
            <a:endParaRPr lang="en-US" sz="2400" b="1" dirty="0">
              <a:solidFill>
                <a:schemeClr val="tx2">
                  <a:lumMod val="75000"/>
                </a:schemeClr>
              </a:solidFill>
              <a:effectLst>
                <a:outerShdw blurRad="38100" dist="38100" dir="2700000" algn="tl">
                  <a:srgbClr val="000000">
                    <a:alpha val="43137"/>
                  </a:srgbClr>
                </a:outerShdw>
              </a:effectLst>
            </a:endParaRPr>
          </a:p>
          <a:p>
            <a:endParaRPr lang="en-US" sz="2400" dirty="0"/>
          </a:p>
          <a:p>
            <a:r>
              <a:rPr lang="en-US" sz="2000" dirty="0" smtClean="0"/>
              <a:t>National Tsunami Warning Center will send out forecasts for tsunami </a:t>
            </a:r>
          </a:p>
          <a:p>
            <a:pPr marL="342900" indent="-342900">
              <a:buFont typeface="Arial" panose="020B0604020202020204" pitchFamily="34" charset="0"/>
              <a:buChar char="•"/>
            </a:pPr>
            <a:r>
              <a:rPr lang="en-US" sz="2000" dirty="0" smtClean="0"/>
              <a:t>start time and </a:t>
            </a:r>
          </a:p>
          <a:p>
            <a:pPr marL="342900" indent="-342900">
              <a:buFont typeface="Arial" panose="020B0604020202020204" pitchFamily="34" charset="0"/>
              <a:buChar char="•"/>
            </a:pPr>
            <a:r>
              <a:rPr lang="en-US" sz="2000" dirty="0" smtClean="0"/>
              <a:t>maximum tsunami amplitudes (wave heights) </a:t>
            </a:r>
          </a:p>
          <a:p>
            <a:pPr marL="342900" indent="-342900">
              <a:buFont typeface="Arial" panose="020B0604020202020204" pitchFamily="34" charset="0"/>
              <a:buChar char="•"/>
            </a:pPr>
            <a:r>
              <a:rPr lang="en-US" sz="2000" dirty="0" smtClean="0"/>
              <a:t>for over 60 communities in California</a:t>
            </a:r>
          </a:p>
          <a:p>
            <a:endParaRPr lang="en-US" sz="2000" dirty="0"/>
          </a:p>
          <a:p>
            <a:r>
              <a:rPr lang="en-US" sz="2000" dirty="0" smtClean="0"/>
              <a:t>These locations correspond to tide gauge locations as well as highly populated communities vulnerable to tsunamis.  There are several </a:t>
            </a:r>
            <a:r>
              <a:rPr lang="en-US" sz="2000" dirty="0"/>
              <a:t>locations within each </a:t>
            </a:r>
            <a:r>
              <a:rPr lang="en-US" sz="2000" dirty="0" smtClean="0"/>
              <a:t>of the 20 counties in the state.</a:t>
            </a:r>
            <a:endParaRPr lang="en-US" sz="2000" dirty="0"/>
          </a:p>
        </p:txBody>
      </p:sp>
      <p:pic>
        <p:nvPicPr>
          <p:cNvPr id="3074" name="Picture 2" descr="Tsunami NTWC Reporting Locations California v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6745" y="152400"/>
            <a:ext cx="5026025" cy="651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p:cNvSpPr/>
          <p:nvPr/>
        </p:nvSpPr>
        <p:spPr>
          <a:xfrm>
            <a:off x="5943600" y="30480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57066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6FECAF8-49A4-4248-8574-C1364A192535}" type="slidenum">
              <a:rPr lang="en-US" smtClean="0"/>
              <a:t>22</a:t>
            </a:fld>
            <a:endParaRPr lang="en-US"/>
          </a:p>
        </p:txBody>
      </p:sp>
      <p:pic>
        <p:nvPicPr>
          <p:cNvPr id="4" name="Picture 3"/>
          <p:cNvPicPr>
            <a:picLocks noChangeAspect="1"/>
          </p:cNvPicPr>
          <p:nvPr/>
        </p:nvPicPr>
        <p:blipFill>
          <a:blip r:embed="rId2"/>
          <a:stretch>
            <a:fillRect/>
          </a:stretch>
        </p:blipFill>
        <p:spPr>
          <a:xfrm>
            <a:off x="3886200" y="288909"/>
            <a:ext cx="1742107" cy="814566"/>
          </a:xfrm>
          <a:prstGeom prst="rect">
            <a:avLst/>
          </a:prstGeom>
        </p:spPr>
      </p:pic>
      <p:sp>
        <p:nvSpPr>
          <p:cNvPr id="7" name="Rectangle 6"/>
          <p:cNvSpPr/>
          <p:nvPr/>
        </p:nvSpPr>
        <p:spPr>
          <a:xfrm>
            <a:off x="2677493" y="200006"/>
            <a:ext cx="3962400" cy="37623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965678" y="802291"/>
            <a:ext cx="2178322" cy="923330"/>
          </a:xfrm>
          <a:prstGeom prst="rect">
            <a:avLst/>
          </a:prstGeom>
          <a:noFill/>
        </p:spPr>
        <p:txBody>
          <a:bodyPr wrap="square" rtlCol="0">
            <a:spAutoFit/>
          </a:bodyPr>
          <a:lstStyle/>
          <a:p>
            <a:r>
              <a:rPr lang="en-US" dirty="0" smtClean="0"/>
              <a:t>Detailed FASTER information may be available via web link</a:t>
            </a:r>
            <a:endParaRPr lang="en-US" dirty="0"/>
          </a:p>
        </p:txBody>
      </p:sp>
      <p:pic>
        <p:nvPicPr>
          <p:cNvPr id="3" name="Picture 2"/>
          <p:cNvPicPr>
            <a:picLocks noChangeAspect="1"/>
          </p:cNvPicPr>
          <p:nvPr/>
        </p:nvPicPr>
        <p:blipFill>
          <a:blip r:embed="rId3"/>
          <a:stretch>
            <a:fillRect/>
          </a:stretch>
        </p:blipFill>
        <p:spPr>
          <a:xfrm>
            <a:off x="685800" y="4051304"/>
            <a:ext cx="7696200" cy="2621926"/>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2819400" y="1192378"/>
            <a:ext cx="3611392" cy="2612743"/>
          </a:xfrm>
          <a:prstGeom prst="rect">
            <a:avLst/>
          </a:prstGeom>
          <a:ln>
            <a:solidFill>
              <a:schemeClr val="tx1"/>
            </a:solidFill>
          </a:ln>
        </p:spPr>
      </p:pic>
      <p:sp>
        <p:nvSpPr>
          <p:cNvPr id="8" name="Bent Arrow 7"/>
          <p:cNvSpPr/>
          <p:nvPr/>
        </p:nvSpPr>
        <p:spPr>
          <a:xfrm rot="5400000">
            <a:off x="6216207" y="2291214"/>
            <a:ext cx="2121786" cy="990600"/>
          </a:xfrm>
          <a:prstGeom prst="bentArrow">
            <a:avLst>
              <a:gd name="adj1" fmla="val 25000"/>
              <a:gd name="adj2" fmla="val 24079"/>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Oval 5"/>
          <p:cNvSpPr/>
          <p:nvPr/>
        </p:nvSpPr>
        <p:spPr>
          <a:xfrm>
            <a:off x="4038600" y="1103475"/>
            <a:ext cx="1589707" cy="29478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0286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0539" y="3861490"/>
            <a:ext cx="2193028" cy="2838036"/>
          </a:xfrm>
          <a:prstGeom prst="rect">
            <a:avLst/>
          </a:prstGeom>
          <a:ln>
            <a:solidFill>
              <a:schemeClr val="tx1"/>
            </a:solidFill>
          </a:ln>
        </p:spPr>
      </p:pic>
      <p:sp>
        <p:nvSpPr>
          <p:cNvPr id="3" name="Title 1"/>
          <p:cNvSpPr txBox="1">
            <a:spLocks/>
          </p:cNvSpPr>
          <p:nvPr/>
        </p:nvSpPr>
        <p:spPr>
          <a:xfrm>
            <a:off x="-12032" y="110300"/>
            <a:ext cx="9144000" cy="875040"/>
          </a:xfrm>
          <a:prstGeom prst="rect">
            <a:avLst/>
          </a:prstGeom>
        </p:spPr>
        <p:txBody>
          <a:bodyPr>
            <a:normAutofit fontScale="52500" lnSpcReduction="200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fontAlgn="auto">
              <a:spcBef>
                <a:spcPts val="600"/>
              </a:spcBef>
              <a:spcAft>
                <a:spcPts val="0"/>
              </a:spcAft>
            </a:pPr>
            <a:r>
              <a:rPr lang="en-US" dirty="0" smtClean="0">
                <a:solidFill>
                  <a:schemeClr val="accent1">
                    <a:lumMod val="50000"/>
                  </a:schemeClr>
                </a:solidFill>
                <a:effectLst>
                  <a:outerShdw blurRad="38100" dist="38100" dir="2700000" algn="tl">
                    <a:srgbClr val="000000">
                      <a:alpha val="43137"/>
                    </a:srgbClr>
                  </a:outerShdw>
                </a:effectLst>
              </a:rPr>
              <a:t>Secondary Evacuation Plans</a:t>
            </a:r>
            <a:br>
              <a:rPr lang="en-US" dirty="0" smtClean="0">
                <a:solidFill>
                  <a:schemeClr val="accent1">
                    <a:lumMod val="50000"/>
                  </a:schemeClr>
                </a:solidFill>
                <a:effectLst>
                  <a:outerShdw blurRad="38100" dist="38100" dir="2700000" algn="tl">
                    <a:srgbClr val="000000">
                      <a:alpha val="43137"/>
                    </a:srgbClr>
                  </a:outerShdw>
                </a:effectLst>
              </a:rPr>
            </a:br>
            <a:r>
              <a:rPr lang="en-US" dirty="0" smtClean="0">
                <a:solidFill>
                  <a:schemeClr val="accent1">
                    <a:lumMod val="50000"/>
                  </a:schemeClr>
                </a:solidFill>
                <a:effectLst>
                  <a:outerShdw blurRad="38100" dist="38100" dir="2700000" algn="tl">
                    <a:srgbClr val="000000">
                      <a:alpha val="43137"/>
                    </a:srgbClr>
                  </a:outerShdw>
                </a:effectLst>
              </a:rPr>
              <a:t>Tsunami Evacuation Playbooks</a:t>
            </a:r>
            <a:br>
              <a:rPr lang="en-US" dirty="0" smtClean="0">
                <a:solidFill>
                  <a:schemeClr val="accent1">
                    <a:lumMod val="50000"/>
                  </a:schemeClr>
                </a:solidFill>
                <a:effectLst>
                  <a:outerShdw blurRad="38100" dist="38100" dir="2700000" algn="tl">
                    <a:srgbClr val="000000">
                      <a:alpha val="43137"/>
                    </a:srgbClr>
                  </a:outerShdw>
                </a:effectLst>
              </a:rPr>
            </a:br>
            <a:r>
              <a:rPr lang="en-US" sz="2700" dirty="0" smtClean="0">
                <a:solidFill>
                  <a:schemeClr val="accent1">
                    <a:lumMod val="50000"/>
                  </a:schemeClr>
                </a:solidFill>
                <a:effectLst>
                  <a:outerShdw blurRad="38100" dist="38100" dir="2700000" algn="tl">
                    <a:srgbClr val="000000">
                      <a:alpha val="43137"/>
                    </a:srgbClr>
                  </a:outerShdw>
                </a:effectLst>
              </a:rPr>
              <a:t>Evacuation maps based on elevation using streets and landmarks</a:t>
            </a:r>
          </a:p>
          <a:p>
            <a:pPr algn="ctr" fontAlgn="auto">
              <a:spcBef>
                <a:spcPts val="600"/>
              </a:spcBef>
              <a:spcAft>
                <a:spcPts val="0"/>
              </a:spcAft>
            </a:pPr>
            <a:endParaRPr lang="en-US" sz="600" dirty="0" smtClean="0">
              <a:solidFill>
                <a:schemeClr val="accent1">
                  <a:lumMod val="50000"/>
                </a:schemeClr>
              </a:solidFill>
              <a:effectLst/>
            </a:endParaRPr>
          </a:p>
        </p:txBody>
      </p:sp>
      <p:sp>
        <p:nvSpPr>
          <p:cNvPr id="4" name="Slide Number Placeholder 3"/>
          <p:cNvSpPr>
            <a:spLocks noGrp="1"/>
          </p:cNvSpPr>
          <p:nvPr>
            <p:ph type="sldNum" sz="quarter" idx="12"/>
          </p:nvPr>
        </p:nvSpPr>
        <p:spPr>
          <a:xfrm>
            <a:off x="6810940" y="6325750"/>
            <a:ext cx="2057400" cy="365125"/>
          </a:xfrm>
        </p:spPr>
        <p:txBody>
          <a:bodyPr/>
          <a:lstStyle/>
          <a:p>
            <a:fld id="{26FECAF8-49A4-4248-8574-C1364A192535}" type="slidenum">
              <a:rPr lang="en-US" smtClean="0"/>
              <a:t>23</a:t>
            </a:fld>
            <a:endParaRPr lang="en-US"/>
          </a:p>
        </p:txBody>
      </p:sp>
      <p:pic>
        <p:nvPicPr>
          <p:cNvPr id="7" name="Picture 6"/>
          <p:cNvPicPr>
            <a:picLocks noChangeAspect="1"/>
          </p:cNvPicPr>
          <p:nvPr/>
        </p:nvPicPr>
        <p:blipFill>
          <a:blip r:embed="rId4"/>
          <a:stretch>
            <a:fillRect/>
          </a:stretch>
        </p:blipFill>
        <p:spPr>
          <a:xfrm>
            <a:off x="7016319" y="1116511"/>
            <a:ext cx="1852021" cy="1952765"/>
          </a:xfrm>
          <a:prstGeom prst="rect">
            <a:avLst/>
          </a:prstGeom>
        </p:spPr>
      </p:pic>
      <p:pic>
        <p:nvPicPr>
          <p:cNvPr id="8" name="Picture 7"/>
          <p:cNvPicPr>
            <a:picLocks noChangeAspect="1"/>
          </p:cNvPicPr>
          <p:nvPr/>
        </p:nvPicPr>
        <p:blipFill>
          <a:blip r:embed="rId5"/>
          <a:stretch>
            <a:fillRect/>
          </a:stretch>
        </p:blipFill>
        <p:spPr>
          <a:xfrm>
            <a:off x="5318955" y="2092475"/>
            <a:ext cx="1852021" cy="1958816"/>
          </a:xfrm>
          <a:prstGeom prst="rect">
            <a:avLst/>
          </a:prstGeom>
        </p:spPr>
      </p:pic>
      <p:pic>
        <p:nvPicPr>
          <p:cNvPr id="9" name="Picture 8"/>
          <p:cNvPicPr>
            <a:picLocks noChangeAspect="1"/>
          </p:cNvPicPr>
          <p:nvPr/>
        </p:nvPicPr>
        <p:blipFill>
          <a:blip r:embed="rId6"/>
          <a:stretch>
            <a:fillRect/>
          </a:stretch>
        </p:blipFill>
        <p:spPr>
          <a:xfrm>
            <a:off x="5321556" y="4140132"/>
            <a:ext cx="1852021" cy="1952652"/>
          </a:xfrm>
          <a:prstGeom prst="rect">
            <a:avLst/>
          </a:prstGeom>
        </p:spPr>
      </p:pic>
      <p:pic>
        <p:nvPicPr>
          <p:cNvPr id="10" name="Picture 9"/>
          <p:cNvPicPr>
            <a:picLocks noChangeAspect="1"/>
          </p:cNvPicPr>
          <p:nvPr/>
        </p:nvPicPr>
        <p:blipFill>
          <a:blip r:embed="rId7"/>
          <a:stretch>
            <a:fillRect/>
          </a:stretch>
        </p:blipFill>
        <p:spPr>
          <a:xfrm>
            <a:off x="7153650" y="4739862"/>
            <a:ext cx="1857104" cy="1956227"/>
          </a:xfrm>
          <a:prstGeom prst="rect">
            <a:avLst/>
          </a:prstGeom>
        </p:spPr>
      </p:pic>
      <p:sp>
        <p:nvSpPr>
          <p:cNvPr id="6" name="Right Arrow 5"/>
          <p:cNvSpPr/>
          <p:nvPr/>
        </p:nvSpPr>
        <p:spPr>
          <a:xfrm rot="17402372">
            <a:off x="3930930" y="4474839"/>
            <a:ext cx="2220213" cy="356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8"/>
          <a:stretch>
            <a:fillRect/>
          </a:stretch>
        </p:blipFill>
        <p:spPr>
          <a:xfrm>
            <a:off x="621253" y="1282123"/>
            <a:ext cx="3497076" cy="2273990"/>
          </a:xfrm>
          <a:prstGeom prst="rect">
            <a:avLst/>
          </a:prstGeom>
          <a:ln>
            <a:solidFill>
              <a:schemeClr val="tx1"/>
            </a:solidFill>
          </a:ln>
        </p:spPr>
      </p:pic>
      <p:sp>
        <p:nvSpPr>
          <p:cNvPr id="18" name="TextBox 17"/>
          <p:cNvSpPr txBox="1"/>
          <p:nvPr/>
        </p:nvSpPr>
        <p:spPr>
          <a:xfrm>
            <a:off x="528574" y="989868"/>
            <a:ext cx="3814826" cy="307777"/>
          </a:xfrm>
          <a:prstGeom prst="rect">
            <a:avLst/>
          </a:prstGeom>
          <a:noFill/>
        </p:spPr>
        <p:txBody>
          <a:bodyPr wrap="square" rtlCol="0">
            <a:spAutoFit/>
          </a:bodyPr>
          <a:lstStyle/>
          <a:p>
            <a:r>
              <a:rPr lang="en-US" sz="1400" dirty="0" smtClean="0">
                <a:solidFill>
                  <a:srgbClr val="FF0000"/>
                </a:solidFill>
              </a:rPr>
              <a:t>Real-time recommendation from State and NWS:</a:t>
            </a:r>
            <a:endParaRPr lang="en-US" sz="1400" dirty="0">
              <a:solidFill>
                <a:srgbClr val="FF0000"/>
              </a:solidFill>
            </a:endParaRPr>
          </a:p>
        </p:txBody>
      </p:sp>
      <p:sp>
        <p:nvSpPr>
          <p:cNvPr id="19" name="Rounded Rectangle 18"/>
          <p:cNvSpPr/>
          <p:nvPr/>
        </p:nvSpPr>
        <p:spPr>
          <a:xfrm>
            <a:off x="597573" y="3422827"/>
            <a:ext cx="3520756" cy="13328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3962399" y="5947908"/>
            <a:ext cx="707681" cy="17204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2400" y="3847008"/>
            <a:ext cx="2195429" cy="2841143"/>
          </a:xfrm>
          <a:prstGeom prst="rect">
            <a:avLst/>
          </a:prstGeom>
          <a:ln>
            <a:solidFill>
              <a:schemeClr val="tx1"/>
            </a:solidFill>
          </a:ln>
        </p:spPr>
      </p:pic>
      <p:sp>
        <p:nvSpPr>
          <p:cNvPr id="15" name="Right Arrow 14"/>
          <p:cNvSpPr/>
          <p:nvPr/>
        </p:nvSpPr>
        <p:spPr>
          <a:xfrm>
            <a:off x="2318270" y="5298577"/>
            <a:ext cx="495508" cy="356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rot="7552215">
            <a:off x="1700432" y="3676101"/>
            <a:ext cx="495508" cy="356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02590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FECAF8-49A4-4248-8574-C1364A192535}" type="slidenum">
              <a:rPr lang="en-US" smtClean="0"/>
              <a:t>24</a:t>
            </a:fld>
            <a:endParaRPr lang="en-US"/>
          </a:p>
        </p:txBody>
      </p:sp>
      <p:sp>
        <p:nvSpPr>
          <p:cNvPr id="2" name="Rectangle 1"/>
          <p:cNvSpPr/>
          <p:nvPr/>
        </p:nvSpPr>
        <p:spPr>
          <a:xfrm>
            <a:off x="4495800" y="1449342"/>
            <a:ext cx="4567788" cy="4524315"/>
          </a:xfrm>
          <a:prstGeom prst="rect">
            <a:avLst/>
          </a:prstGeom>
        </p:spPr>
        <p:txBody>
          <a:bodyPr wrap="square">
            <a:spAutoFit/>
          </a:bodyPr>
          <a:lstStyle/>
          <a:p>
            <a:pPr marL="738188" indent="-738188">
              <a:spcBef>
                <a:spcPts val="600"/>
              </a:spcBef>
              <a:spcAft>
                <a:spcPts val="600"/>
              </a:spcAft>
            </a:pPr>
            <a:r>
              <a:rPr lang="en-US" sz="1600" b="1" dirty="0"/>
              <a:t>Page 2:  Purpose and </a:t>
            </a:r>
            <a:r>
              <a:rPr lang="en-US" sz="1600" b="1" dirty="0" smtClean="0"/>
              <a:t>use </a:t>
            </a:r>
            <a:r>
              <a:rPr lang="en-US" sz="1600" b="1" dirty="0"/>
              <a:t>of </a:t>
            </a:r>
            <a:r>
              <a:rPr lang="en-US" sz="1600" b="1" dirty="0" smtClean="0"/>
              <a:t>Tsunami Playbooks</a:t>
            </a:r>
            <a:endParaRPr lang="en-US" sz="1600" b="1" dirty="0"/>
          </a:p>
          <a:p>
            <a:pPr marL="738188" indent="-738188">
              <a:spcBef>
                <a:spcPts val="600"/>
              </a:spcBef>
              <a:spcAft>
                <a:spcPts val="600"/>
              </a:spcAft>
            </a:pPr>
            <a:r>
              <a:rPr lang="en-US" sz="1600" b="1" dirty="0"/>
              <a:t>Page 3:  </a:t>
            </a:r>
            <a:r>
              <a:rPr lang="en-US" sz="1600" b="1" dirty="0" smtClean="0"/>
              <a:t>Tsunami Alert Bulletins and FASTER info</a:t>
            </a:r>
            <a:endParaRPr lang="en-US" sz="1600" b="1" dirty="0"/>
          </a:p>
          <a:p>
            <a:pPr marL="738188" indent="-738188">
              <a:spcBef>
                <a:spcPts val="600"/>
              </a:spcBef>
              <a:spcAft>
                <a:spcPts val="600"/>
              </a:spcAft>
            </a:pPr>
            <a:r>
              <a:rPr lang="en-US" sz="1600" b="1" dirty="0"/>
              <a:t>Page </a:t>
            </a:r>
            <a:r>
              <a:rPr lang="en-US" sz="1600" b="1" dirty="0" smtClean="0"/>
              <a:t>4:  Expanded real-time </a:t>
            </a:r>
            <a:r>
              <a:rPr lang="en-US" sz="1600" b="1" dirty="0"/>
              <a:t>r</a:t>
            </a:r>
            <a:r>
              <a:rPr lang="en-US" sz="1600" b="1" dirty="0" smtClean="0"/>
              <a:t>esponse </a:t>
            </a:r>
            <a:r>
              <a:rPr lang="en-US" sz="1600" b="1" dirty="0"/>
              <a:t>p</a:t>
            </a:r>
            <a:r>
              <a:rPr lang="en-US" sz="1600" b="1" dirty="0" smtClean="0"/>
              <a:t>age</a:t>
            </a:r>
          </a:p>
          <a:p>
            <a:pPr marL="738188" indent="-738188">
              <a:spcBef>
                <a:spcPts val="600"/>
              </a:spcBef>
              <a:spcAft>
                <a:spcPts val="600"/>
              </a:spcAft>
            </a:pPr>
            <a:r>
              <a:rPr lang="en-US" sz="1600" b="1" dirty="0" smtClean="0"/>
              <a:t>Page </a:t>
            </a:r>
            <a:r>
              <a:rPr lang="en-US" sz="1600" b="1" dirty="0"/>
              <a:t>5</a:t>
            </a:r>
            <a:r>
              <a:rPr lang="en-US" sz="1600" b="1" dirty="0" smtClean="0"/>
              <a:t>:  Tsunami evacuation/response “Decision Tree”</a:t>
            </a:r>
            <a:endParaRPr lang="en-US" sz="1600" b="1" dirty="0"/>
          </a:p>
          <a:p>
            <a:pPr marL="738188" indent="-738188">
              <a:spcBef>
                <a:spcPts val="600"/>
              </a:spcBef>
              <a:spcAft>
                <a:spcPts val="600"/>
              </a:spcAft>
            </a:pPr>
            <a:r>
              <a:rPr lang="en-US" sz="1600" b="1" dirty="0"/>
              <a:t>Page </a:t>
            </a:r>
            <a:r>
              <a:rPr lang="en-US" sz="1600" b="1" dirty="0" smtClean="0"/>
              <a:t>6:  Tsunami elevation-based Playbook info</a:t>
            </a:r>
          </a:p>
          <a:p>
            <a:pPr marL="738188" indent="-738188">
              <a:spcBef>
                <a:spcPts val="600"/>
              </a:spcBef>
              <a:spcAft>
                <a:spcPts val="600"/>
              </a:spcAft>
            </a:pPr>
            <a:r>
              <a:rPr lang="en-US" sz="1600" b="1" dirty="0" smtClean="0"/>
              <a:t>Page 7:  Tsunami scenario-based Playbook info </a:t>
            </a:r>
            <a:endParaRPr lang="en-US" sz="1600" b="1" dirty="0"/>
          </a:p>
          <a:p>
            <a:pPr marL="738188" indent="-738188">
              <a:spcBef>
                <a:spcPts val="600"/>
              </a:spcBef>
              <a:spcAft>
                <a:spcPts val="600"/>
              </a:spcAft>
            </a:pPr>
            <a:r>
              <a:rPr lang="en-US" sz="1600" b="1" dirty="0"/>
              <a:t>Pages </a:t>
            </a:r>
            <a:r>
              <a:rPr lang="en-US" sz="1600" b="1" dirty="0" smtClean="0"/>
              <a:t>8-15:  Tsunami elevation-based </a:t>
            </a:r>
            <a:r>
              <a:rPr lang="en-US" sz="1600" b="1" dirty="0"/>
              <a:t>e</a:t>
            </a:r>
            <a:r>
              <a:rPr lang="en-US" sz="1600" b="1" dirty="0" smtClean="0"/>
              <a:t>vacuation Playbook plans and maps</a:t>
            </a:r>
            <a:endParaRPr lang="en-US" sz="1600" b="1" dirty="0"/>
          </a:p>
          <a:p>
            <a:pPr marL="738188" indent="-738188">
              <a:spcBef>
                <a:spcPts val="600"/>
              </a:spcBef>
              <a:spcAft>
                <a:spcPts val="600"/>
              </a:spcAft>
            </a:pPr>
            <a:r>
              <a:rPr lang="en-US" sz="1600" b="1" dirty="0"/>
              <a:t>Page </a:t>
            </a:r>
            <a:r>
              <a:rPr lang="en-US" sz="1600" b="1" dirty="0" smtClean="0"/>
              <a:t>16-17:  Notable </a:t>
            </a:r>
            <a:r>
              <a:rPr lang="en-US" sz="1600" b="1" dirty="0"/>
              <a:t>historical tsunamis and state tsunami program modeling results</a:t>
            </a:r>
          </a:p>
          <a:p>
            <a:pPr marL="738188" indent="-738188">
              <a:spcBef>
                <a:spcPts val="600"/>
              </a:spcBef>
              <a:spcAft>
                <a:spcPts val="600"/>
              </a:spcAft>
            </a:pPr>
            <a:r>
              <a:rPr lang="en-US" sz="1600" b="1" dirty="0"/>
              <a:t>Page </a:t>
            </a:r>
            <a:r>
              <a:rPr lang="en-US" sz="1600" b="1" dirty="0" smtClean="0"/>
              <a:t>18:  APPENDIX – Quick Reference Page for real-time response activities</a:t>
            </a:r>
            <a:endParaRPr lang="en-US" sz="1600" b="1" dirty="0"/>
          </a:p>
        </p:txBody>
      </p:sp>
      <p:sp>
        <p:nvSpPr>
          <p:cNvPr id="5" name="Rectangle 4"/>
          <p:cNvSpPr/>
          <p:nvPr/>
        </p:nvSpPr>
        <p:spPr>
          <a:xfrm>
            <a:off x="34636" y="381000"/>
            <a:ext cx="9144000" cy="461665"/>
          </a:xfrm>
          <a:prstGeom prst="rect">
            <a:avLst/>
          </a:prstGeom>
        </p:spPr>
        <p:txBody>
          <a:bodyPr wrap="square">
            <a:spAutoFit/>
          </a:bodyPr>
          <a:lstStyle/>
          <a:p>
            <a:pPr algn="ctr">
              <a:spcBef>
                <a:spcPct val="50000"/>
              </a:spcBef>
              <a:defRPr/>
            </a:pPr>
            <a:r>
              <a:rPr lang="en-US" sz="2000" b="1" dirty="0">
                <a:solidFill>
                  <a:schemeClr val="tx2">
                    <a:lumMod val="75000"/>
                  </a:schemeClr>
                </a:solidFill>
                <a:effectLst>
                  <a:outerShdw blurRad="38100" dist="38100" dir="2700000" algn="tl">
                    <a:srgbClr val="C0C0C0"/>
                  </a:outerShdw>
                </a:effectLst>
                <a:latin typeface="Lucida Sans Unicode" pitchFamily="34" charset="0"/>
              </a:rPr>
              <a:t> </a:t>
            </a:r>
            <a:r>
              <a:rPr lang="en-US" sz="2400" b="1" dirty="0" smtClean="0">
                <a:solidFill>
                  <a:schemeClr val="tx2">
                    <a:lumMod val="75000"/>
                  </a:schemeClr>
                </a:solidFill>
                <a:effectLst>
                  <a:outerShdw blurRad="38100" dist="38100" dir="2700000" algn="tl">
                    <a:srgbClr val="C0C0C0"/>
                  </a:outerShdw>
                </a:effectLst>
                <a:latin typeface="Lucida Sans Unicode" pitchFamily="34" charset="0"/>
              </a:rPr>
              <a:t>Individual Playbook Documents for Each Community</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0"/>
            <a:ext cx="4191000" cy="5396345"/>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4419600" y="4038600"/>
            <a:ext cx="4724400" cy="60960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671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6FECAF8-49A4-4248-8574-C1364A192535}" type="slidenum">
              <a:rPr lang="en-US" smtClean="0"/>
              <a:t>25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723742"/>
            <a:ext cx="4267200" cy="5522258"/>
          </a:xfrm>
          <a:prstGeom prst="rect">
            <a:avLst/>
          </a:prstGeom>
          <a:ln>
            <a:solidFill>
              <a:schemeClr val="tx1"/>
            </a:solidFill>
          </a:ln>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723742"/>
            <a:ext cx="4267200" cy="5522258"/>
          </a:xfrm>
          <a:prstGeom prst="rect">
            <a:avLst/>
          </a:prstGeom>
          <a:ln>
            <a:solidFill>
              <a:schemeClr val="tx1"/>
            </a:solidFill>
          </a:ln>
        </p:spPr>
      </p:pic>
      <p:grpSp>
        <p:nvGrpSpPr>
          <p:cNvPr id="10" name="Group 9"/>
          <p:cNvGrpSpPr/>
          <p:nvPr/>
        </p:nvGrpSpPr>
        <p:grpSpPr>
          <a:xfrm>
            <a:off x="5715000" y="4267200"/>
            <a:ext cx="2209800" cy="1211688"/>
            <a:chOff x="5715000" y="4267200"/>
            <a:chExt cx="2209800" cy="1211688"/>
          </a:xfrm>
        </p:grpSpPr>
        <p:sp>
          <p:nvSpPr>
            <p:cNvPr id="3" name="Rectangle 2"/>
            <p:cNvSpPr/>
            <p:nvPr/>
          </p:nvSpPr>
          <p:spPr>
            <a:xfrm>
              <a:off x="5715000" y="4343400"/>
              <a:ext cx="685800" cy="762000"/>
            </a:xfrm>
            <a:prstGeom prst="rect">
              <a:avLst/>
            </a:pr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239000" y="4267200"/>
              <a:ext cx="685800" cy="762000"/>
            </a:xfrm>
            <a:prstGeom prst="rect">
              <a:avLst/>
            </a:pr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91200" y="5109556"/>
              <a:ext cx="533400" cy="369332"/>
            </a:xfrm>
            <a:prstGeom prst="rect">
              <a:avLst/>
            </a:prstGeom>
            <a:noFill/>
          </p:spPr>
          <p:txBody>
            <a:bodyPr wrap="square" rtlCol="0">
              <a:spAutoFit/>
            </a:bodyPr>
            <a:lstStyle/>
            <a:p>
              <a:r>
                <a:rPr lang="en-US" b="1" dirty="0" smtClean="0">
                  <a:solidFill>
                    <a:srgbClr val="00B050"/>
                  </a:solidFill>
                  <a:effectLst>
                    <a:outerShdw blurRad="38100" dist="38100" dir="2700000" algn="tl">
                      <a:srgbClr val="000000">
                        <a:alpha val="43137"/>
                      </a:srgbClr>
                    </a:outerShdw>
                  </a:effectLst>
                </a:rPr>
                <a:t>YES</a:t>
              </a:r>
              <a:endParaRPr lang="en-US" b="1" dirty="0">
                <a:solidFill>
                  <a:srgbClr val="00B050"/>
                </a:solidFill>
                <a:effectLst>
                  <a:outerShdw blurRad="38100" dist="38100" dir="2700000" algn="tl">
                    <a:srgbClr val="000000">
                      <a:alpha val="43137"/>
                    </a:srgbClr>
                  </a:outerShdw>
                </a:effectLst>
              </a:endParaRPr>
            </a:p>
          </p:txBody>
        </p:sp>
        <p:sp>
          <p:nvSpPr>
            <p:cNvPr id="8" name="TextBox 7"/>
            <p:cNvSpPr txBox="1"/>
            <p:nvPr/>
          </p:nvSpPr>
          <p:spPr>
            <a:xfrm>
              <a:off x="7315200" y="5062451"/>
              <a:ext cx="533400" cy="369332"/>
            </a:xfrm>
            <a:prstGeom prst="rect">
              <a:avLst/>
            </a:prstGeom>
            <a:noFill/>
          </p:spPr>
          <p:txBody>
            <a:bodyPr wrap="square" rtlCol="0">
              <a:spAutoFit/>
            </a:bodyPr>
            <a:lstStyle/>
            <a:p>
              <a:r>
                <a:rPr lang="en-US" b="1" dirty="0" smtClean="0">
                  <a:solidFill>
                    <a:srgbClr val="00B050"/>
                  </a:solidFill>
                  <a:effectLst>
                    <a:outerShdw blurRad="38100" dist="38100" dir="2700000" algn="tl">
                      <a:srgbClr val="000000">
                        <a:alpha val="43137"/>
                      </a:srgbClr>
                    </a:outerShdw>
                  </a:effectLst>
                </a:rPr>
                <a:t>YES</a:t>
              </a:r>
              <a:endParaRPr lang="en-US" b="1" dirty="0">
                <a:solidFill>
                  <a:srgbClr val="00B050"/>
                </a:solidFill>
                <a:effectLst>
                  <a:outerShdw blurRad="38100" dist="38100" dir="2700000" algn="tl">
                    <a:srgbClr val="000000">
                      <a:alpha val="43137"/>
                    </a:srgbClr>
                  </a:outerShdw>
                </a:effectLst>
              </a:endParaRPr>
            </a:p>
          </p:txBody>
        </p:sp>
      </p:grpSp>
      <p:sp>
        <p:nvSpPr>
          <p:cNvPr id="9" name="Oval 8"/>
          <p:cNvSpPr/>
          <p:nvPr/>
        </p:nvSpPr>
        <p:spPr>
          <a:xfrm>
            <a:off x="457200" y="2286000"/>
            <a:ext cx="3962400" cy="2438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947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FECAF8-49A4-4248-8574-C1364A192535}" type="slidenum">
              <a:rPr lang="en-US" smtClean="0"/>
              <a:t>26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59280"/>
            <a:ext cx="4402282" cy="5697070"/>
          </a:xfrm>
          <a:prstGeom prst="rect">
            <a:avLst/>
          </a:prstGeom>
          <a:ln>
            <a:solidFill>
              <a:schemeClr val="tx1"/>
            </a:solidFill>
          </a:ln>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993215"/>
            <a:ext cx="4001334"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30882" y="659280"/>
            <a:ext cx="4360718" cy="56970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685800" y="3200400"/>
            <a:ext cx="3124200" cy="2286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Tree>
    <p:extLst>
      <p:ext uri="{BB962C8B-B14F-4D97-AF65-F5344CB8AC3E}">
        <p14:creationId xmlns:p14="http://schemas.microsoft.com/office/powerpoint/2010/main" val="419039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6FECAF8-49A4-4248-8574-C1364A192535}" type="slidenum">
              <a:rPr lang="en-US" smtClean="0"/>
              <a:t>27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462056"/>
            <a:ext cx="4554682" cy="5894294"/>
          </a:xfrm>
          <a:prstGeom prst="rect">
            <a:avLst/>
          </a:prstGeom>
          <a:ln>
            <a:solidFill>
              <a:schemeClr val="tx1"/>
            </a:solidFill>
          </a:ln>
        </p:spPr>
      </p:pic>
      <p:sp>
        <p:nvSpPr>
          <p:cNvPr id="4" name="Oval 3"/>
          <p:cNvSpPr/>
          <p:nvPr/>
        </p:nvSpPr>
        <p:spPr>
          <a:xfrm>
            <a:off x="5715000" y="5029200"/>
            <a:ext cx="685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49605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2362200"/>
            <a:ext cx="8382000" cy="1143000"/>
          </a:xfrm>
          <a:prstGeom prst="rect">
            <a:avLst/>
          </a:prstGeom>
        </p:spPr>
        <p:txBody>
          <a:bodyPr/>
          <a:lstStyle/>
          <a:p>
            <a:pPr algn="ctr">
              <a:defRPr/>
            </a:pPr>
            <a:r>
              <a:rPr lang="en-US" sz="3600" b="1" dirty="0" smtClean="0">
                <a:solidFill>
                  <a:schemeClr val="accent1">
                    <a:lumMod val="50000"/>
                  </a:schemeClr>
                </a:solidFill>
                <a:effectLst>
                  <a:outerShdw blurRad="31750" dist="25400" dir="5400000" algn="tl" rotWithShape="0">
                    <a:srgbClr val="000000">
                      <a:alpha val="25000"/>
                    </a:srgbClr>
                  </a:outerShdw>
                </a:effectLst>
                <a:latin typeface="Calibri" panose="020F0502020204030204" pitchFamily="34" charset="0"/>
                <a:ea typeface="Arial Unicode MS" pitchFamily="34" charset="-128"/>
                <a:cs typeface="Arial Unicode MS" pitchFamily="34" charset="-128"/>
              </a:rPr>
              <a:t>Maritime Response Playbooks</a:t>
            </a:r>
            <a:endParaRPr lang="en-US" sz="3600" b="1" dirty="0">
              <a:solidFill>
                <a:schemeClr val="accent1">
                  <a:lumMod val="50000"/>
                </a:schemeClr>
              </a:solidFill>
              <a:effectLst>
                <a:outerShdw blurRad="31750" dist="25400" dir="5400000" algn="tl" rotWithShape="0">
                  <a:srgbClr val="000000">
                    <a:alpha val="25000"/>
                  </a:srgbClr>
                </a:outerShdw>
              </a:effectLst>
              <a:latin typeface="Calibri" panose="020F0502020204030204"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13420966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4003647"/>
            <a:ext cx="7213504" cy="2635765"/>
          </a:xfrm>
          <a:prstGeom prst="rect">
            <a:avLst/>
          </a:prstGeom>
          <a:ln w="19050">
            <a:solidFill>
              <a:schemeClr val="tx1"/>
            </a:solidFill>
          </a:ln>
          <a:effectLst>
            <a:outerShdw blurRad="50800" dist="38100" dir="2700000" algn="tl" rotWithShape="0">
              <a:prstClr val="black">
                <a:alpha val="40000"/>
              </a:prstClr>
            </a:outerShdw>
          </a:effectLst>
        </p:spPr>
      </p:pic>
      <p:sp>
        <p:nvSpPr>
          <p:cNvPr id="16" name="Oval 15"/>
          <p:cNvSpPr/>
          <p:nvPr/>
        </p:nvSpPr>
        <p:spPr>
          <a:xfrm rot="15766265">
            <a:off x="1649274" y="6212727"/>
            <a:ext cx="311649" cy="138778"/>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7144752">
            <a:off x="1492533" y="5110714"/>
            <a:ext cx="218922" cy="10051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14870546">
            <a:off x="2789798" y="6148290"/>
            <a:ext cx="442399" cy="162553"/>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17144752">
            <a:off x="2717383" y="5092011"/>
            <a:ext cx="242884" cy="137917"/>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15334859">
            <a:off x="4016120" y="6099751"/>
            <a:ext cx="596556" cy="19348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7609065">
            <a:off x="3978707" y="5040511"/>
            <a:ext cx="371620" cy="18496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15653887">
            <a:off x="4994454" y="5924405"/>
            <a:ext cx="989078" cy="19348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7609065">
            <a:off x="5151311" y="5050599"/>
            <a:ext cx="477379" cy="18496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17609065">
            <a:off x="5604885" y="4601519"/>
            <a:ext cx="320290" cy="117261"/>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rot="15653887">
            <a:off x="6286586" y="5881639"/>
            <a:ext cx="1142842" cy="19348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rot="17826934">
            <a:off x="6471046" y="5055341"/>
            <a:ext cx="618317" cy="134851"/>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rot="17609065">
            <a:off x="6884135" y="4638928"/>
            <a:ext cx="498624" cy="180538"/>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31725" y="4993831"/>
            <a:ext cx="1236379" cy="1431676"/>
          </a:xfrm>
          <a:prstGeom prst="rect">
            <a:avLst/>
          </a:prstGeom>
          <a:ln>
            <a:solidFill>
              <a:schemeClr val="tx1"/>
            </a:solidFill>
          </a:ln>
        </p:spPr>
      </p:pic>
      <p:pic>
        <p:nvPicPr>
          <p:cNvPr id="4" name="Picture 3"/>
          <p:cNvPicPr>
            <a:picLocks noChangeAspect="1"/>
          </p:cNvPicPr>
          <p:nvPr/>
        </p:nvPicPr>
        <p:blipFill>
          <a:blip r:embed="rId5"/>
          <a:stretch>
            <a:fillRect/>
          </a:stretch>
        </p:blipFill>
        <p:spPr>
          <a:xfrm>
            <a:off x="3886200" y="933112"/>
            <a:ext cx="2163290" cy="2815333"/>
          </a:xfrm>
          <a:prstGeom prst="rect">
            <a:avLst/>
          </a:prstGeom>
          <a:ln>
            <a:solidFill>
              <a:schemeClr val="tx1"/>
            </a:solidFill>
          </a:ln>
        </p:spPr>
      </p:pic>
      <p:pic>
        <p:nvPicPr>
          <p:cNvPr id="5" name="Picture 4"/>
          <p:cNvPicPr>
            <a:picLocks noChangeAspect="1"/>
          </p:cNvPicPr>
          <p:nvPr/>
        </p:nvPicPr>
        <p:blipFill>
          <a:blip r:embed="rId6"/>
          <a:stretch>
            <a:fillRect/>
          </a:stretch>
        </p:blipFill>
        <p:spPr>
          <a:xfrm>
            <a:off x="6447417" y="987878"/>
            <a:ext cx="2080162" cy="2815333"/>
          </a:xfrm>
          <a:prstGeom prst="rect">
            <a:avLst/>
          </a:prstGeom>
          <a:ln>
            <a:solidFill>
              <a:schemeClr val="tx1"/>
            </a:solidFill>
          </a:ln>
        </p:spPr>
      </p:pic>
      <p:sp>
        <p:nvSpPr>
          <p:cNvPr id="6" name="Right Arrow 5"/>
          <p:cNvSpPr/>
          <p:nvPr/>
        </p:nvSpPr>
        <p:spPr>
          <a:xfrm>
            <a:off x="5844005" y="2451431"/>
            <a:ext cx="631651" cy="356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9877474">
            <a:off x="3762843" y="3581762"/>
            <a:ext cx="2714090" cy="356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44452" y="215406"/>
            <a:ext cx="8458200" cy="523220"/>
          </a:xfrm>
          <a:prstGeom prst="rect">
            <a:avLst/>
          </a:prstGeom>
        </p:spPr>
        <p:txBody>
          <a:bodyPr>
            <a:spAutoFit/>
          </a:bodyPr>
          <a:lstStyle/>
          <a:p>
            <a:pPr algn="ctr" eaLnBrk="1" hangingPunct="1">
              <a:defRPr/>
            </a:pPr>
            <a:r>
              <a:rPr lang="en-US" sz="2800" b="1" dirty="0" smtClean="0">
                <a:solidFill>
                  <a:schemeClr val="accent1">
                    <a:lumMod val="50000"/>
                  </a:schemeClr>
                </a:solidFill>
                <a:effectLst>
                  <a:outerShdw blurRad="38100" dist="38100" dir="2700000" algn="tl">
                    <a:srgbClr val="C0C0C0"/>
                  </a:outerShdw>
                </a:effectLst>
                <a:latin typeface="Lucida Sans Unicode" pitchFamily="34" charset="0"/>
              </a:rPr>
              <a:t>Maritime Tsunami Response Playbooks</a:t>
            </a:r>
          </a:p>
        </p:txBody>
      </p:sp>
      <p:pic>
        <p:nvPicPr>
          <p:cNvPr id="10" name="Picture 9"/>
          <p:cNvPicPr>
            <a:picLocks noChangeAspect="1"/>
          </p:cNvPicPr>
          <p:nvPr/>
        </p:nvPicPr>
        <p:blipFill>
          <a:blip r:embed="rId7"/>
          <a:stretch>
            <a:fillRect/>
          </a:stretch>
        </p:blipFill>
        <p:spPr>
          <a:xfrm>
            <a:off x="721495" y="1386386"/>
            <a:ext cx="2813825" cy="2130090"/>
          </a:xfrm>
          <a:prstGeom prst="rect">
            <a:avLst/>
          </a:prstGeom>
          <a:ln>
            <a:solidFill>
              <a:schemeClr val="tx1"/>
            </a:solidFill>
          </a:ln>
          <a:effectLst>
            <a:outerShdw blurRad="50800" dist="38100" dir="2700000" algn="tl" rotWithShape="0">
              <a:prstClr val="black">
                <a:alpha val="40000"/>
              </a:prstClr>
            </a:outerShdw>
          </a:effectLst>
        </p:spPr>
      </p:pic>
      <p:sp>
        <p:nvSpPr>
          <p:cNvPr id="11" name="Rounded Rectangle 10"/>
          <p:cNvSpPr/>
          <p:nvPr/>
        </p:nvSpPr>
        <p:spPr>
          <a:xfrm>
            <a:off x="706716" y="2798929"/>
            <a:ext cx="2830638" cy="1616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3476256" y="2687459"/>
            <a:ext cx="631651" cy="356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7466165" y="3074967"/>
            <a:ext cx="925638" cy="18855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83127" y="903278"/>
            <a:ext cx="4191000" cy="523220"/>
          </a:xfrm>
          <a:prstGeom prst="rect">
            <a:avLst/>
          </a:prstGeom>
          <a:noFill/>
        </p:spPr>
        <p:txBody>
          <a:bodyPr wrap="square" rtlCol="0">
            <a:spAutoFit/>
          </a:bodyPr>
          <a:lstStyle/>
          <a:p>
            <a:pPr algn="ctr"/>
            <a:r>
              <a:rPr lang="en-US" sz="1400" dirty="0" smtClean="0">
                <a:solidFill>
                  <a:srgbClr val="FF0000"/>
                </a:solidFill>
              </a:rPr>
              <a:t>Real-time recommendation from State and NOAA/WFOs:</a:t>
            </a:r>
            <a:endParaRPr lang="en-US" sz="1400" dirty="0">
              <a:solidFill>
                <a:srgbClr val="FF0000"/>
              </a:solidFill>
            </a:endParaRPr>
          </a:p>
        </p:txBody>
      </p:sp>
    </p:spTree>
    <p:extLst>
      <p:ext uri="{BB962C8B-B14F-4D97-AF65-F5344CB8AC3E}">
        <p14:creationId xmlns:p14="http://schemas.microsoft.com/office/powerpoint/2010/main" val="22462211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alligeris_et_al_movie_s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69332" y="3506829"/>
            <a:ext cx="4358056" cy="3268542"/>
          </a:xfrm>
          <a:prstGeom prst="rect">
            <a:avLst/>
          </a:prstGeom>
        </p:spPr>
      </p:pic>
      <p:pic>
        <p:nvPicPr>
          <p:cNvPr id="2" name="Picture 1"/>
          <p:cNvPicPr>
            <a:picLocks noChangeAspect="1"/>
          </p:cNvPicPr>
          <p:nvPr/>
        </p:nvPicPr>
        <p:blipFill>
          <a:blip r:embed="rId5"/>
          <a:stretch>
            <a:fillRect/>
          </a:stretch>
        </p:blipFill>
        <p:spPr>
          <a:xfrm>
            <a:off x="6144545" y="152401"/>
            <a:ext cx="2844282" cy="5181599"/>
          </a:xfrm>
          <a:prstGeom prst="rect">
            <a:avLst/>
          </a:prstGeom>
        </p:spPr>
      </p:pic>
      <p:sp>
        <p:nvSpPr>
          <p:cNvPr id="5" name="Right Arrow 4"/>
          <p:cNvSpPr/>
          <p:nvPr/>
        </p:nvSpPr>
        <p:spPr>
          <a:xfrm rot="17741480">
            <a:off x="8098520" y="700297"/>
            <a:ext cx="304800" cy="14715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128789" y="296698"/>
            <a:ext cx="884283" cy="369332"/>
          </a:xfrm>
          <a:prstGeom prst="rect">
            <a:avLst/>
          </a:prstGeom>
          <a:noFill/>
        </p:spPr>
        <p:txBody>
          <a:bodyPr wrap="square" rtlCol="0">
            <a:spAutoFit/>
          </a:bodyPr>
          <a:lstStyle/>
          <a:p>
            <a:r>
              <a:rPr lang="en-US" dirty="0" smtClean="0">
                <a:solidFill>
                  <a:srgbClr val="FFFF00"/>
                </a:solidFill>
              </a:rPr>
              <a:t>North</a:t>
            </a:r>
            <a:endParaRPr lang="en-US" dirty="0">
              <a:solidFill>
                <a:srgbClr val="FFFF00"/>
              </a:solidFill>
            </a:endParaRPr>
          </a:p>
        </p:txBody>
      </p:sp>
      <p:cxnSp>
        <p:nvCxnSpPr>
          <p:cNvPr id="10" name="Straight Arrow Connector 9"/>
          <p:cNvCxnSpPr/>
          <p:nvPr/>
        </p:nvCxnSpPr>
        <p:spPr>
          <a:xfrm>
            <a:off x="6777164" y="938362"/>
            <a:ext cx="1679525" cy="3786038"/>
          </a:xfrm>
          <a:prstGeom prst="straightConnector1">
            <a:avLst/>
          </a:prstGeom>
          <a:ln w="190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729664" y="1430795"/>
            <a:ext cx="879549" cy="1015663"/>
          </a:xfrm>
          <a:prstGeom prst="rect">
            <a:avLst/>
          </a:prstGeom>
          <a:solidFill>
            <a:srgbClr val="EF820B"/>
          </a:solidFill>
          <a:ln>
            <a:noFill/>
          </a:ln>
        </p:spPr>
        <p:txBody>
          <a:bodyPr wrap="square" rtlCol="0">
            <a:spAutoFit/>
          </a:bodyPr>
          <a:lstStyle/>
          <a:p>
            <a:r>
              <a:rPr lang="en-US" sz="1200" dirty="0" smtClean="0"/>
              <a:t>5-County Tsunami Advisory Section of Coast</a:t>
            </a:r>
            <a:endParaRPr lang="en-US" sz="1200" dirty="0"/>
          </a:p>
        </p:txBody>
      </p:sp>
      <p:sp>
        <p:nvSpPr>
          <p:cNvPr id="12" name="Rectangle 11"/>
          <p:cNvSpPr/>
          <p:nvPr/>
        </p:nvSpPr>
        <p:spPr>
          <a:xfrm>
            <a:off x="356815" y="152401"/>
            <a:ext cx="5117037" cy="677108"/>
          </a:xfrm>
          <a:prstGeom prst="rect">
            <a:avLst/>
          </a:prstGeom>
        </p:spPr>
        <p:txBody>
          <a:bodyPr wrap="square">
            <a:spAutoFit/>
          </a:bodyPr>
          <a:lstStyle/>
          <a:p>
            <a:pPr algn="ctr" eaLnBrk="1" hangingPunct="1">
              <a:spcBef>
                <a:spcPts val="0"/>
              </a:spcBef>
              <a:defRPr/>
            </a:pPr>
            <a:r>
              <a:rPr lang="en-US" sz="2400" b="1" dirty="0" smtClean="0">
                <a:solidFill>
                  <a:schemeClr val="tx2">
                    <a:lumMod val="75000"/>
                  </a:schemeClr>
                </a:solidFill>
                <a:effectLst>
                  <a:outerShdw blurRad="38100" dist="38100" dir="2700000" algn="tl">
                    <a:srgbClr val="C0C0C0"/>
                  </a:outerShdw>
                </a:effectLst>
                <a:latin typeface="Lucida Sans Unicode" pitchFamily="34" charset="0"/>
              </a:rPr>
              <a:t>REAL-TIME USE OF PLAYBOOKS</a:t>
            </a:r>
          </a:p>
          <a:p>
            <a:pPr algn="ctr" eaLnBrk="1" hangingPunct="1">
              <a:spcBef>
                <a:spcPts val="0"/>
              </a:spcBef>
              <a:defRPr/>
            </a:pPr>
            <a:r>
              <a:rPr lang="en-US" sz="1400" b="1" dirty="0" smtClean="0">
                <a:solidFill>
                  <a:schemeClr val="tx2">
                    <a:lumMod val="75000"/>
                  </a:schemeClr>
                </a:solidFill>
                <a:effectLst>
                  <a:outerShdw blurRad="38100" dist="38100" dir="2700000" algn="tl">
                    <a:srgbClr val="C0C0C0"/>
                  </a:outerShdw>
                </a:effectLst>
                <a:latin typeface="Lucida Sans Unicode" pitchFamily="34" charset="0"/>
              </a:rPr>
              <a:t>September 16-17, 2015 Tsunami from Chilean M8.3 EQ</a:t>
            </a:r>
            <a:endParaRPr lang="en-US" sz="1100" b="1" dirty="0">
              <a:solidFill>
                <a:schemeClr val="tx2">
                  <a:lumMod val="75000"/>
                </a:schemeClr>
              </a:solidFill>
              <a:effectLst>
                <a:outerShdw blurRad="38100" dist="38100" dir="2700000" algn="tl">
                  <a:srgbClr val="C0C0C0"/>
                </a:outerShdw>
              </a:effectLst>
              <a:latin typeface="Lucida Sans Unicode" pitchFamily="34" charset="0"/>
            </a:endParaRPr>
          </a:p>
        </p:txBody>
      </p:sp>
      <p:sp>
        <p:nvSpPr>
          <p:cNvPr id="13" name="TextBox 12"/>
          <p:cNvSpPr txBox="1"/>
          <p:nvPr/>
        </p:nvSpPr>
        <p:spPr>
          <a:xfrm>
            <a:off x="65591" y="917269"/>
            <a:ext cx="5913416" cy="2431435"/>
          </a:xfrm>
          <a:prstGeom prst="rect">
            <a:avLst/>
          </a:prstGeom>
          <a:noFill/>
        </p:spPr>
        <p:txBody>
          <a:bodyPr wrap="square" rtlCol="0">
            <a:spAutoFit/>
          </a:bodyPr>
          <a:lstStyle/>
          <a:p>
            <a:pPr marL="285750" indent="-177800">
              <a:spcBef>
                <a:spcPts val="600"/>
              </a:spcBef>
              <a:spcAft>
                <a:spcPts val="600"/>
              </a:spcAft>
              <a:buFont typeface="Arial" panose="020B0604020202020204" pitchFamily="34" charset="0"/>
              <a:buChar char="•"/>
            </a:pPr>
            <a:r>
              <a:rPr lang="en-US" sz="1400" u="sng" dirty="0" smtClean="0"/>
              <a:t>15 ports and harbors</a:t>
            </a:r>
            <a:r>
              <a:rPr lang="en-US" sz="1400" dirty="0" smtClean="0"/>
              <a:t> within 5 county Tsunami Advisory zone</a:t>
            </a:r>
            <a:endParaRPr lang="en-US" sz="1400" dirty="0"/>
          </a:p>
          <a:p>
            <a:pPr marL="285750" indent="-177800">
              <a:spcBef>
                <a:spcPts val="600"/>
              </a:spcBef>
              <a:spcAft>
                <a:spcPts val="600"/>
              </a:spcAft>
              <a:buFont typeface="Arial" panose="020B0604020202020204" pitchFamily="34" charset="0"/>
              <a:buChar char="•"/>
            </a:pPr>
            <a:r>
              <a:rPr lang="en-US" sz="1400" u="sng" dirty="0" smtClean="0"/>
              <a:t>State recommended </a:t>
            </a:r>
            <a:r>
              <a:rPr lang="en-US" sz="1400" dirty="0" smtClean="0"/>
              <a:t>potential Playbook and actions in real-time</a:t>
            </a:r>
          </a:p>
          <a:p>
            <a:pPr marL="285750" indent="-177800">
              <a:spcBef>
                <a:spcPts val="600"/>
              </a:spcBef>
              <a:spcAft>
                <a:spcPts val="600"/>
              </a:spcAft>
              <a:buFont typeface="Arial" panose="020B0604020202020204" pitchFamily="34" charset="0"/>
              <a:buChar char="•"/>
            </a:pPr>
            <a:r>
              <a:rPr lang="en-US" sz="1400" dirty="0" smtClean="0"/>
              <a:t>All harbors in Advisory zone </a:t>
            </a:r>
            <a:r>
              <a:rPr lang="en-US" sz="1400" u="sng" dirty="0" smtClean="0"/>
              <a:t>below lowest Playbook Plan</a:t>
            </a:r>
            <a:r>
              <a:rPr lang="en-US" sz="1400" dirty="0" smtClean="0"/>
              <a:t> (Plan A ~ 0.4-0.6m) because highest forecast wave height 0.3m</a:t>
            </a:r>
          </a:p>
          <a:p>
            <a:pPr marL="285750" indent="-177800">
              <a:spcBef>
                <a:spcPts val="600"/>
              </a:spcBef>
              <a:spcAft>
                <a:spcPts val="600"/>
              </a:spcAft>
              <a:buFont typeface="Arial" panose="020B0604020202020204" pitchFamily="34" charset="0"/>
              <a:buChar char="•"/>
            </a:pPr>
            <a:r>
              <a:rPr lang="en-US" sz="1400" dirty="0" smtClean="0"/>
              <a:t>Many harbors surveyed indicated </a:t>
            </a:r>
            <a:r>
              <a:rPr lang="en-US" sz="1400" u="sng" dirty="0" smtClean="0"/>
              <a:t>using Maritime Response and Mitigation Playbooks during event </a:t>
            </a:r>
          </a:p>
          <a:p>
            <a:pPr marL="285750" indent="-177800">
              <a:spcBef>
                <a:spcPts val="600"/>
              </a:spcBef>
              <a:spcAft>
                <a:spcPts val="600"/>
              </a:spcAft>
              <a:buFont typeface="Arial" panose="020B0604020202020204" pitchFamily="34" charset="0"/>
              <a:buChar char="•"/>
            </a:pPr>
            <a:r>
              <a:rPr lang="en-US" sz="1400" u="sng" dirty="0" smtClean="0"/>
              <a:t>Harbors monitored and controlled activity </a:t>
            </a:r>
            <a:r>
              <a:rPr lang="en-US" sz="1400" dirty="0" smtClean="0"/>
              <a:t>around projected areas of moderate-to-high currents</a:t>
            </a:r>
          </a:p>
        </p:txBody>
      </p:sp>
      <p:sp>
        <p:nvSpPr>
          <p:cNvPr id="18" name="Content Placeholder 3"/>
          <p:cNvSpPr txBox="1">
            <a:spLocks/>
          </p:cNvSpPr>
          <p:nvPr/>
        </p:nvSpPr>
        <p:spPr>
          <a:xfrm>
            <a:off x="-33107" y="3246988"/>
            <a:ext cx="5243753" cy="838200"/>
          </a:xfrm>
          <a:prstGeom prst="rect">
            <a:avLst/>
          </a:prstGeom>
        </p:spPr>
        <p:txBody>
          <a:bodyPr>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lgn="r" defTabSz="912813" fontAlgn="auto">
              <a:spcBef>
                <a:spcPts val="1200"/>
              </a:spcBef>
              <a:buFont typeface="Wingdings 3"/>
              <a:buNone/>
            </a:pPr>
            <a:r>
              <a:rPr lang="en-US" altLang="en-US" sz="1000" i="1" dirty="0" smtClean="0">
                <a:cs typeface="Arial" panose="020B0604020202020204" pitchFamily="34" charset="0"/>
              </a:rPr>
              <a:t>Tsunami currents and eddies from post-processed video by Dr. Pat Lynett.</a:t>
            </a:r>
            <a:endParaRPr lang="en-US" altLang="en-US" sz="1000" i="1" dirty="0" smtClean="0">
              <a:solidFill>
                <a:srgbClr val="92D050"/>
              </a:solidFill>
              <a:cs typeface="Arial" panose="020B0604020202020204" pitchFamily="34" charset="0"/>
            </a:endParaRPr>
          </a:p>
        </p:txBody>
      </p:sp>
      <p:pic>
        <p:nvPicPr>
          <p:cNvPr id="3" name="Picture 2"/>
          <p:cNvPicPr>
            <a:picLocks noChangeAspect="1"/>
          </p:cNvPicPr>
          <p:nvPr/>
        </p:nvPicPr>
        <p:blipFill>
          <a:blip r:embed="rId6"/>
          <a:stretch>
            <a:fillRect/>
          </a:stretch>
        </p:blipFill>
        <p:spPr>
          <a:xfrm>
            <a:off x="5526956" y="4419600"/>
            <a:ext cx="2476801" cy="2355771"/>
          </a:xfrm>
          <a:prstGeom prst="rect">
            <a:avLst/>
          </a:prstGeom>
        </p:spPr>
      </p:pic>
      <p:cxnSp>
        <p:nvCxnSpPr>
          <p:cNvPr id="25" name="Straight Connector 24"/>
          <p:cNvCxnSpPr/>
          <p:nvPr/>
        </p:nvCxnSpPr>
        <p:spPr>
          <a:xfrm flipH="1">
            <a:off x="5526956" y="3200400"/>
            <a:ext cx="1864444" cy="1219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391400" y="3216750"/>
            <a:ext cx="612357" cy="12459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3352800" y="5606332"/>
            <a:ext cx="3733800" cy="162143"/>
          </a:xfrm>
          <a:prstGeom prst="straightConnector1">
            <a:avLst/>
          </a:prstGeom>
          <a:ln w="28575">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184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txBox="1">
            <a:spLocks noChangeArrowheads="1"/>
          </p:cNvSpPr>
          <p:nvPr/>
        </p:nvSpPr>
        <p:spPr bwMode="auto">
          <a:xfrm>
            <a:off x="216204" y="1066800"/>
            <a:ext cx="5029200" cy="2133600"/>
          </a:xfrm>
          <a:prstGeom prst="rect">
            <a:avLst/>
          </a:prstGeom>
          <a:noFill/>
          <a:ln w="9525">
            <a:noFill/>
            <a:miter lim="800000"/>
            <a:headEnd/>
            <a:tailEnd/>
          </a:ln>
        </p:spPr>
        <p:txBody>
          <a:bodyPr/>
          <a:lstStyle/>
          <a:p>
            <a:pPr marL="225425" indent="-179388">
              <a:buFont typeface="Arial" charset="0"/>
              <a:buChar char="•"/>
            </a:pPr>
            <a:r>
              <a:rPr lang="en-US" dirty="0" smtClean="0"/>
              <a:t>Feb/Aug 2016 </a:t>
            </a:r>
            <a:r>
              <a:rPr lang="en-US" dirty="0" smtClean="0"/>
              <a:t>– Invited and met with State of Hawaii and Pacific Tsunami Warning </a:t>
            </a:r>
            <a:r>
              <a:rPr lang="en-US" dirty="0" smtClean="0"/>
              <a:t>Center,  and spoke at </a:t>
            </a:r>
            <a:r>
              <a:rPr lang="en-US" dirty="0" smtClean="0"/>
              <a:t>Hawaiian Resilience </a:t>
            </a:r>
            <a:r>
              <a:rPr lang="en-US" dirty="0" smtClean="0"/>
              <a:t>Conference</a:t>
            </a:r>
            <a:endParaRPr lang="en-US" dirty="0" smtClean="0"/>
          </a:p>
          <a:p>
            <a:pPr marL="46037"/>
            <a:endParaRPr lang="en-US" sz="1050" dirty="0" smtClean="0"/>
          </a:p>
          <a:p>
            <a:pPr marL="225425" indent="-179388">
              <a:buFont typeface="Arial" charset="0"/>
              <a:buChar char="•"/>
            </a:pPr>
            <a:r>
              <a:rPr lang="en-US" dirty="0" smtClean="0"/>
              <a:t>Similarities between states:</a:t>
            </a:r>
          </a:p>
          <a:p>
            <a:pPr marL="682625" lvl="1" indent="-179388">
              <a:spcBef>
                <a:spcPts val="600"/>
              </a:spcBef>
              <a:spcAft>
                <a:spcPts val="600"/>
              </a:spcAft>
              <a:buFont typeface="Arial" charset="0"/>
              <a:buChar char="•"/>
            </a:pPr>
            <a:r>
              <a:rPr lang="en-US" sz="1400" dirty="0" smtClean="0"/>
              <a:t>Moderate to high tsunami </a:t>
            </a:r>
            <a:r>
              <a:rPr lang="en-US" sz="1400" u="sng" dirty="0" smtClean="0"/>
              <a:t>hazard</a:t>
            </a:r>
            <a:r>
              <a:rPr lang="en-US" sz="1400" dirty="0" smtClean="0"/>
              <a:t> statewide from distant source events</a:t>
            </a:r>
          </a:p>
          <a:p>
            <a:pPr marL="682625" lvl="1" indent="-179388">
              <a:spcBef>
                <a:spcPts val="600"/>
              </a:spcBef>
              <a:spcAft>
                <a:spcPts val="600"/>
              </a:spcAft>
              <a:buFont typeface="Arial" charset="0"/>
              <a:buChar char="•"/>
            </a:pPr>
            <a:r>
              <a:rPr lang="en-US" sz="1400" dirty="0" smtClean="0"/>
              <a:t>Large </a:t>
            </a:r>
            <a:r>
              <a:rPr lang="en-US" sz="1400" u="sng" dirty="0" smtClean="0"/>
              <a:t>difference</a:t>
            </a:r>
            <a:r>
              <a:rPr lang="en-US" sz="1400" dirty="0" smtClean="0"/>
              <a:t> between people affected by Advisory or small-Warning level flood potential events, and maximum evacuation limit elevations</a:t>
            </a:r>
          </a:p>
          <a:p>
            <a:pPr marL="682625" lvl="1" indent="-179388">
              <a:spcBef>
                <a:spcPts val="600"/>
              </a:spcBef>
              <a:spcAft>
                <a:spcPts val="600"/>
              </a:spcAft>
              <a:buFont typeface="Arial" charset="0"/>
              <a:buChar char="•"/>
            </a:pPr>
            <a:r>
              <a:rPr lang="en-US" sz="1400" dirty="0" smtClean="0"/>
              <a:t>Large residential, business, and visitor </a:t>
            </a:r>
            <a:r>
              <a:rPr lang="en-US" sz="1400" u="sng" dirty="0" smtClean="0"/>
              <a:t>population</a:t>
            </a:r>
            <a:r>
              <a:rPr lang="en-US" sz="1400" dirty="0" smtClean="0"/>
              <a:t> exposure in low-lying coastal regions</a:t>
            </a:r>
          </a:p>
          <a:p>
            <a:pPr marL="682625" lvl="1" indent="-179388">
              <a:spcBef>
                <a:spcPts val="600"/>
              </a:spcBef>
              <a:spcAft>
                <a:spcPts val="600"/>
              </a:spcAft>
              <a:buFont typeface="Arial" charset="0"/>
              <a:buChar char="•"/>
            </a:pPr>
            <a:r>
              <a:rPr lang="en-US" sz="1400" u="sng" dirty="0" smtClean="0"/>
              <a:t>Vulnerable</a:t>
            </a:r>
            <a:r>
              <a:rPr lang="en-US" sz="1400" dirty="0" smtClean="0"/>
              <a:t> ports with large ships, and harbors with both recreational and commercial vessels</a:t>
            </a:r>
          </a:p>
          <a:p>
            <a:pPr marL="682625" lvl="1" indent="-179388">
              <a:spcBef>
                <a:spcPts val="600"/>
              </a:spcBef>
              <a:spcAft>
                <a:spcPts val="600"/>
              </a:spcAft>
              <a:buFont typeface="Arial" charset="0"/>
              <a:buChar char="•"/>
            </a:pPr>
            <a:r>
              <a:rPr lang="en-US" sz="1400" dirty="0" smtClean="0"/>
              <a:t>Issues with </a:t>
            </a:r>
            <a:r>
              <a:rPr lang="en-US" sz="1400" u="sng" dirty="0" smtClean="0"/>
              <a:t>over- and under-evacuations</a:t>
            </a:r>
            <a:r>
              <a:rPr lang="en-US" sz="1400" dirty="0" smtClean="0"/>
              <a:t> for relatively small/moderate tsunami events</a:t>
            </a:r>
            <a:endParaRPr lang="en-US" sz="1400" dirty="0"/>
          </a:p>
          <a:p>
            <a:pPr marL="46037"/>
            <a:endParaRPr lang="en-US" sz="1000" dirty="0" smtClean="0"/>
          </a:p>
          <a:p>
            <a:pPr marL="231775" indent="-160338">
              <a:buFont typeface="Arial" panose="020B0604020202020204" pitchFamily="34" charset="0"/>
              <a:buChar char="•"/>
            </a:pPr>
            <a:r>
              <a:rPr lang="en-US" dirty="0" smtClean="0"/>
              <a:t>Produced example Playbooks </a:t>
            </a:r>
            <a:r>
              <a:rPr lang="en-US" dirty="0" smtClean="0"/>
              <a:t>for and met with Hawaii and Honolulu Counties</a:t>
            </a:r>
            <a:endParaRPr lang="en-US" dirty="0" smtClean="0"/>
          </a:p>
          <a:p>
            <a:pPr marL="231775" indent="-160338">
              <a:buFont typeface="Arial" panose="020B0604020202020204" pitchFamily="34" charset="0"/>
              <a:buChar char="•"/>
            </a:pPr>
            <a:endParaRPr lang="en-US" sz="1000" dirty="0" smtClean="0"/>
          </a:p>
          <a:p>
            <a:pPr marL="231775" indent="-160338">
              <a:buFont typeface="Arial" panose="020B0604020202020204" pitchFamily="34" charset="0"/>
              <a:buChar char="•"/>
            </a:pPr>
            <a:r>
              <a:rPr lang="en-US" dirty="0" smtClean="0"/>
              <a:t>PTWC to help implement Playbooks in real time</a:t>
            </a:r>
            <a:endParaRPr lang="en-US" dirty="0"/>
          </a:p>
        </p:txBody>
      </p:sp>
      <p:sp>
        <p:nvSpPr>
          <p:cNvPr id="9" name="Rectangle 4"/>
          <p:cNvSpPr txBox="1">
            <a:spLocks noChangeArrowheads="1"/>
          </p:cNvSpPr>
          <p:nvPr/>
        </p:nvSpPr>
        <p:spPr>
          <a:xfrm>
            <a:off x="76200" y="152400"/>
            <a:ext cx="9144000" cy="914400"/>
          </a:xfrm>
          <a:prstGeom prst="rect">
            <a:avLst/>
          </a:prstGeom>
        </p:spPr>
        <p:txBody>
          <a:bodyPr/>
          <a:lstStyle/>
          <a:p>
            <a:pPr algn="ctr" defTabSz="912813" fontAlgn="auto">
              <a:spcAft>
                <a:spcPts val="0"/>
              </a:spcAft>
              <a:defRPr/>
            </a:pPr>
            <a:r>
              <a:rPr lang="en-US" sz="2400" b="1" dirty="0" smtClean="0">
                <a:solidFill>
                  <a:schemeClr val="tx2"/>
                </a:solidFill>
                <a:effectLst>
                  <a:outerShdw blurRad="31750" dist="25400" dir="5400000" algn="tl" rotWithShape="0">
                    <a:srgbClr val="000000">
                      <a:alpha val="25000"/>
                    </a:srgbClr>
                  </a:outerShdw>
                </a:effectLst>
                <a:latin typeface="+mj-lt"/>
                <a:ea typeface="+mj-ea"/>
                <a:cs typeface="+mj-cs"/>
              </a:rPr>
              <a:t>State of California Collaboration with State of Hawaii on Playbooks      </a:t>
            </a:r>
            <a:r>
              <a:rPr lang="en-US" sz="2000" b="1" dirty="0" smtClean="0">
                <a:solidFill>
                  <a:schemeClr val="tx2"/>
                </a:solidFill>
                <a:effectLst>
                  <a:outerShdw blurRad="31750" dist="25400" dir="5400000" algn="tl" rotWithShape="0">
                    <a:srgbClr val="000000">
                      <a:alpha val="25000"/>
                    </a:srgbClr>
                  </a:outerShdw>
                </a:effectLst>
                <a:latin typeface="+mj-lt"/>
                <a:ea typeface="+mj-ea"/>
                <a:cs typeface="+mj-cs"/>
              </a:rPr>
              <a:t>A National Tsunami Hazard Mitigation Program Project</a:t>
            </a:r>
            <a:endParaRPr lang="en-US" sz="2000" b="1" dirty="0">
              <a:solidFill>
                <a:schemeClr val="tx2"/>
              </a:solidFill>
              <a:effectLst>
                <a:outerShdw blurRad="31750" dist="25400" dir="5400000" algn="tl" rotWithShape="0">
                  <a:srgbClr val="000000">
                    <a:alpha val="25000"/>
                  </a:srgbClr>
                </a:outerShdw>
              </a:effectLs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4315" y="1188205"/>
            <a:ext cx="3313437" cy="246292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63221" y="4022559"/>
            <a:ext cx="3283901" cy="2462926"/>
          </a:xfrm>
          <a:prstGeom prst="rect">
            <a:avLst/>
          </a:prstGeom>
        </p:spPr>
      </p:pic>
      <p:sp>
        <p:nvSpPr>
          <p:cNvPr id="6" name="TextBox 5"/>
          <p:cNvSpPr txBox="1"/>
          <p:nvPr/>
        </p:nvSpPr>
        <p:spPr>
          <a:xfrm>
            <a:off x="5454315" y="1212450"/>
            <a:ext cx="1066800" cy="369332"/>
          </a:xfrm>
          <a:prstGeom prst="rect">
            <a:avLst/>
          </a:prstGeom>
          <a:noFill/>
        </p:spPr>
        <p:txBody>
          <a:bodyPr wrap="square" rtlCol="0">
            <a:spAutoFit/>
          </a:bodyPr>
          <a:lstStyle/>
          <a:p>
            <a:r>
              <a:rPr lang="en-US" b="1" dirty="0" smtClean="0"/>
              <a:t>Honolulu</a:t>
            </a:r>
            <a:endParaRPr lang="en-US" b="1" dirty="0"/>
          </a:p>
        </p:txBody>
      </p:sp>
      <p:sp>
        <p:nvSpPr>
          <p:cNvPr id="7" name="TextBox 6"/>
          <p:cNvSpPr txBox="1"/>
          <p:nvPr/>
        </p:nvSpPr>
        <p:spPr>
          <a:xfrm>
            <a:off x="5454314" y="4022559"/>
            <a:ext cx="1327485" cy="369332"/>
          </a:xfrm>
          <a:prstGeom prst="rect">
            <a:avLst/>
          </a:prstGeom>
          <a:noFill/>
        </p:spPr>
        <p:txBody>
          <a:bodyPr wrap="square" rtlCol="0">
            <a:spAutoFit/>
          </a:bodyPr>
          <a:lstStyle/>
          <a:p>
            <a:r>
              <a:rPr lang="en-US" b="1" dirty="0" smtClean="0"/>
              <a:t>San Diego</a:t>
            </a:r>
            <a:endParaRPr lang="en-US" b="1" dirty="0"/>
          </a:p>
        </p:txBody>
      </p:sp>
    </p:spTree>
    <p:extLst>
      <p:ext uri="{BB962C8B-B14F-4D97-AF65-F5344CB8AC3E}">
        <p14:creationId xmlns:p14="http://schemas.microsoft.com/office/powerpoint/2010/main" val="13769863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334528" y="762000"/>
            <a:ext cx="4104371" cy="5476403"/>
          </a:xfrm>
          <a:prstGeom prst="rect">
            <a:avLst/>
          </a:prstGeom>
        </p:spPr>
      </p:pic>
      <p:sp>
        <p:nvSpPr>
          <p:cNvPr id="2" name="Slide Number Placeholder 1"/>
          <p:cNvSpPr>
            <a:spLocks noGrp="1"/>
          </p:cNvSpPr>
          <p:nvPr>
            <p:ph type="sldNum" sz="quarter" idx="12"/>
          </p:nvPr>
        </p:nvSpPr>
        <p:spPr/>
        <p:txBody>
          <a:bodyPr/>
          <a:lstStyle/>
          <a:p>
            <a:fld id="{26FECAF8-49A4-4248-8574-C1364A192535}" type="slidenum">
              <a:rPr lang="en-US" smtClean="0"/>
              <a:t>32</a:t>
            </a:fld>
            <a:endParaRPr lang="en-US"/>
          </a:p>
        </p:txBody>
      </p:sp>
      <p:sp>
        <p:nvSpPr>
          <p:cNvPr id="5" name="Title 1"/>
          <p:cNvSpPr txBox="1">
            <a:spLocks/>
          </p:cNvSpPr>
          <p:nvPr/>
        </p:nvSpPr>
        <p:spPr>
          <a:xfrm>
            <a:off x="334529" y="114300"/>
            <a:ext cx="8352272" cy="990600"/>
          </a:xfrm>
          <a:prstGeom prst="rect">
            <a:avLst/>
          </a:prstGeom>
        </p:spPr>
        <p:txBody>
          <a:bodyPr>
            <a:noAutofit/>
          </a:bodyPr>
          <a:lstStyle>
            <a:lvl1pPr algn="l" defTabSz="914400" rtl="0" eaLnBrk="1" latinLnBrk="0" hangingPunct="1">
              <a:spcBef>
                <a:spcPct val="0"/>
              </a:spcBef>
              <a:buNone/>
              <a:defRPr sz="4400" b="1" kern="1200">
                <a:solidFill>
                  <a:schemeClr val="accent1">
                    <a:lumMod val="50000"/>
                  </a:schemeClr>
                </a:solidFill>
                <a:latin typeface="Arial Narrow" pitchFamily="34" charset="0"/>
                <a:ea typeface="+mj-ea"/>
                <a:cs typeface="+mj-cs"/>
              </a:defRPr>
            </a:lvl1pPr>
          </a:lstStyle>
          <a:p>
            <a:pPr algn="ctr">
              <a:defRPr/>
            </a:pPr>
            <a:r>
              <a:rPr lang="en-US" sz="2400" dirty="0" smtClean="0"/>
              <a:t>SUMMARY - Benefits of Using Playbook (FASTER) Approach</a:t>
            </a:r>
            <a:endParaRPr lang="en-US" sz="2400" dirty="0"/>
          </a:p>
        </p:txBody>
      </p:sp>
      <p:sp>
        <p:nvSpPr>
          <p:cNvPr id="6" name="TextBox 5"/>
          <p:cNvSpPr txBox="1"/>
          <p:nvPr/>
        </p:nvSpPr>
        <p:spPr>
          <a:xfrm>
            <a:off x="4438899" y="793446"/>
            <a:ext cx="4498377" cy="5724644"/>
          </a:xfrm>
          <a:prstGeom prst="rect">
            <a:avLst/>
          </a:prstGeom>
          <a:noFill/>
        </p:spPr>
        <p:txBody>
          <a:bodyPr wrap="square" rtlCol="0">
            <a:spAutoFit/>
          </a:bodyPr>
          <a:lstStyle/>
          <a:p>
            <a:pPr marL="285750" indent="-171450">
              <a:spcBef>
                <a:spcPts val="600"/>
              </a:spcBef>
              <a:spcAft>
                <a:spcPts val="600"/>
              </a:spcAft>
              <a:buFont typeface="Arial" panose="020B0604020202020204" pitchFamily="34" charset="0"/>
              <a:buChar char="•"/>
            </a:pPr>
            <a:r>
              <a:rPr lang="en-US" u="sng" dirty="0" smtClean="0"/>
              <a:t>Improves capabilities and standardizes response</a:t>
            </a:r>
            <a:r>
              <a:rPr lang="en-US" dirty="0" smtClean="0"/>
              <a:t> for emergency managers, harbor officials, and U.S. Coast Guard</a:t>
            </a:r>
            <a:endParaRPr lang="en-US" dirty="0"/>
          </a:p>
          <a:p>
            <a:pPr marL="285750" indent="-171450">
              <a:spcBef>
                <a:spcPts val="600"/>
              </a:spcBef>
              <a:spcAft>
                <a:spcPts val="600"/>
              </a:spcAft>
              <a:buFont typeface="Arial" panose="020B0604020202020204" pitchFamily="34" charset="0"/>
              <a:buChar char="•"/>
            </a:pPr>
            <a:r>
              <a:rPr lang="en-US" dirty="0" smtClean="0"/>
              <a:t>Provides </a:t>
            </a:r>
            <a:r>
              <a:rPr lang="en-US" u="sng" dirty="0" smtClean="0"/>
              <a:t>MINIMUM</a:t>
            </a:r>
            <a:r>
              <a:rPr lang="en-US" dirty="0" smtClean="0"/>
              <a:t>; alternative to “all or nothing” approach to evacuation/response</a:t>
            </a:r>
          </a:p>
          <a:p>
            <a:pPr marL="285750" indent="-171450">
              <a:spcBef>
                <a:spcPts val="600"/>
              </a:spcBef>
              <a:spcAft>
                <a:spcPts val="600"/>
              </a:spcAft>
              <a:buFont typeface="Arial" panose="020B0604020202020204" pitchFamily="34" charset="0"/>
              <a:buChar char="•"/>
            </a:pPr>
            <a:r>
              <a:rPr lang="en-US" u="sng" dirty="0"/>
              <a:t>T</a:t>
            </a:r>
            <a:r>
              <a:rPr lang="en-US" u="sng" dirty="0" smtClean="0"/>
              <a:t>ailors tsunami response activities </a:t>
            </a:r>
            <a:r>
              <a:rPr lang="en-US" dirty="0" smtClean="0"/>
              <a:t>to the size/location of the tsunami threat</a:t>
            </a:r>
            <a:endParaRPr lang="en-US" dirty="0"/>
          </a:p>
          <a:p>
            <a:pPr marL="285750" indent="-171450">
              <a:spcBef>
                <a:spcPts val="600"/>
              </a:spcBef>
              <a:spcAft>
                <a:spcPts val="600"/>
              </a:spcAft>
              <a:buFont typeface="Arial" panose="020B0604020202020204" pitchFamily="34" charset="0"/>
              <a:buChar char="•"/>
            </a:pPr>
            <a:r>
              <a:rPr lang="en-US" dirty="0" smtClean="0"/>
              <a:t>Helps facilitate use of </a:t>
            </a:r>
            <a:r>
              <a:rPr lang="en-US" u="sng" dirty="0" smtClean="0"/>
              <a:t>real-time forecast inundation products and maps</a:t>
            </a:r>
            <a:r>
              <a:rPr lang="en-US" dirty="0" smtClean="0"/>
              <a:t> </a:t>
            </a:r>
          </a:p>
          <a:p>
            <a:pPr marL="285750" indent="-171450">
              <a:spcBef>
                <a:spcPts val="600"/>
              </a:spcBef>
              <a:spcAft>
                <a:spcPts val="600"/>
              </a:spcAft>
              <a:buFont typeface="Arial" panose="020B0604020202020204" pitchFamily="34" charset="0"/>
              <a:buChar char="•"/>
            </a:pPr>
            <a:r>
              <a:rPr lang="en-US" u="sng" dirty="0" smtClean="0"/>
              <a:t>Limits over-evacuation</a:t>
            </a:r>
            <a:r>
              <a:rPr lang="en-US" dirty="0" smtClean="0"/>
              <a:t> which reduces potential for evacuation injuries, saves money and other issues</a:t>
            </a:r>
            <a:endParaRPr lang="en-US" dirty="0"/>
          </a:p>
          <a:p>
            <a:pPr marL="285750" indent="-171450">
              <a:spcBef>
                <a:spcPts val="600"/>
              </a:spcBef>
              <a:spcAft>
                <a:spcPts val="600"/>
              </a:spcAft>
              <a:buFont typeface="Arial" panose="020B0604020202020204" pitchFamily="34" charset="0"/>
              <a:buChar char="•"/>
            </a:pPr>
            <a:r>
              <a:rPr lang="en-US" dirty="0" smtClean="0"/>
              <a:t>Prioritize </a:t>
            </a:r>
            <a:r>
              <a:rPr lang="en-US" u="sng" dirty="0" smtClean="0"/>
              <a:t>reverse-911 notification polygons </a:t>
            </a:r>
            <a:r>
              <a:rPr lang="en-US" dirty="0" smtClean="0"/>
              <a:t>for high hazard areas</a:t>
            </a:r>
            <a:endParaRPr lang="en-US" dirty="0"/>
          </a:p>
          <a:p>
            <a:pPr marL="285750" indent="-171450">
              <a:spcBef>
                <a:spcPts val="600"/>
              </a:spcBef>
              <a:spcAft>
                <a:spcPts val="600"/>
              </a:spcAft>
              <a:buFont typeface="Arial" panose="020B0604020202020204" pitchFamily="34" charset="0"/>
              <a:buChar char="•"/>
            </a:pPr>
            <a:r>
              <a:rPr lang="en-US" dirty="0" smtClean="0"/>
              <a:t>Can be used for </a:t>
            </a:r>
            <a:r>
              <a:rPr lang="en-US" u="sng" dirty="0" smtClean="0"/>
              <a:t>multiple coastal flood hazards </a:t>
            </a:r>
            <a:r>
              <a:rPr lang="en-US" dirty="0" smtClean="0"/>
              <a:t>(tsunamis, storms, sea-level rise, etc.)</a:t>
            </a:r>
            <a:endParaRPr lang="en-US" dirty="0"/>
          </a:p>
        </p:txBody>
      </p:sp>
      <p:sp>
        <p:nvSpPr>
          <p:cNvPr id="7" name="Rectangle 6"/>
          <p:cNvSpPr/>
          <p:nvPr/>
        </p:nvSpPr>
        <p:spPr>
          <a:xfrm>
            <a:off x="421900" y="4520744"/>
            <a:ext cx="1905000" cy="1600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9056" y="5143148"/>
            <a:ext cx="457200" cy="3048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9056" y="5640135"/>
            <a:ext cx="457200" cy="304800"/>
          </a:xfrm>
          <a:prstGeom prst="rect">
            <a:avLst/>
          </a:prstGeom>
          <a:solidFill>
            <a:srgbClr val="FFB793"/>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219200" y="5105400"/>
            <a:ext cx="1107700" cy="923330"/>
          </a:xfrm>
          <a:prstGeom prst="rect">
            <a:avLst/>
          </a:prstGeom>
          <a:noFill/>
        </p:spPr>
        <p:txBody>
          <a:bodyPr wrap="square" rtlCol="0">
            <a:spAutoFit/>
          </a:bodyPr>
          <a:lstStyle/>
          <a:p>
            <a:r>
              <a:rPr lang="en-US" sz="1100" dirty="0" smtClean="0"/>
              <a:t>Phase 2 Area</a:t>
            </a:r>
          </a:p>
          <a:p>
            <a:endParaRPr lang="en-US" sz="300" dirty="0"/>
          </a:p>
          <a:p>
            <a:endParaRPr lang="en-US" sz="900" dirty="0" smtClean="0"/>
          </a:p>
          <a:p>
            <a:endParaRPr lang="en-US" sz="900" dirty="0" smtClean="0"/>
          </a:p>
          <a:p>
            <a:r>
              <a:rPr lang="en-US" sz="1100" dirty="0" smtClean="0"/>
              <a:t>Maximum Evacuation Area</a:t>
            </a:r>
            <a:endParaRPr lang="en-US" sz="1100" dirty="0"/>
          </a:p>
        </p:txBody>
      </p:sp>
      <p:sp>
        <p:nvSpPr>
          <p:cNvPr id="3" name="TextBox 2"/>
          <p:cNvSpPr txBox="1"/>
          <p:nvPr/>
        </p:nvSpPr>
        <p:spPr>
          <a:xfrm>
            <a:off x="421900" y="4520744"/>
            <a:ext cx="1905000" cy="523220"/>
          </a:xfrm>
          <a:prstGeom prst="rect">
            <a:avLst/>
          </a:prstGeom>
          <a:noFill/>
        </p:spPr>
        <p:txBody>
          <a:bodyPr wrap="square" rtlCol="0">
            <a:spAutoFit/>
          </a:bodyPr>
          <a:lstStyle/>
          <a:p>
            <a:pPr algn="ctr"/>
            <a:r>
              <a:rPr lang="en-US" sz="1400" b="1" dirty="0" smtClean="0"/>
              <a:t>Evacuation Playbook for Richardson Bay</a:t>
            </a:r>
            <a:endParaRPr lang="en-US" sz="1400" b="1" dirty="0"/>
          </a:p>
        </p:txBody>
      </p:sp>
    </p:spTree>
    <p:extLst>
      <p:ext uri="{BB962C8B-B14F-4D97-AF65-F5344CB8AC3E}">
        <p14:creationId xmlns:p14="http://schemas.microsoft.com/office/powerpoint/2010/main" val="8537315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900"/>
                    </a14:imgEffect>
                    <a14:imgEffect>
                      <a14:saturation sat="85000"/>
                    </a14:imgEffect>
                  </a14:imgLayer>
                </a14:imgProps>
              </a:ext>
              <a:ext uri="{28A0092B-C50C-407E-A947-70E740481C1C}">
                <a14:useLocalDpi xmlns:a14="http://schemas.microsoft.com/office/drawing/2010/main" val="0"/>
              </a:ext>
            </a:extLst>
          </a:blip>
          <a:srcRect/>
          <a:stretch>
            <a:fillRect/>
          </a:stretch>
        </p:blipFill>
        <p:spPr bwMode="auto">
          <a:xfrm>
            <a:off x="22804" y="25908"/>
            <a:ext cx="10085098" cy="690829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6FECAF8-49A4-4248-8574-C1364A192535}" type="slidenum">
              <a:rPr lang="en-US" smtClean="0"/>
              <a:t>33</a:t>
            </a:fld>
            <a:endParaRPr lang="en-US"/>
          </a:p>
        </p:txBody>
      </p:sp>
      <p:sp>
        <p:nvSpPr>
          <p:cNvPr id="3" name="Rectangle 2"/>
          <p:cNvSpPr/>
          <p:nvPr/>
        </p:nvSpPr>
        <p:spPr>
          <a:xfrm>
            <a:off x="4267200" y="381000"/>
            <a:ext cx="5638800" cy="4247317"/>
          </a:xfrm>
          <a:prstGeom prst="rect">
            <a:avLst/>
          </a:prstGeom>
          <a:solidFill>
            <a:schemeClr val="bg2">
              <a:alpha val="47000"/>
            </a:schemeClr>
          </a:solidFill>
        </p:spPr>
        <p:txBody>
          <a:bodyPr wrap="square">
            <a:spAutoFit/>
          </a:bodyPr>
          <a:lstStyle/>
          <a:p>
            <a:pPr algn="ctr"/>
            <a:r>
              <a:rPr lang="en-US" sz="2400" b="1" dirty="0" smtClean="0">
                <a:solidFill>
                  <a:srgbClr val="FFFF00"/>
                </a:solidFill>
                <a:effectLst>
                  <a:outerShdw blurRad="38100" dist="38100" dir="2700000" algn="tl">
                    <a:srgbClr val="000000">
                      <a:alpha val="43137"/>
                    </a:srgbClr>
                  </a:outerShdw>
                </a:effectLst>
              </a:rPr>
              <a:t>Thank You!</a:t>
            </a:r>
          </a:p>
          <a:p>
            <a:pPr algn="ctr"/>
            <a:endParaRPr lang="en-US" sz="2400" b="1" u="sng" dirty="0">
              <a:solidFill>
                <a:srgbClr val="0070C0"/>
              </a:solidFill>
            </a:endParaRPr>
          </a:p>
          <a:p>
            <a:pPr algn="ctr"/>
            <a:r>
              <a:rPr lang="en-US" sz="2400" b="1" u="sng" dirty="0" smtClean="0">
                <a:solidFill>
                  <a:srgbClr val="FF0000"/>
                </a:solidFill>
                <a:hlinkClick r:id="rId4"/>
              </a:rPr>
              <a:t>Kevin.Miller@CalOES.ca.gov</a:t>
            </a:r>
            <a:endParaRPr lang="en-US" sz="2400" b="1" u="sng" dirty="0">
              <a:solidFill>
                <a:srgbClr val="FF0000"/>
              </a:solidFill>
            </a:endParaRPr>
          </a:p>
          <a:p>
            <a:pPr algn="ctr"/>
            <a:endParaRPr lang="en-US" sz="2400" b="1" u="sng" dirty="0" smtClean="0">
              <a:solidFill>
                <a:srgbClr val="FF0000"/>
              </a:solidFill>
            </a:endParaRPr>
          </a:p>
          <a:p>
            <a:pPr algn="ctr"/>
            <a:endParaRPr lang="en-US" sz="2400" b="1" u="sng" dirty="0">
              <a:solidFill>
                <a:srgbClr val="FF0000"/>
              </a:solidFill>
            </a:endParaRPr>
          </a:p>
          <a:p>
            <a:pPr algn="ctr"/>
            <a:endParaRPr lang="en-US" sz="2400" b="1" u="sng" dirty="0" smtClean="0">
              <a:solidFill>
                <a:srgbClr val="FF0000"/>
              </a:solidFill>
            </a:endParaRPr>
          </a:p>
          <a:p>
            <a:pPr algn="ctr"/>
            <a:r>
              <a:rPr lang="en-US" sz="2400" b="1" dirty="0" smtClean="0">
                <a:solidFill>
                  <a:srgbClr val="FF0000"/>
                </a:solidFill>
                <a:hlinkClick r:id="rId5"/>
              </a:rPr>
              <a:t>www.TsunamiZone.ca.gov</a:t>
            </a:r>
            <a:endParaRPr lang="en-US" sz="2400" b="1" dirty="0" smtClean="0">
              <a:solidFill>
                <a:srgbClr val="FF0000"/>
              </a:solidFill>
            </a:endParaRPr>
          </a:p>
          <a:p>
            <a:pPr algn="ctr"/>
            <a:endParaRPr lang="en-US" sz="2400" b="1" dirty="0">
              <a:solidFill>
                <a:srgbClr val="FF0000"/>
              </a:solidFill>
            </a:endParaRPr>
          </a:p>
          <a:p>
            <a:pPr algn="ctr"/>
            <a:r>
              <a:rPr lang="en-US" sz="2400" b="1" dirty="0" smtClean="0">
                <a:solidFill>
                  <a:srgbClr val="FF0000"/>
                </a:solidFill>
                <a:hlinkClick r:id="rId6"/>
              </a:rPr>
              <a:t>www.myHazards.CalOES.ca.gov</a:t>
            </a:r>
            <a:endParaRPr lang="en-US" sz="2400" b="1" dirty="0" smtClean="0">
              <a:solidFill>
                <a:srgbClr val="FF0000"/>
              </a:solidFill>
            </a:endParaRPr>
          </a:p>
          <a:p>
            <a:pPr algn="ctr"/>
            <a:endParaRPr lang="en-US" b="1" dirty="0">
              <a:solidFill>
                <a:srgbClr val="FF0000"/>
              </a:solidFill>
            </a:endParaRPr>
          </a:p>
          <a:p>
            <a:pPr algn="ctr"/>
            <a:endParaRPr lang="en-US" dirty="0">
              <a:solidFill>
                <a:srgbClr val="FF0000"/>
              </a:solidFill>
            </a:endParaRPr>
          </a:p>
          <a:p>
            <a:pPr marL="112712"/>
            <a:endParaRPr lang="en-US" dirty="0"/>
          </a:p>
        </p:txBody>
      </p:sp>
    </p:spTree>
    <p:extLst>
      <p:ext uri="{BB962C8B-B14F-4D97-AF65-F5344CB8AC3E}">
        <p14:creationId xmlns:p14="http://schemas.microsoft.com/office/powerpoint/2010/main" val="2822631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4617B"/>
      </a:dk2>
      <a:lt2>
        <a:srgbClr val="DBF5F9"/>
      </a:lt2>
      <a:accent1>
        <a:srgbClr val="59A9F2"/>
      </a:accent1>
      <a:accent2>
        <a:srgbClr val="4FCEFF"/>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28493</TotalTime>
  <Words>2108</Words>
  <Application>Microsoft Office PowerPoint</Application>
  <PresentationFormat>On-screen Show (4:3)</PresentationFormat>
  <Paragraphs>348</Paragraphs>
  <Slides>33</Slides>
  <Notes>16</Notes>
  <HiddenSlides>0</HiddenSlides>
  <MMClips>3</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History of Tsunamis in California</vt:lpstr>
      <vt:lpstr>PowerPoint Presentation</vt:lpstr>
      <vt:lpstr>PowerPoint Presentation</vt:lpstr>
      <vt:lpstr>PowerPoint Presentation</vt:lpstr>
      <vt:lpstr>PowerPoint Presentation</vt:lpstr>
      <vt:lpstr>PowerPoint Presentation</vt:lpstr>
      <vt:lpstr>Lessons Learned from Recent Tsunamis in California</vt:lpstr>
      <vt:lpstr>PowerPoint Presentation</vt:lpstr>
      <vt:lpstr>Official NOAA Alert Bulletins</vt:lpstr>
      <vt:lpstr>Tohoku 2011</vt:lpstr>
      <vt:lpstr>Information exchanged during NTWC calls: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PORTS13 Presentation to ASCE Edit this How you Want</dc:title>
  <dc:creator>Avery, Ryan</dc:creator>
  <cp:lastModifiedBy>Kevin</cp:lastModifiedBy>
  <cp:revision>400</cp:revision>
  <cp:lastPrinted>2014-11-17T21:56:19Z</cp:lastPrinted>
  <dcterms:created xsi:type="dcterms:W3CDTF">2013-03-27T23:23:47Z</dcterms:created>
  <dcterms:modified xsi:type="dcterms:W3CDTF">2016-09-15T08:14:31Z</dcterms:modified>
</cp:coreProperties>
</file>