
<file path=[Content_Types].xml><?xml version="1.0" encoding="utf-8"?>
<Types xmlns="http://schemas.openxmlformats.org/package/2006/content-types">
  <Default Extension="xml" ContentType="application/xml"/>
  <Default Extension="jpeg" ContentType="image/jpeg"/>
  <Default Extension="mp3" ContentType="audio/unknown"/>
  <Default Extension="rels" ContentType="application/vnd.openxmlformats-package.relationships+xml"/>
  <Default Extension="xlsx" ContentType="application/vnd.openxmlformats-officedocument.spreadsheetml.sheet"/>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54"/>
  </p:notesMasterIdLst>
  <p:handoutMasterIdLst>
    <p:handoutMasterId r:id="rId55"/>
  </p:handoutMasterIdLst>
  <p:sldIdLst>
    <p:sldId id="1597" r:id="rId2"/>
    <p:sldId id="1594" r:id="rId3"/>
    <p:sldId id="1615" r:id="rId4"/>
    <p:sldId id="1635" r:id="rId5"/>
    <p:sldId id="1618" r:id="rId6"/>
    <p:sldId id="1641" r:id="rId7"/>
    <p:sldId id="1621" r:id="rId8"/>
    <p:sldId id="1622" r:id="rId9"/>
    <p:sldId id="1642" r:id="rId10"/>
    <p:sldId id="1619" r:id="rId11"/>
    <p:sldId id="1620" r:id="rId12"/>
    <p:sldId id="1491" r:id="rId13"/>
    <p:sldId id="1598" r:id="rId14"/>
    <p:sldId id="1623" r:id="rId15"/>
    <p:sldId id="1595" r:id="rId16"/>
    <p:sldId id="1473" r:id="rId17"/>
    <p:sldId id="1570" r:id="rId18"/>
    <p:sldId id="1643" r:id="rId19"/>
    <p:sldId id="1511" r:id="rId20"/>
    <p:sldId id="1512" r:id="rId21"/>
    <p:sldId id="1542" r:id="rId22"/>
    <p:sldId id="1541" r:id="rId23"/>
    <p:sldId id="1540" r:id="rId24"/>
    <p:sldId id="1555" r:id="rId25"/>
    <p:sldId id="1606" r:id="rId26"/>
    <p:sldId id="1568" r:id="rId27"/>
    <p:sldId id="1630" r:id="rId28"/>
    <p:sldId id="1624" r:id="rId29"/>
    <p:sldId id="1625" r:id="rId30"/>
    <p:sldId id="1626" r:id="rId31"/>
    <p:sldId id="1627" r:id="rId32"/>
    <p:sldId id="1628" r:id="rId33"/>
    <p:sldId id="1557" r:id="rId34"/>
    <p:sldId id="1647" r:id="rId35"/>
    <p:sldId id="1560" r:id="rId36"/>
    <p:sldId id="1556" r:id="rId37"/>
    <p:sldId id="1562" r:id="rId38"/>
    <p:sldId id="1646" r:id="rId39"/>
    <p:sldId id="1637" r:id="rId40"/>
    <p:sldId id="1499" r:id="rId41"/>
    <p:sldId id="1611" r:id="rId42"/>
    <p:sldId id="1612" r:id="rId43"/>
    <p:sldId id="1633" r:id="rId44"/>
    <p:sldId id="1640" r:id="rId45"/>
    <p:sldId id="1601" r:id="rId46"/>
    <p:sldId id="1631" r:id="rId47"/>
    <p:sldId id="1565" r:id="rId48"/>
    <p:sldId id="1632" r:id="rId49"/>
    <p:sldId id="1644" r:id="rId50"/>
    <p:sldId id="1543" r:id="rId51"/>
    <p:sldId id="1639" r:id="rId52"/>
    <p:sldId id="1645" r:id="rId53"/>
  </p:sldIdLst>
  <p:sldSz cx="9144000" cy="6858000" type="screen4x3"/>
  <p:notesSz cx="6997700" cy="9271000"/>
  <p:defaultTextStyle>
    <a:defPPr>
      <a:defRPr lang="en-US"/>
    </a:defPPr>
    <a:lvl1pPr algn="l" rtl="0" fontAlgn="base">
      <a:spcBef>
        <a:spcPct val="0"/>
      </a:spcBef>
      <a:spcAft>
        <a:spcPct val="0"/>
      </a:spcAft>
      <a:defRPr sz="3600" kern="1200">
        <a:solidFill>
          <a:schemeClr val="tx1"/>
        </a:solidFill>
        <a:latin typeface="Arial" charset="0"/>
        <a:ea typeface="ＭＳ Ｐゴシック" charset="0"/>
        <a:cs typeface="ＭＳ Ｐゴシック" charset="0"/>
      </a:defRPr>
    </a:lvl1pPr>
    <a:lvl2pPr marL="452438" indent="1588" algn="l" rtl="0" fontAlgn="base">
      <a:spcBef>
        <a:spcPct val="0"/>
      </a:spcBef>
      <a:spcAft>
        <a:spcPct val="0"/>
      </a:spcAft>
      <a:defRPr sz="3600" kern="1200">
        <a:solidFill>
          <a:schemeClr val="tx1"/>
        </a:solidFill>
        <a:latin typeface="Arial" charset="0"/>
        <a:ea typeface="ＭＳ Ｐゴシック" charset="0"/>
        <a:cs typeface="ＭＳ Ｐゴシック" charset="0"/>
      </a:defRPr>
    </a:lvl2pPr>
    <a:lvl3pPr marL="909638" indent="1588" algn="l" rtl="0" fontAlgn="base">
      <a:spcBef>
        <a:spcPct val="0"/>
      </a:spcBef>
      <a:spcAft>
        <a:spcPct val="0"/>
      </a:spcAft>
      <a:defRPr sz="3600" kern="1200">
        <a:solidFill>
          <a:schemeClr val="tx1"/>
        </a:solidFill>
        <a:latin typeface="Arial" charset="0"/>
        <a:ea typeface="ＭＳ Ｐゴシック" charset="0"/>
        <a:cs typeface="ＭＳ Ｐゴシック" charset="0"/>
      </a:defRPr>
    </a:lvl3pPr>
    <a:lvl4pPr marL="1365250" indent="1588" algn="l" rtl="0" fontAlgn="base">
      <a:spcBef>
        <a:spcPct val="0"/>
      </a:spcBef>
      <a:spcAft>
        <a:spcPct val="0"/>
      </a:spcAft>
      <a:defRPr sz="3600" kern="1200">
        <a:solidFill>
          <a:schemeClr val="tx1"/>
        </a:solidFill>
        <a:latin typeface="Arial" charset="0"/>
        <a:ea typeface="ＭＳ Ｐゴシック" charset="0"/>
        <a:cs typeface="ＭＳ Ｐゴシック" charset="0"/>
      </a:defRPr>
    </a:lvl4pPr>
    <a:lvl5pPr marL="1822450" indent="1588" algn="l" rtl="0" fontAlgn="base">
      <a:spcBef>
        <a:spcPct val="0"/>
      </a:spcBef>
      <a:spcAft>
        <a:spcPct val="0"/>
      </a:spcAft>
      <a:defRPr sz="3600" kern="1200">
        <a:solidFill>
          <a:schemeClr val="tx1"/>
        </a:solidFill>
        <a:latin typeface="Arial" charset="0"/>
        <a:ea typeface="ＭＳ Ｐゴシック" charset="0"/>
        <a:cs typeface="ＭＳ Ｐゴシック" charset="0"/>
      </a:defRPr>
    </a:lvl5pPr>
    <a:lvl6pPr marL="2286000" algn="l" defTabSz="457200" rtl="0" eaLnBrk="1" latinLnBrk="0" hangingPunct="1">
      <a:defRPr sz="3600" kern="1200">
        <a:solidFill>
          <a:schemeClr val="tx1"/>
        </a:solidFill>
        <a:latin typeface="Arial" charset="0"/>
        <a:ea typeface="ＭＳ Ｐゴシック" charset="0"/>
        <a:cs typeface="ＭＳ Ｐゴシック" charset="0"/>
      </a:defRPr>
    </a:lvl6pPr>
    <a:lvl7pPr marL="2743200" algn="l" defTabSz="457200" rtl="0" eaLnBrk="1" latinLnBrk="0" hangingPunct="1">
      <a:defRPr sz="3600" kern="1200">
        <a:solidFill>
          <a:schemeClr val="tx1"/>
        </a:solidFill>
        <a:latin typeface="Arial" charset="0"/>
        <a:ea typeface="ＭＳ Ｐゴシック" charset="0"/>
        <a:cs typeface="ＭＳ Ｐゴシック" charset="0"/>
      </a:defRPr>
    </a:lvl7pPr>
    <a:lvl8pPr marL="3200400" algn="l" defTabSz="457200" rtl="0" eaLnBrk="1" latinLnBrk="0" hangingPunct="1">
      <a:defRPr sz="3600" kern="1200">
        <a:solidFill>
          <a:schemeClr val="tx1"/>
        </a:solidFill>
        <a:latin typeface="Arial" charset="0"/>
        <a:ea typeface="ＭＳ Ｐゴシック" charset="0"/>
        <a:cs typeface="ＭＳ Ｐゴシック" charset="0"/>
      </a:defRPr>
    </a:lvl8pPr>
    <a:lvl9pPr marL="3657600" algn="l" defTabSz="457200" rtl="0" eaLnBrk="1" latinLnBrk="0" hangingPunct="1">
      <a:defRPr sz="36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3D2E4"/>
    <a:srgbClr val="B33412"/>
    <a:srgbClr val="11487E"/>
    <a:srgbClr val="1059AB"/>
    <a:srgbClr val="0E4782"/>
    <a:srgbClr val="C2D1E4"/>
    <a:srgbClr val="BCCADA"/>
    <a:srgbClr val="0E4780"/>
    <a:srgbClr val="C4D3E4"/>
    <a:srgbClr val="43463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569" autoAdjust="0"/>
    <p:restoredTop sz="94660"/>
  </p:normalViewPr>
  <p:slideViewPr>
    <p:cSldViewPr>
      <p:cViewPr>
        <p:scale>
          <a:sx n="100" d="100"/>
          <a:sy n="100" d="100"/>
        </p:scale>
        <p:origin x="-600" y="416"/>
      </p:cViewPr>
      <p:guideLst>
        <p:guide orient="horz"/>
        <p:guide/>
      </p:guideLst>
    </p:cSldViewPr>
  </p:slideViewPr>
  <p:notesTextViewPr>
    <p:cViewPr>
      <p:scale>
        <a:sx n="75" d="100"/>
        <a:sy n="75" d="100"/>
      </p:scale>
      <p:origin x="0" y="0"/>
    </p:cViewPr>
  </p:notesTextViewPr>
  <p:sorterViewPr>
    <p:cViewPr>
      <p:scale>
        <a:sx n="100" d="100"/>
        <a:sy n="100" d="100"/>
      </p:scale>
      <p:origin x="0" y="11008"/>
    </p:cViewPr>
  </p:sorterViewPr>
  <p:notesViewPr>
    <p:cSldViewPr>
      <p:cViewPr varScale="1">
        <p:scale>
          <a:sx n="46" d="100"/>
          <a:sy n="46" d="100"/>
        </p:scale>
        <p:origin x="-830" y="-86"/>
      </p:cViewPr>
      <p:guideLst>
        <p:guide orient="horz" pos="2920"/>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handoutMaster" Target="handoutMasters/handout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barChart>
        <c:barDir val="bar"/>
        <c:grouping val="clustered"/>
        <c:varyColors val="0"/>
        <c:ser>
          <c:idx val="0"/>
          <c:order val="0"/>
          <c:tx>
            <c:strRef>
              <c:f>Sheet1!$B$1</c:f>
              <c:strCache>
                <c:ptCount val="1"/>
                <c:pt idx="0">
                  <c:v>% Yes</c:v>
                </c:pt>
              </c:strCache>
            </c:strRef>
          </c:tx>
          <c:invertIfNegative val="0"/>
          <c:dLbls>
            <c:numFmt formatCode="0%" sourceLinked="0"/>
            <c:dLblPos val="outEnd"/>
            <c:showLegendKey val="0"/>
            <c:showVal val="1"/>
            <c:showCatName val="0"/>
            <c:showSerName val="0"/>
            <c:showPercent val="0"/>
            <c:showBubbleSize val="0"/>
            <c:showLeaderLines val="0"/>
          </c:dLbls>
          <c:cat>
            <c:strRef>
              <c:f>Sheet1!$A$2:$A$11</c:f>
              <c:strCache>
                <c:ptCount val="10"/>
                <c:pt idx="0">
                  <c:v>Disaster plans, policies, procedures</c:v>
                </c:pt>
                <c:pt idx="1">
                  <c:v>Reducing your physical exposure to risks</c:v>
                </c:pt>
                <c:pt idx="2">
                  <c:v>Developing preparedness to respond</c:v>
                </c:pt>
                <c:pt idx="3">
                  <c:v>Seeking needed training</c:v>
                </c:pt>
                <c:pt idx="4">
                  <c:v>Devoting more time to emergency planning</c:v>
                </c:pt>
                <c:pt idx="5">
                  <c:v>Devoting more funds to emergency planning</c:v>
                </c:pt>
                <c:pt idx="6">
                  <c:v>Educating staff for disaster prevention</c:v>
                </c:pt>
                <c:pt idx="7">
                  <c:v>Involving staff more in disaster planning</c:v>
                </c:pt>
                <c:pt idx="8">
                  <c:v>Encouraging disaster planning at home</c:v>
                </c:pt>
                <c:pt idx="9">
                  <c:v>None - Did not lead to improvements</c:v>
                </c:pt>
              </c:strCache>
            </c:strRef>
          </c:cat>
          <c:val>
            <c:numRef>
              <c:f>Sheet1!$B$2:$B$11</c:f>
              <c:numCache>
                <c:formatCode>General</c:formatCode>
                <c:ptCount val="10"/>
                <c:pt idx="0">
                  <c:v>0.52</c:v>
                </c:pt>
                <c:pt idx="1">
                  <c:v>0.26</c:v>
                </c:pt>
                <c:pt idx="2">
                  <c:v>0.56</c:v>
                </c:pt>
                <c:pt idx="3">
                  <c:v>0.14</c:v>
                </c:pt>
                <c:pt idx="4">
                  <c:v>0.27</c:v>
                </c:pt>
                <c:pt idx="5">
                  <c:v>0.05</c:v>
                </c:pt>
                <c:pt idx="6">
                  <c:v>0.58</c:v>
                </c:pt>
                <c:pt idx="7">
                  <c:v>0.35</c:v>
                </c:pt>
                <c:pt idx="8">
                  <c:v>0.38</c:v>
                </c:pt>
                <c:pt idx="9">
                  <c:v>0.08</c:v>
                </c:pt>
              </c:numCache>
            </c:numRef>
          </c:val>
        </c:ser>
        <c:dLbls>
          <c:showLegendKey val="0"/>
          <c:showVal val="0"/>
          <c:showCatName val="0"/>
          <c:showSerName val="0"/>
          <c:showPercent val="0"/>
          <c:showBubbleSize val="0"/>
        </c:dLbls>
        <c:gapWidth val="150"/>
        <c:axId val="2142389176"/>
        <c:axId val="2142386248"/>
      </c:barChart>
      <c:catAx>
        <c:axId val="2142389176"/>
        <c:scaling>
          <c:orientation val="maxMin"/>
        </c:scaling>
        <c:delete val="0"/>
        <c:axPos val="l"/>
        <c:majorTickMark val="out"/>
        <c:minorTickMark val="none"/>
        <c:tickLblPos val="nextTo"/>
        <c:crossAx val="2142386248"/>
        <c:crosses val="autoZero"/>
        <c:auto val="1"/>
        <c:lblAlgn val="ctr"/>
        <c:lblOffset val="100"/>
        <c:noMultiLvlLbl val="0"/>
      </c:catAx>
      <c:valAx>
        <c:axId val="2142386248"/>
        <c:scaling>
          <c:orientation val="minMax"/>
        </c:scaling>
        <c:delete val="0"/>
        <c:axPos val="t"/>
        <c:majorGridlines>
          <c:spPr>
            <a:ln>
              <a:noFill/>
            </a:ln>
          </c:spPr>
        </c:majorGridlines>
        <c:numFmt formatCode="General" sourceLinked="0"/>
        <c:majorTickMark val="out"/>
        <c:minorTickMark val="none"/>
        <c:tickLblPos val="nextTo"/>
        <c:crossAx val="2142389176"/>
        <c:crosses val="autoZero"/>
        <c:crossBetween val="between"/>
        <c:majorUnit val="0.25"/>
      </c:valAx>
    </c:plotArea>
    <c:plotVisOnly val="1"/>
    <c:dispBlanksAs val="gap"/>
    <c:showDLblsOverMax val="0"/>
  </c:chart>
  <c:txPr>
    <a:bodyPr/>
    <a:lstStyle/>
    <a:p>
      <a:pPr>
        <a:defRPr sz="1800">
          <a:solidFill>
            <a:srgbClr val="463416"/>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1"/>
    <c:plotArea>
      <c:layout>
        <c:manualLayout>
          <c:layoutTarget val="inner"/>
          <c:xMode val="edge"/>
          <c:yMode val="edge"/>
          <c:x val="0.465682900748518"/>
          <c:y val="0.112306706882049"/>
          <c:w val="0.509147346165063"/>
          <c:h val="0.795808759373419"/>
        </c:manualLayout>
      </c:layout>
      <c:barChart>
        <c:barDir val="bar"/>
        <c:grouping val="stacked"/>
        <c:varyColors val="0"/>
        <c:ser>
          <c:idx val="0"/>
          <c:order val="0"/>
          <c:tx>
            <c:strRef>
              <c:f>Sheet1!$B$1</c:f>
              <c:strCache>
                <c:ptCount val="1"/>
                <c:pt idx="0">
                  <c:v>Because of ShakeOut</c:v>
                </c:pt>
              </c:strCache>
            </c:strRef>
          </c:tx>
          <c:invertIfNegative val="0"/>
          <c:dLbls>
            <c:numFmt formatCode="0%" sourceLinked="0"/>
            <c:showLegendKey val="0"/>
            <c:showVal val="1"/>
            <c:showCatName val="0"/>
            <c:showSerName val="0"/>
            <c:showPercent val="0"/>
            <c:showBubbleSize val="0"/>
            <c:showLeaderLines val="0"/>
          </c:dLbls>
          <c:cat>
            <c:strRef>
              <c:f>Sheet1!$A$2:$A$7</c:f>
              <c:strCache>
                <c:ptCount val="6"/>
                <c:pt idx="0">
                  <c:v>Encourage staff to prepare at home</c:v>
                </c:pt>
                <c:pt idx="1">
                  <c:v>Provide staff training in EQ preparedness</c:v>
                </c:pt>
                <c:pt idx="2">
                  <c:v>Have plans for continuity of operations</c:v>
                </c:pt>
                <c:pt idx="3">
                  <c:v>Secure tall/heavy furnishings/equipment</c:v>
                </c:pt>
                <c:pt idx="4">
                  <c:v>Hazardous materials limited/isolated/eliminated/secured</c:v>
                </c:pt>
                <c:pt idx="5">
                  <c:v>Buildings meet current EQ safety standards</c:v>
                </c:pt>
              </c:strCache>
            </c:strRef>
          </c:cat>
          <c:val>
            <c:numRef>
              <c:f>Sheet1!$B$2:$B$7</c:f>
              <c:numCache>
                <c:formatCode>General</c:formatCode>
                <c:ptCount val="6"/>
                <c:pt idx="0">
                  <c:v>0.39</c:v>
                </c:pt>
                <c:pt idx="1">
                  <c:v>0.5</c:v>
                </c:pt>
                <c:pt idx="2">
                  <c:v>0.15</c:v>
                </c:pt>
                <c:pt idx="3">
                  <c:v>0.17</c:v>
                </c:pt>
                <c:pt idx="4">
                  <c:v>0.1</c:v>
                </c:pt>
                <c:pt idx="5">
                  <c:v>0.1</c:v>
                </c:pt>
              </c:numCache>
            </c:numRef>
          </c:val>
        </c:ser>
        <c:ser>
          <c:idx val="1"/>
          <c:order val="1"/>
          <c:tx>
            <c:strRef>
              <c:f>Sheet1!$C$1</c:f>
              <c:strCache>
                <c:ptCount val="1"/>
                <c:pt idx="0">
                  <c:v>Other Reasons</c:v>
                </c:pt>
              </c:strCache>
            </c:strRef>
          </c:tx>
          <c:invertIfNegative val="0"/>
          <c:dLbls>
            <c:numFmt formatCode="0%" sourceLinked="0"/>
            <c:showLegendKey val="0"/>
            <c:showVal val="1"/>
            <c:showCatName val="0"/>
            <c:showSerName val="0"/>
            <c:showPercent val="0"/>
            <c:showBubbleSize val="0"/>
            <c:showLeaderLines val="0"/>
          </c:dLbls>
          <c:cat>
            <c:strRef>
              <c:f>Sheet1!$A$2:$A$7</c:f>
              <c:strCache>
                <c:ptCount val="6"/>
                <c:pt idx="0">
                  <c:v>Encourage staff to prepare at home</c:v>
                </c:pt>
                <c:pt idx="1">
                  <c:v>Provide staff training in EQ preparedness</c:v>
                </c:pt>
                <c:pt idx="2">
                  <c:v>Have plans for continuity of operations</c:v>
                </c:pt>
                <c:pt idx="3">
                  <c:v>Secure tall/heavy furnishings/equipment</c:v>
                </c:pt>
                <c:pt idx="4">
                  <c:v>Hazardous materials limited/isolated/eliminated/secured</c:v>
                </c:pt>
                <c:pt idx="5">
                  <c:v>Buildings meet current EQ safety standards</c:v>
                </c:pt>
              </c:strCache>
            </c:strRef>
          </c:cat>
          <c:val>
            <c:numRef>
              <c:f>Sheet1!$C$2:$C$7</c:f>
              <c:numCache>
                <c:formatCode>General</c:formatCode>
                <c:ptCount val="6"/>
                <c:pt idx="0">
                  <c:v>0.38</c:v>
                </c:pt>
                <c:pt idx="1">
                  <c:v>0.39</c:v>
                </c:pt>
                <c:pt idx="2">
                  <c:v>0.55</c:v>
                </c:pt>
                <c:pt idx="3">
                  <c:v>0.52</c:v>
                </c:pt>
                <c:pt idx="4">
                  <c:v>0.64</c:v>
                </c:pt>
                <c:pt idx="5">
                  <c:v>0.59</c:v>
                </c:pt>
              </c:numCache>
            </c:numRef>
          </c:val>
        </c:ser>
        <c:dLbls>
          <c:showLegendKey val="0"/>
          <c:showVal val="1"/>
          <c:showCatName val="0"/>
          <c:showSerName val="0"/>
          <c:showPercent val="0"/>
          <c:showBubbleSize val="0"/>
        </c:dLbls>
        <c:gapWidth val="75"/>
        <c:overlap val="100"/>
        <c:axId val="2143220456"/>
        <c:axId val="2143210888"/>
      </c:barChart>
      <c:catAx>
        <c:axId val="2143220456"/>
        <c:scaling>
          <c:orientation val="maxMin"/>
        </c:scaling>
        <c:delete val="0"/>
        <c:axPos val="l"/>
        <c:majorTickMark val="none"/>
        <c:minorTickMark val="none"/>
        <c:tickLblPos val="nextTo"/>
        <c:txPr>
          <a:bodyPr/>
          <a:lstStyle/>
          <a:p>
            <a:pPr algn="r">
              <a:defRPr/>
            </a:pPr>
            <a:endParaRPr lang="en-US"/>
          </a:p>
        </c:txPr>
        <c:crossAx val="2143210888"/>
        <c:crosses val="autoZero"/>
        <c:auto val="1"/>
        <c:lblAlgn val="ctr"/>
        <c:lblOffset val="100"/>
        <c:noMultiLvlLbl val="0"/>
      </c:catAx>
      <c:valAx>
        <c:axId val="2143210888"/>
        <c:scaling>
          <c:orientation val="minMax"/>
        </c:scaling>
        <c:delete val="0"/>
        <c:axPos val="t"/>
        <c:numFmt formatCode="General" sourceLinked="1"/>
        <c:majorTickMark val="out"/>
        <c:minorTickMark val="none"/>
        <c:tickLblPos val="nextTo"/>
        <c:crossAx val="2143220456"/>
        <c:crosses val="autoZero"/>
        <c:crossBetween val="between"/>
        <c:majorUnit val="0.25"/>
      </c:valAx>
    </c:plotArea>
    <c:legend>
      <c:legendPos val="b"/>
      <c:layout>
        <c:manualLayout>
          <c:xMode val="edge"/>
          <c:yMode val="edge"/>
          <c:x val="0.221228613784388"/>
          <c:y val="0.918868216069765"/>
          <c:w val="0.501788385826772"/>
          <c:h val="0.0799606299212598"/>
        </c:manualLayout>
      </c:layout>
      <c:overlay val="0"/>
    </c:legend>
    <c:plotVisOnly val="1"/>
    <c:dispBlanksAs val="gap"/>
    <c:showDLblsOverMax val="0"/>
  </c:chart>
  <c:txPr>
    <a:bodyPr/>
    <a:lstStyle/>
    <a:p>
      <a:pPr>
        <a:defRPr sz="1800">
          <a:solidFill>
            <a:srgbClr val="463416"/>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1"/>
    <c:plotArea>
      <c:layout>
        <c:manualLayout>
          <c:layoutTarget val="inner"/>
          <c:xMode val="edge"/>
          <c:yMode val="edge"/>
          <c:x val="0.465682900748518"/>
          <c:y val="0.112306706882049"/>
          <c:w val="0.509147346165063"/>
          <c:h val="0.795808759373419"/>
        </c:manualLayout>
      </c:layout>
      <c:barChart>
        <c:barDir val="bar"/>
        <c:grouping val="stacked"/>
        <c:varyColors val="0"/>
        <c:ser>
          <c:idx val="0"/>
          <c:order val="0"/>
          <c:tx>
            <c:strRef>
              <c:f>Sheet1!$B$1</c:f>
              <c:strCache>
                <c:ptCount val="1"/>
                <c:pt idx="0">
                  <c:v>Because of ShakeOut</c:v>
                </c:pt>
              </c:strCache>
            </c:strRef>
          </c:tx>
          <c:invertIfNegative val="0"/>
          <c:dLbls>
            <c:numFmt formatCode="0%" sourceLinked="0"/>
            <c:showLegendKey val="0"/>
            <c:showVal val="1"/>
            <c:showCatName val="0"/>
            <c:showSerName val="0"/>
            <c:showPercent val="0"/>
            <c:showBubbleSize val="0"/>
            <c:showLeaderLines val="0"/>
          </c:dLbls>
          <c:cat>
            <c:strRef>
              <c:f>Sheet1!$A$2:$A$10</c:f>
              <c:strCache>
                <c:ptCount val="9"/>
                <c:pt idx="0">
                  <c:v>Have an evacuation bag ready</c:v>
                </c:pt>
                <c:pt idx="1">
                  <c:v>Have portable radio and batteries</c:v>
                </c:pt>
                <c:pt idx="2">
                  <c:v>Talk to expert to evaluate building EQ risks</c:v>
                </c:pt>
                <c:pt idx="3">
                  <c:v>Strengthen or repair home for EQ safety</c:v>
                </c:pt>
                <c:pt idx="4">
                  <c:v>Purchase EQ insurance</c:v>
                </c:pt>
                <c:pt idx="5">
                  <c:v>Secure heavy furniture to the wall</c:v>
                </c:pt>
                <c:pt idx="6">
                  <c:v>Identify safe spots in every room</c:v>
                </c:pt>
                <c:pt idx="7">
                  <c:v>Learn how to stay safe during an EQ</c:v>
                </c:pt>
                <c:pt idx="8">
                  <c:v>Learn when/how to shut off main gas valve</c:v>
                </c:pt>
              </c:strCache>
            </c:strRef>
          </c:cat>
          <c:val>
            <c:numRef>
              <c:f>Sheet1!$B$2:$B$10</c:f>
              <c:numCache>
                <c:formatCode>General</c:formatCode>
                <c:ptCount val="9"/>
                <c:pt idx="0">
                  <c:v>0.15</c:v>
                </c:pt>
                <c:pt idx="1">
                  <c:v>0.16</c:v>
                </c:pt>
                <c:pt idx="2">
                  <c:v>0.08</c:v>
                </c:pt>
                <c:pt idx="3">
                  <c:v>0.07</c:v>
                </c:pt>
                <c:pt idx="4">
                  <c:v>0.06</c:v>
                </c:pt>
                <c:pt idx="5">
                  <c:v>0.1</c:v>
                </c:pt>
                <c:pt idx="6">
                  <c:v>0.29</c:v>
                </c:pt>
                <c:pt idx="7">
                  <c:v>0.41</c:v>
                </c:pt>
                <c:pt idx="8">
                  <c:v>0.14</c:v>
                </c:pt>
              </c:numCache>
            </c:numRef>
          </c:val>
        </c:ser>
        <c:ser>
          <c:idx val="1"/>
          <c:order val="1"/>
          <c:tx>
            <c:strRef>
              <c:f>Sheet1!$C$1</c:f>
              <c:strCache>
                <c:ptCount val="1"/>
                <c:pt idx="0">
                  <c:v>Other Reasons</c:v>
                </c:pt>
              </c:strCache>
            </c:strRef>
          </c:tx>
          <c:invertIfNegative val="0"/>
          <c:dLbls>
            <c:numFmt formatCode="0%" sourceLinked="0"/>
            <c:showLegendKey val="0"/>
            <c:showVal val="1"/>
            <c:showCatName val="0"/>
            <c:showSerName val="0"/>
            <c:showPercent val="0"/>
            <c:showBubbleSize val="0"/>
            <c:showLeaderLines val="0"/>
          </c:dLbls>
          <c:cat>
            <c:strRef>
              <c:f>Sheet1!$A$2:$A$10</c:f>
              <c:strCache>
                <c:ptCount val="9"/>
                <c:pt idx="0">
                  <c:v>Have an evacuation bag ready</c:v>
                </c:pt>
                <c:pt idx="1">
                  <c:v>Have portable radio and batteries</c:v>
                </c:pt>
                <c:pt idx="2">
                  <c:v>Talk to expert to evaluate building EQ risks</c:v>
                </c:pt>
                <c:pt idx="3">
                  <c:v>Strengthen or repair home for EQ safety</c:v>
                </c:pt>
                <c:pt idx="4">
                  <c:v>Purchase EQ insurance</c:v>
                </c:pt>
                <c:pt idx="5">
                  <c:v>Secure heavy furniture to the wall</c:v>
                </c:pt>
                <c:pt idx="6">
                  <c:v>Identify safe spots in every room</c:v>
                </c:pt>
                <c:pt idx="7">
                  <c:v>Learn how to stay safe during an EQ</c:v>
                </c:pt>
                <c:pt idx="8">
                  <c:v>Learn when/how to shut off main gas valve</c:v>
                </c:pt>
              </c:strCache>
            </c:strRef>
          </c:cat>
          <c:val>
            <c:numRef>
              <c:f>Sheet1!$C$2:$C$10</c:f>
              <c:numCache>
                <c:formatCode>General</c:formatCode>
                <c:ptCount val="9"/>
                <c:pt idx="0">
                  <c:v>0.48</c:v>
                </c:pt>
                <c:pt idx="1">
                  <c:v>0.64</c:v>
                </c:pt>
                <c:pt idx="2">
                  <c:v>0.15</c:v>
                </c:pt>
                <c:pt idx="3">
                  <c:v>0.22</c:v>
                </c:pt>
                <c:pt idx="4">
                  <c:v>0.26</c:v>
                </c:pt>
                <c:pt idx="5">
                  <c:v>0.29</c:v>
                </c:pt>
                <c:pt idx="6">
                  <c:v>0.37</c:v>
                </c:pt>
                <c:pt idx="7">
                  <c:v>0.47</c:v>
                </c:pt>
                <c:pt idx="8">
                  <c:v>0.45</c:v>
                </c:pt>
              </c:numCache>
            </c:numRef>
          </c:val>
        </c:ser>
        <c:dLbls>
          <c:showLegendKey val="0"/>
          <c:showVal val="1"/>
          <c:showCatName val="0"/>
          <c:showSerName val="0"/>
          <c:showPercent val="0"/>
          <c:showBubbleSize val="0"/>
        </c:dLbls>
        <c:gapWidth val="75"/>
        <c:overlap val="100"/>
        <c:axId val="2139868168"/>
        <c:axId val="2139871080"/>
      </c:barChart>
      <c:catAx>
        <c:axId val="2139868168"/>
        <c:scaling>
          <c:orientation val="maxMin"/>
        </c:scaling>
        <c:delete val="0"/>
        <c:axPos val="l"/>
        <c:majorTickMark val="none"/>
        <c:minorTickMark val="none"/>
        <c:tickLblPos val="nextTo"/>
        <c:crossAx val="2139871080"/>
        <c:crosses val="autoZero"/>
        <c:auto val="1"/>
        <c:lblAlgn val="ctr"/>
        <c:lblOffset val="100"/>
        <c:noMultiLvlLbl val="0"/>
      </c:catAx>
      <c:valAx>
        <c:axId val="2139871080"/>
        <c:scaling>
          <c:orientation val="minMax"/>
        </c:scaling>
        <c:delete val="0"/>
        <c:axPos val="t"/>
        <c:numFmt formatCode="General" sourceLinked="1"/>
        <c:majorTickMark val="out"/>
        <c:minorTickMark val="none"/>
        <c:tickLblPos val="nextTo"/>
        <c:crossAx val="2139868168"/>
        <c:crosses val="autoZero"/>
        <c:crossBetween val="between"/>
        <c:majorUnit val="0.25"/>
      </c:valAx>
    </c:plotArea>
    <c:legend>
      <c:legendPos val="b"/>
      <c:layout>
        <c:manualLayout>
          <c:xMode val="edge"/>
          <c:yMode val="edge"/>
          <c:x val="0.221228613784388"/>
          <c:y val="0.918868216069765"/>
          <c:w val="0.557542650918635"/>
          <c:h val="0.0799606299212598"/>
        </c:manualLayout>
      </c:layout>
      <c:overlay val="0"/>
    </c:legend>
    <c:plotVisOnly val="1"/>
    <c:dispBlanksAs val="gap"/>
    <c:showDLblsOverMax val="0"/>
  </c:chart>
  <c:txPr>
    <a:bodyPr/>
    <a:lstStyle/>
    <a:p>
      <a:pPr>
        <a:defRPr sz="1800">
          <a:solidFill>
            <a:srgbClr val="463416"/>
          </a:solidFil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15E7D1-81AF-D542-8BEC-D72657FCA278}" type="doc">
      <dgm:prSet loTypeId="urn:microsoft.com/office/officeart/2005/8/layout/default" loCatId="" qsTypeId="urn:microsoft.com/office/officeart/2005/8/quickstyle/simple5" qsCatId="simple" csTypeId="urn:microsoft.com/office/officeart/2005/8/colors/accent1_2" csCatId="accent1" phldr="1"/>
      <dgm:spPr/>
      <dgm:t>
        <a:bodyPr/>
        <a:lstStyle/>
        <a:p>
          <a:endParaRPr lang="en-US"/>
        </a:p>
      </dgm:t>
    </dgm:pt>
    <dgm:pt modelId="{5228013E-959C-4D4C-9331-6ACDAFE3D6F7}">
      <dgm:prSet phldrT="[Text]"/>
      <dgm:spPr>
        <a:solidFill>
          <a:srgbClr val="FF0000"/>
        </a:solidFill>
      </dgm:spPr>
      <dgm:t>
        <a:bodyPr/>
        <a:lstStyle/>
        <a:p>
          <a:r>
            <a:rPr lang="en-US" dirty="0" smtClean="0"/>
            <a:t>Our family knows our earthquake plan now, thanks to the shakeout! I have also encouraged our work office to participate and we did participate.</a:t>
          </a:r>
          <a:endParaRPr lang="en-US" dirty="0"/>
        </a:p>
      </dgm:t>
    </dgm:pt>
    <dgm:pt modelId="{34A2CCF9-FE39-5545-877F-C52232187946}" type="parTrans" cxnId="{E06A599F-1057-8D40-91E0-9DE7D1D8E460}">
      <dgm:prSet/>
      <dgm:spPr/>
      <dgm:t>
        <a:bodyPr/>
        <a:lstStyle/>
        <a:p>
          <a:endParaRPr lang="en-US"/>
        </a:p>
      </dgm:t>
    </dgm:pt>
    <dgm:pt modelId="{1C8E30DD-7704-4E48-84BF-CD5F82C31183}" type="sibTrans" cxnId="{E06A599F-1057-8D40-91E0-9DE7D1D8E460}">
      <dgm:prSet/>
      <dgm:spPr/>
      <dgm:t>
        <a:bodyPr/>
        <a:lstStyle/>
        <a:p>
          <a:endParaRPr lang="en-US"/>
        </a:p>
      </dgm:t>
    </dgm:pt>
    <dgm:pt modelId="{B29E431F-DB2D-B84E-A110-7B70A05088E7}">
      <dgm:prSet/>
      <dgm:spPr>
        <a:solidFill>
          <a:srgbClr val="0000F1"/>
        </a:solidFill>
      </dgm:spPr>
      <dgm:t>
        <a:bodyPr/>
        <a:lstStyle/>
        <a:p>
          <a:r>
            <a:rPr lang="en-US" dirty="0" smtClean="0"/>
            <a:t>It organized what needed to be done and how we needed to be prepared. This was a perfect starting point for us.</a:t>
          </a:r>
          <a:endParaRPr lang="en-US" dirty="0"/>
        </a:p>
      </dgm:t>
    </dgm:pt>
    <dgm:pt modelId="{081800B4-16F2-4541-A5AE-6C7AB07FCC1F}" type="parTrans" cxnId="{9F9C87EC-D034-B641-B1C6-D481BE8CA873}">
      <dgm:prSet/>
      <dgm:spPr/>
      <dgm:t>
        <a:bodyPr/>
        <a:lstStyle/>
        <a:p>
          <a:endParaRPr lang="en-US"/>
        </a:p>
      </dgm:t>
    </dgm:pt>
    <dgm:pt modelId="{4EB695E5-DCD0-A449-AC2D-13073C21C46F}" type="sibTrans" cxnId="{9F9C87EC-D034-B641-B1C6-D481BE8CA873}">
      <dgm:prSet/>
      <dgm:spPr/>
      <dgm:t>
        <a:bodyPr/>
        <a:lstStyle/>
        <a:p>
          <a:endParaRPr lang="en-US"/>
        </a:p>
      </dgm:t>
    </dgm:pt>
    <dgm:pt modelId="{04C828AA-7A8B-1948-BF14-458B092FF676}">
      <dgm:prSet/>
      <dgm:spPr>
        <a:solidFill>
          <a:srgbClr val="0000F1"/>
        </a:solidFill>
      </dgm:spPr>
      <dgm:t>
        <a:bodyPr/>
        <a:lstStyle/>
        <a:p>
          <a:r>
            <a:rPr lang="en-US" dirty="0" smtClean="0"/>
            <a:t>We are more aware of how to prepare and have taken steps to have food, water, and supplies on hand, and have ensured we have adequate insurance.</a:t>
          </a:r>
          <a:endParaRPr lang="en-US" dirty="0"/>
        </a:p>
      </dgm:t>
    </dgm:pt>
    <dgm:pt modelId="{8D1A6584-3F13-5748-920A-043AE027387E}" type="parTrans" cxnId="{0FDEFC50-DA11-3D4B-8A14-98BAA9681218}">
      <dgm:prSet/>
      <dgm:spPr/>
      <dgm:t>
        <a:bodyPr/>
        <a:lstStyle/>
        <a:p>
          <a:endParaRPr lang="en-US"/>
        </a:p>
      </dgm:t>
    </dgm:pt>
    <dgm:pt modelId="{933A83AE-B9E5-BE4C-9457-F625F5D10BDE}" type="sibTrans" cxnId="{0FDEFC50-DA11-3D4B-8A14-98BAA9681218}">
      <dgm:prSet/>
      <dgm:spPr/>
      <dgm:t>
        <a:bodyPr/>
        <a:lstStyle/>
        <a:p>
          <a:endParaRPr lang="en-US"/>
        </a:p>
      </dgm:t>
    </dgm:pt>
    <dgm:pt modelId="{610A5260-7D83-C64E-A511-F210AF15AED0}">
      <dgm:prSet/>
      <dgm:spPr>
        <a:solidFill>
          <a:srgbClr val="FF0000"/>
        </a:solidFill>
      </dgm:spPr>
      <dgm:t>
        <a:bodyPr/>
        <a:lstStyle/>
        <a:p>
          <a:r>
            <a:rPr lang="en-US" dirty="0" smtClean="0"/>
            <a:t>We found out that we need to separate 6th grade students from preschool while exiting the classroom building.</a:t>
          </a:r>
          <a:endParaRPr lang="en-US" dirty="0"/>
        </a:p>
      </dgm:t>
    </dgm:pt>
    <dgm:pt modelId="{B31F19C1-5BE1-7946-BA8B-8751083BA79A}" type="parTrans" cxnId="{989FCFD5-6ED8-5343-80C1-EE09F9425CC3}">
      <dgm:prSet/>
      <dgm:spPr/>
      <dgm:t>
        <a:bodyPr/>
        <a:lstStyle/>
        <a:p>
          <a:endParaRPr lang="en-US"/>
        </a:p>
      </dgm:t>
    </dgm:pt>
    <dgm:pt modelId="{2CA26B21-1D67-C849-9E48-19F7A6BEDCD3}" type="sibTrans" cxnId="{989FCFD5-6ED8-5343-80C1-EE09F9425CC3}">
      <dgm:prSet/>
      <dgm:spPr/>
      <dgm:t>
        <a:bodyPr/>
        <a:lstStyle/>
        <a:p>
          <a:endParaRPr lang="en-US"/>
        </a:p>
      </dgm:t>
    </dgm:pt>
    <dgm:pt modelId="{ECF49698-D4DC-1841-BF25-3C0BAF69AD58}" type="pres">
      <dgm:prSet presAssocID="{D515E7D1-81AF-D542-8BEC-D72657FCA278}" presName="diagram" presStyleCnt="0">
        <dgm:presLayoutVars>
          <dgm:dir/>
          <dgm:resizeHandles val="exact"/>
        </dgm:presLayoutVars>
      </dgm:prSet>
      <dgm:spPr/>
      <dgm:t>
        <a:bodyPr/>
        <a:lstStyle/>
        <a:p>
          <a:endParaRPr lang="en-US"/>
        </a:p>
      </dgm:t>
    </dgm:pt>
    <dgm:pt modelId="{F69EE0C4-BCA5-1E44-84A3-D457CC1DE023}" type="pres">
      <dgm:prSet presAssocID="{5228013E-959C-4D4C-9331-6ACDAFE3D6F7}" presName="node" presStyleLbl="node1" presStyleIdx="0" presStyleCnt="4">
        <dgm:presLayoutVars>
          <dgm:bulletEnabled val="1"/>
        </dgm:presLayoutVars>
      </dgm:prSet>
      <dgm:spPr/>
      <dgm:t>
        <a:bodyPr/>
        <a:lstStyle/>
        <a:p>
          <a:endParaRPr lang="en-US"/>
        </a:p>
      </dgm:t>
    </dgm:pt>
    <dgm:pt modelId="{FAE23E30-718A-2B47-9F8A-5154A90FAF5E}" type="pres">
      <dgm:prSet presAssocID="{1C8E30DD-7704-4E48-84BF-CD5F82C31183}" presName="sibTrans" presStyleCnt="0"/>
      <dgm:spPr/>
    </dgm:pt>
    <dgm:pt modelId="{109B9870-D4DA-4143-98CE-ACA9BF9CCA26}" type="pres">
      <dgm:prSet presAssocID="{B29E431F-DB2D-B84E-A110-7B70A05088E7}" presName="node" presStyleLbl="node1" presStyleIdx="1" presStyleCnt="4">
        <dgm:presLayoutVars>
          <dgm:bulletEnabled val="1"/>
        </dgm:presLayoutVars>
      </dgm:prSet>
      <dgm:spPr/>
      <dgm:t>
        <a:bodyPr/>
        <a:lstStyle/>
        <a:p>
          <a:endParaRPr lang="en-US"/>
        </a:p>
      </dgm:t>
    </dgm:pt>
    <dgm:pt modelId="{6AA93C17-A41A-AF46-AC68-D87719C8541E}" type="pres">
      <dgm:prSet presAssocID="{4EB695E5-DCD0-A449-AC2D-13073C21C46F}" presName="sibTrans" presStyleCnt="0"/>
      <dgm:spPr/>
    </dgm:pt>
    <dgm:pt modelId="{4EE7EF5A-02B6-D640-A2AB-6772F602514F}" type="pres">
      <dgm:prSet presAssocID="{04C828AA-7A8B-1948-BF14-458B092FF676}" presName="node" presStyleLbl="node1" presStyleIdx="2" presStyleCnt="4">
        <dgm:presLayoutVars>
          <dgm:bulletEnabled val="1"/>
        </dgm:presLayoutVars>
      </dgm:prSet>
      <dgm:spPr/>
      <dgm:t>
        <a:bodyPr/>
        <a:lstStyle/>
        <a:p>
          <a:endParaRPr lang="en-US"/>
        </a:p>
      </dgm:t>
    </dgm:pt>
    <dgm:pt modelId="{37A2EE83-2172-3D46-A428-8F7D275E9BF6}" type="pres">
      <dgm:prSet presAssocID="{933A83AE-B9E5-BE4C-9457-F625F5D10BDE}" presName="sibTrans" presStyleCnt="0"/>
      <dgm:spPr/>
    </dgm:pt>
    <dgm:pt modelId="{A5829E12-312B-EB40-BC9A-8F4D62C2EB5C}" type="pres">
      <dgm:prSet presAssocID="{610A5260-7D83-C64E-A511-F210AF15AED0}" presName="node" presStyleLbl="node1" presStyleIdx="3" presStyleCnt="4">
        <dgm:presLayoutVars>
          <dgm:bulletEnabled val="1"/>
        </dgm:presLayoutVars>
      </dgm:prSet>
      <dgm:spPr/>
      <dgm:t>
        <a:bodyPr/>
        <a:lstStyle/>
        <a:p>
          <a:endParaRPr lang="en-US"/>
        </a:p>
      </dgm:t>
    </dgm:pt>
  </dgm:ptLst>
  <dgm:cxnLst>
    <dgm:cxn modelId="{9F9C87EC-D034-B641-B1C6-D481BE8CA873}" srcId="{D515E7D1-81AF-D542-8BEC-D72657FCA278}" destId="{B29E431F-DB2D-B84E-A110-7B70A05088E7}" srcOrd="1" destOrd="0" parTransId="{081800B4-16F2-4541-A5AE-6C7AB07FCC1F}" sibTransId="{4EB695E5-DCD0-A449-AC2D-13073C21C46F}"/>
    <dgm:cxn modelId="{E06A599F-1057-8D40-91E0-9DE7D1D8E460}" srcId="{D515E7D1-81AF-D542-8BEC-D72657FCA278}" destId="{5228013E-959C-4D4C-9331-6ACDAFE3D6F7}" srcOrd="0" destOrd="0" parTransId="{34A2CCF9-FE39-5545-877F-C52232187946}" sibTransId="{1C8E30DD-7704-4E48-84BF-CD5F82C31183}"/>
    <dgm:cxn modelId="{0FDEFC50-DA11-3D4B-8A14-98BAA9681218}" srcId="{D515E7D1-81AF-D542-8BEC-D72657FCA278}" destId="{04C828AA-7A8B-1948-BF14-458B092FF676}" srcOrd="2" destOrd="0" parTransId="{8D1A6584-3F13-5748-920A-043AE027387E}" sibTransId="{933A83AE-B9E5-BE4C-9457-F625F5D10BDE}"/>
    <dgm:cxn modelId="{C2FC5070-E333-654B-8C53-ABAFE77C42D8}" type="presOf" srcId="{610A5260-7D83-C64E-A511-F210AF15AED0}" destId="{A5829E12-312B-EB40-BC9A-8F4D62C2EB5C}" srcOrd="0" destOrd="0" presId="urn:microsoft.com/office/officeart/2005/8/layout/default"/>
    <dgm:cxn modelId="{4D31BCB5-5545-514A-BA1B-5994102C6325}" type="presOf" srcId="{D515E7D1-81AF-D542-8BEC-D72657FCA278}" destId="{ECF49698-D4DC-1841-BF25-3C0BAF69AD58}" srcOrd="0" destOrd="0" presId="urn:microsoft.com/office/officeart/2005/8/layout/default"/>
    <dgm:cxn modelId="{25EC6927-C42A-2F44-B2F8-B56B2E31C1A4}" type="presOf" srcId="{04C828AA-7A8B-1948-BF14-458B092FF676}" destId="{4EE7EF5A-02B6-D640-A2AB-6772F602514F}" srcOrd="0" destOrd="0" presId="urn:microsoft.com/office/officeart/2005/8/layout/default"/>
    <dgm:cxn modelId="{866E8AFE-C732-8349-B47B-4DB26F0BD340}" type="presOf" srcId="{B29E431F-DB2D-B84E-A110-7B70A05088E7}" destId="{109B9870-D4DA-4143-98CE-ACA9BF9CCA26}" srcOrd="0" destOrd="0" presId="urn:microsoft.com/office/officeart/2005/8/layout/default"/>
    <dgm:cxn modelId="{989FCFD5-6ED8-5343-80C1-EE09F9425CC3}" srcId="{D515E7D1-81AF-D542-8BEC-D72657FCA278}" destId="{610A5260-7D83-C64E-A511-F210AF15AED0}" srcOrd="3" destOrd="0" parTransId="{B31F19C1-5BE1-7946-BA8B-8751083BA79A}" sibTransId="{2CA26B21-1D67-C849-9E48-19F7A6BEDCD3}"/>
    <dgm:cxn modelId="{4C1D570B-16EA-954E-B04E-6355053CC004}" type="presOf" srcId="{5228013E-959C-4D4C-9331-6ACDAFE3D6F7}" destId="{F69EE0C4-BCA5-1E44-84A3-D457CC1DE023}" srcOrd="0" destOrd="0" presId="urn:microsoft.com/office/officeart/2005/8/layout/default"/>
    <dgm:cxn modelId="{75B8D8DF-63B0-D24D-BA9D-110BCC1EC2BB}" type="presParOf" srcId="{ECF49698-D4DC-1841-BF25-3C0BAF69AD58}" destId="{F69EE0C4-BCA5-1E44-84A3-D457CC1DE023}" srcOrd="0" destOrd="0" presId="urn:microsoft.com/office/officeart/2005/8/layout/default"/>
    <dgm:cxn modelId="{043B291B-DE44-5B41-A2F1-F3D2BEFA2989}" type="presParOf" srcId="{ECF49698-D4DC-1841-BF25-3C0BAF69AD58}" destId="{FAE23E30-718A-2B47-9F8A-5154A90FAF5E}" srcOrd="1" destOrd="0" presId="urn:microsoft.com/office/officeart/2005/8/layout/default"/>
    <dgm:cxn modelId="{7CE84813-10EB-B549-83A0-E27378B00AFE}" type="presParOf" srcId="{ECF49698-D4DC-1841-BF25-3C0BAF69AD58}" destId="{109B9870-D4DA-4143-98CE-ACA9BF9CCA26}" srcOrd="2" destOrd="0" presId="urn:microsoft.com/office/officeart/2005/8/layout/default"/>
    <dgm:cxn modelId="{0F111225-69D0-4543-9CAF-43A37C4480C5}" type="presParOf" srcId="{ECF49698-D4DC-1841-BF25-3C0BAF69AD58}" destId="{6AA93C17-A41A-AF46-AC68-D87719C8541E}" srcOrd="3" destOrd="0" presId="urn:microsoft.com/office/officeart/2005/8/layout/default"/>
    <dgm:cxn modelId="{1B2B197B-BE75-0648-9325-292A3F408F54}" type="presParOf" srcId="{ECF49698-D4DC-1841-BF25-3C0BAF69AD58}" destId="{4EE7EF5A-02B6-D640-A2AB-6772F602514F}" srcOrd="4" destOrd="0" presId="urn:microsoft.com/office/officeart/2005/8/layout/default"/>
    <dgm:cxn modelId="{B484D726-B0AB-234F-8B06-B16D6C8FE56D}" type="presParOf" srcId="{ECF49698-D4DC-1841-BF25-3C0BAF69AD58}" destId="{37A2EE83-2172-3D46-A428-8F7D275E9BF6}" srcOrd="5" destOrd="0" presId="urn:microsoft.com/office/officeart/2005/8/layout/default"/>
    <dgm:cxn modelId="{3F179D97-B2C2-DF43-9A7B-66394A0FF2FD}" type="presParOf" srcId="{ECF49698-D4DC-1841-BF25-3C0BAF69AD58}" destId="{A5829E12-312B-EB40-BC9A-8F4D62C2EB5C}" srcOrd="6"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EE0C4-BCA5-1E44-84A3-D457CC1DE023}">
      <dsp:nvSpPr>
        <dsp:cNvPr id="0" name=""/>
        <dsp:cNvSpPr/>
      </dsp:nvSpPr>
      <dsp:spPr>
        <a:xfrm>
          <a:off x="460905" y="1047"/>
          <a:ext cx="3479899" cy="2087939"/>
        </a:xfrm>
        <a:prstGeom prst="rect">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Our family knows our earthquake plan now, thanks to the shakeout! I have also encouraged our work office to participate and we did participate.</a:t>
          </a:r>
          <a:endParaRPr lang="en-US" sz="2100" kern="1200" dirty="0"/>
        </a:p>
      </dsp:txBody>
      <dsp:txXfrm>
        <a:off x="460905" y="1047"/>
        <a:ext cx="3479899" cy="2087939"/>
      </dsp:txXfrm>
    </dsp:sp>
    <dsp:sp modelId="{109B9870-D4DA-4143-98CE-ACA9BF9CCA26}">
      <dsp:nvSpPr>
        <dsp:cNvPr id="0" name=""/>
        <dsp:cNvSpPr/>
      </dsp:nvSpPr>
      <dsp:spPr>
        <a:xfrm>
          <a:off x="4288794" y="1047"/>
          <a:ext cx="3479899" cy="2087939"/>
        </a:xfrm>
        <a:prstGeom prst="rect">
          <a:avLst/>
        </a:prstGeom>
        <a:solidFill>
          <a:srgbClr val="0000F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It organized what needed to be done and how we needed to be prepared. This was a perfect starting point for us.</a:t>
          </a:r>
          <a:endParaRPr lang="en-US" sz="2100" kern="1200" dirty="0"/>
        </a:p>
      </dsp:txBody>
      <dsp:txXfrm>
        <a:off x="4288794" y="1047"/>
        <a:ext cx="3479899" cy="2087939"/>
      </dsp:txXfrm>
    </dsp:sp>
    <dsp:sp modelId="{4EE7EF5A-02B6-D640-A2AB-6772F602514F}">
      <dsp:nvSpPr>
        <dsp:cNvPr id="0" name=""/>
        <dsp:cNvSpPr/>
      </dsp:nvSpPr>
      <dsp:spPr>
        <a:xfrm>
          <a:off x="460905" y="2436976"/>
          <a:ext cx="3479899" cy="2087939"/>
        </a:xfrm>
        <a:prstGeom prst="rect">
          <a:avLst/>
        </a:prstGeom>
        <a:solidFill>
          <a:srgbClr val="0000F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We are more aware of how to prepare and have taken steps to have food, water, and supplies on hand, and have ensured we have adequate insurance.</a:t>
          </a:r>
          <a:endParaRPr lang="en-US" sz="2100" kern="1200" dirty="0"/>
        </a:p>
      </dsp:txBody>
      <dsp:txXfrm>
        <a:off x="460905" y="2436976"/>
        <a:ext cx="3479899" cy="2087939"/>
      </dsp:txXfrm>
    </dsp:sp>
    <dsp:sp modelId="{A5829E12-312B-EB40-BC9A-8F4D62C2EB5C}">
      <dsp:nvSpPr>
        <dsp:cNvPr id="0" name=""/>
        <dsp:cNvSpPr/>
      </dsp:nvSpPr>
      <dsp:spPr>
        <a:xfrm>
          <a:off x="4288794" y="2436976"/>
          <a:ext cx="3479899" cy="2087939"/>
        </a:xfrm>
        <a:prstGeom prst="rect">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We found out that we need to separate 6th grade students from preschool while exiting the classroom building.</a:t>
          </a:r>
          <a:endParaRPr lang="en-US" sz="2100" kern="1200" dirty="0"/>
        </a:p>
      </dsp:txBody>
      <dsp:txXfrm>
        <a:off x="4288794" y="2436976"/>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0866"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34" charset="-128"/>
                <a:cs typeface="ＭＳ Ｐゴシック" pitchFamily="34" charset="-128"/>
              </a:defRPr>
            </a:lvl1pPr>
          </a:lstStyle>
          <a:p>
            <a:pPr>
              <a:defRPr/>
            </a:pPr>
            <a:endParaRPr lang="en-US"/>
          </a:p>
        </p:txBody>
      </p:sp>
      <p:sp>
        <p:nvSpPr>
          <p:cNvPr id="420867"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34" charset="-128"/>
                <a:cs typeface="ＭＳ Ｐゴシック" pitchFamily="34" charset="-128"/>
              </a:defRPr>
            </a:lvl1pPr>
          </a:lstStyle>
          <a:p>
            <a:pPr>
              <a:defRPr/>
            </a:pPr>
            <a:endParaRPr lang="en-US"/>
          </a:p>
        </p:txBody>
      </p:sp>
      <p:sp>
        <p:nvSpPr>
          <p:cNvPr id="420868" name="Rectangle 4"/>
          <p:cNvSpPr>
            <a:spLocks noGrp="1" noChangeArrowheads="1"/>
          </p:cNvSpPr>
          <p:nvPr>
            <p:ph type="ftr" sz="quarter" idx="2"/>
          </p:nvPr>
        </p:nvSpPr>
        <p:spPr bwMode="auto">
          <a:xfrm>
            <a:off x="0" y="88058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34" charset="-128"/>
                <a:cs typeface="ＭＳ Ｐゴシック" pitchFamily="34" charset="-128"/>
              </a:defRPr>
            </a:lvl1pPr>
          </a:lstStyle>
          <a:p>
            <a:pPr>
              <a:defRPr/>
            </a:pPr>
            <a:endParaRPr lang="en-US"/>
          </a:p>
        </p:txBody>
      </p:sp>
      <p:sp>
        <p:nvSpPr>
          <p:cNvPr id="420869" name="Rectangle 5"/>
          <p:cNvSpPr>
            <a:spLocks noGrp="1" noChangeArrowheads="1"/>
          </p:cNvSpPr>
          <p:nvPr>
            <p:ph type="sldNum" sz="quarter" idx="3"/>
          </p:nvPr>
        </p:nvSpPr>
        <p:spPr bwMode="auto">
          <a:xfrm>
            <a:off x="3963988" y="88058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0A1B83B-6DF0-3641-999E-8ECD67C5B9C4}" type="slidenum">
              <a:rPr lang="en-US"/>
              <a:pPr>
                <a:defRPr/>
              </a:pPr>
              <a:t>‹#›</a:t>
            </a:fld>
            <a:endParaRPr lang="en-US"/>
          </a:p>
        </p:txBody>
      </p:sp>
    </p:spTree>
    <p:extLst>
      <p:ext uri="{BB962C8B-B14F-4D97-AF65-F5344CB8AC3E}">
        <p14:creationId xmlns:p14="http://schemas.microsoft.com/office/powerpoint/2010/main" val="2998210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atin typeface="Arial" charset="0"/>
                <a:ea typeface="ＭＳ Ｐゴシック" pitchFamily="34" charset="-128"/>
                <a:cs typeface="ＭＳ Ｐゴシック" pitchFamily="34" charset="-128"/>
              </a:defRPr>
            </a:lvl1pPr>
          </a:lstStyle>
          <a:p>
            <a:pPr>
              <a:defRPr/>
            </a:pPr>
            <a:endParaRPr lang="en-US"/>
          </a:p>
        </p:txBody>
      </p:sp>
      <p:sp>
        <p:nvSpPr>
          <p:cNvPr id="118787"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atin typeface="Arial" charset="0"/>
                <a:ea typeface="ＭＳ Ｐゴシック" pitchFamily="34" charset="-128"/>
                <a:cs typeface="ＭＳ Ｐゴシック" pitchFamily="34" charset="-128"/>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81100" y="695325"/>
            <a:ext cx="4635500" cy="347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8789" name="Rectangle 5"/>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8790" name="Rectangle 6"/>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atin typeface="Arial" charset="0"/>
                <a:ea typeface="ＭＳ Ｐゴシック" pitchFamily="34" charset="-128"/>
                <a:cs typeface="ＭＳ Ｐゴシック" pitchFamily="34" charset="-128"/>
              </a:defRPr>
            </a:lvl1pPr>
          </a:lstStyle>
          <a:p>
            <a:pPr>
              <a:defRPr/>
            </a:pPr>
            <a:endParaRPr lang="en-US"/>
          </a:p>
        </p:txBody>
      </p:sp>
      <p:sp>
        <p:nvSpPr>
          <p:cNvPr id="118791" name="Rectangle 7"/>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pPr>
              <a:defRPr/>
            </a:pPr>
            <a:fld id="{82DF3EF3-A6A3-864D-A56B-DD503777CFAF}" type="slidenum">
              <a:rPr lang="en-US"/>
              <a:pPr>
                <a:defRPr/>
              </a:pPr>
              <a:t>‹#›</a:t>
            </a:fld>
            <a:endParaRPr lang="en-US"/>
          </a:p>
        </p:txBody>
      </p:sp>
    </p:spTree>
    <p:extLst>
      <p:ext uri="{BB962C8B-B14F-4D97-AF65-F5344CB8AC3E}">
        <p14:creationId xmlns:p14="http://schemas.microsoft.com/office/powerpoint/2010/main" val="13391215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8" charset="-128"/>
        <a:cs typeface="ＭＳ Ｐゴシック" pitchFamily="-108" charset="-128"/>
      </a:defRPr>
    </a:lvl1pPr>
    <a:lvl2pPr marL="452438"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2pPr>
    <a:lvl3pPr marL="909638"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pitchFamily="-107" charset="-128"/>
      </a:defRPr>
    </a:lvl3pPr>
    <a:lvl4pPr marL="136525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0"/>
      </a:defRPr>
    </a:lvl4pPr>
    <a:lvl5pPr marL="182245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5pPr>
    <a:lvl6pPr marL="2282946" algn="l" defTabSz="913178" rtl="0" eaLnBrk="1" latinLnBrk="0" hangingPunct="1">
      <a:defRPr sz="1200" kern="1200">
        <a:solidFill>
          <a:schemeClr val="tx1"/>
        </a:solidFill>
        <a:latin typeface="+mn-lt"/>
        <a:ea typeface="+mn-ea"/>
        <a:cs typeface="+mn-cs"/>
      </a:defRPr>
    </a:lvl6pPr>
    <a:lvl7pPr marL="2739534" algn="l" defTabSz="913178" rtl="0" eaLnBrk="1" latinLnBrk="0" hangingPunct="1">
      <a:defRPr sz="1200" kern="1200">
        <a:solidFill>
          <a:schemeClr val="tx1"/>
        </a:solidFill>
        <a:latin typeface="+mn-lt"/>
        <a:ea typeface="+mn-ea"/>
        <a:cs typeface="+mn-cs"/>
      </a:defRPr>
    </a:lvl7pPr>
    <a:lvl8pPr marL="3196125" algn="l" defTabSz="913178" rtl="0" eaLnBrk="1" latinLnBrk="0" hangingPunct="1">
      <a:defRPr sz="1200" kern="1200">
        <a:solidFill>
          <a:schemeClr val="tx1"/>
        </a:solidFill>
        <a:latin typeface="+mn-lt"/>
        <a:ea typeface="+mn-ea"/>
        <a:cs typeface="+mn-cs"/>
      </a:defRPr>
    </a:lvl8pPr>
    <a:lvl9pPr marL="3652715" algn="l" defTabSz="913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ea typeface="ＭＳ Ｐゴシック" charset="0"/>
              <a:cs typeface="ＭＳ Ｐゴシック" charset="0"/>
            </a:endParaRPr>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354D2209-1E89-8142-BC51-8714E66BFBB6}" type="slidenum">
              <a:rPr lang="en-US" sz="1200"/>
              <a:pPr eaLnBrk="1" hangingPunct="1"/>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21FD6549-92DC-4241-B818-4DF8F69F976B}" type="slidenum">
              <a:rPr lang="en-US" sz="1200"/>
              <a:pPr eaLnBrk="1" hangingPunct="1"/>
              <a:t>2</a:t>
            </a:fld>
            <a:endParaRPr lang="en-US" sz="1200"/>
          </a:p>
        </p:txBody>
      </p:sp>
      <p:sp>
        <p:nvSpPr>
          <p:cNvPr id="23554" name="Rectangle 2"/>
          <p:cNvSpPr>
            <a:spLocks noGrp="1" noRot="1" noChangeAspect="1" noChangeArrowheads="1"/>
          </p:cNvSpPr>
          <p:nvPr>
            <p:ph type="sldImg"/>
          </p:nvPr>
        </p:nvSpPr>
        <p:spPr>
          <a:solidFill>
            <a:srgbClr val="FFFFFF"/>
          </a:solidFill>
          <a:ln/>
        </p:spPr>
      </p:sp>
      <p:sp>
        <p:nvSpPr>
          <p:cNvPr id="23555" name="Rectangle 3"/>
          <p:cNvSpPr>
            <a:spLocks noGrp="1" noChangeArrowheads="1"/>
          </p:cNvSpPr>
          <p:nvPr>
            <p:ph type="body" idx="1"/>
          </p:nvPr>
        </p:nvSpPr>
        <p:spPr>
          <a:xfrm>
            <a:off x="933450" y="4403725"/>
            <a:ext cx="5130800" cy="4170363"/>
          </a:xfrm>
          <a:solidFill>
            <a:srgbClr val="FFFFFF"/>
          </a:solidFill>
          <a:ln>
            <a:solidFill>
              <a:srgbClr val="000000"/>
            </a:solidFill>
          </a:ln>
          <a:extLst>
            <a:ext uri="{FAA26D3D-D897-4be2-8F04-BA451C77F1D7}">
              <ma14:placeholderFlag xmlns:ma14="http://schemas.microsoft.com/office/mac/drawingml/2011/main" val="1"/>
            </a:ext>
          </a:extLst>
        </p:spPr>
        <p:txBody>
          <a:bodyPr lIns="91479" tIns="45739" rIns="91479" bIns="45739"/>
          <a:lstStyle/>
          <a:p>
            <a:endParaRPr lang="en-US" sz="140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ln/>
        </p:spPr>
      </p:sp>
      <p:sp>
        <p:nvSpPr>
          <p:cNvPr id="163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63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50E0569-A639-B347-97B4-10064E34B8AB}" type="slidenum">
              <a:rPr lang="en-US" sz="1200"/>
              <a:pPr eaLnBrk="1" hangingPunct="1"/>
              <a:t>3</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Rot="1" noChangeAspect="1" noChangeArrowheads="1" noTextEdit="1"/>
          </p:cNvSpPr>
          <p:nvPr>
            <p:ph type="sldImg"/>
          </p:nvPr>
        </p:nvSpPr>
        <p:spPr>
          <a:solidFill>
            <a:srgbClr val="FFFFFF"/>
          </a:solidFill>
          <a:ln/>
        </p:spPr>
      </p:sp>
      <p:sp>
        <p:nvSpPr>
          <p:cNvPr id="29698"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ea typeface="ＭＳ Ｐゴシック" charset="0"/>
                <a:cs typeface="ＭＳ Ｐゴシック" charset="0"/>
              </a:rPr>
              <a:t>[OPTIONAL comments]</a:t>
            </a:r>
          </a:p>
          <a:p>
            <a:pPr eaLnBrk="1" hangingPunct="1"/>
            <a:endParaRPr lang="en-US">
              <a:ea typeface="ＭＳ Ｐゴシック" charset="0"/>
              <a:cs typeface="ＭＳ Ｐゴシック" charset="0"/>
            </a:endParaRPr>
          </a:p>
          <a:p>
            <a:pPr eaLnBrk="1" hangingPunct="1"/>
            <a:r>
              <a:rPr lang="en-US">
                <a:ea typeface="ＭＳ Ｐゴシック" charset="0"/>
                <a:cs typeface="ＭＳ Ｐゴシック" charset="0"/>
              </a:rPr>
              <a:t>ECA began in 2003 in Southern California, and in 2009 was expanded statewide in partnership with similar efforts in the Bay Area and North Coast.</a:t>
            </a:r>
          </a:p>
          <a:p>
            <a:pPr eaLnBrk="1" hangingPunct="1"/>
            <a:endParaRPr lang="en-US">
              <a:ea typeface="ＭＳ Ｐゴシック" charset="0"/>
              <a:cs typeface="ＭＳ Ｐゴシック" charset="0"/>
            </a:endParaRPr>
          </a:p>
          <a:p>
            <a:pPr eaLnBrk="1" hangingPunct="1"/>
            <a:r>
              <a:rPr lang="en-US">
                <a:latin typeface="Helvetica" charset="0"/>
                <a:ea typeface="ＭＳ Ｐゴシック" charset="0"/>
                <a:cs typeface="Helvetica" charset="0"/>
                <a:sym typeface="Helvetica" charset="0"/>
              </a:rPr>
              <a:t>Committees: </a:t>
            </a:r>
            <a:r>
              <a:rPr lang="en-US">
                <a:solidFill>
                  <a:srgbClr val="FF9200"/>
                </a:solidFill>
                <a:ea typeface="ＭＳ Ｐゴシック" charset="0"/>
                <a:cs typeface="ＭＳ Ｐゴシック" charset="0"/>
                <a:sym typeface="Helvetica" charset="0"/>
              </a:rPr>
              <a:t>S</a:t>
            </a:r>
            <a:r>
              <a:rPr lang="en-US">
                <a:solidFill>
                  <a:srgbClr val="FF9200"/>
                </a:solidFill>
                <a:ea typeface="ＭＳ Ｐゴシック" charset="0"/>
                <a:cs typeface="ＭＳ Ｐゴシック" charset="0"/>
              </a:rPr>
              <a:t>chools, businesses, non-profit organizations, evaluation, museums, people with access and functional needs, and many others</a:t>
            </a:r>
            <a:endParaRPr lang="en-US">
              <a:latin typeface="Helvetica" charset="0"/>
              <a:ea typeface="ＭＳ Ｐゴシック" charset="0"/>
              <a:cs typeface="Helvetica" charset="0"/>
              <a:sym typeface="Helvetica" charset="0"/>
            </a:endParaRPr>
          </a:p>
          <a:p>
            <a:pPr eaLnBrk="1" hangingPunct="1"/>
            <a:endParaRPr lang="en-US">
              <a:ea typeface="ＭＳ Ｐゴシック" charset="0"/>
              <a:cs typeface="ＭＳ Ｐゴシック" charset="0"/>
            </a:endParaRPr>
          </a:p>
          <a:p>
            <a:pPr eaLnBrk="1" hangingPunct="1"/>
            <a:endParaRPr lang="en-US">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Rot="1" noChangeAspect="1" noChangeArrowheads="1" noTextEdit="1"/>
          </p:cNvSpPr>
          <p:nvPr>
            <p:ph type="sldImg"/>
          </p:nvPr>
        </p:nvSpPr>
        <p:spPr>
          <a:solidFill>
            <a:srgbClr val="FFFFFF"/>
          </a:solidFill>
          <a:ln/>
        </p:spPr>
      </p:sp>
      <p:sp>
        <p:nvSpPr>
          <p:cNvPr id="3379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69863" indent="-169863" eaLnBrk="1" hangingPunct="1"/>
            <a:endParaRPr lang="en-US">
              <a:latin typeface="Helvetica" charset="0"/>
              <a:ea typeface="ＭＳ Ｐゴシック" charset="0"/>
              <a:cs typeface="ＭＳ Ｐゴシック" charset="0"/>
              <a:sym typeface="Helvetica"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Rot="1" noChangeAspect="1" noChangeArrowheads="1" noTextEdit="1"/>
          </p:cNvSpPr>
          <p:nvPr>
            <p:ph type="sldImg"/>
          </p:nvPr>
        </p:nvSpPr>
        <p:spPr>
          <a:solidFill>
            <a:srgbClr val="FFFFFF"/>
          </a:solidFill>
          <a:ln/>
        </p:spPr>
      </p:sp>
      <p:sp>
        <p:nvSpPr>
          <p:cNvPr id="3379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69863" indent="-169863" eaLnBrk="1" hangingPunct="1"/>
            <a:endParaRPr lang="en-US">
              <a:latin typeface="Helvetica" charset="0"/>
              <a:ea typeface="ＭＳ Ｐゴシック" charset="0"/>
              <a:cs typeface="Helvetica" charset="0"/>
              <a:sym typeface="Helvetica"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Rot="1" noChangeAspect="1" noChangeArrowheads="1" noTextEdit="1"/>
          </p:cNvSpPr>
          <p:nvPr>
            <p:ph type="sldImg"/>
          </p:nvPr>
        </p:nvSpPr>
        <p:spPr>
          <a:solidFill>
            <a:srgbClr val="FFFFFF"/>
          </a:solidFill>
          <a:ln/>
        </p:spPr>
      </p:sp>
      <p:sp>
        <p:nvSpPr>
          <p:cNvPr id="348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69863" indent="-169863" eaLnBrk="1" hangingPunct="1"/>
            <a:endParaRPr lang="en-US">
              <a:ea typeface="ヒラギノ角ゴ Pro W3" charset="0"/>
              <a:cs typeface="ヒラギノ角ゴ Pro W3"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Rot="1" noChangeAspect="1" noChangeArrowheads="1" noTextEdit="1"/>
          </p:cNvSpPr>
          <p:nvPr>
            <p:ph type="sldImg"/>
          </p:nvPr>
        </p:nvSpPr>
        <p:spPr>
          <a:solidFill>
            <a:srgbClr val="FFFFFF"/>
          </a:solidFill>
          <a:ln/>
        </p:spPr>
      </p:sp>
      <p:sp>
        <p:nvSpPr>
          <p:cNvPr id="3481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69863" indent="-169863" eaLnBrk="1" hangingPunct="1"/>
            <a:endParaRPr lang="en-US">
              <a:ea typeface="ヒラギノ角ゴ Pro W3" charset="0"/>
              <a:cs typeface="ヒラギノ角ゴ Pro W3"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1A11EF83-E9DF-EB4A-BE47-A5D81ACFF045}" type="slidenum">
              <a:rPr lang="en-US" sz="1200"/>
              <a:pPr eaLnBrk="1" hangingPunct="1"/>
              <a:t>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84A60585-59DF-E148-9ABC-22543F8F052B}" type="slidenum">
              <a:rPr lang="en-US" sz="1200"/>
              <a:pPr eaLnBrk="1" hangingPunct="1"/>
              <a:t>10</a:t>
            </a:fld>
            <a:endParaRPr lang="en-US" sz="1200"/>
          </a:p>
        </p:txBody>
      </p:sp>
      <p:sp>
        <p:nvSpPr>
          <p:cNvPr id="120834" name="Rectangle 7"/>
          <p:cNvSpPr txBox="1">
            <a:spLocks noGrp="1" noChangeArrowheads="1"/>
          </p:cNvSpPr>
          <p:nvPr/>
        </p:nvSpPr>
        <p:spPr bwMode="auto">
          <a:xfrm>
            <a:off x="3963988" y="88058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r"/>
            <a:fld id="{4A018445-104A-B94F-B266-97612A8DE087}" type="slidenum">
              <a:rPr lang="en-US" sz="1200"/>
              <a:pPr algn="r"/>
              <a:t>10</a:t>
            </a:fld>
            <a:endParaRPr lang="en-US" sz="1200"/>
          </a:p>
        </p:txBody>
      </p:sp>
      <p:sp>
        <p:nvSpPr>
          <p:cNvPr id="120835" name="Rectangle 2"/>
          <p:cNvSpPr>
            <a:spLocks noGrp="1" noRot="1" noChangeAspect="1" noChangeArrowheads="1" noTextEdit="1"/>
          </p:cNvSpPr>
          <p:nvPr>
            <p:ph type="sldImg"/>
          </p:nvPr>
        </p:nvSpPr>
        <p:spPr>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1A11EF83-E9DF-EB4A-BE47-A5D81ACFF045}" type="slidenum">
              <a:rPr lang="en-US" sz="1200"/>
              <a:pPr eaLnBrk="1" hangingPunct="1"/>
              <a:t>11</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37931725" indent="-37474525" defTabSz="93027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2D37B04F-4CA7-3443-B307-1C429C272203}" type="slidenum">
              <a:rPr lang="en-US" sz="1200"/>
              <a:pPr eaLnBrk="1" hangingPunct="1"/>
              <a:t>12</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latin typeface="Helvetica" charset="0"/>
              <a:ea typeface="ＭＳ Ｐゴシック" charset="-128"/>
              <a:sym typeface="Helvetica" charset="0"/>
            </a:endParaRPr>
          </a:p>
        </p:txBody>
      </p:sp>
    </p:spTree>
    <p:extLst>
      <p:ext uri="{BB962C8B-B14F-4D97-AF65-F5344CB8AC3E}">
        <p14:creationId xmlns:p14="http://schemas.microsoft.com/office/powerpoint/2010/main" val="1966280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9D49EB6E-C25B-5847-80AE-3BB8CF44E196}" type="slidenum">
              <a:rPr lang="en-US" sz="1200"/>
              <a:pPr eaLnBrk="1" hangingPunct="1"/>
              <a:t>14</a:t>
            </a:fld>
            <a:endParaRPr lang="en-US" sz="1200"/>
          </a:p>
        </p:txBody>
      </p:sp>
      <p:sp>
        <p:nvSpPr>
          <p:cNvPr id="268290" name="Rectangle 7"/>
          <p:cNvSpPr txBox="1">
            <a:spLocks noGrp="1" noChangeArrowheads="1"/>
          </p:cNvSpPr>
          <p:nvPr/>
        </p:nvSpPr>
        <p:spPr bwMode="auto">
          <a:xfrm>
            <a:off x="3963988" y="88058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r"/>
            <a:fld id="{62B32A44-C76C-4743-997F-2AEAE8705AA3}" type="slidenum">
              <a:rPr lang="en-US" sz="1200"/>
              <a:pPr algn="r"/>
              <a:t>14</a:t>
            </a:fld>
            <a:endParaRPr lang="en-US" sz="1200"/>
          </a:p>
        </p:txBody>
      </p:sp>
      <p:sp>
        <p:nvSpPr>
          <p:cNvPr id="268291" name="Rectangle 2"/>
          <p:cNvSpPr>
            <a:spLocks noGrp="1" noRot="1" noChangeAspect="1" noChangeArrowheads="1" noTextEdit="1"/>
          </p:cNvSpPr>
          <p:nvPr>
            <p:ph type="sldImg"/>
          </p:nvPr>
        </p:nvSpPr>
        <p:spPr>
          <a:solidFill>
            <a:srgbClr val="FFFFFF"/>
          </a:solidFill>
          <a:ln/>
        </p:spPr>
      </p:sp>
      <p:sp>
        <p:nvSpPr>
          <p:cNvPr id="268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Grp="1" noRot="1" noChangeAspect="1" noChangeArrowheads="1"/>
          </p:cNvSpPr>
          <p:nvPr>
            <p:ph type="sldImg"/>
          </p:nvPr>
        </p:nvSpPr>
        <p:spPr>
          <a:solidFill>
            <a:srgbClr val="FFFFFF"/>
          </a:solidFill>
          <a:ln/>
        </p:spPr>
      </p:sp>
      <p:sp>
        <p:nvSpPr>
          <p:cNvPr id="5939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Helvetica" charset="0"/>
              <a:ea typeface="ＭＳ Ｐゴシック" charset="0"/>
              <a:cs typeface="Helvetica" charset="0"/>
              <a:sym typeface="Helvetica"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Grp="1" noRot="1" noChangeAspect="1" noChangeArrowheads="1"/>
          </p:cNvSpPr>
          <p:nvPr>
            <p:ph type="sldImg"/>
          </p:nvPr>
        </p:nvSpPr>
        <p:spPr>
          <a:solidFill>
            <a:srgbClr val="FFFFFF"/>
          </a:solidFill>
          <a:ln/>
        </p:spPr>
      </p:sp>
      <p:sp>
        <p:nvSpPr>
          <p:cNvPr id="5939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Helvetica" charset="0"/>
              <a:ea typeface="ＭＳ Ｐゴシック" charset="0"/>
              <a:cs typeface="Helvetica" charset="0"/>
              <a:sym typeface="Helvetica"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[read the slide]</a:t>
            </a: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873AFD80-52E2-A940-A394-276416CE582F}" type="slidenum">
              <a:rPr lang="en-US" sz="1200"/>
              <a:pPr eaLnBrk="1" hangingPunct="1"/>
              <a:t>17</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
        <p:nvSpPr>
          <p:cNvPr id="27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55283" indent="-290493">
              <a:defRPr sz="2400">
                <a:solidFill>
                  <a:schemeClr val="tx1"/>
                </a:solidFill>
                <a:latin typeface="Arial" charset="0"/>
                <a:ea typeface="ＭＳ Ｐゴシック" charset="0"/>
              </a:defRPr>
            </a:lvl2pPr>
            <a:lvl3pPr marL="1161974" indent="-232395">
              <a:defRPr sz="2400">
                <a:solidFill>
                  <a:schemeClr val="tx1"/>
                </a:solidFill>
                <a:latin typeface="Arial" charset="0"/>
                <a:ea typeface="ＭＳ Ｐゴシック" charset="0"/>
              </a:defRPr>
            </a:lvl3pPr>
            <a:lvl4pPr marL="1626763" indent="-232395">
              <a:defRPr sz="2400">
                <a:solidFill>
                  <a:schemeClr val="tx1"/>
                </a:solidFill>
                <a:latin typeface="Arial" charset="0"/>
                <a:ea typeface="ＭＳ Ｐゴシック" charset="0"/>
              </a:defRPr>
            </a:lvl4pPr>
            <a:lvl5pPr marL="2091553" indent="-232395">
              <a:defRPr sz="2400">
                <a:solidFill>
                  <a:schemeClr val="tx1"/>
                </a:solidFill>
                <a:latin typeface="Arial" charset="0"/>
                <a:ea typeface="ＭＳ Ｐゴシック" charset="0"/>
              </a:defRPr>
            </a:lvl5pPr>
            <a:lvl6pPr marL="2556342" indent="-232395" eaLnBrk="0" fontAlgn="base" hangingPunct="0">
              <a:spcBef>
                <a:spcPct val="0"/>
              </a:spcBef>
              <a:spcAft>
                <a:spcPct val="0"/>
              </a:spcAft>
              <a:defRPr sz="2400">
                <a:solidFill>
                  <a:schemeClr val="tx1"/>
                </a:solidFill>
                <a:latin typeface="Arial" charset="0"/>
                <a:ea typeface="ＭＳ Ｐゴシック" charset="0"/>
              </a:defRPr>
            </a:lvl6pPr>
            <a:lvl7pPr marL="3021132" indent="-232395" eaLnBrk="0" fontAlgn="base" hangingPunct="0">
              <a:spcBef>
                <a:spcPct val="0"/>
              </a:spcBef>
              <a:spcAft>
                <a:spcPct val="0"/>
              </a:spcAft>
              <a:defRPr sz="2400">
                <a:solidFill>
                  <a:schemeClr val="tx1"/>
                </a:solidFill>
                <a:latin typeface="Arial" charset="0"/>
                <a:ea typeface="ＭＳ Ｐゴシック" charset="0"/>
              </a:defRPr>
            </a:lvl7pPr>
            <a:lvl8pPr marL="3485921" indent="-232395" eaLnBrk="0" fontAlgn="base" hangingPunct="0">
              <a:spcBef>
                <a:spcPct val="0"/>
              </a:spcBef>
              <a:spcAft>
                <a:spcPct val="0"/>
              </a:spcAft>
              <a:defRPr sz="2400">
                <a:solidFill>
                  <a:schemeClr val="tx1"/>
                </a:solidFill>
                <a:latin typeface="Arial" charset="0"/>
                <a:ea typeface="ＭＳ Ｐゴシック" charset="0"/>
              </a:defRPr>
            </a:lvl8pPr>
            <a:lvl9pPr marL="3950711" indent="-232395" eaLnBrk="0" fontAlgn="base" hangingPunct="0">
              <a:spcBef>
                <a:spcPct val="0"/>
              </a:spcBef>
              <a:spcAft>
                <a:spcPct val="0"/>
              </a:spcAft>
              <a:defRPr sz="2400">
                <a:solidFill>
                  <a:schemeClr val="tx1"/>
                </a:solidFill>
                <a:latin typeface="Arial" charset="0"/>
                <a:ea typeface="ＭＳ Ｐゴシック" charset="0"/>
              </a:defRPr>
            </a:lvl9pPr>
          </a:lstStyle>
          <a:p>
            <a:fld id="{38E75C52-9C36-A74C-84BA-55E120A643C3}" type="slidenum">
              <a:rPr lang="en-US" sz="1200"/>
              <a:pPr/>
              <a:t>19</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9AD2040F-45FC-AD45-AA19-9C0F9434D9D8}" type="slidenum">
              <a:rPr lang="en-US" sz="1200"/>
              <a:pPr eaLnBrk="1" hangingPunct="1"/>
              <a:t>20</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
        <p:nvSpPr>
          <p:cNvPr id="27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55283" indent="-290493">
              <a:defRPr sz="2400">
                <a:solidFill>
                  <a:schemeClr val="tx1"/>
                </a:solidFill>
                <a:latin typeface="Arial" charset="0"/>
                <a:ea typeface="ＭＳ Ｐゴシック" charset="0"/>
              </a:defRPr>
            </a:lvl2pPr>
            <a:lvl3pPr marL="1161974" indent="-232395">
              <a:defRPr sz="2400">
                <a:solidFill>
                  <a:schemeClr val="tx1"/>
                </a:solidFill>
                <a:latin typeface="Arial" charset="0"/>
                <a:ea typeface="ＭＳ Ｐゴシック" charset="0"/>
              </a:defRPr>
            </a:lvl3pPr>
            <a:lvl4pPr marL="1626763" indent="-232395">
              <a:defRPr sz="2400">
                <a:solidFill>
                  <a:schemeClr val="tx1"/>
                </a:solidFill>
                <a:latin typeface="Arial" charset="0"/>
                <a:ea typeface="ＭＳ Ｐゴシック" charset="0"/>
              </a:defRPr>
            </a:lvl4pPr>
            <a:lvl5pPr marL="2091553" indent="-232395">
              <a:defRPr sz="2400">
                <a:solidFill>
                  <a:schemeClr val="tx1"/>
                </a:solidFill>
                <a:latin typeface="Arial" charset="0"/>
                <a:ea typeface="ＭＳ Ｐゴシック" charset="0"/>
              </a:defRPr>
            </a:lvl5pPr>
            <a:lvl6pPr marL="2556342" indent="-232395" eaLnBrk="0" fontAlgn="base" hangingPunct="0">
              <a:spcBef>
                <a:spcPct val="0"/>
              </a:spcBef>
              <a:spcAft>
                <a:spcPct val="0"/>
              </a:spcAft>
              <a:defRPr sz="2400">
                <a:solidFill>
                  <a:schemeClr val="tx1"/>
                </a:solidFill>
                <a:latin typeface="Arial" charset="0"/>
                <a:ea typeface="ＭＳ Ｐゴシック" charset="0"/>
              </a:defRPr>
            </a:lvl6pPr>
            <a:lvl7pPr marL="3021132" indent="-232395" eaLnBrk="0" fontAlgn="base" hangingPunct="0">
              <a:spcBef>
                <a:spcPct val="0"/>
              </a:spcBef>
              <a:spcAft>
                <a:spcPct val="0"/>
              </a:spcAft>
              <a:defRPr sz="2400">
                <a:solidFill>
                  <a:schemeClr val="tx1"/>
                </a:solidFill>
                <a:latin typeface="Arial" charset="0"/>
                <a:ea typeface="ＭＳ Ｐゴシック" charset="0"/>
              </a:defRPr>
            </a:lvl7pPr>
            <a:lvl8pPr marL="3485921" indent="-232395" eaLnBrk="0" fontAlgn="base" hangingPunct="0">
              <a:spcBef>
                <a:spcPct val="0"/>
              </a:spcBef>
              <a:spcAft>
                <a:spcPct val="0"/>
              </a:spcAft>
              <a:defRPr sz="2400">
                <a:solidFill>
                  <a:schemeClr val="tx1"/>
                </a:solidFill>
                <a:latin typeface="Arial" charset="0"/>
                <a:ea typeface="ＭＳ Ｐゴシック" charset="0"/>
              </a:defRPr>
            </a:lvl8pPr>
            <a:lvl9pPr marL="3950711" indent="-232395" eaLnBrk="0" fontAlgn="base" hangingPunct="0">
              <a:spcBef>
                <a:spcPct val="0"/>
              </a:spcBef>
              <a:spcAft>
                <a:spcPct val="0"/>
              </a:spcAft>
              <a:defRPr sz="2400">
                <a:solidFill>
                  <a:schemeClr val="tx1"/>
                </a:solidFill>
                <a:latin typeface="Arial" charset="0"/>
                <a:ea typeface="ＭＳ Ｐゴシック" charset="0"/>
              </a:defRPr>
            </a:lvl9pPr>
          </a:lstStyle>
          <a:p>
            <a:fld id="{38E75C52-9C36-A74C-84BA-55E120A643C3}" type="slidenum">
              <a:rPr lang="en-US" sz="1200"/>
              <a:pPr/>
              <a:t>21</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
        <p:nvSpPr>
          <p:cNvPr id="27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55283" indent="-290493">
              <a:defRPr sz="2400">
                <a:solidFill>
                  <a:schemeClr val="tx1"/>
                </a:solidFill>
                <a:latin typeface="Arial" charset="0"/>
                <a:ea typeface="ＭＳ Ｐゴシック" charset="0"/>
              </a:defRPr>
            </a:lvl2pPr>
            <a:lvl3pPr marL="1161974" indent="-232395">
              <a:defRPr sz="2400">
                <a:solidFill>
                  <a:schemeClr val="tx1"/>
                </a:solidFill>
                <a:latin typeface="Arial" charset="0"/>
                <a:ea typeface="ＭＳ Ｐゴシック" charset="0"/>
              </a:defRPr>
            </a:lvl3pPr>
            <a:lvl4pPr marL="1626763" indent="-232395">
              <a:defRPr sz="2400">
                <a:solidFill>
                  <a:schemeClr val="tx1"/>
                </a:solidFill>
                <a:latin typeface="Arial" charset="0"/>
                <a:ea typeface="ＭＳ Ｐゴシック" charset="0"/>
              </a:defRPr>
            </a:lvl4pPr>
            <a:lvl5pPr marL="2091553" indent="-232395">
              <a:defRPr sz="2400">
                <a:solidFill>
                  <a:schemeClr val="tx1"/>
                </a:solidFill>
                <a:latin typeface="Arial" charset="0"/>
                <a:ea typeface="ＭＳ Ｐゴシック" charset="0"/>
              </a:defRPr>
            </a:lvl5pPr>
            <a:lvl6pPr marL="2556342" indent="-232395" eaLnBrk="0" fontAlgn="base" hangingPunct="0">
              <a:spcBef>
                <a:spcPct val="0"/>
              </a:spcBef>
              <a:spcAft>
                <a:spcPct val="0"/>
              </a:spcAft>
              <a:defRPr sz="2400">
                <a:solidFill>
                  <a:schemeClr val="tx1"/>
                </a:solidFill>
                <a:latin typeface="Arial" charset="0"/>
                <a:ea typeface="ＭＳ Ｐゴシック" charset="0"/>
              </a:defRPr>
            </a:lvl6pPr>
            <a:lvl7pPr marL="3021132" indent="-232395" eaLnBrk="0" fontAlgn="base" hangingPunct="0">
              <a:spcBef>
                <a:spcPct val="0"/>
              </a:spcBef>
              <a:spcAft>
                <a:spcPct val="0"/>
              </a:spcAft>
              <a:defRPr sz="2400">
                <a:solidFill>
                  <a:schemeClr val="tx1"/>
                </a:solidFill>
                <a:latin typeface="Arial" charset="0"/>
                <a:ea typeface="ＭＳ Ｐゴシック" charset="0"/>
              </a:defRPr>
            </a:lvl7pPr>
            <a:lvl8pPr marL="3485921" indent="-232395" eaLnBrk="0" fontAlgn="base" hangingPunct="0">
              <a:spcBef>
                <a:spcPct val="0"/>
              </a:spcBef>
              <a:spcAft>
                <a:spcPct val="0"/>
              </a:spcAft>
              <a:defRPr sz="2400">
                <a:solidFill>
                  <a:schemeClr val="tx1"/>
                </a:solidFill>
                <a:latin typeface="Arial" charset="0"/>
                <a:ea typeface="ＭＳ Ｐゴシック" charset="0"/>
              </a:defRPr>
            </a:lvl8pPr>
            <a:lvl9pPr marL="3950711" indent="-232395" eaLnBrk="0" fontAlgn="base" hangingPunct="0">
              <a:spcBef>
                <a:spcPct val="0"/>
              </a:spcBef>
              <a:spcAft>
                <a:spcPct val="0"/>
              </a:spcAft>
              <a:defRPr sz="2400">
                <a:solidFill>
                  <a:schemeClr val="tx1"/>
                </a:solidFill>
                <a:latin typeface="Arial" charset="0"/>
                <a:ea typeface="ＭＳ Ｐゴシック" charset="0"/>
              </a:defRPr>
            </a:lvl9pPr>
          </a:lstStyle>
          <a:p>
            <a:fld id="{38E75C52-9C36-A74C-84BA-55E120A643C3}" type="slidenum">
              <a:rPr lang="en-US" sz="1200"/>
              <a:pPr/>
              <a:t>22</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ln/>
        </p:spPr>
      </p:sp>
      <p:sp>
        <p:nvSpPr>
          <p:cNvPr id="163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63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50E0569-A639-B347-97B4-10064E34B8AB}" type="slidenum">
              <a:rPr lang="en-US" sz="1200"/>
              <a:pPr eaLnBrk="1" hangingPunct="1"/>
              <a:t>23</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27574F9E-1CF6-5F46-8E43-7AC4C03A85E4}" type="slidenum">
              <a:rPr lang="en-US" sz="1200"/>
              <a:pPr eaLnBrk="1" hangingPunct="1"/>
              <a:t>24</a:t>
            </a:fld>
            <a:endParaRPr 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p:cNvSpPr>
            <a:spLocks noGrp="1" noRot="1" noChangeAspect="1" noChangeArrowheads="1"/>
          </p:cNvSpPr>
          <p:nvPr>
            <p:ph type="sldImg"/>
          </p:nvPr>
        </p:nvSpPr>
        <p:spPr>
          <a:solidFill>
            <a:srgbClr val="FFFFFF"/>
          </a:solidFill>
          <a:ln/>
        </p:spPr>
      </p:sp>
      <p:sp>
        <p:nvSpPr>
          <p:cNvPr id="9523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Helvetica" charset="0"/>
              <a:ea typeface="ＭＳ Ｐゴシック" charset="0"/>
              <a:cs typeface="Helvetica" charset="0"/>
              <a:sym typeface="Helvetica"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BFBA5DCE-F58B-914B-AADF-AA80157E4C1C}" type="slidenum">
              <a:rPr lang="en-US" sz="1200"/>
              <a:pPr eaLnBrk="1" hangingPunct="1"/>
              <a:t>35</a:t>
            </a:fld>
            <a:endParaRPr lang="en-US" sz="1200"/>
          </a:p>
        </p:txBody>
      </p:sp>
      <p:sp>
        <p:nvSpPr>
          <p:cNvPr id="79874" name="Rectangle 7"/>
          <p:cNvSpPr txBox="1">
            <a:spLocks noGrp="1" noChangeArrowheads="1"/>
          </p:cNvSpPr>
          <p:nvPr/>
        </p:nvSpPr>
        <p:spPr bwMode="auto">
          <a:xfrm>
            <a:off x="3963988" y="88058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r"/>
            <a:fld id="{AB774543-51E8-9B49-9C44-AFCE84570AED}" type="slidenum">
              <a:rPr lang="en-US" sz="1200"/>
              <a:pPr algn="r"/>
              <a:t>35</a:t>
            </a:fld>
            <a:endParaRPr lang="en-US" sz="1200"/>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charset="-128"/>
              </a:rPr>
              <a:t>How to use evaluation data to help frame future marketing…</a:t>
            </a:r>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55283" indent="-290493">
              <a:spcBef>
                <a:spcPct val="30000"/>
              </a:spcBef>
              <a:defRPr sz="1200">
                <a:solidFill>
                  <a:schemeClr val="tx1"/>
                </a:solidFill>
                <a:latin typeface="Calibri" charset="0"/>
                <a:ea typeface="ＭＳ Ｐゴシック" charset="-128"/>
              </a:defRPr>
            </a:lvl2pPr>
            <a:lvl3pPr marL="1161974" indent="-232395">
              <a:spcBef>
                <a:spcPct val="30000"/>
              </a:spcBef>
              <a:defRPr sz="1200">
                <a:solidFill>
                  <a:schemeClr val="tx1"/>
                </a:solidFill>
                <a:latin typeface="Calibri" charset="0"/>
                <a:ea typeface="ＭＳ Ｐゴシック" charset="-128"/>
              </a:defRPr>
            </a:lvl3pPr>
            <a:lvl4pPr marL="1626763" indent="-232395">
              <a:spcBef>
                <a:spcPct val="30000"/>
              </a:spcBef>
              <a:defRPr sz="1200">
                <a:solidFill>
                  <a:schemeClr val="tx1"/>
                </a:solidFill>
                <a:latin typeface="Calibri" charset="0"/>
                <a:ea typeface="ＭＳ Ｐゴシック" charset="-128"/>
              </a:defRPr>
            </a:lvl4pPr>
            <a:lvl5pPr marL="2091553" indent="-232395">
              <a:spcBef>
                <a:spcPct val="30000"/>
              </a:spcBef>
              <a:defRPr sz="1200">
                <a:solidFill>
                  <a:schemeClr val="tx1"/>
                </a:solidFill>
                <a:latin typeface="Calibri" charset="0"/>
                <a:ea typeface="ＭＳ Ｐゴシック" charset="-128"/>
              </a:defRPr>
            </a:lvl5pPr>
            <a:lvl6pPr marL="2556342" indent="-232395" eaLnBrk="0" fontAlgn="base" hangingPunct="0">
              <a:spcBef>
                <a:spcPct val="30000"/>
              </a:spcBef>
              <a:spcAft>
                <a:spcPct val="0"/>
              </a:spcAft>
              <a:defRPr sz="1200">
                <a:solidFill>
                  <a:schemeClr val="tx1"/>
                </a:solidFill>
                <a:latin typeface="Calibri" charset="0"/>
                <a:ea typeface="ＭＳ Ｐゴシック" charset="-128"/>
              </a:defRPr>
            </a:lvl6pPr>
            <a:lvl7pPr marL="3021132" indent="-232395" eaLnBrk="0" fontAlgn="base" hangingPunct="0">
              <a:spcBef>
                <a:spcPct val="30000"/>
              </a:spcBef>
              <a:spcAft>
                <a:spcPct val="0"/>
              </a:spcAft>
              <a:defRPr sz="1200">
                <a:solidFill>
                  <a:schemeClr val="tx1"/>
                </a:solidFill>
                <a:latin typeface="Calibri" charset="0"/>
                <a:ea typeface="ＭＳ Ｐゴシック" charset="-128"/>
              </a:defRPr>
            </a:lvl7pPr>
            <a:lvl8pPr marL="3485921" indent="-232395" eaLnBrk="0" fontAlgn="base" hangingPunct="0">
              <a:spcBef>
                <a:spcPct val="30000"/>
              </a:spcBef>
              <a:spcAft>
                <a:spcPct val="0"/>
              </a:spcAft>
              <a:defRPr sz="1200">
                <a:solidFill>
                  <a:schemeClr val="tx1"/>
                </a:solidFill>
                <a:latin typeface="Calibri" charset="0"/>
                <a:ea typeface="ＭＳ Ｐゴシック" charset="-128"/>
              </a:defRPr>
            </a:lvl8pPr>
            <a:lvl9pPr marL="3950711" indent="-232395"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4004FE37-D265-7046-B728-98704B4059D2}" type="slidenum">
              <a:rPr lang="en-US" altLang="en-US"/>
              <a:pPr>
                <a:spcBef>
                  <a:spcPct val="0"/>
                </a:spcBef>
              </a:pPr>
              <a:t>37</a:t>
            </a:fld>
            <a:endParaRPr lang="en-US" altLang="en-US"/>
          </a:p>
        </p:txBody>
      </p:sp>
    </p:spTree>
    <p:extLst>
      <p:ext uri="{BB962C8B-B14F-4D97-AF65-F5344CB8AC3E}">
        <p14:creationId xmlns:p14="http://schemas.microsoft.com/office/powerpoint/2010/main" val="497784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charset="-128"/>
            </a:endParaRPr>
          </a:p>
        </p:txBody>
      </p:sp>
      <p:sp>
        <p:nvSpPr>
          <p:cNvPr id="716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55283" indent="-290493">
              <a:spcBef>
                <a:spcPct val="30000"/>
              </a:spcBef>
              <a:defRPr sz="1200">
                <a:solidFill>
                  <a:schemeClr val="tx1"/>
                </a:solidFill>
                <a:latin typeface="Calibri" charset="0"/>
                <a:ea typeface="ＭＳ Ｐゴシック" charset="-128"/>
              </a:defRPr>
            </a:lvl2pPr>
            <a:lvl3pPr marL="1161974" indent="-232395">
              <a:spcBef>
                <a:spcPct val="30000"/>
              </a:spcBef>
              <a:defRPr sz="1200">
                <a:solidFill>
                  <a:schemeClr val="tx1"/>
                </a:solidFill>
                <a:latin typeface="Calibri" charset="0"/>
                <a:ea typeface="ＭＳ Ｐゴシック" charset="-128"/>
              </a:defRPr>
            </a:lvl3pPr>
            <a:lvl4pPr marL="1626763" indent="-232395">
              <a:spcBef>
                <a:spcPct val="30000"/>
              </a:spcBef>
              <a:defRPr sz="1200">
                <a:solidFill>
                  <a:schemeClr val="tx1"/>
                </a:solidFill>
                <a:latin typeface="Calibri" charset="0"/>
                <a:ea typeface="ＭＳ Ｐゴシック" charset="-128"/>
              </a:defRPr>
            </a:lvl4pPr>
            <a:lvl5pPr marL="2091553" indent="-232395">
              <a:spcBef>
                <a:spcPct val="30000"/>
              </a:spcBef>
              <a:defRPr sz="1200">
                <a:solidFill>
                  <a:schemeClr val="tx1"/>
                </a:solidFill>
                <a:latin typeface="Calibri" charset="0"/>
                <a:ea typeface="ＭＳ Ｐゴシック" charset="-128"/>
              </a:defRPr>
            </a:lvl5pPr>
            <a:lvl6pPr marL="2556342" indent="-232395" eaLnBrk="0" fontAlgn="base" hangingPunct="0">
              <a:spcBef>
                <a:spcPct val="30000"/>
              </a:spcBef>
              <a:spcAft>
                <a:spcPct val="0"/>
              </a:spcAft>
              <a:defRPr sz="1200">
                <a:solidFill>
                  <a:schemeClr val="tx1"/>
                </a:solidFill>
                <a:latin typeface="Calibri" charset="0"/>
                <a:ea typeface="ＭＳ Ｐゴシック" charset="-128"/>
              </a:defRPr>
            </a:lvl6pPr>
            <a:lvl7pPr marL="3021132" indent="-232395" eaLnBrk="0" fontAlgn="base" hangingPunct="0">
              <a:spcBef>
                <a:spcPct val="30000"/>
              </a:spcBef>
              <a:spcAft>
                <a:spcPct val="0"/>
              </a:spcAft>
              <a:defRPr sz="1200">
                <a:solidFill>
                  <a:schemeClr val="tx1"/>
                </a:solidFill>
                <a:latin typeface="Calibri" charset="0"/>
                <a:ea typeface="ＭＳ Ｐゴシック" charset="-128"/>
              </a:defRPr>
            </a:lvl7pPr>
            <a:lvl8pPr marL="3485921" indent="-232395" eaLnBrk="0" fontAlgn="base" hangingPunct="0">
              <a:spcBef>
                <a:spcPct val="30000"/>
              </a:spcBef>
              <a:spcAft>
                <a:spcPct val="0"/>
              </a:spcAft>
              <a:defRPr sz="1200">
                <a:solidFill>
                  <a:schemeClr val="tx1"/>
                </a:solidFill>
                <a:latin typeface="Calibri" charset="0"/>
                <a:ea typeface="ＭＳ Ｐゴシック" charset="-128"/>
              </a:defRPr>
            </a:lvl8pPr>
            <a:lvl9pPr marL="3950711" indent="-232395"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96E6B720-B87F-B941-9686-1F7F77CCDC08}" type="slidenum">
              <a:rPr lang="en-US" altLang="en-US"/>
              <a:pPr>
                <a:spcBef>
                  <a:spcPct val="0"/>
                </a:spcBef>
              </a:pPr>
              <a:t>38</a:t>
            </a:fld>
            <a:endParaRPr lang="en-US" altLang="en-US"/>
          </a:p>
        </p:txBody>
      </p:sp>
    </p:spTree>
    <p:extLst>
      <p:ext uri="{BB962C8B-B14F-4D97-AF65-F5344CB8AC3E}">
        <p14:creationId xmlns:p14="http://schemas.microsoft.com/office/powerpoint/2010/main" val="14367111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ln/>
        </p:spPr>
      </p:sp>
      <p:sp>
        <p:nvSpPr>
          <p:cNvPr id="163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63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50E0569-A639-B347-97B4-10064E34B8AB}" type="slidenum">
              <a:rPr lang="en-US" sz="1200"/>
              <a:pPr eaLnBrk="1" hangingPunct="1"/>
              <a:t>40</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C3E2C8C-54AE-DE48-AE86-3B0862460542}" type="slidenum">
              <a:rPr lang="en-US" sz="1200"/>
              <a:pPr eaLnBrk="1" hangingPunct="1"/>
              <a:t>44</a:t>
            </a:fld>
            <a:endParaRPr lang="en-US" sz="1200"/>
          </a:p>
        </p:txBody>
      </p:sp>
      <p:sp>
        <p:nvSpPr>
          <p:cNvPr id="41986" name="Rectangle 7"/>
          <p:cNvSpPr txBox="1">
            <a:spLocks noGrp="1" noChangeArrowheads="1"/>
          </p:cNvSpPr>
          <p:nvPr/>
        </p:nvSpPr>
        <p:spPr bwMode="auto">
          <a:xfrm>
            <a:off x="3963988" y="88058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r"/>
            <a:fld id="{1E70DA78-9FC6-4442-86E4-953396B9AC7B}" type="slidenum">
              <a:rPr lang="en-US" sz="1200"/>
              <a:pPr algn="r"/>
              <a:t>44</a:t>
            </a:fld>
            <a:endParaRPr lang="en-US" sz="1200"/>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4BAB9752-7440-0348-AE72-BA245FECCF4B}" type="slidenum">
              <a:rPr lang="en-US" sz="1200"/>
              <a:pPr eaLnBrk="1" hangingPunct="1"/>
              <a:t>45</a:t>
            </a:fld>
            <a:endParaRPr lang="en-US" sz="1200"/>
          </a:p>
        </p:txBody>
      </p:sp>
      <p:sp>
        <p:nvSpPr>
          <p:cNvPr id="107522" name="Rectangle 2"/>
          <p:cNvSpPr>
            <a:spLocks noGrp="1" noRot="1" noChangeAspect="1" noChangeArrowheads="1"/>
          </p:cNvSpPr>
          <p:nvPr>
            <p:ph type="sldImg"/>
          </p:nvPr>
        </p:nvSpPr>
        <p:spPr>
          <a:solidFill>
            <a:srgbClr val="FFFFFF"/>
          </a:solidFill>
          <a:ln/>
        </p:spPr>
      </p:sp>
      <p:sp>
        <p:nvSpPr>
          <p:cNvPr id="10752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ln/>
        </p:spPr>
      </p:sp>
      <p:sp>
        <p:nvSpPr>
          <p:cNvPr id="163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63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50E0569-A639-B347-97B4-10064E34B8AB}" type="slidenum">
              <a:rPr lang="en-US" sz="1200"/>
              <a:pPr eaLnBrk="1" hangingPunct="1"/>
              <a:t>46</a:t>
            </a:fld>
            <a:endParaRPr 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ln/>
        </p:spPr>
      </p:sp>
      <p:sp>
        <p:nvSpPr>
          <p:cNvPr id="163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63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50E0569-A639-B347-97B4-10064E34B8AB}" type="slidenum">
              <a:rPr lang="en-US" sz="1200"/>
              <a:pPr eaLnBrk="1" hangingPunct="1"/>
              <a:t>47</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p:cNvSpPr>
            <a:spLocks noGrp="1" noRot="1" noChangeAspect="1" noChangeArrowheads="1"/>
          </p:cNvSpPr>
          <p:nvPr>
            <p:ph type="sldImg"/>
          </p:nvPr>
        </p:nvSpPr>
        <p:spPr>
          <a:solidFill>
            <a:srgbClr val="FFFFFF"/>
          </a:solidFill>
          <a:ln/>
        </p:spPr>
      </p:sp>
      <p:sp>
        <p:nvSpPr>
          <p:cNvPr id="7987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Helvetica" charset="0"/>
                <a:ea typeface="ＭＳ Ｐゴシック" charset="0"/>
                <a:cs typeface="Helvetica" charset="0"/>
                <a:sym typeface="Helvetica" charset="0"/>
              </a:rPr>
              <a:t>ShakeOut is using Facebook and Twitter to interact with participants and recruit new registrants.   </a:t>
            </a:r>
          </a:p>
          <a:p>
            <a:pPr eaLnBrk="1" hangingPunct="1"/>
            <a:endParaRPr lang="en-US">
              <a:latin typeface="Helvetica" charset="0"/>
              <a:ea typeface="ＭＳ Ｐゴシック" charset="0"/>
              <a:cs typeface="Helvetica" charset="0"/>
              <a:sym typeface="Helvetica" charset="0"/>
            </a:endParaRPr>
          </a:p>
          <a:p>
            <a:pPr eaLnBrk="1" hangingPunct="1"/>
            <a:r>
              <a:rPr lang="en-US">
                <a:latin typeface="Helvetica" charset="0"/>
                <a:ea typeface="ＭＳ Ｐゴシック" charset="0"/>
                <a:cs typeface="Helvetica" charset="0"/>
                <a:sym typeface="Helvetica" charset="0"/>
              </a:rPr>
              <a:t>Visit facebook.com/greatshakeout and twitter.com/shakeout to follow the ShakeOut.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Grp="1" noRot="1" noChangeAspect="1" noChangeArrowheads="1"/>
          </p:cNvSpPr>
          <p:nvPr>
            <p:ph type="sldImg"/>
          </p:nvPr>
        </p:nvSpPr>
        <p:spPr>
          <a:solidFill>
            <a:srgbClr val="FFFFFF"/>
          </a:solidFill>
          <a:ln/>
        </p:spPr>
      </p:sp>
      <p:sp>
        <p:nvSpPr>
          <p:cNvPr id="10547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Helvetica" charset="0"/>
              <a:ea typeface="ＭＳ Ｐゴシック" charset="0"/>
              <a:cs typeface="Helvetica" charset="0"/>
              <a:sym typeface="Helvetica"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7C3E2C8C-54AE-DE48-AE86-3B0862460542}" type="slidenum">
              <a:rPr lang="en-US" sz="1200"/>
              <a:pPr eaLnBrk="1" hangingPunct="1"/>
              <a:t>50</a:t>
            </a:fld>
            <a:endParaRPr lang="en-US" sz="1200"/>
          </a:p>
        </p:txBody>
      </p:sp>
      <p:sp>
        <p:nvSpPr>
          <p:cNvPr id="41986" name="Rectangle 7"/>
          <p:cNvSpPr txBox="1">
            <a:spLocks noGrp="1" noChangeArrowheads="1"/>
          </p:cNvSpPr>
          <p:nvPr/>
        </p:nvSpPr>
        <p:spPr bwMode="auto">
          <a:xfrm>
            <a:off x="3963988" y="88058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b"/>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r"/>
            <a:fld id="{1E70DA78-9FC6-4442-86E4-953396B9AC7B}" type="slidenum">
              <a:rPr lang="en-US" sz="1200"/>
              <a:pPr algn="r"/>
              <a:t>50</a:t>
            </a:fld>
            <a:endParaRPr lang="en-US" sz="1200"/>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Note:   It is ok to direct people to www.shakeout.org, as it is </a:t>
            </a:r>
            <a:r>
              <a:rPr lang="ja-JP" altLang="en-US">
                <a:ea typeface="ＭＳ Ｐゴシック" charset="0"/>
                <a:cs typeface="ＭＳ Ｐゴシック" charset="0"/>
              </a:rPr>
              <a:t>“</a:t>
            </a:r>
            <a:r>
              <a:rPr lang="en-US" altLang="ja-JP">
                <a:ea typeface="ＭＳ Ｐゴシック" charset="0"/>
                <a:cs typeface="ＭＳ Ｐゴシック" charset="0"/>
              </a:rPr>
              <a:t>one click</a:t>
            </a:r>
            <a:r>
              <a:rPr lang="ja-JP" altLang="en-US">
                <a:ea typeface="ＭＳ Ｐゴシック" charset="0"/>
                <a:cs typeface="ＭＳ Ｐゴシック" charset="0"/>
              </a:rPr>
              <a:t>”</a:t>
            </a:r>
            <a:r>
              <a:rPr lang="en-US" altLang="ja-JP">
                <a:ea typeface="ＭＳ Ｐゴシック" charset="0"/>
                <a:cs typeface="ＭＳ Ｐゴシック" charset="0"/>
              </a:rPr>
              <a:t> to the California site from the new global site.</a:t>
            </a:r>
          </a:p>
          <a:p>
            <a:pPr eaLnBrk="1" hangingPunct="1"/>
            <a:r>
              <a:rPr lang="en-US">
                <a:ea typeface="ＭＳ Ｐゴシック" charset="0"/>
                <a:cs typeface="ＭＳ Ｐゴシック" charset="0"/>
              </a:rPr>
              <a:t>People can register themselves, their household, their work, school, or any other organization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1A11EF83-E9DF-EB4A-BE47-A5D81ACFF045}" type="slidenum">
              <a:rPr lang="en-US" sz="1200"/>
              <a:pPr eaLnBrk="1" hangingPunct="1"/>
              <a:t>51</a:t>
            </a:fld>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ea typeface="ＭＳ Ｐゴシック" charset="0"/>
              <a:cs typeface="ＭＳ Ｐゴシック" charset="0"/>
            </a:endParaRPr>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3600">
                <a:solidFill>
                  <a:schemeClr val="tx1"/>
                </a:solidFill>
                <a:latin typeface="Arial" charset="0"/>
                <a:ea typeface="ＭＳ Ｐゴシック" charset="0"/>
                <a:cs typeface="ＭＳ Ｐゴシック" charset="0"/>
              </a:defRPr>
            </a:lvl1pPr>
            <a:lvl2pPr marL="742950" indent="-285750" defTabSz="930275" eaLnBrk="0" hangingPunct="0">
              <a:defRPr sz="3600">
                <a:solidFill>
                  <a:schemeClr val="tx1"/>
                </a:solidFill>
                <a:latin typeface="Arial" charset="0"/>
                <a:ea typeface="ＭＳ Ｐゴシック" charset="0"/>
              </a:defRPr>
            </a:lvl2pPr>
            <a:lvl3pPr marL="1143000" indent="-228600" defTabSz="930275" eaLnBrk="0" hangingPunct="0">
              <a:defRPr sz="3600">
                <a:solidFill>
                  <a:schemeClr val="tx1"/>
                </a:solidFill>
                <a:latin typeface="Arial" charset="0"/>
                <a:ea typeface="ＭＳ Ｐゴシック" charset="0"/>
              </a:defRPr>
            </a:lvl3pPr>
            <a:lvl4pPr marL="1600200" indent="-228600" defTabSz="930275" eaLnBrk="0" hangingPunct="0">
              <a:defRPr sz="3600">
                <a:solidFill>
                  <a:schemeClr val="tx1"/>
                </a:solidFill>
                <a:latin typeface="Arial" charset="0"/>
                <a:ea typeface="ＭＳ Ｐゴシック" charset="0"/>
              </a:defRPr>
            </a:lvl4pPr>
            <a:lvl5pPr marL="2057400" indent="-228600" defTabSz="930275" eaLnBrk="0" hangingPunct="0">
              <a:defRPr sz="36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36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36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36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fld id="{354D2209-1E89-8142-BC51-8714E66BFBB6}" type="slidenum">
              <a:rPr lang="en-US" sz="1200"/>
              <a:pPr eaLnBrk="1" hangingPunct="1"/>
              <a:t>52</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4684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5"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59F1D966-2EE6-6745-81D2-6F1453E61BDE}" type="slidenum">
              <a:rPr lang="en-US"/>
              <a:pPr>
                <a:defRPr/>
              </a:pPr>
              <a:t>‹#›</a:t>
            </a:fld>
            <a:endParaRPr lang="en-US"/>
          </a:p>
        </p:txBody>
      </p:sp>
    </p:spTree>
    <p:extLst>
      <p:ext uri="{BB962C8B-B14F-4D97-AF65-F5344CB8AC3E}">
        <p14:creationId xmlns:p14="http://schemas.microsoft.com/office/powerpoint/2010/main" val="2902603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587" indent="0">
              <a:buNone/>
              <a:defRPr sz="1800"/>
            </a:lvl2pPr>
            <a:lvl3pPr marL="913178" indent="0">
              <a:buNone/>
              <a:defRPr sz="1600"/>
            </a:lvl3pPr>
            <a:lvl4pPr marL="1369763" indent="0">
              <a:buNone/>
              <a:defRPr sz="1400"/>
            </a:lvl4pPr>
            <a:lvl5pPr marL="1826355" indent="0">
              <a:buNone/>
              <a:defRPr sz="1400"/>
            </a:lvl5pPr>
            <a:lvl6pPr marL="2282946" indent="0">
              <a:buNone/>
              <a:defRPr sz="1400"/>
            </a:lvl6pPr>
            <a:lvl7pPr marL="2739534" indent="0">
              <a:buNone/>
              <a:defRPr sz="1400"/>
            </a:lvl7pPr>
            <a:lvl8pPr marL="3196125" indent="0">
              <a:buNone/>
              <a:defRPr sz="1400"/>
            </a:lvl8pPr>
            <a:lvl9pPr marL="3652715" indent="0">
              <a:buNone/>
              <a:defRPr sz="1400"/>
            </a:lvl9pPr>
          </a:lstStyle>
          <a:p>
            <a:pPr lvl="0"/>
            <a:r>
              <a:rPr lang="en-US" smtClean="0"/>
              <a:t>Click to edit Master text styles</a:t>
            </a:r>
          </a:p>
        </p:txBody>
      </p:sp>
      <p:sp>
        <p:nvSpPr>
          <p:cNvPr id="4"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5"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F58CE831-CB22-9647-A78A-A28DCDE0F6DC}" type="slidenum">
              <a:rPr lang="en-US"/>
              <a:pPr>
                <a:defRPr/>
              </a:pPr>
              <a:t>‹#›</a:t>
            </a:fld>
            <a:endParaRPr lang="en-US"/>
          </a:p>
        </p:txBody>
      </p:sp>
    </p:spTree>
    <p:extLst>
      <p:ext uri="{BB962C8B-B14F-4D97-AF65-F5344CB8AC3E}">
        <p14:creationId xmlns:p14="http://schemas.microsoft.com/office/powerpoint/2010/main" val="3392639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7"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45C2127A-A933-1748-BAAC-45AE9D3E9583}" type="slidenum">
              <a:rPr lang="en-US"/>
              <a:pPr>
                <a:defRPr/>
              </a:pPr>
              <a:t>‹#›</a:t>
            </a:fld>
            <a:endParaRPr lang="en-US"/>
          </a:p>
        </p:txBody>
      </p:sp>
    </p:spTree>
    <p:extLst>
      <p:ext uri="{BB962C8B-B14F-4D97-AF65-F5344CB8AC3E}">
        <p14:creationId xmlns:p14="http://schemas.microsoft.com/office/powerpoint/2010/main" val="916708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7"/>
            <a:ext cx="4040188" cy="639762"/>
          </a:xfrm>
        </p:spPr>
        <p:txBody>
          <a:bodyPr anchor="b"/>
          <a:lstStyle>
            <a:lvl1pPr marL="0" indent="0">
              <a:buNone/>
              <a:defRPr sz="2400" b="1"/>
            </a:lvl1pPr>
            <a:lvl2pPr marL="456587" indent="0">
              <a:buNone/>
              <a:defRPr sz="2000" b="1"/>
            </a:lvl2pPr>
            <a:lvl3pPr marL="913178" indent="0">
              <a:buNone/>
              <a:defRPr sz="1800" b="1"/>
            </a:lvl3pPr>
            <a:lvl4pPr marL="1369763" indent="0">
              <a:buNone/>
              <a:defRPr sz="1600" b="1"/>
            </a:lvl4pPr>
            <a:lvl5pPr marL="1826355" indent="0">
              <a:buNone/>
              <a:defRPr sz="1600" b="1"/>
            </a:lvl5pPr>
            <a:lvl6pPr marL="2282946" indent="0">
              <a:buNone/>
              <a:defRPr sz="1600" b="1"/>
            </a:lvl6pPr>
            <a:lvl7pPr marL="2739534" indent="0">
              <a:buNone/>
              <a:defRPr sz="1600" b="1"/>
            </a:lvl7pPr>
            <a:lvl8pPr marL="3196125" indent="0">
              <a:buNone/>
              <a:defRPr sz="1600" b="1"/>
            </a:lvl8pPr>
            <a:lvl9pPr marL="365271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9"/>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7"/>
            <a:ext cx="4041775" cy="639762"/>
          </a:xfrm>
        </p:spPr>
        <p:txBody>
          <a:bodyPr anchor="b"/>
          <a:lstStyle>
            <a:lvl1pPr marL="0" indent="0">
              <a:buNone/>
              <a:defRPr sz="2400" b="1"/>
            </a:lvl1pPr>
            <a:lvl2pPr marL="456587" indent="0">
              <a:buNone/>
              <a:defRPr sz="2000" b="1"/>
            </a:lvl2pPr>
            <a:lvl3pPr marL="913178" indent="0">
              <a:buNone/>
              <a:defRPr sz="1800" b="1"/>
            </a:lvl3pPr>
            <a:lvl4pPr marL="1369763" indent="0">
              <a:buNone/>
              <a:defRPr sz="1600" b="1"/>
            </a:lvl4pPr>
            <a:lvl5pPr marL="1826355" indent="0">
              <a:buNone/>
              <a:defRPr sz="1600" b="1"/>
            </a:lvl5pPr>
            <a:lvl6pPr marL="2282946" indent="0">
              <a:buNone/>
              <a:defRPr sz="1600" b="1"/>
            </a:lvl6pPr>
            <a:lvl7pPr marL="2739534" indent="0">
              <a:buNone/>
              <a:defRPr sz="1600" b="1"/>
            </a:lvl7pPr>
            <a:lvl8pPr marL="3196125" indent="0">
              <a:buNone/>
              <a:defRPr sz="1600" b="1"/>
            </a:lvl8pPr>
            <a:lvl9pPr marL="365271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9"/>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8"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9"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733D7E61-E794-0F4F-B27E-CF909B5FE1A4}" type="slidenum">
              <a:rPr lang="en-US"/>
              <a:pPr>
                <a:defRPr/>
              </a:pPr>
              <a:t>‹#›</a:t>
            </a:fld>
            <a:endParaRPr lang="en-US"/>
          </a:p>
        </p:txBody>
      </p:sp>
    </p:spTree>
    <p:extLst>
      <p:ext uri="{BB962C8B-B14F-4D97-AF65-F5344CB8AC3E}">
        <p14:creationId xmlns:p14="http://schemas.microsoft.com/office/powerpoint/2010/main" val="2734166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4"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5"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B6DC2CF5-7BCD-8B49-9291-731F90863D53}" type="slidenum">
              <a:rPr lang="en-US"/>
              <a:pPr>
                <a:defRPr/>
              </a:pPr>
              <a:t>‹#›</a:t>
            </a:fld>
            <a:endParaRPr lang="en-US"/>
          </a:p>
        </p:txBody>
      </p:sp>
    </p:spTree>
    <p:extLst>
      <p:ext uri="{BB962C8B-B14F-4D97-AF65-F5344CB8AC3E}">
        <p14:creationId xmlns:p14="http://schemas.microsoft.com/office/powerpoint/2010/main" val="128210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3"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4"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34C4548D-5724-D843-8380-8EDF27FFF423}" type="slidenum">
              <a:rPr lang="en-US"/>
              <a:pPr>
                <a:defRPr/>
              </a:pPr>
              <a:t>‹#›</a:t>
            </a:fld>
            <a:endParaRPr lang="en-US"/>
          </a:p>
        </p:txBody>
      </p:sp>
    </p:spTree>
    <p:extLst>
      <p:ext uri="{BB962C8B-B14F-4D97-AF65-F5344CB8AC3E}">
        <p14:creationId xmlns:p14="http://schemas.microsoft.com/office/powerpoint/2010/main" val="218452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5"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5" y="1435113"/>
            <a:ext cx="3008313" cy="4691063"/>
          </a:xfrm>
        </p:spPr>
        <p:txBody>
          <a:bodyPr/>
          <a:lstStyle>
            <a:lvl1pPr marL="0" indent="0">
              <a:buNone/>
              <a:defRPr sz="1400"/>
            </a:lvl1pPr>
            <a:lvl2pPr marL="456587" indent="0">
              <a:buNone/>
              <a:defRPr sz="1200"/>
            </a:lvl2pPr>
            <a:lvl3pPr marL="913178" indent="0">
              <a:buNone/>
              <a:defRPr sz="1000"/>
            </a:lvl3pPr>
            <a:lvl4pPr marL="1369763" indent="0">
              <a:buNone/>
              <a:defRPr sz="900"/>
            </a:lvl4pPr>
            <a:lvl5pPr marL="1826355" indent="0">
              <a:buNone/>
              <a:defRPr sz="900"/>
            </a:lvl5pPr>
            <a:lvl6pPr marL="2282946" indent="0">
              <a:buNone/>
              <a:defRPr sz="900"/>
            </a:lvl6pPr>
            <a:lvl7pPr marL="2739534" indent="0">
              <a:buNone/>
              <a:defRPr sz="900"/>
            </a:lvl7pPr>
            <a:lvl8pPr marL="3196125" indent="0">
              <a:buNone/>
              <a:defRPr sz="900"/>
            </a:lvl8pPr>
            <a:lvl9pPr marL="3652715"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7"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15886EE5-794F-8E40-9537-7F58F9690DC1}" type="slidenum">
              <a:rPr lang="en-US"/>
              <a:pPr>
                <a:defRPr/>
              </a:pPr>
              <a:t>‹#›</a:t>
            </a:fld>
            <a:endParaRPr lang="en-US"/>
          </a:p>
        </p:txBody>
      </p:sp>
    </p:spTree>
    <p:extLst>
      <p:ext uri="{BB962C8B-B14F-4D97-AF65-F5344CB8AC3E}">
        <p14:creationId xmlns:p14="http://schemas.microsoft.com/office/powerpoint/2010/main" val="1071873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87" indent="0">
              <a:buNone/>
              <a:defRPr sz="2800"/>
            </a:lvl2pPr>
            <a:lvl3pPr marL="913178" indent="0">
              <a:buNone/>
              <a:defRPr sz="2400"/>
            </a:lvl3pPr>
            <a:lvl4pPr marL="1369763" indent="0">
              <a:buNone/>
              <a:defRPr sz="2000"/>
            </a:lvl4pPr>
            <a:lvl5pPr marL="1826355" indent="0">
              <a:buNone/>
              <a:defRPr sz="2000"/>
            </a:lvl5pPr>
            <a:lvl6pPr marL="2282946" indent="0">
              <a:buNone/>
              <a:defRPr sz="2000"/>
            </a:lvl6pPr>
            <a:lvl7pPr marL="2739534" indent="0">
              <a:buNone/>
              <a:defRPr sz="2000"/>
            </a:lvl7pPr>
            <a:lvl8pPr marL="3196125" indent="0">
              <a:buNone/>
              <a:defRPr sz="2000"/>
            </a:lvl8pPr>
            <a:lvl9pPr marL="3652715" indent="0">
              <a:buNone/>
              <a:defRPr sz="2000"/>
            </a:lvl9pPr>
          </a:lstStyle>
          <a:p>
            <a:pPr lvl="0"/>
            <a:endParaRPr lang="en-US" noProof="0" smtClean="0"/>
          </a:p>
        </p:txBody>
      </p:sp>
      <p:sp>
        <p:nvSpPr>
          <p:cNvPr id="4" name="Text Placeholder 3"/>
          <p:cNvSpPr>
            <a:spLocks noGrp="1"/>
          </p:cNvSpPr>
          <p:nvPr>
            <p:ph type="body" sz="half" idx="2"/>
          </p:nvPr>
        </p:nvSpPr>
        <p:spPr>
          <a:xfrm>
            <a:off x="1792288" y="5367342"/>
            <a:ext cx="5486400" cy="804862"/>
          </a:xfrm>
        </p:spPr>
        <p:txBody>
          <a:bodyPr/>
          <a:lstStyle>
            <a:lvl1pPr marL="0" indent="0">
              <a:buNone/>
              <a:defRPr sz="1400"/>
            </a:lvl1pPr>
            <a:lvl2pPr marL="456587" indent="0">
              <a:buNone/>
              <a:defRPr sz="1200"/>
            </a:lvl2pPr>
            <a:lvl3pPr marL="913178" indent="0">
              <a:buNone/>
              <a:defRPr sz="1000"/>
            </a:lvl3pPr>
            <a:lvl4pPr marL="1369763" indent="0">
              <a:buNone/>
              <a:defRPr sz="900"/>
            </a:lvl4pPr>
            <a:lvl5pPr marL="1826355" indent="0">
              <a:buNone/>
              <a:defRPr sz="900"/>
            </a:lvl5pPr>
            <a:lvl6pPr marL="2282946" indent="0">
              <a:buNone/>
              <a:defRPr sz="900"/>
            </a:lvl6pPr>
            <a:lvl7pPr marL="2739534" indent="0">
              <a:buNone/>
              <a:defRPr sz="900"/>
            </a:lvl7pPr>
            <a:lvl8pPr marL="3196125" indent="0">
              <a:buNone/>
              <a:defRPr sz="900"/>
            </a:lvl8pPr>
            <a:lvl9pPr marL="3652715"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7"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538F9A3C-210E-6842-BB71-0130840C842C}" type="slidenum">
              <a:rPr lang="en-US"/>
              <a:pPr>
                <a:defRPr/>
              </a:pPr>
              <a:t>‹#›</a:t>
            </a:fld>
            <a:endParaRPr lang="en-US"/>
          </a:p>
        </p:txBody>
      </p:sp>
    </p:spTree>
    <p:extLst>
      <p:ext uri="{BB962C8B-B14F-4D97-AF65-F5344CB8AC3E}">
        <p14:creationId xmlns:p14="http://schemas.microsoft.com/office/powerpoint/2010/main" val="111274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5"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76A759EC-C639-4945-92BA-EC3A23363AAF}" type="slidenum">
              <a:rPr lang="en-US"/>
              <a:pPr>
                <a:defRPr/>
              </a:pPr>
              <a:t>‹#›</a:t>
            </a:fld>
            <a:endParaRPr lang="en-US"/>
          </a:p>
        </p:txBody>
      </p:sp>
    </p:spTree>
    <p:extLst>
      <p:ext uri="{BB962C8B-B14F-4D97-AF65-F5344CB8AC3E}">
        <p14:creationId xmlns:p14="http://schemas.microsoft.com/office/powerpoint/2010/main" val="1973478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5"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B17A9779-9FC6-FD45-A556-1D89C398F21B}" type="slidenum">
              <a:rPr lang="en-US"/>
              <a:pPr>
                <a:defRPr/>
              </a:pPr>
              <a:t>‹#›</a:t>
            </a:fld>
            <a:endParaRPr lang="en-US"/>
          </a:p>
        </p:txBody>
      </p:sp>
    </p:spTree>
    <p:extLst>
      <p:ext uri="{BB962C8B-B14F-4D97-AF65-F5344CB8AC3E}">
        <p14:creationId xmlns:p14="http://schemas.microsoft.com/office/powerpoint/2010/main" val="4202947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495800"/>
          </a:xfrm>
        </p:spPr>
        <p:txBody>
          <a:bodyPr/>
          <a:lstStyle/>
          <a:p>
            <a:pPr lvl="0"/>
            <a:endParaRPr lang="en-US" noProof="0" smtClean="0"/>
          </a:p>
        </p:txBody>
      </p:sp>
      <p:sp>
        <p:nvSpPr>
          <p:cNvPr id="4"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5"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356EC89E-D3E0-9E48-B9D0-E35E9C4655F9}" type="slidenum">
              <a:rPr lang="en-US"/>
              <a:pPr>
                <a:defRPr/>
              </a:pPr>
              <a:t>‹#›</a:t>
            </a:fld>
            <a:endParaRPr lang="en-US"/>
          </a:p>
        </p:txBody>
      </p:sp>
    </p:spTree>
    <p:extLst>
      <p:ext uri="{BB962C8B-B14F-4D97-AF65-F5344CB8AC3E}">
        <p14:creationId xmlns:p14="http://schemas.microsoft.com/office/powerpoint/2010/main" val="2505223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7"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62C04CE2-BCA5-EC4A-8098-FDC9CEDA05D6}" type="slidenum">
              <a:rPr lang="en-US"/>
              <a:pPr>
                <a:defRPr/>
              </a:pPr>
              <a:t>‹#›</a:t>
            </a:fld>
            <a:endParaRPr lang="en-US"/>
          </a:p>
        </p:txBody>
      </p:sp>
    </p:spTree>
    <p:extLst>
      <p:ext uri="{BB962C8B-B14F-4D97-AF65-F5344CB8AC3E}">
        <p14:creationId xmlns:p14="http://schemas.microsoft.com/office/powerpoint/2010/main" val="3958611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495800"/>
          </a:xfrm>
        </p:spPr>
        <p:txBody>
          <a:bodyPr/>
          <a:lstStyle/>
          <a:p>
            <a:pPr lvl="0"/>
            <a:endParaRPr lang="en-US" noProof="0" smtClean="0"/>
          </a:p>
        </p:txBody>
      </p:sp>
      <p:sp>
        <p:nvSpPr>
          <p:cNvPr id="5" name="Rectangle 24"/>
          <p:cNvSpPr>
            <a:spLocks noGrp="1" noChangeArrowheads="1"/>
          </p:cNvSpPr>
          <p:nvPr>
            <p:ph type="dt" sz="half" idx="10"/>
          </p:nvPr>
        </p:nvSpPr>
        <p:spPr>
          <a:xfrm>
            <a:off x="457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6" name="Rectangle 25"/>
          <p:cNvSpPr>
            <a:spLocks noGrp="1" noChangeArrowheads="1"/>
          </p:cNvSpPr>
          <p:nvPr>
            <p:ph type="ftr" sz="quarter" idx="11"/>
          </p:nvPr>
        </p:nvSpPr>
        <p:spPr>
          <a:xfrm>
            <a:off x="3124200" y="6248400"/>
            <a:ext cx="2895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atin typeface="Arial" charset="0"/>
                <a:ea typeface="ＭＳ Ｐゴシック" pitchFamily="34" charset="-128"/>
                <a:cs typeface="ＭＳ Ｐゴシック" pitchFamily="34" charset="-128"/>
              </a:defRPr>
            </a:lvl1pPr>
          </a:lstStyle>
          <a:p>
            <a:pPr>
              <a:defRPr/>
            </a:pPr>
            <a:endParaRPr lang="en-US"/>
          </a:p>
        </p:txBody>
      </p:sp>
      <p:sp>
        <p:nvSpPr>
          <p:cNvPr id="7" name="Rectangle 26"/>
          <p:cNvSpPr>
            <a:spLocks noGrp="1" noChangeArrowheads="1"/>
          </p:cNvSpPr>
          <p:nvPr>
            <p:ph type="sldNum" sz="quarter" idx="12"/>
          </p:nvPr>
        </p:nvSpPr>
        <p:spPr>
          <a:xfrm>
            <a:off x="6553200" y="6248400"/>
            <a:ext cx="2133600" cy="457200"/>
          </a:xfrm>
          <a:prstGeom prst="rect">
            <a:avLst/>
          </a:prstGeom>
        </p:spPr>
        <p:txBody>
          <a:bodyPr vert="horz" wrap="square" lIns="91316" tIns="45658" rIns="91316" bIns="45658" numCol="1" anchor="t" anchorCtr="0" compatLnSpc="1">
            <a:prstTxWarp prst="textNoShape">
              <a:avLst/>
            </a:prstTxWarp>
          </a:bodyPr>
          <a:lstStyle>
            <a:lvl1pPr eaLnBrk="0" hangingPunct="0">
              <a:defRPr/>
            </a:lvl1pPr>
          </a:lstStyle>
          <a:p>
            <a:pPr>
              <a:defRPr/>
            </a:pPr>
            <a:fld id="{B6C24384-59EA-504A-8D4D-EBB03A6EEAE2}" type="slidenum">
              <a:rPr lang="en-US"/>
              <a:pPr>
                <a:defRPr/>
              </a:pPr>
              <a:t>‹#›</a:t>
            </a:fld>
            <a:endParaRPr lang="en-US"/>
          </a:p>
        </p:txBody>
      </p:sp>
    </p:spTree>
    <p:extLst>
      <p:ext uri="{BB962C8B-B14F-4D97-AF65-F5344CB8AC3E}">
        <p14:creationId xmlns:p14="http://schemas.microsoft.com/office/powerpoint/2010/main" val="1882304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pic>
        <p:nvPicPr>
          <p:cNvPr id="3" name="Picture 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705600" y="-76200"/>
            <a:ext cx="2438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C:\Users\jonpaul\Desktop\header_water.png"/>
          <p:cNvPicPr>
            <a:picLocks noChangeAspect="1" noChangeArrowheads="1"/>
          </p:cNvPicPr>
          <p:nvPr userDrawn="1"/>
        </p:nvPicPr>
        <p:blipFill>
          <a:blip r:embed="rId3" cstate="screen">
            <a:duotone>
              <a:srgbClr val="F95D00"/>
              <a:srgbClr val="FFF1C1"/>
            </a:duotone>
            <a:lum bright="-4000" contrast="3000"/>
            <a:extLst>
              <a:ext uri="{28A0092B-C50C-407E-A947-70E740481C1C}">
                <a14:useLocalDpi xmlns:a14="http://schemas.microsoft.com/office/drawing/2010/main"/>
              </a:ext>
            </a:extLst>
          </a:blip>
          <a:srcRect r="20166" b="2042"/>
          <a:stretch>
            <a:fillRect/>
          </a:stretch>
        </p:blipFill>
        <p:spPr bwMode="auto">
          <a:xfrm>
            <a:off x="0" y="0"/>
            <a:ext cx="7315200" cy="914400"/>
          </a:xfrm>
          <a:prstGeom prst="rect">
            <a:avLst/>
          </a:prstGeom>
          <a:noFill/>
          <a:ln w="9525">
            <a:noFill/>
            <a:miter lim="800000"/>
            <a:headEnd/>
            <a:tailEnd/>
          </a:ln>
        </p:spPr>
      </p:pic>
      <p:sp>
        <p:nvSpPr>
          <p:cNvPr id="5" name="TextBox 19"/>
          <p:cNvSpPr txBox="1">
            <a:spLocks noChangeArrowheads="1"/>
          </p:cNvSpPr>
          <p:nvPr userDrawn="1"/>
        </p:nvSpPr>
        <p:spPr bwMode="auto">
          <a:xfrm>
            <a:off x="76200" y="42863"/>
            <a:ext cx="670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defRPr/>
            </a:pPr>
            <a:r>
              <a:rPr lang="en-US" sz="1600" b="1" smtClean="0">
                <a:solidFill>
                  <a:schemeClr val="bg1"/>
                </a:solidFill>
              </a:rPr>
              <a:t>PREPAREDNESS</a:t>
            </a:r>
            <a:r>
              <a:rPr lang="en-US" sz="2400" b="1" smtClean="0">
                <a:solidFill>
                  <a:schemeClr val="bg1"/>
                </a:solidFill>
              </a:rPr>
              <a:t/>
            </a:r>
            <a:br>
              <a:rPr lang="en-US" sz="2400" b="1" smtClean="0">
                <a:solidFill>
                  <a:schemeClr val="bg1"/>
                </a:solidFill>
              </a:rPr>
            </a:br>
            <a:r>
              <a:rPr lang="en-US" sz="2400" b="1" smtClean="0">
                <a:solidFill>
                  <a:srgbClr val="FFFFFF"/>
                </a:solidFill>
              </a:rPr>
              <a:t>Conduct Trainings &amp; Drills</a:t>
            </a:r>
          </a:p>
        </p:txBody>
      </p:sp>
      <p:sp>
        <p:nvSpPr>
          <p:cNvPr id="2" name="Title 1"/>
          <p:cNvSpPr>
            <a:spLocks noGrp="1"/>
          </p:cNvSpPr>
          <p:nvPr>
            <p:ph type="title"/>
          </p:nvPr>
        </p:nvSpPr>
        <p:spPr>
          <a:xfrm>
            <a:off x="457200" y="1143000"/>
            <a:ext cx="8458200" cy="381000"/>
          </a:xfrm>
        </p:spPr>
        <p:txBody>
          <a:bodyPr anchor="t"/>
          <a:lstStyle>
            <a:lvl1pPr marL="0" marR="0" indent="0" algn="l" defTabSz="914400" rtl="0" eaLnBrk="0" fontAlgn="base" latinLnBrk="0" hangingPunct="0">
              <a:lnSpc>
                <a:spcPct val="100000"/>
              </a:lnSpc>
              <a:spcBef>
                <a:spcPct val="0"/>
              </a:spcBef>
              <a:spcAft>
                <a:spcPct val="0"/>
              </a:spcAft>
              <a:buClrTx/>
              <a:buSzTx/>
              <a:buFontTx/>
              <a:buNone/>
              <a:tabLst/>
              <a:defRPr lang="en-US" sz="4000" b="1" baseline="30000" smtClean="0"/>
            </a:lvl1pPr>
            <a:lvl2pPr>
              <a:defRPr sz="4400"/>
            </a:lvl2pPr>
          </a:lstStyle>
          <a:p>
            <a:pPr lvl="0"/>
            <a:endParaRPr lang="en-US" dirty="0"/>
          </a:p>
        </p:txBody>
      </p:sp>
      <p:sp>
        <p:nvSpPr>
          <p:cNvPr id="6"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C088918-5F73-B548-9163-7A921F7D78E6}" type="datetime1">
              <a:rPr lang="en-US"/>
              <a:pPr>
                <a:defRPr/>
              </a:pPr>
              <a:t>9/15/16</a:t>
            </a:fld>
            <a:endParaRPr lang="en-US"/>
          </a:p>
        </p:txBody>
      </p:sp>
      <p:sp>
        <p:nvSpPr>
          <p:cNvPr id="7"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ＭＳ Ｐゴシック" pitchFamily="34" charset="-128"/>
                <a:cs typeface="ＭＳ Ｐゴシック" pitchFamily="34" charset="-128"/>
              </a:defRPr>
            </a:lvl1pPr>
          </a:lstStyle>
          <a:p>
            <a:pPr>
              <a:defRPr/>
            </a:pPr>
            <a:endParaRPr lang="en-US"/>
          </a:p>
        </p:txBody>
      </p:sp>
      <p:sp>
        <p:nvSpPr>
          <p:cNvPr id="8" name="Slide Number Placeholder 5"/>
          <p:cNvSpPr>
            <a:spLocks noGrp="1"/>
          </p:cNvSpPr>
          <p:nvPr>
            <p:ph type="sldNum" sz="quarter" idx="12"/>
          </p:nvPr>
        </p:nvSpPr>
        <p:spPr>
          <a:xfrm>
            <a:off x="7010400" y="647700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C32A9F0-8652-9546-A0B5-1FEE70AD22A5}" type="slidenum">
              <a:rPr lang="en-US"/>
              <a:pPr>
                <a:defRPr/>
              </a:pPr>
              <a:t>‹#›</a:t>
            </a:fld>
            <a:endParaRPr lang="en-US"/>
          </a:p>
        </p:txBody>
      </p:sp>
    </p:spTree>
    <p:extLst>
      <p:ext uri="{BB962C8B-B14F-4D97-AF65-F5344CB8AC3E}">
        <p14:creationId xmlns:p14="http://schemas.microsoft.com/office/powerpoint/2010/main" val="447520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noChangeArrowheads="1"/>
          </p:cNvSpPr>
          <p:nvPr>
            <p:ph type="dt" sz="half" idx="10"/>
          </p:nvPr>
        </p:nvSpPr>
        <p:spPr>
          <a:xfrm>
            <a:off x="685800" y="6248400"/>
            <a:ext cx="1905000" cy="457200"/>
          </a:xfrm>
          <a:prstGeom prst="rect">
            <a:avLst/>
          </a:prstGeom>
        </p:spPr>
        <p:txBody>
          <a:bodyPr vert="horz" wrap="square" lIns="91432" tIns="45716" rIns="91432" bIns="45716" numCol="1" anchor="t" anchorCtr="0" compatLnSpc="1">
            <a:prstTxWarp prst="textNoShape">
              <a:avLst/>
            </a:prstTxWarp>
          </a:bodyPr>
          <a:lstStyle>
            <a:lvl1pPr>
              <a:defRPr>
                <a:latin typeface="Arial" pitchFamily="-109" charset="0"/>
                <a:ea typeface="ＭＳ Ｐゴシック" pitchFamily="64" charset="-128"/>
                <a:cs typeface="ＭＳ Ｐゴシック" pitchFamily="64" charset="-128"/>
              </a:defRPr>
            </a:lvl1pPr>
          </a:lstStyle>
          <a:p>
            <a:pPr>
              <a:defRPr/>
            </a:pPr>
            <a:endParaRPr lang="en-US"/>
          </a:p>
        </p:txBody>
      </p:sp>
      <p:sp>
        <p:nvSpPr>
          <p:cNvPr id="4" name="Footer Placeholder 3"/>
          <p:cNvSpPr>
            <a:spLocks noGrp="1" noChangeArrowheads="1"/>
          </p:cNvSpPr>
          <p:nvPr>
            <p:ph type="ftr" sz="quarter" idx="11"/>
          </p:nvPr>
        </p:nvSpPr>
        <p:spPr>
          <a:xfrm>
            <a:off x="3124200" y="6248400"/>
            <a:ext cx="2895600" cy="457200"/>
          </a:xfrm>
          <a:prstGeom prst="rect">
            <a:avLst/>
          </a:prstGeom>
        </p:spPr>
        <p:txBody>
          <a:bodyPr vert="horz" wrap="square" lIns="91432" tIns="45716" rIns="91432" bIns="45716" numCol="1" anchor="t" anchorCtr="0" compatLnSpc="1">
            <a:prstTxWarp prst="textNoShape">
              <a:avLst/>
            </a:prstTxWarp>
          </a:bodyPr>
          <a:lstStyle>
            <a:lvl1pPr>
              <a:defRPr>
                <a:latin typeface="Arial" pitchFamily="-109" charset="0"/>
                <a:ea typeface="ＭＳ Ｐゴシック" pitchFamily="64" charset="-128"/>
                <a:cs typeface="ＭＳ Ｐゴシック" pitchFamily="64" charset="-128"/>
              </a:defRPr>
            </a:lvl1pPr>
          </a:lstStyle>
          <a:p>
            <a:pPr>
              <a:defRPr/>
            </a:pPr>
            <a:endParaRPr lang="en-US"/>
          </a:p>
        </p:txBody>
      </p:sp>
      <p:sp>
        <p:nvSpPr>
          <p:cNvPr id="5" name="Slide Number Placeholder 4"/>
          <p:cNvSpPr>
            <a:spLocks noGrp="1" noChangeArrowheads="1"/>
          </p:cNvSpPr>
          <p:nvPr>
            <p:ph type="sldNum" sz="quarter" idx="12"/>
          </p:nvPr>
        </p:nvSpPr>
        <p:spPr>
          <a:xfrm>
            <a:off x="6553200" y="6248400"/>
            <a:ext cx="1905000" cy="457200"/>
          </a:xfrm>
          <a:prstGeom prst="rect">
            <a:avLst/>
          </a:prstGeom>
        </p:spPr>
        <p:txBody>
          <a:bodyPr vert="horz" wrap="square" lIns="91432" tIns="45716" rIns="91432" bIns="45716" numCol="1" anchor="t" anchorCtr="0" compatLnSpc="1">
            <a:prstTxWarp prst="textNoShape">
              <a:avLst/>
            </a:prstTxWarp>
          </a:bodyPr>
          <a:lstStyle>
            <a:lvl1pPr>
              <a:defRPr/>
            </a:lvl1pPr>
          </a:lstStyle>
          <a:p>
            <a:fld id="{F2BDB3BA-8CA6-C047-A55E-7105B076C8F4}" type="slidenum">
              <a:rPr lang="en-US"/>
              <a:pPr/>
              <a:t>‹#›</a:t>
            </a:fld>
            <a:endParaRPr lang="en-US"/>
          </a:p>
        </p:txBody>
      </p:sp>
    </p:spTree>
    <p:extLst>
      <p:ext uri="{BB962C8B-B14F-4D97-AF65-F5344CB8AC3E}">
        <p14:creationId xmlns:p14="http://schemas.microsoft.com/office/powerpoint/2010/main" val="3497538187"/>
      </p:ext>
    </p:extLst>
  </p:cSld>
  <p:clrMapOvr>
    <a:masterClrMapping/>
  </p:clrMapOvr>
  <p:transition xmlns:p14="http://schemas.microsoft.com/office/powerpoint/2010/main" spd="slow" advTm="400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85869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6000">
              <a:srgbClr val="C2D1E4"/>
            </a:gs>
            <a:gs pos="100000">
              <a:srgbClr val="000000"/>
            </a:gs>
            <a:gs pos="99000">
              <a:schemeClr val="tx1"/>
            </a:gs>
          </a:gsLst>
          <a:lin ang="16200000" scaled="0"/>
          <a:tileRect/>
        </a:gradFill>
        <a:effectLst/>
      </p:bgPr>
    </p:bg>
    <p:spTree>
      <p:nvGrpSpPr>
        <p:cNvPr id="1" name=""/>
        <p:cNvGrpSpPr/>
        <p:nvPr/>
      </p:nvGrpSpPr>
      <p:grpSpPr>
        <a:xfrm>
          <a:off x="0" y="0"/>
          <a:ext cx="0" cy="0"/>
          <a:chOff x="0" y="0"/>
          <a:chExt cx="0" cy="0"/>
        </a:xfrm>
      </p:grpSpPr>
      <p:sp>
        <p:nvSpPr>
          <p:cNvPr id="1027" name="Rectangle 23"/>
          <p:cNvSpPr>
            <a:spLocks noGrp="1" noChangeArrowheads="1"/>
          </p:cNvSpPr>
          <p:nvPr>
            <p:ph type="body" idx="1"/>
          </p:nvPr>
        </p:nvSpPr>
        <p:spPr bwMode="auto">
          <a:xfrm>
            <a:off x="457200" y="1600200"/>
            <a:ext cx="8229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91316" bIns="4565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26"/>
          <p:cNvSpPr>
            <a:spLocks noChangeArrowheads="1"/>
          </p:cNvSpPr>
          <p:nvPr userDrawn="1"/>
        </p:nvSpPr>
        <p:spPr bwMode="auto">
          <a:xfrm>
            <a:off x="0" y="0"/>
            <a:ext cx="9144000" cy="914400"/>
          </a:xfrm>
          <a:prstGeom prst="rect">
            <a:avLst/>
          </a:prstGeom>
          <a:solidFill>
            <a:srgbClr val="0E4780"/>
          </a:solidFill>
          <a:ln>
            <a:solidFill>
              <a:srgbClr val="0E4782"/>
            </a:solidFill>
          </a:ln>
        </p:spPr>
        <p:txBody>
          <a:bodyPr lIns="91316" tIns="45658" rIns="91316" bIns="45658"/>
          <a:lstStyle/>
          <a:p>
            <a:pPr eaLnBrk="0" hangingPunct="0"/>
            <a:endParaRPr lang="en-US"/>
          </a:p>
        </p:txBody>
      </p:sp>
      <p:sp>
        <p:nvSpPr>
          <p:cNvPr id="113686" name="Rectangle 22"/>
          <p:cNvSpPr>
            <a:spLocks noGrp="1" noChangeArrowheads="1"/>
          </p:cNvSpPr>
          <p:nvPr>
            <p:ph type="title"/>
          </p:nvPr>
        </p:nvSpPr>
        <p:spPr bwMode="auto">
          <a:xfrm>
            <a:off x="0" y="0"/>
            <a:ext cx="9144000" cy="914400"/>
          </a:xfrm>
          <a:prstGeom prst="rect">
            <a:avLst/>
          </a:prstGeom>
          <a:noFill/>
          <a:ln w="9525">
            <a:noFill/>
            <a:miter lim="800000"/>
            <a:headEnd/>
            <a:tailEnd/>
          </a:ln>
          <a:effectLst/>
        </p:spPr>
        <p:txBody>
          <a:bodyPr vert="horz" wrap="square" lIns="91316" tIns="45658" rIns="91316" bIns="45658" numCol="1" anchor="ctr" anchorCtr="0" compatLnSpc="1">
            <a:prstTxWarp prst="textNoShape">
              <a:avLst/>
            </a:prstTxWarp>
          </a:bodyPr>
          <a:lstStyle/>
          <a:p>
            <a:pPr lvl="0"/>
            <a:r>
              <a:rPr lang="en-US" dirty="0"/>
              <a:t>Click to edit Master title style</a:t>
            </a:r>
          </a:p>
        </p:txBody>
      </p:sp>
    </p:spTree>
  </p:cSld>
  <p:clrMap bg1="dk2" tx1="lt1" bg2="dk1" tx2="lt2" accent1="accent1" accent2="accent2" accent3="accent3" accent4="accent4" accent5="accent5" accent6="accent6" hlink="hlink" folHlink="folHlink"/>
  <p:sldLayoutIdLst>
    <p:sldLayoutId id="2147486968" r:id="rId1"/>
    <p:sldLayoutId id="2147486969" r:id="rId2"/>
    <p:sldLayoutId id="2147486970" r:id="rId3"/>
    <p:sldLayoutId id="2147486971" r:id="rId4"/>
    <p:sldLayoutId id="2147486972" r:id="rId5"/>
    <p:sldLayoutId id="2147486973" r:id="rId6"/>
    <p:sldLayoutId id="2147486974" r:id="rId7"/>
    <p:sldLayoutId id="2147486975" r:id="rId8"/>
    <p:sldLayoutId id="2147486976" r:id="rId9"/>
    <p:sldLayoutId id="2147486977" r:id="rId10"/>
    <p:sldLayoutId id="2147486978" r:id="rId11"/>
    <p:sldLayoutId id="2147486979" r:id="rId12"/>
    <p:sldLayoutId id="2147486980" r:id="rId13"/>
    <p:sldLayoutId id="2147486981" r:id="rId14"/>
    <p:sldLayoutId id="2147486982" r:id="rId15"/>
    <p:sldLayoutId id="2147486990" r:id="rId16"/>
    <p:sldLayoutId id="2147486993" r:id="rId17"/>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3600" b="1">
          <a:solidFill>
            <a:schemeClr val="tx1"/>
          </a:solidFill>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5pPr>
      <a:lvl6pPr marL="456587"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3178"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69763"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6355"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38138" indent="-338138" algn="l" rtl="0" eaLnBrk="0" fontAlgn="base" hangingPunct="0">
        <a:spcBef>
          <a:spcPct val="20000"/>
        </a:spcBef>
        <a:spcAft>
          <a:spcPct val="0"/>
        </a:spcAft>
        <a:buClr>
          <a:schemeClr val="bg2"/>
        </a:buClr>
        <a:buChar char="•"/>
        <a:defRPr sz="3200">
          <a:solidFill>
            <a:srgbClr val="463416"/>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rgbClr val="463416"/>
          </a:solidFill>
          <a:latin typeface="+mn-lt"/>
          <a:ea typeface="ＭＳ Ｐゴシック" pitchFamily="-108" charset="-128"/>
        </a:defRPr>
      </a:lvl2pPr>
      <a:lvl3pPr marL="1138238" indent="-223838" algn="l" rtl="0" eaLnBrk="0" fontAlgn="base" hangingPunct="0">
        <a:spcBef>
          <a:spcPct val="20000"/>
        </a:spcBef>
        <a:spcAft>
          <a:spcPct val="0"/>
        </a:spcAft>
        <a:buClr>
          <a:schemeClr val="bg2"/>
        </a:buClr>
        <a:buChar char="•"/>
        <a:defRPr sz="2400">
          <a:solidFill>
            <a:srgbClr val="463416"/>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rgbClr val="463416"/>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bg2"/>
        </a:buClr>
        <a:buChar char="•"/>
        <a:defRPr sz="2000">
          <a:solidFill>
            <a:srgbClr val="463416"/>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3178" rtl="0" eaLnBrk="1" latinLnBrk="0" hangingPunct="1">
        <a:defRPr sz="1800" kern="1200">
          <a:solidFill>
            <a:schemeClr val="tx1"/>
          </a:solidFill>
          <a:latin typeface="+mn-lt"/>
          <a:ea typeface="+mn-ea"/>
          <a:cs typeface="+mn-cs"/>
        </a:defRPr>
      </a:lvl1pPr>
      <a:lvl2pPr marL="456587" algn="l" defTabSz="913178" rtl="0" eaLnBrk="1" latinLnBrk="0" hangingPunct="1">
        <a:defRPr sz="1800" kern="1200">
          <a:solidFill>
            <a:schemeClr val="tx1"/>
          </a:solidFill>
          <a:latin typeface="+mn-lt"/>
          <a:ea typeface="+mn-ea"/>
          <a:cs typeface="+mn-cs"/>
        </a:defRPr>
      </a:lvl2pPr>
      <a:lvl3pPr marL="913178" algn="l" defTabSz="913178" rtl="0" eaLnBrk="1" latinLnBrk="0" hangingPunct="1">
        <a:defRPr sz="1800" kern="1200">
          <a:solidFill>
            <a:schemeClr val="tx1"/>
          </a:solidFill>
          <a:latin typeface="+mn-lt"/>
          <a:ea typeface="+mn-ea"/>
          <a:cs typeface="+mn-cs"/>
        </a:defRPr>
      </a:lvl3pPr>
      <a:lvl4pPr marL="1369763" algn="l" defTabSz="913178" rtl="0" eaLnBrk="1" latinLnBrk="0" hangingPunct="1">
        <a:defRPr sz="1800" kern="1200">
          <a:solidFill>
            <a:schemeClr val="tx1"/>
          </a:solidFill>
          <a:latin typeface="+mn-lt"/>
          <a:ea typeface="+mn-ea"/>
          <a:cs typeface="+mn-cs"/>
        </a:defRPr>
      </a:lvl4pPr>
      <a:lvl5pPr marL="1826355" algn="l" defTabSz="913178" rtl="0" eaLnBrk="1" latinLnBrk="0" hangingPunct="1">
        <a:defRPr sz="1800" kern="1200">
          <a:solidFill>
            <a:schemeClr val="tx1"/>
          </a:solidFill>
          <a:latin typeface="+mn-lt"/>
          <a:ea typeface="+mn-ea"/>
          <a:cs typeface="+mn-cs"/>
        </a:defRPr>
      </a:lvl5pPr>
      <a:lvl6pPr marL="2282946" algn="l" defTabSz="913178" rtl="0" eaLnBrk="1" latinLnBrk="0" hangingPunct="1">
        <a:defRPr sz="1800" kern="1200">
          <a:solidFill>
            <a:schemeClr val="tx1"/>
          </a:solidFill>
          <a:latin typeface="+mn-lt"/>
          <a:ea typeface="+mn-ea"/>
          <a:cs typeface="+mn-cs"/>
        </a:defRPr>
      </a:lvl6pPr>
      <a:lvl7pPr marL="2739534" algn="l" defTabSz="913178" rtl="0" eaLnBrk="1" latinLnBrk="0" hangingPunct="1">
        <a:defRPr sz="1800" kern="1200">
          <a:solidFill>
            <a:schemeClr val="tx1"/>
          </a:solidFill>
          <a:latin typeface="+mn-lt"/>
          <a:ea typeface="+mn-ea"/>
          <a:cs typeface="+mn-cs"/>
        </a:defRPr>
      </a:lvl7pPr>
      <a:lvl8pPr marL="3196125" algn="l" defTabSz="913178" rtl="0" eaLnBrk="1" latinLnBrk="0" hangingPunct="1">
        <a:defRPr sz="1800" kern="1200">
          <a:solidFill>
            <a:schemeClr val="tx1"/>
          </a:solidFill>
          <a:latin typeface="+mn-lt"/>
          <a:ea typeface="+mn-ea"/>
          <a:cs typeface="+mn-cs"/>
        </a:defRPr>
      </a:lvl8pPr>
      <a:lvl9pPr marL="3652715" algn="l" defTabSz="9131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jpeg"/><Relationship Id="rId7" Type="http://schemas.microsoft.com/office/2007/relationships/hdphoto" Target="../media/hdphoto1.wdp"/><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e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www.earthquakecountry.org/stayingsafe" TargetMode="External"/><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10.jpe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4" Type="http://schemas.microsoft.com/office/2007/relationships/hdphoto" Target="../media/hdphoto1.wdp"/><Relationship Id="rId5" Type="http://schemas.openxmlformats.org/officeDocument/2006/relationships/image" Target="../media/image37.jpeg"/><Relationship Id="rId6" Type="http://schemas.microsoft.com/office/2007/relationships/hdphoto" Target="../media/hdphoto2.wdp"/><Relationship Id="rId7" Type="http://schemas.openxmlformats.org/officeDocument/2006/relationships/image" Target="../media/image38.png"/><Relationship Id="rId8" Type="http://schemas.openxmlformats.org/officeDocument/2006/relationships/image" Target="../media/image39.png"/><Relationship Id="rId9"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4.png"/><Relationship Id="rId5" Type="http://schemas.openxmlformats.org/officeDocument/2006/relationships/image" Target="../media/image30.png"/><Relationship Id="rId1" Type="http://schemas.microsoft.com/office/2007/relationships/media" Target="../media/media1.mp3"/><Relationship Id="rId2" Type="http://schemas.openxmlformats.org/officeDocument/2006/relationships/audio" Target="../media/media1.mp3"/></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image" Target="../media/image5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 Id="rId3"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 Id="rId3" Type="http://schemas.microsoft.com/office/2007/relationships/hdphoto" Target="../media/hdphoto4.wd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63.gif"/></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gif"/><Relationship Id="rId5" Type="http://schemas.openxmlformats.org/officeDocument/2006/relationships/image" Target="../media/image66.gif"/><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image" Target="../media/image69.png"/><Relationship Id="rId9" Type="http://schemas.openxmlformats.org/officeDocument/2006/relationships/image" Target="../media/image70.png"/><Relationship Id="rId10" Type="http://schemas.openxmlformats.org/officeDocument/2006/relationships/image" Target="../media/image71.png"/><Relationship Id="rId11"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78.png"/></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63.gif"/><Relationship Id="rId5" Type="http://schemas.openxmlformats.org/officeDocument/2006/relationships/image" Target="../media/image79.gif"/><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3" Type="http://schemas.openxmlformats.org/officeDocument/2006/relationships/hyperlink" Target="Twitter.com%5Ceca" TargetMode="External"/><Relationship Id="rId4" Type="http://schemas.openxmlformats.org/officeDocument/2006/relationships/hyperlink" Target="Twitter.com%5Cshakeout" TargetMode="External"/><Relationship Id="rId5" Type="http://schemas.openxmlformats.org/officeDocument/2006/relationships/hyperlink" Target="Twitter.com%5Cthetsunamizone" TargetMode="External"/><Relationship Id="rId6" Type="http://schemas.openxmlformats.org/officeDocument/2006/relationships/hyperlink" Target="Facebook.com%5Cgreatshakeout" TargetMode="External"/><Relationship Id="rId7" Type="http://schemas.openxmlformats.org/officeDocument/2006/relationships/hyperlink" Target="Facebook.com%5Cthetsunamizone" TargetMode="External"/><Relationship Id="rId8" Type="http://schemas.openxmlformats.org/officeDocument/2006/relationships/hyperlink" Target="http://www.youtube.com/user/greatshakeout" TargetMode="External"/><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52.xml.rels><?xml version="1.0" encoding="UTF-8" standalone="yes"?>
<Relationships xmlns="http://schemas.openxmlformats.org/package/2006/relationships"><Relationship Id="rId3" Type="http://schemas.openxmlformats.org/officeDocument/2006/relationships/hyperlink" Target="mailto:benthien@usc.edu" TargetMode="External"/><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ChangeArrowheads="1"/>
          </p:cNvSpPr>
          <p:nvPr/>
        </p:nvSpPr>
        <p:spPr bwMode="auto">
          <a:xfrm>
            <a:off x="0" y="0"/>
            <a:ext cx="9144000" cy="6858000"/>
          </a:xfrm>
          <a:prstGeom prst="rect">
            <a:avLst/>
          </a:prstGeom>
          <a:solidFill>
            <a:srgbClr val="C4D3E4"/>
          </a:solidFill>
          <a:ln>
            <a:noFill/>
          </a:ln>
          <a:extLst/>
        </p:spPr>
        <p:txBody>
          <a:bodyPr lIns="91416" tIns="45708" rIns="91416" bIns="45708"/>
          <a:lstStyle/>
          <a:p>
            <a:pPr eaLnBrk="0" hangingPunct="0"/>
            <a:endParaRPr lang="en-US"/>
          </a:p>
        </p:txBody>
      </p:sp>
      <p:sp>
        <p:nvSpPr>
          <p:cNvPr id="20482" name="Subtitle 2"/>
          <p:cNvSpPr txBox="1">
            <a:spLocks/>
          </p:cNvSpPr>
          <p:nvPr/>
        </p:nvSpPr>
        <p:spPr bwMode="auto">
          <a:xfrm>
            <a:off x="0" y="2286000"/>
            <a:ext cx="9144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6" tIns="45658" rIns="91316" bIns="45658"/>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spcBef>
                <a:spcPct val="20000"/>
              </a:spcBef>
              <a:buClr>
                <a:schemeClr val="tx2"/>
              </a:buClr>
            </a:pPr>
            <a:r>
              <a:rPr lang="en-US" sz="4400" dirty="0" smtClean="0">
                <a:solidFill>
                  <a:srgbClr val="B33412"/>
                </a:solidFill>
              </a:rPr>
              <a:t>Great ShakeOut Earthquake Drills: Awareness to Action </a:t>
            </a:r>
          </a:p>
          <a:p>
            <a:pPr algn="ctr">
              <a:spcBef>
                <a:spcPct val="20000"/>
              </a:spcBef>
              <a:buClr>
                <a:schemeClr val="tx2"/>
              </a:buClr>
            </a:pPr>
            <a:endParaRPr lang="en-US" sz="1800" i="1" dirty="0">
              <a:solidFill>
                <a:srgbClr val="B33412"/>
              </a:solidFill>
            </a:endParaRPr>
          </a:p>
          <a:p>
            <a:pPr algn="ctr">
              <a:spcBef>
                <a:spcPct val="20000"/>
              </a:spcBef>
              <a:buClr>
                <a:schemeClr val="tx2"/>
              </a:buClr>
            </a:pPr>
            <a:r>
              <a:rPr lang="en-US" sz="2400" dirty="0">
                <a:solidFill>
                  <a:schemeClr val="bg2"/>
                </a:solidFill>
              </a:rPr>
              <a:t>Mark Benthien</a:t>
            </a:r>
          </a:p>
          <a:p>
            <a:pPr algn="ctr">
              <a:spcBef>
                <a:spcPct val="20000"/>
              </a:spcBef>
              <a:buClr>
                <a:schemeClr val="tx2"/>
              </a:buClr>
            </a:pPr>
            <a:r>
              <a:rPr lang="en-US" sz="2400" dirty="0">
                <a:solidFill>
                  <a:schemeClr val="bg2"/>
                </a:solidFill>
              </a:rPr>
              <a:t>Southern California Earthquake Center</a:t>
            </a:r>
          </a:p>
        </p:txBody>
      </p:sp>
      <p:pic>
        <p:nvPicPr>
          <p:cNvPr id="2" name="Picture 1" descr="2013ECAlogortsideword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77000" y="5520933"/>
            <a:ext cx="2362200" cy="1166299"/>
          </a:xfrm>
          <a:prstGeom prst="rect">
            <a:avLst/>
          </a:prstGeom>
        </p:spPr>
      </p:pic>
      <p:pic>
        <p:nvPicPr>
          <p:cNvPr id="3" name="Picture 2" descr="Screen Shot 2014-03-22 at 11.08.22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556845"/>
          </a:xfrm>
          <a:prstGeom prst="rect">
            <a:avLst/>
          </a:prstGeom>
        </p:spPr>
      </p:pic>
      <p:pic>
        <p:nvPicPr>
          <p:cNvPr id="7" name="Picture 6" descr="SCEClogo_DoNotDistribute.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6200" y="5334000"/>
            <a:ext cx="2362200" cy="1367014"/>
          </a:xfrm>
          <a:prstGeom prst="rect">
            <a:avLst/>
          </a:prstGeom>
        </p:spPr>
      </p:pic>
    </p:spTree>
    <p:extLst>
      <p:ext uri="{BB962C8B-B14F-4D97-AF65-F5344CB8AC3E}">
        <p14:creationId xmlns:p14="http://schemas.microsoft.com/office/powerpoint/2010/main" val="11220998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5"/>
          <p:cNvSpPr>
            <a:spLocks noGrp="1" noChangeArrowheads="1"/>
          </p:cNvSpPr>
          <p:nvPr>
            <p:ph type="body" sz="half" idx="2"/>
          </p:nvPr>
        </p:nvSpPr>
        <p:spPr>
          <a:xfrm>
            <a:off x="152400" y="1371600"/>
            <a:ext cx="8763000" cy="2743200"/>
          </a:xfrm>
        </p:spPr>
        <p:txBody>
          <a:bodyPr/>
          <a:lstStyle/>
          <a:p>
            <a:pPr>
              <a:spcBef>
                <a:spcPct val="40000"/>
              </a:spcBef>
            </a:pPr>
            <a:r>
              <a:rPr lang="en-US" sz="2400" dirty="0" smtClean="0"/>
              <a:t>Nation’s </a:t>
            </a:r>
            <a:r>
              <a:rPr lang="en-US" sz="2400" dirty="0"/>
              <a:t>leading earthquake science </a:t>
            </a:r>
            <a:r>
              <a:rPr lang="en-US" sz="2400" dirty="0" smtClean="0"/>
              <a:t/>
            </a:r>
            <a:br>
              <a:rPr lang="en-US" sz="2400" dirty="0" smtClean="0"/>
            </a:br>
            <a:r>
              <a:rPr lang="en-US" sz="2400" dirty="0" smtClean="0"/>
              <a:t>consortium, </a:t>
            </a:r>
            <a:r>
              <a:rPr lang="en-US" sz="2400" dirty="0" smtClean="0">
                <a:latin typeface="Arial" charset="0"/>
                <a:ea typeface="ＭＳ Ｐゴシック" charset="0"/>
                <a:cs typeface="ＭＳ Ｐゴシック" charset="0"/>
              </a:rPr>
              <a:t>headquartered at the </a:t>
            </a:r>
            <a:br>
              <a:rPr lang="en-US" sz="2400" dirty="0" smtClean="0">
                <a:latin typeface="Arial" charset="0"/>
                <a:ea typeface="ＭＳ Ｐゴシック" charset="0"/>
                <a:cs typeface="ＭＳ Ｐゴシック" charset="0"/>
              </a:rPr>
            </a:br>
            <a:r>
              <a:rPr lang="en-US" sz="2400" dirty="0" smtClean="0">
                <a:latin typeface="Arial" charset="0"/>
                <a:ea typeface="ＭＳ Ｐゴシック" charset="0"/>
                <a:cs typeface="ＭＳ Ｐゴシック" charset="0"/>
              </a:rPr>
              <a:t>University of Southern California</a:t>
            </a:r>
          </a:p>
          <a:p>
            <a:pPr marL="0" indent="0">
              <a:spcBef>
                <a:spcPct val="40000"/>
              </a:spcBef>
              <a:buNone/>
            </a:pPr>
            <a:endParaRPr lang="en-US" sz="600" dirty="0">
              <a:latin typeface="Arial" charset="0"/>
              <a:ea typeface="ＭＳ Ｐゴシック" charset="0"/>
              <a:cs typeface="ＭＳ Ｐゴシック" charset="0"/>
            </a:endParaRPr>
          </a:p>
          <a:p>
            <a:pPr>
              <a:spcBef>
                <a:spcPct val="40000"/>
              </a:spcBef>
            </a:pPr>
            <a:r>
              <a:rPr lang="en-US" sz="2400" dirty="0" smtClean="0"/>
              <a:t>700+ scientists and students from more </a:t>
            </a:r>
            <a:br>
              <a:rPr lang="en-US" sz="2400" dirty="0" smtClean="0"/>
            </a:br>
            <a:r>
              <a:rPr lang="en-US" sz="2400" dirty="0" smtClean="0"/>
              <a:t>than </a:t>
            </a:r>
            <a:r>
              <a:rPr lang="en-US" sz="2400" dirty="0"/>
              <a:t>100 </a:t>
            </a:r>
            <a:r>
              <a:rPr lang="en-US" sz="2400" dirty="0" smtClean="0"/>
              <a:t>research institutions</a:t>
            </a:r>
          </a:p>
          <a:p>
            <a:pPr marL="0" indent="0">
              <a:spcBef>
                <a:spcPct val="40000"/>
              </a:spcBef>
              <a:buNone/>
            </a:pPr>
            <a:endParaRPr lang="en-US" sz="600" dirty="0"/>
          </a:p>
          <a:p>
            <a:pPr>
              <a:spcBef>
                <a:spcPct val="40000"/>
              </a:spcBef>
            </a:pPr>
            <a:r>
              <a:rPr lang="en-US" sz="2400" dirty="0" smtClean="0">
                <a:latin typeface="Arial" charset="0"/>
                <a:ea typeface="ＭＳ Ｐゴシック" charset="0"/>
                <a:cs typeface="ＭＳ Ｐゴシック" charset="0"/>
              </a:rPr>
              <a:t>Funded by the National Science Foundation and U.S. Geological Survey to synthesize research </a:t>
            </a:r>
            <a:r>
              <a:rPr lang="en-US" sz="2400" dirty="0">
                <a:latin typeface="Arial" charset="0"/>
                <a:ea typeface="ＭＳ Ｐゴシック" charset="0"/>
                <a:cs typeface="ＭＳ Ｐゴシック" charset="0"/>
              </a:rPr>
              <a:t>on earthquake </a:t>
            </a:r>
            <a:r>
              <a:rPr lang="en-US" sz="2400" dirty="0" smtClean="0">
                <a:latin typeface="Arial" charset="0"/>
                <a:ea typeface="ＭＳ Ｐゴシック" charset="0"/>
                <a:cs typeface="ＭＳ Ｐゴシック" charset="0"/>
              </a:rPr>
              <a:t>system science</a:t>
            </a:r>
          </a:p>
          <a:p>
            <a:pPr marL="0" indent="0">
              <a:spcBef>
                <a:spcPct val="40000"/>
              </a:spcBef>
              <a:buNone/>
            </a:pPr>
            <a:r>
              <a:rPr lang="en-US" sz="1000" dirty="0" smtClean="0">
                <a:latin typeface="Arial" charset="0"/>
                <a:ea typeface="ＭＳ Ｐゴシック" charset="0"/>
                <a:cs typeface="ＭＳ Ｐゴシック" charset="0"/>
              </a:rPr>
              <a:t> </a:t>
            </a:r>
            <a:endParaRPr lang="en-US" sz="1000" dirty="0">
              <a:latin typeface="Arial" charset="0"/>
              <a:ea typeface="ＭＳ Ｐゴシック" charset="0"/>
              <a:cs typeface="ＭＳ Ｐゴシック" charset="0"/>
            </a:endParaRPr>
          </a:p>
          <a:p>
            <a:pPr>
              <a:spcBef>
                <a:spcPct val="40000"/>
              </a:spcBef>
            </a:pPr>
            <a:r>
              <a:rPr lang="en-US" sz="2400" dirty="0" smtClean="0">
                <a:latin typeface="Arial" charset="0"/>
                <a:ea typeface="ＭＳ Ｐゴシック" charset="0"/>
                <a:cs typeface="ＭＳ Ｐゴシック" charset="0"/>
              </a:rPr>
              <a:t>Coordinates </a:t>
            </a:r>
            <a:r>
              <a:rPr lang="en-US" sz="2400" i="1" dirty="0" smtClean="0">
                <a:latin typeface="Arial" charset="0"/>
                <a:ea typeface="ＭＳ Ｐゴシック" charset="0"/>
                <a:cs typeface="ＭＳ Ｐゴシック" charset="0"/>
              </a:rPr>
              <a:t>Great ShakeOut Earthquake Drills </a:t>
            </a:r>
            <a:r>
              <a:rPr lang="en-US" sz="2400" dirty="0" smtClean="0">
                <a:latin typeface="Arial" charset="0"/>
                <a:ea typeface="ＭＳ Ｐゴシック" charset="0"/>
                <a:cs typeface="ＭＳ Ｐゴシック" charset="0"/>
              </a:rPr>
              <a:t>with support from FEMA, USGS, and many other public, private and community partners</a:t>
            </a:r>
            <a:endParaRPr lang="en-US" sz="2400" dirty="0">
              <a:latin typeface="Arial" charset="0"/>
              <a:ea typeface="ＭＳ Ｐゴシック" charset="0"/>
              <a:cs typeface="ＭＳ Ｐゴシック" charset="0"/>
            </a:endParaRPr>
          </a:p>
        </p:txBody>
      </p:sp>
      <p:sp>
        <p:nvSpPr>
          <p:cNvPr id="22530" name="Text Box 10"/>
          <p:cNvSpPr txBox="1">
            <a:spLocks noChangeArrowheads="1"/>
          </p:cNvSpPr>
          <p:nvPr/>
        </p:nvSpPr>
        <p:spPr bwMode="auto">
          <a:xfrm>
            <a:off x="0" y="15240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4" tIns="45687" rIns="91374" bIns="45687">
            <a:spAutoFit/>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spcBef>
                <a:spcPct val="40000"/>
              </a:spcBef>
            </a:pPr>
            <a:r>
              <a:rPr lang="en-US" b="1" dirty="0"/>
              <a:t>Southern California Earthquake </a:t>
            </a:r>
            <a:r>
              <a:rPr lang="en-US" b="1" dirty="0" smtClean="0"/>
              <a:t>Center</a:t>
            </a:r>
            <a:endParaRPr lang="en-US" sz="3200" b="1" dirty="0"/>
          </a:p>
        </p:txBody>
      </p:sp>
      <p:pic>
        <p:nvPicPr>
          <p:cNvPr id="4" name="Picture 3" descr="SCEClogo_DoNotDistribut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77000" y="1219200"/>
            <a:ext cx="2362200" cy="1367014"/>
          </a:xfrm>
          <a:prstGeom prst="rect">
            <a:avLst/>
          </a:prstGeom>
        </p:spPr>
      </p:pic>
      <p:sp>
        <p:nvSpPr>
          <p:cNvPr id="2" name="TextBox 1"/>
          <p:cNvSpPr txBox="1"/>
          <p:nvPr/>
        </p:nvSpPr>
        <p:spPr>
          <a:xfrm>
            <a:off x="6488474" y="2738614"/>
            <a:ext cx="2339252" cy="646331"/>
          </a:xfrm>
          <a:prstGeom prst="rect">
            <a:avLst/>
          </a:prstGeom>
          <a:noFill/>
        </p:spPr>
        <p:txBody>
          <a:bodyPr wrap="none" rtlCol="0">
            <a:spAutoFit/>
          </a:bodyPr>
          <a:lstStyle/>
          <a:p>
            <a:r>
              <a:rPr lang="en-US" b="1" dirty="0" err="1" smtClean="0">
                <a:solidFill>
                  <a:srgbClr val="0E4782"/>
                </a:solidFill>
              </a:rPr>
              <a:t>SCEC.org</a:t>
            </a:r>
            <a:endParaRPr lang="en-US" b="1" dirty="0">
              <a:solidFill>
                <a:srgbClr val="0E4782"/>
              </a:solidFill>
            </a:endParaRPr>
          </a:p>
        </p:txBody>
      </p:sp>
    </p:spTree>
    <p:extLst>
      <p:ext uri="{BB962C8B-B14F-4D97-AF65-F5344CB8AC3E}">
        <p14:creationId xmlns:p14="http://schemas.microsoft.com/office/powerpoint/2010/main" val="3581557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Content Placeholder 2"/>
          <p:cNvSpPr>
            <a:spLocks noGrp="1"/>
          </p:cNvSpPr>
          <p:nvPr>
            <p:ph idx="4294967295"/>
          </p:nvPr>
        </p:nvSpPr>
        <p:spPr>
          <a:xfrm>
            <a:off x="304800" y="990600"/>
            <a:ext cx="8534400" cy="4495800"/>
          </a:xfrm>
        </p:spPr>
        <p:txBody>
          <a:bodyPr/>
          <a:lstStyle/>
          <a:p>
            <a:r>
              <a:rPr lang="en-US" sz="2400" dirty="0" smtClean="0">
                <a:latin typeface="Arial" charset="0"/>
                <a:ea typeface="ＭＳ Ｐゴシック" charset="0"/>
                <a:cs typeface="ＭＳ Ｐゴシック" charset="0"/>
              </a:rPr>
              <a:t>Coordinates education, training, and partnerships in California, nationwide, and internationally</a:t>
            </a:r>
            <a:endParaRPr lang="en-US" sz="2400" dirty="0" smtClean="0">
              <a:solidFill>
                <a:schemeClr val="bg1"/>
              </a:solidFill>
              <a:latin typeface="Arial" charset="0"/>
              <a:ea typeface="ＭＳ Ｐゴシック" charset="0"/>
              <a:cs typeface="Arial" charset="0"/>
            </a:endParaRPr>
          </a:p>
          <a:p>
            <a:endParaRPr lang="en-US" sz="1200" dirty="0">
              <a:solidFill>
                <a:schemeClr val="bg1"/>
              </a:solidFill>
              <a:latin typeface="Arial" charset="0"/>
              <a:ea typeface="ＭＳ Ｐゴシック" charset="0"/>
              <a:cs typeface="Arial" charset="0"/>
            </a:endParaRPr>
          </a:p>
          <a:p>
            <a:r>
              <a:rPr lang="en-US" sz="2400" dirty="0" smtClean="0">
                <a:solidFill>
                  <a:schemeClr val="bg2"/>
                </a:solidFill>
                <a:latin typeface="Arial" charset="0"/>
                <a:ea typeface="ＭＳ Ｐゴシック" charset="0"/>
                <a:cs typeface="Arial" charset="0"/>
              </a:rPr>
              <a:t>Focus Areas:</a:t>
            </a:r>
          </a:p>
          <a:p>
            <a:pPr lvl="1"/>
            <a:r>
              <a:rPr lang="en-US" sz="2000" i="1" dirty="0" smtClean="0">
                <a:solidFill>
                  <a:schemeClr val="bg2"/>
                </a:solidFill>
                <a:latin typeface="Arial" charset="0"/>
                <a:ea typeface="ＭＳ Ｐゴシック" charset="0"/>
                <a:cs typeface="Arial" charset="0"/>
              </a:rPr>
              <a:t>Public Education and Preparedness</a:t>
            </a:r>
            <a:endParaRPr lang="en-US" sz="2000" dirty="0" smtClean="0">
              <a:solidFill>
                <a:schemeClr val="bg2"/>
              </a:solidFill>
              <a:latin typeface="Arial" charset="0"/>
              <a:ea typeface="ＭＳ Ｐゴシック" charset="0"/>
              <a:cs typeface="Arial" charset="0"/>
            </a:endParaRPr>
          </a:p>
          <a:p>
            <a:pPr lvl="1"/>
            <a:r>
              <a:rPr lang="en-US" sz="2000" i="1" dirty="0" smtClean="0">
                <a:solidFill>
                  <a:schemeClr val="bg2"/>
                </a:solidFill>
                <a:latin typeface="Arial" charset="0"/>
                <a:ea typeface="ＭＳ Ｐゴシック" charset="0"/>
                <a:cs typeface="Arial" charset="0"/>
              </a:rPr>
              <a:t>K-14 Education Initiative </a:t>
            </a:r>
          </a:p>
          <a:p>
            <a:pPr lvl="1"/>
            <a:r>
              <a:rPr lang="en-US" sz="2000" i="1" dirty="0" smtClean="0">
                <a:solidFill>
                  <a:schemeClr val="bg2"/>
                </a:solidFill>
                <a:latin typeface="Arial" charset="0"/>
                <a:ea typeface="ＭＳ Ｐゴシック" charset="0"/>
                <a:cs typeface="Arial" charset="0"/>
              </a:rPr>
              <a:t>Experiential Learning and Career Advancement </a:t>
            </a:r>
          </a:p>
          <a:p>
            <a:pPr lvl="1"/>
            <a:r>
              <a:rPr lang="en-US" sz="2000" i="1" dirty="0" smtClean="0">
                <a:solidFill>
                  <a:schemeClr val="bg2"/>
                </a:solidFill>
                <a:latin typeface="Arial" charset="0"/>
                <a:ea typeface="ＭＳ Ｐゴシック" charset="0"/>
                <a:cs typeface="Arial" charset="0"/>
              </a:rPr>
              <a:t>Knowledge Implementation</a:t>
            </a:r>
          </a:p>
          <a:p>
            <a:pPr lvl="1"/>
            <a:endParaRPr lang="en-US" sz="1100" dirty="0">
              <a:solidFill>
                <a:schemeClr val="bg2"/>
              </a:solidFill>
              <a:latin typeface="Arial" charset="0"/>
              <a:ea typeface="ＭＳ Ｐゴシック" charset="0"/>
              <a:cs typeface="Arial" charset="0"/>
            </a:endParaRPr>
          </a:p>
          <a:p>
            <a:r>
              <a:rPr lang="en-US" sz="2400" dirty="0" smtClean="0">
                <a:solidFill>
                  <a:schemeClr val="bg2"/>
                </a:solidFill>
                <a:latin typeface="Arial" charset="0"/>
                <a:ea typeface="ＭＳ Ｐゴシック" charset="0"/>
                <a:cs typeface="Arial" charset="0"/>
              </a:rPr>
              <a:t>Supported by:</a:t>
            </a:r>
          </a:p>
          <a:p>
            <a:pPr lvl="1"/>
            <a:r>
              <a:rPr lang="en-US" sz="2000" dirty="0" smtClean="0">
                <a:solidFill>
                  <a:schemeClr val="bg2"/>
                </a:solidFill>
                <a:latin typeface="Arial" charset="0"/>
                <a:ea typeface="ＭＳ Ｐゴシック" charset="0"/>
                <a:cs typeface="Arial" charset="0"/>
              </a:rPr>
              <a:t>National Science Foundation</a:t>
            </a:r>
            <a:endParaRPr lang="en-US" sz="2000" dirty="0">
              <a:solidFill>
                <a:schemeClr val="bg2"/>
              </a:solidFill>
              <a:latin typeface="Arial" charset="0"/>
              <a:ea typeface="ＭＳ Ｐゴシック" charset="0"/>
              <a:cs typeface="Arial" charset="0"/>
            </a:endParaRPr>
          </a:p>
          <a:p>
            <a:pPr lvl="1"/>
            <a:r>
              <a:rPr lang="en-US" sz="2000" dirty="0" smtClean="0">
                <a:solidFill>
                  <a:schemeClr val="bg2"/>
                </a:solidFill>
                <a:latin typeface="Arial" charset="0"/>
                <a:ea typeface="ＭＳ Ｐゴシック" charset="0"/>
                <a:cs typeface="Arial" charset="0"/>
              </a:rPr>
              <a:t>United States Geological Survey, </a:t>
            </a:r>
          </a:p>
          <a:p>
            <a:pPr lvl="1"/>
            <a:r>
              <a:rPr lang="en-US" sz="2000" dirty="0" smtClean="0">
                <a:solidFill>
                  <a:schemeClr val="bg2"/>
                </a:solidFill>
                <a:latin typeface="Arial" charset="0"/>
                <a:ea typeface="ＭＳ Ｐゴシック" charset="0"/>
                <a:cs typeface="Arial" charset="0"/>
              </a:rPr>
              <a:t>Federal Emergency Management Agency, and </a:t>
            </a:r>
          </a:p>
          <a:p>
            <a:pPr lvl="1"/>
            <a:r>
              <a:rPr lang="en-US" sz="2000" dirty="0" smtClean="0">
                <a:solidFill>
                  <a:schemeClr val="bg2"/>
                </a:solidFill>
                <a:latin typeface="Arial" charset="0"/>
                <a:ea typeface="ＭＳ Ｐゴシック" charset="0"/>
                <a:cs typeface="Arial" charset="0"/>
              </a:rPr>
              <a:t>other countries (for ShakeOut)</a:t>
            </a:r>
            <a:endParaRPr lang="en-US" sz="2000" dirty="0">
              <a:solidFill>
                <a:schemeClr val="bg2"/>
              </a:solidFill>
              <a:latin typeface="Arial" charset="0"/>
              <a:ea typeface="ＭＳ Ｐゴシック" charset="0"/>
              <a:cs typeface="Arial" charset="0"/>
            </a:endParaRPr>
          </a:p>
          <a:p>
            <a:endParaRPr lang="en-US" sz="2400" dirty="0" smtClean="0">
              <a:solidFill>
                <a:schemeClr val="bg2"/>
              </a:solidFill>
              <a:latin typeface="Arial" charset="0"/>
              <a:ea typeface="ＭＳ Ｐゴシック" charset="0"/>
              <a:cs typeface="ＭＳ Ｐゴシック" charset="0"/>
            </a:endParaRPr>
          </a:p>
        </p:txBody>
      </p:sp>
      <p:sp>
        <p:nvSpPr>
          <p:cNvPr id="162818" name="Title 1"/>
          <p:cNvSpPr txBox="1">
            <a:spLocks/>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sz="2800" b="1" dirty="0" smtClean="0">
                <a:solidFill>
                  <a:srgbClr val="FFFFFF"/>
                </a:solidFill>
              </a:rPr>
              <a:t>SCEC Communication, Education, and Outreach (CEO)</a:t>
            </a:r>
            <a:endParaRPr lang="en-US" sz="2800" b="1" dirty="0">
              <a:solidFill>
                <a:srgbClr val="FFFFFF"/>
              </a:solidFill>
            </a:endParaRPr>
          </a:p>
        </p:txBody>
      </p:sp>
      <p:sp>
        <p:nvSpPr>
          <p:cNvPr id="2" name="TextBox 1"/>
          <p:cNvSpPr txBox="1"/>
          <p:nvPr/>
        </p:nvSpPr>
        <p:spPr>
          <a:xfrm>
            <a:off x="0" y="6186269"/>
            <a:ext cx="9144000" cy="646331"/>
          </a:xfrm>
          <a:prstGeom prst="rect">
            <a:avLst/>
          </a:prstGeom>
          <a:noFill/>
        </p:spPr>
        <p:txBody>
          <a:bodyPr wrap="square" rtlCol="0">
            <a:spAutoFit/>
          </a:bodyPr>
          <a:lstStyle/>
          <a:p>
            <a:pPr algn="ctr"/>
            <a:r>
              <a:rPr lang="en-US" b="1" i="1" dirty="0" smtClean="0">
                <a:solidFill>
                  <a:srgbClr val="0E4782"/>
                </a:solidFill>
              </a:rPr>
              <a:t>Partner Globally, Prepare Locally</a:t>
            </a:r>
            <a:endParaRPr lang="en-US" b="1" i="1" dirty="0">
              <a:solidFill>
                <a:srgbClr val="0E4782"/>
              </a:solidFill>
            </a:endParaRPr>
          </a:p>
        </p:txBody>
      </p:sp>
    </p:spTree>
    <p:extLst>
      <p:ext uri="{BB962C8B-B14F-4D97-AF65-F5344CB8AC3E}">
        <p14:creationId xmlns:p14="http://schemas.microsoft.com/office/powerpoint/2010/main" val="73084356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152400" y="1066800"/>
            <a:ext cx="6400800" cy="4419600"/>
          </a:xfrm>
        </p:spPr>
        <p:txBody>
          <a:bodyPr rIns="131832"/>
          <a:lstStyle/>
          <a:p>
            <a:pPr marL="568325" indent="-342900">
              <a:lnSpc>
                <a:spcPct val="90000"/>
              </a:lnSpc>
              <a:spcAft>
                <a:spcPts val="1800"/>
              </a:spcAft>
              <a:buClrTx/>
            </a:pPr>
            <a:r>
              <a:rPr lang="en-US" sz="2200" dirty="0" smtClean="0">
                <a:latin typeface="Arial" charset="0"/>
                <a:ea typeface="ＭＳ Ｐゴシック" charset="0"/>
                <a:cs typeface="ＭＳ Ｐゴシック" charset="0"/>
              </a:rPr>
              <a:t>Organizations and community leaders coordinate efforts to reduce losses</a:t>
            </a:r>
          </a:p>
          <a:p>
            <a:pPr marL="568325" indent="-342900">
              <a:lnSpc>
                <a:spcPct val="90000"/>
              </a:lnSpc>
              <a:spcAft>
                <a:spcPts val="1800"/>
              </a:spcAft>
              <a:buClrTx/>
            </a:pPr>
            <a:r>
              <a:rPr lang="en-US" sz="2200" dirty="0">
                <a:latin typeface="Arial" charset="0"/>
                <a:ea typeface="ＭＳ Ｐゴシック" charset="0"/>
                <a:cs typeface="ＭＳ Ｐゴシック" charset="0"/>
              </a:rPr>
              <a:t>R</a:t>
            </a:r>
            <a:r>
              <a:rPr lang="en-US" sz="2200" dirty="0" smtClean="0">
                <a:latin typeface="Arial" charset="0"/>
                <a:ea typeface="ＭＳ Ｐゴシック" charset="0"/>
                <a:cs typeface="ＭＳ Ｐゴシック" charset="0"/>
              </a:rPr>
              <a:t>egional alliances organize local </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activities </a:t>
            </a:r>
            <a:r>
              <a:rPr lang="en-US" sz="2200" dirty="0">
                <a:latin typeface="Arial" charset="0"/>
                <a:ea typeface="ＭＳ Ｐゴシック" charset="0"/>
                <a:cs typeface="ＭＳ Ｐゴシック" charset="0"/>
              </a:rPr>
              <a:t>and </a:t>
            </a:r>
            <a:r>
              <a:rPr lang="en-US" sz="2200" dirty="0" smtClean="0">
                <a:latin typeface="Arial" charset="0"/>
                <a:ea typeface="ＭＳ Ｐゴシック" charset="0"/>
                <a:cs typeface="ＭＳ Ｐゴシック" charset="0"/>
              </a:rPr>
              <a:t>messaging</a:t>
            </a:r>
          </a:p>
          <a:p>
            <a:pPr marL="568325" indent="-342900">
              <a:lnSpc>
                <a:spcPct val="90000"/>
              </a:lnSpc>
              <a:spcAft>
                <a:spcPts val="1800"/>
              </a:spcAft>
              <a:buClrTx/>
            </a:pPr>
            <a:r>
              <a:rPr lang="en-US" sz="2200" dirty="0" smtClean="0">
                <a:latin typeface="Arial" charset="0"/>
                <a:ea typeface="ＭＳ Ｐゴシック" charset="0"/>
                <a:cs typeface="ＭＳ Ｐゴシック" charset="0"/>
              </a:rPr>
              <a:t>Sector-based committees develop resources and programs</a:t>
            </a:r>
          </a:p>
          <a:p>
            <a:pPr marL="568325" indent="-342900">
              <a:lnSpc>
                <a:spcPct val="90000"/>
              </a:lnSpc>
              <a:spcAft>
                <a:spcPts val="1800"/>
              </a:spcAft>
              <a:buClrTx/>
            </a:pPr>
            <a:r>
              <a:rPr lang="en-US" sz="2200" dirty="0" smtClean="0">
                <a:latin typeface="Arial" charset="0"/>
                <a:ea typeface="ＭＳ Ｐゴシック" charset="0"/>
                <a:cs typeface="ＭＳ Ｐゴシック" charset="0"/>
              </a:rPr>
              <a:t>California’s </a:t>
            </a:r>
            <a:r>
              <a:rPr lang="en-US" sz="2200" dirty="0">
                <a:latin typeface="Arial" charset="0"/>
                <a:ea typeface="ＭＳ Ｐゴシック" charset="0"/>
                <a:cs typeface="ＭＳ Ｐゴシック" charset="0"/>
              </a:rPr>
              <a:t>Office of Emergency </a:t>
            </a:r>
            <a:r>
              <a:rPr lang="en-US" sz="2200" dirty="0" smtClean="0">
                <a:latin typeface="Arial" charset="0"/>
                <a:ea typeface="ＭＳ Ｐゴシック" charset="0"/>
                <a:cs typeface="ＭＳ Ｐゴシック" charset="0"/>
              </a:rPr>
              <a:t>Services requests FEMA support for ECA </a:t>
            </a:r>
          </a:p>
          <a:p>
            <a:pPr marL="568325" indent="-342900">
              <a:lnSpc>
                <a:spcPct val="90000"/>
              </a:lnSpc>
              <a:spcAft>
                <a:spcPts val="1800"/>
              </a:spcAft>
              <a:buClrTx/>
            </a:pPr>
            <a:r>
              <a:rPr lang="en-US" sz="2200" dirty="0" smtClean="0">
                <a:solidFill>
                  <a:schemeClr val="bg2"/>
                </a:solidFill>
                <a:latin typeface="Arial" charset="0"/>
                <a:ea typeface="ＭＳ Ｐゴシック" charset="0"/>
                <a:cs typeface="ＭＳ Ｐゴシック" charset="0"/>
              </a:rPr>
              <a:t>Join today:  </a:t>
            </a:r>
            <a:r>
              <a:rPr lang="en-US" sz="2200" dirty="0" smtClean="0">
                <a:solidFill>
                  <a:srgbClr val="11487E"/>
                </a:solidFill>
                <a:latin typeface="Arial" charset="0"/>
                <a:ea typeface="ＭＳ Ｐゴシック" charset="0"/>
                <a:cs typeface="ＭＳ Ｐゴシック" charset="0"/>
              </a:rPr>
              <a:t/>
            </a:r>
            <a:br>
              <a:rPr lang="en-US" sz="2200" dirty="0" smtClean="0">
                <a:solidFill>
                  <a:srgbClr val="11487E"/>
                </a:solidFill>
                <a:latin typeface="Arial" charset="0"/>
                <a:ea typeface="ＭＳ Ｐゴシック" charset="0"/>
                <a:cs typeface="ＭＳ Ｐゴシック" charset="0"/>
              </a:rPr>
            </a:br>
            <a:r>
              <a:rPr lang="en-US" sz="2200" b="1" u="sng" dirty="0" err="1" smtClean="0">
                <a:solidFill>
                  <a:srgbClr val="11487E"/>
                </a:solidFill>
                <a:latin typeface="Arial Bold" charset="0"/>
                <a:ea typeface="ＭＳ Ｐゴシック" charset="0"/>
                <a:cs typeface="Arial Bold" charset="0"/>
                <a:sym typeface="Arial Bold" charset="0"/>
              </a:rPr>
              <a:t>earthquakecountry.org</a:t>
            </a:r>
            <a:r>
              <a:rPr lang="en-US" sz="2200" b="1" u="sng" dirty="0" smtClean="0">
                <a:solidFill>
                  <a:srgbClr val="11487E"/>
                </a:solidFill>
                <a:latin typeface="Arial Bold" charset="0"/>
                <a:ea typeface="ＭＳ Ｐゴシック" charset="0"/>
                <a:cs typeface="Arial Bold" charset="0"/>
                <a:sym typeface="Arial Bold" charset="0"/>
              </a:rPr>
              <a:t>/alliance</a:t>
            </a:r>
          </a:p>
          <a:p>
            <a:pPr marL="568325" indent="-342900">
              <a:lnSpc>
                <a:spcPct val="90000"/>
              </a:lnSpc>
              <a:spcAft>
                <a:spcPts val="1800"/>
              </a:spcAft>
              <a:buClrTx/>
            </a:pPr>
            <a:r>
              <a:rPr lang="en-US" sz="2200" dirty="0" smtClean="0">
                <a:latin typeface="Arial" charset="0"/>
                <a:ea typeface="ＭＳ Ｐゴシック" charset="0"/>
                <a:cs typeface="ＭＳ Ｐゴシック" charset="0"/>
              </a:rPr>
              <a:t>Follow ECA:   </a:t>
            </a:r>
            <a:r>
              <a:rPr lang="en-US" sz="2200" b="1" u="sng" dirty="0" err="1" smtClean="0">
                <a:solidFill>
                  <a:srgbClr val="11487E"/>
                </a:solidFill>
                <a:latin typeface="Arial" charset="0"/>
                <a:ea typeface="ＭＳ Ｐゴシック" charset="0"/>
                <a:cs typeface="ＭＳ Ｐゴシック" charset="0"/>
              </a:rPr>
              <a:t>twitter.com</a:t>
            </a:r>
            <a:r>
              <a:rPr lang="en-US" sz="2200" b="1" u="sng" dirty="0" smtClean="0">
                <a:solidFill>
                  <a:srgbClr val="11487E"/>
                </a:solidFill>
                <a:latin typeface="Arial" charset="0"/>
                <a:ea typeface="ＭＳ Ｐゴシック" charset="0"/>
                <a:cs typeface="ＭＳ Ｐゴシック" charset="0"/>
              </a:rPr>
              <a:t>/</a:t>
            </a:r>
            <a:r>
              <a:rPr lang="en-US" sz="2200" b="1" u="sng" dirty="0" err="1" smtClean="0">
                <a:solidFill>
                  <a:srgbClr val="11487E"/>
                </a:solidFill>
                <a:latin typeface="Arial" charset="0"/>
                <a:ea typeface="ＭＳ Ｐゴシック" charset="0"/>
                <a:cs typeface="ＭＳ Ｐゴシック" charset="0"/>
              </a:rPr>
              <a:t>eca</a:t>
            </a:r>
            <a:r>
              <a:rPr lang="en-US" sz="2200" b="1" dirty="0" smtClean="0">
                <a:solidFill>
                  <a:srgbClr val="11487E"/>
                </a:solidFill>
                <a:latin typeface="Arial" charset="0"/>
                <a:ea typeface="ＭＳ Ｐゴシック" charset="0"/>
                <a:cs typeface="ＭＳ Ｐゴシック" charset="0"/>
              </a:rPr>
              <a:t/>
            </a:r>
            <a:br>
              <a:rPr lang="en-US" sz="2200" b="1" dirty="0" smtClean="0">
                <a:solidFill>
                  <a:srgbClr val="11487E"/>
                </a:solidFill>
                <a:latin typeface="Arial" charset="0"/>
                <a:ea typeface="ＭＳ Ｐゴシック" charset="0"/>
                <a:cs typeface="ＭＳ Ｐゴシック" charset="0"/>
              </a:rPr>
            </a:br>
            <a:r>
              <a:rPr lang="en-US" sz="2200" b="1" u="sng" dirty="0" err="1" smtClean="0">
                <a:solidFill>
                  <a:srgbClr val="11487E"/>
                </a:solidFill>
                <a:latin typeface="Arial" charset="0"/>
                <a:ea typeface="ＭＳ Ｐゴシック" charset="0"/>
                <a:cs typeface="ＭＳ Ｐゴシック" charset="0"/>
              </a:rPr>
              <a:t>facebook.com</a:t>
            </a:r>
            <a:r>
              <a:rPr lang="en-US" sz="2200" b="1" u="sng" dirty="0" smtClean="0">
                <a:solidFill>
                  <a:srgbClr val="11487E"/>
                </a:solidFill>
                <a:latin typeface="Arial" charset="0"/>
                <a:ea typeface="ＭＳ Ｐゴシック" charset="0"/>
                <a:cs typeface="ＭＳ Ｐゴシック" charset="0"/>
              </a:rPr>
              <a:t>/</a:t>
            </a:r>
            <a:r>
              <a:rPr lang="en-US" sz="2200" b="1" u="sng" dirty="0" err="1" smtClean="0">
                <a:solidFill>
                  <a:srgbClr val="11487E"/>
                </a:solidFill>
                <a:latin typeface="Arial" charset="0"/>
                <a:ea typeface="ＭＳ Ｐゴシック" charset="0"/>
                <a:cs typeface="ＭＳ Ｐゴシック" charset="0"/>
              </a:rPr>
              <a:t>earthquakecountryalliance</a:t>
            </a:r>
            <a:endParaRPr lang="en-US" sz="2200" b="1" u="sng" dirty="0" smtClean="0">
              <a:solidFill>
                <a:srgbClr val="11487E"/>
              </a:solidFill>
              <a:latin typeface="Arial" charset="0"/>
              <a:ea typeface="ＭＳ Ｐゴシック" charset="0"/>
              <a:cs typeface="ＭＳ Ｐゴシック" charset="0"/>
            </a:endParaRPr>
          </a:p>
          <a:p>
            <a:pPr marL="225425" indent="3175">
              <a:lnSpc>
                <a:spcPct val="90000"/>
              </a:lnSpc>
              <a:spcAft>
                <a:spcPts val="1800"/>
              </a:spcAft>
              <a:buClr>
                <a:schemeClr val="tx1"/>
              </a:buClr>
              <a:buFontTx/>
              <a:buNone/>
            </a:pPr>
            <a:r>
              <a:rPr lang="en-US" sz="2200" dirty="0" smtClean="0">
                <a:latin typeface="Arial" charset="0"/>
                <a:ea typeface="ＭＳ Ｐゴシック" charset="0"/>
                <a:cs typeface="ＭＳ Ｐゴシック" charset="0"/>
              </a:rPr>
              <a:t/>
            </a:r>
            <a:br>
              <a:rPr lang="en-US" sz="2200" dirty="0" smtClean="0">
                <a:latin typeface="Arial" charset="0"/>
                <a:ea typeface="ＭＳ Ｐゴシック" charset="0"/>
                <a:cs typeface="ＭＳ Ｐゴシック" charset="0"/>
              </a:rPr>
            </a:br>
            <a:endParaRPr lang="en-US" sz="2200" dirty="0">
              <a:latin typeface="Arial" charset="0"/>
              <a:ea typeface="ＭＳ Ｐゴシック" charset="0"/>
              <a:cs typeface="ＭＳ Ｐゴシック" charset="0"/>
            </a:endParaRPr>
          </a:p>
        </p:txBody>
      </p:sp>
      <p:sp>
        <p:nvSpPr>
          <p:cNvPr id="28675" name="Rectangle 4"/>
          <p:cNvSpPr>
            <a:spLocks/>
          </p:cNvSpPr>
          <p:nvPr/>
        </p:nvSpPr>
        <p:spPr bwMode="auto">
          <a:xfrm>
            <a:off x="0" y="146050"/>
            <a:ext cx="91567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47" bIns="0" anchor="ctr"/>
          <a:lstStyle/>
          <a:p>
            <a:pPr marL="39688" algn="ctr"/>
            <a:r>
              <a:rPr lang="en-US" b="1">
                <a:latin typeface="Arial Bold" charset="0"/>
                <a:cs typeface="Arial Bold" charset="0"/>
                <a:sym typeface="Arial Bold" charset="0"/>
              </a:rPr>
              <a:t>Earthquake Country Alliance</a:t>
            </a:r>
          </a:p>
        </p:txBody>
      </p:sp>
      <p:pic>
        <p:nvPicPr>
          <p:cNvPr id="28676" name="Picture 10" descr="EQ_country_alliance_062311.psd"/>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98522" y="609600"/>
            <a:ext cx="347402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11"/>
          <p:cNvSpPr>
            <a:spLocks noChangeArrowheads="1"/>
          </p:cNvSpPr>
          <p:nvPr/>
        </p:nvSpPr>
        <p:spPr bwMode="auto">
          <a:xfrm>
            <a:off x="5943600" y="4774387"/>
            <a:ext cx="297243" cy="222932"/>
          </a:xfrm>
          <a:prstGeom prst="rect">
            <a:avLst/>
          </a:prstGeom>
          <a:solidFill>
            <a:srgbClr val="5375FF"/>
          </a:solidFill>
          <a:ln w="9525">
            <a:solidFill>
              <a:srgbClr val="FFFFFF"/>
            </a:solidFill>
            <a:round/>
            <a:headEnd/>
            <a:tailEnd/>
          </a:ln>
        </p:spPr>
        <p:txBody>
          <a:bodyPr/>
          <a:lstStyle/>
          <a:p>
            <a:endParaRPr lang="en-US"/>
          </a:p>
        </p:txBody>
      </p:sp>
      <p:sp>
        <p:nvSpPr>
          <p:cNvPr id="28678" name="Rectangle 12"/>
          <p:cNvSpPr>
            <a:spLocks noChangeArrowheads="1"/>
          </p:cNvSpPr>
          <p:nvPr/>
        </p:nvSpPr>
        <p:spPr bwMode="auto">
          <a:xfrm>
            <a:off x="5943600" y="4317187"/>
            <a:ext cx="297243" cy="222932"/>
          </a:xfrm>
          <a:prstGeom prst="rect">
            <a:avLst/>
          </a:prstGeom>
          <a:solidFill>
            <a:srgbClr val="609D4B"/>
          </a:solidFill>
          <a:ln w="9525">
            <a:solidFill>
              <a:srgbClr val="FFFFFF"/>
            </a:solidFill>
            <a:round/>
            <a:headEnd/>
            <a:tailEnd/>
          </a:ln>
        </p:spPr>
        <p:txBody>
          <a:bodyPr/>
          <a:lstStyle/>
          <a:p>
            <a:endParaRPr lang="en-US"/>
          </a:p>
        </p:txBody>
      </p:sp>
      <p:sp>
        <p:nvSpPr>
          <p:cNvPr id="28679" name="Rectangle 13"/>
          <p:cNvSpPr>
            <a:spLocks noChangeArrowheads="1"/>
          </p:cNvSpPr>
          <p:nvPr/>
        </p:nvSpPr>
        <p:spPr bwMode="auto">
          <a:xfrm>
            <a:off x="7143369" y="2097088"/>
            <a:ext cx="297243" cy="222932"/>
          </a:xfrm>
          <a:prstGeom prst="rect">
            <a:avLst/>
          </a:prstGeom>
          <a:solidFill>
            <a:srgbClr val="FFFF00"/>
          </a:solidFill>
          <a:ln w="9525">
            <a:solidFill>
              <a:srgbClr val="FFFFFF"/>
            </a:solidFill>
            <a:round/>
            <a:headEnd/>
            <a:tailEnd/>
          </a:ln>
        </p:spPr>
        <p:txBody>
          <a:bodyPr/>
          <a:lstStyle/>
          <a:p>
            <a:endParaRPr lang="en-US"/>
          </a:p>
        </p:txBody>
      </p:sp>
      <p:sp>
        <p:nvSpPr>
          <p:cNvPr id="28680" name="Rectangle 14"/>
          <p:cNvSpPr>
            <a:spLocks noChangeArrowheads="1"/>
          </p:cNvSpPr>
          <p:nvPr/>
        </p:nvSpPr>
        <p:spPr bwMode="auto">
          <a:xfrm>
            <a:off x="7143369" y="1639888"/>
            <a:ext cx="297243" cy="222932"/>
          </a:xfrm>
          <a:prstGeom prst="rect">
            <a:avLst/>
          </a:prstGeom>
          <a:solidFill>
            <a:srgbClr val="FA0F1B"/>
          </a:solidFill>
          <a:ln w="9525">
            <a:solidFill>
              <a:srgbClr val="FFFFFF"/>
            </a:solidFill>
            <a:round/>
            <a:headEnd/>
            <a:tailEnd/>
          </a:ln>
        </p:spPr>
        <p:txBody>
          <a:bodyPr/>
          <a:lstStyle/>
          <a:p>
            <a:endParaRPr lang="en-US"/>
          </a:p>
        </p:txBody>
      </p:sp>
      <p:sp>
        <p:nvSpPr>
          <p:cNvPr id="28681" name="TextBox 15"/>
          <p:cNvSpPr txBox="1">
            <a:spLocks noChangeArrowheads="1"/>
          </p:cNvSpPr>
          <p:nvPr/>
        </p:nvSpPr>
        <p:spPr bwMode="auto">
          <a:xfrm>
            <a:off x="7479068" y="1524000"/>
            <a:ext cx="1512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r>
              <a:rPr lang="en-US" sz="1200" dirty="0">
                <a:solidFill>
                  <a:schemeClr val="bg2"/>
                </a:solidFill>
              </a:rPr>
              <a:t>Redwood Coast</a:t>
            </a:r>
          </a:p>
          <a:p>
            <a:pPr eaLnBrk="1" hangingPunct="1"/>
            <a:r>
              <a:rPr lang="en-US" sz="1200" dirty="0">
                <a:solidFill>
                  <a:schemeClr val="bg2"/>
                </a:solidFill>
              </a:rPr>
              <a:t>Tsunami Workgroup</a:t>
            </a:r>
          </a:p>
        </p:txBody>
      </p:sp>
      <p:sp>
        <p:nvSpPr>
          <p:cNvPr id="28682" name="TextBox 16"/>
          <p:cNvSpPr txBox="1">
            <a:spLocks noChangeArrowheads="1"/>
          </p:cNvSpPr>
          <p:nvPr/>
        </p:nvSpPr>
        <p:spPr bwMode="auto">
          <a:xfrm>
            <a:off x="7469371" y="2085201"/>
            <a:ext cx="11310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r>
              <a:rPr lang="en-US" sz="1200" dirty="0" smtClean="0">
                <a:solidFill>
                  <a:schemeClr val="bg2"/>
                </a:solidFill>
              </a:rPr>
              <a:t>ECA Bay Area</a:t>
            </a:r>
            <a:endParaRPr lang="en-US" sz="1200" dirty="0">
              <a:solidFill>
                <a:schemeClr val="bg2"/>
              </a:solidFill>
            </a:endParaRPr>
          </a:p>
        </p:txBody>
      </p:sp>
      <p:sp>
        <p:nvSpPr>
          <p:cNvPr id="28683" name="TextBox 17"/>
          <p:cNvSpPr txBox="1">
            <a:spLocks noChangeArrowheads="1"/>
          </p:cNvSpPr>
          <p:nvPr/>
        </p:nvSpPr>
        <p:spPr bwMode="auto">
          <a:xfrm>
            <a:off x="6270662" y="4267200"/>
            <a:ext cx="1172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r>
              <a:rPr lang="en-US" sz="1200" dirty="0" smtClean="0">
                <a:solidFill>
                  <a:schemeClr val="bg2"/>
                </a:solidFill>
              </a:rPr>
              <a:t>Future Alliance</a:t>
            </a:r>
            <a:endParaRPr lang="en-US" sz="1200" dirty="0">
              <a:solidFill>
                <a:schemeClr val="bg2"/>
              </a:solidFill>
            </a:endParaRPr>
          </a:p>
        </p:txBody>
      </p:sp>
      <p:sp>
        <p:nvSpPr>
          <p:cNvPr id="28684" name="TextBox 18"/>
          <p:cNvSpPr txBox="1">
            <a:spLocks noChangeArrowheads="1"/>
          </p:cNvSpPr>
          <p:nvPr/>
        </p:nvSpPr>
        <p:spPr bwMode="auto">
          <a:xfrm>
            <a:off x="6262864" y="4739462"/>
            <a:ext cx="1806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eaLnBrk="1" hangingPunct="1"/>
            <a:r>
              <a:rPr lang="en-US" sz="1200" dirty="0" smtClean="0">
                <a:solidFill>
                  <a:schemeClr val="bg2"/>
                </a:solidFill>
              </a:rPr>
              <a:t>ECA Southern California</a:t>
            </a:r>
            <a:endParaRPr lang="en-US" sz="1200" dirty="0">
              <a:solidFill>
                <a:schemeClr val="bg2"/>
              </a:solidFill>
            </a:endParaRPr>
          </a:p>
        </p:txBody>
      </p:sp>
      <p:pic>
        <p:nvPicPr>
          <p:cNvPr id="14" name="Picture 13" descr="2013ECAlogortsideword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8400" y="5562600"/>
            <a:ext cx="2315010" cy="1143000"/>
          </a:xfrm>
          <a:prstGeom prst="rect">
            <a:avLst/>
          </a:prstGeom>
        </p:spPr>
      </p:pic>
    </p:spTree>
    <p:extLst>
      <p:ext uri="{BB962C8B-B14F-4D97-AF65-F5344CB8AC3E}">
        <p14:creationId xmlns:p14="http://schemas.microsoft.com/office/powerpoint/2010/main" val="2735618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0175" y="0"/>
            <a:ext cx="9274175" cy="927100"/>
          </a:xfrm>
        </p:spPr>
        <p:txBody>
          <a:bodyPr rIns="131821"/>
          <a:lstStyle/>
          <a:p>
            <a:pPr eaLnBrk="1" hangingPunct="1"/>
            <a:r>
              <a:rPr lang="en-US" sz="3600" b="1">
                <a:solidFill>
                  <a:schemeClr val="tx1"/>
                </a:solidFill>
                <a:effectLst/>
                <a:latin typeface="Arial Bold" charset="0"/>
                <a:ea typeface="ＭＳ Ｐゴシック" charset="0"/>
                <a:cs typeface="ＭＳ Ｐゴシック" charset="0"/>
                <a:sym typeface="Arial Bold" charset="0"/>
              </a:rPr>
              <a:t> ECA Sector-Based Outreach Committees</a:t>
            </a:r>
          </a:p>
        </p:txBody>
      </p:sp>
      <p:sp>
        <p:nvSpPr>
          <p:cNvPr id="54275" name="TextBox 1"/>
          <p:cNvSpPr txBox="1">
            <a:spLocks noChangeArrowheads="1"/>
          </p:cNvSpPr>
          <p:nvPr/>
        </p:nvSpPr>
        <p:spPr bwMode="auto">
          <a:xfrm>
            <a:off x="76200" y="1219200"/>
            <a:ext cx="43434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3600">
                <a:solidFill>
                  <a:schemeClr val="tx1"/>
                </a:solidFill>
                <a:latin typeface="Arial" charset="0"/>
                <a:ea typeface="ＭＳ Ｐゴシック" charset="0"/>
                <a:cs typeface="ＭＳ Ｐゴシック" charset="0"/>
              </a:defRPr>
            </a:lvl1pPr>
            <a:lvl2pPr marL="222250" indent="63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marL="565150" lvl="1" indent="-342900" eaLnBrk="1" hangingPunct="1">
              <a:spcAft>
                <a:spcPts val="1200"/>
              </a:spcAft>
              <a:buFont typeface="Arial"/>
              <a:buChar char="•"/>
              <a:defRPr/>
            </a:pPr>
            <a:r>
              <a:rPr lang="en-US" sz="2800" dirty="0" smtClean="0">
                <a:solidFill>
                  <a:srgbClr val="463416"/>
                </a:solidFill>
              </a:rPr>
              <a:t>Businesses</a:t>
            </a:r>
          </a:p>
          <a:p>
            <a:pPr marL="565150" lvl="1" indent="-342900" eaLnBrk="1" hangingPunct="1">
              <a:spcAft>
                <a:spcPts val="1200"/>
              </a:spcAft>
              <a:buFont typeface="Arial"/>
              <a:buChar char="•"/>
              <a:defRPr/>
            </a:pPr>
            <a:r>
              <a:rPr lang="en-US" sz="2800" dirty="0">
                <a:solidFill>
                  <a:srgbClr val="463416"/>
                </a:solidFill>
              </a:rPr>
              <a:t>Schools (K-12</a:t>
            </a:r>
            <a:r>
              <a:rPr lang="en-US" sz="2800" dirty="0" smtClean="0">
                <a:solidFill>
                  <a:srgbClr val="463416"/>
                </a:solidFill>
              </a:rPr>
              <a:t>)</a:t>
            </a:r>
          </a:p>
          <a:p>
            <a:pPr marL="565150" lvl="1" indent="-342900" eaLnBrk="1" hangingPunct="1">
              <a:spcAft>
                <a:spcPts val="1200"/>
              </a:spcAft>
              <a:buFont typeface="Arial"/>
              <a:buChar char="•"/>
              <a:defRPr/>
            </a:pPr>
            <a:r>
              <a:rPr lang="en-US" sz="2800" dirty="0" smtClean="0">
                <a:solidFill>
                  <a:srgbClr val="463416"/>
                </a:solidFill>
              </a:rPr>
              <a:t>Communications</a:t>
            </a:r>
          </a:p>
          <a:p>
            <a:pPr marL="565150" lvl="1" indent="-342900" eaLnBrk="1" hangingPunct="1">
              <a:spcAft>
                <a:spcPts val="1200"/>
              </a:spcAft>
              <a:buFont typeface="Arial"/>
              <a:buChar char="•"/>
              <a:defRPr/>
            </a:pPr>
            <a:r>
              <a:rPr lang="en-US" sz="2800" dirty="0" err="1">
                <a:solidFill>
                  <a:srgbClr val="463416"/>
                </a:solidFill>
              </a:rPr>
              <a:t>EPIcenters</a:t>
            </a:r>
            <a:r>
              <a:rPr lang="en-US" sz="2800" dirty="0">
                <a:solidFill>
                  <a:srgbClr val="463416"/>
                </a:solidFill>
              </a:rPr>
              <a:t> (museums, parks, libraries, etc.)</a:t>
            </a:r>
          </a:p>
          <a:p>
            <a:pPr marL="565150" lvl="1" indent="-342900" eaLnBrk="1" hangingPunct="1">
              <a:spcAft>
                <a:spcPts val="1200"/>
              </a:spcAft>
              <a:buFont typeface="Arial"/>
              <a:buChar char="•"/>
              <a:defRPr/>
            </a:pPr>
            <a:r>
              <a:rPr lang="en-US" sz="2800" dirty="0">
                <a:solidFill>
                  <a:srgbClr val="463416"/>
                </a:solidFill>
              </a:rPr>
              <a:t>Evaluation</a:t>
            </a:r>
          </a:p>
          <a:p>
            <a:pPr marL="565150" lvl="1" indent="-342900" eaLnBrk="1" hangingPunct="1">
              <a:spcAft>
                <a:spcPts val="1200"/>
              </a:spcAft>
              <a:buFont typeface="Arial"/>
              <a:buChar char="•"/>
              <a:defRPr/>
            </a:pPr>
            <a:r>
              <a:rPr lang="en-US" sz="2800" dirty="0">
                <a:solidFill>
                  <a:srgbClr val="463416"/>
                </a:solidFill>
              </a:rPr>
              <a:t>Fire Advisory </a:t>
            </a:r>
          </a:p>
          <a:p>
            <a:pPr marL="565150" lvl="1" indent="-342900" eaLnBrk="1" hangingPunct="1">
              <a:spcAft>
                <a:spcPts val="1200"/>
              </a:spcAft>
              <a:buFont typeface="Arial"/>
              <a:buChar char="•"/>
              <a:defRPr/>
            </a:pPr>
            <a:r>
              <a:rPr lang="en-US" sz="2800" dirty="0">
                <a:solidFill>
                  <a:srgbClr val="463416"/>
                </a:solidFill>
              </a:rPr>
              <a:t>Healthcare</a:t>
            </a:r>
          </a:p>
          <a:p>
            <a:pPr lvl="1" eaLnBrk="1" hangingPunct="1">
              <a:spcAft>
                <a:spcPts val="1200"/>
              </a:spcAft>
              <a:defRPr/>
            </a:pPr>
            <a:endParaRPr lang="en-US" sz="2800" dirty="0" smtClean="0">
              <a:solidFill>
                <a:srgbClr val="463416"/>
              </a:solidFill>
            </a:endParaRPr>
          </a:p>
        </p:txBody>
      </p:sp>
      <p:sp>
        <p:nvSpPr>
          <p:cNvPr id="2" name="Rectangle 1"/>
          <p:cNvSpPr/>
          <p:nvPr/>
        </p:nvSpPr>
        <p:spPr>
          <a:xfrm>
            <a:off x="4457700" y="1219200"/>
            <a:ext cx="4572000" cy="5693866"/>
          </a:xfrm>
          <a:prstGeom prst="rect">
            <a:avLst/>
          </a:prstGeom>
        </p:spPr>
        <p:txBody>
          <a:bodyPr>
            <a:spAutoFit/>
          </a:bodyPr>
          <a:lstStyle/>
          <a:p>
            <a:pPr marL="565150" lvl="1" indent="-342900" eaLnBrk="1" hangingPunct="1">
              <a:spcAft>
                <a:spcPts val="1200"/>
              </a:spcAft>
              <a:buFont typeface="Arial"/>
              <a:buChar char="•"/>
              <a:defRPr/>
            </a:pPr>
            <a:r>
              <a:rPr lang="en-US" sz="2800" dirty="0">
                <a:solidFill>
                  <a:srgbClr val="463416"/>
                </a:solidFill>
              </a:rPr>
              <a:t>Non-Profits and Faith-Based</a:t>
            </a:r>
          </a:p>
          <a:p>
            <a:pPr marL="565150" lvl="1" indent="-342900" eaLnBrk="1" hangingPunct="1">
              <a:spcAft>
                <a:spcPts val="1200"/>
              </a:spcAft>
              <a:buFont typeface="Arial"/>
              <a:buChar char="•"/>
              <a:defRPr/>
            </a:pPr>
            <a:r>
              <a:rPr lang="en-US" sz="2800" dirty="0">
                <a:solidFill>
                  <a:srgbClr val="463416"/>
                </a:solidFill>
              </a:rPr>
              <a:t>Public Sector (Government EM &amp; Elected Officials)</a:t>
            </a:r>
          </a:p>
          <a:p>
            <a:pPr marL="565150" lvl="1" indent="-342900" eaLnBrk="1" hangingPunct="1">
              <a:spcAft>
                <a:spcPts val="1200"/>
              </a:spcAft>
              <a:buFont typeface="Arial"/>
              <a:buChar char="•"/>
              <a:defRPr/>
            </a:pPr>
            <a:r>
              <a:rPr lang="en-US" sz="2800" dirty="0" smtClean="0">
                <a:solidFill>
                  <a:srgbClr val="463416"/>
                </a:solidFill>
              </a:rPr>
              <a:t>Seniors </a:t>
            </a:r>
            <a:r>
              <a:rPr lang="en-US" sz="2800" dirty="0">
                <a:solidFill>
                  <a:srgbClr val="463416"/>
                </a:solidFill>
              </a:rPr>
              <a:t>and People with </a:t>
            </a:r>
            <a:r>
              <a:rPr lang="en-US" sz="2800" dirty="0" smtClean="0">
                <a:solidFill>
                  <a:srgbClr val="463416"/>
                </a:solidFill>
              </a:rPr>
              <a:t>Disabilities</a:t>
            </a:r>
          </a:p>
          <a:p>
            <a:pPr marL="565150" lvl="1" indent="-342900" eaLnBrk="1" hangingPunct="1">
              <a:spcAft>
                <a:spcPts val="1200"/>
              </a:spcAft>
              <a:buFont typeface="Arial"/>
              <a:buChar char="•"/>
              <a:defRPr/>
            </a:pPr>
            <a:r>
              <a:rPr lang="en-US" sz="2800" dirty="0" smtClean="0">
                <a:solidFill>
                  <a:srgbClr val="463416"/>
                </a:solidFill>
              </a:rPr>
              <a:t>Planned:</a:t>
            </a:r>
          </a:p>
          <a:p>
            <a:pPr marL="1022350" lvl="2" indent="-342900">
              <a:spcAft>
                <a:spcPts val="1200"/>
              </a:spcAft>
              <a:buFont typeface="Arial"/>
              <a:buChar char="•"/>
              <a:defRPr/>
            </a:pPr>
            <a:r>
              <a:rPr lang="en-US" sz="2400" dirty="0" smtClean="0">
                <a:solidFill>
                  <a:srgbClr val="463416"/>
                </a:solidFill>
              </a:rPr>
              <a:t>Higher Education</a:t>
            </a:r>
            <a:endParaRPr lang="en-US" sz="2400" dirty="0">
              <a:solidFill>
                <a:srgbClr val="463416"/>
              </a:solidFill>
            </a:endParaRPr>
          </a:p>
          <a:p>
            <a:pPr marL="1022350" lvl="2" indent="-342900">
              <a:spcAft>
                <a:spcPts val="1200"/>
              </a:spcAft>
              <a:buFont typeface="Arial"/>
              <a:buChar char="•"/>
              <a:defRPr/>
            </a:pPr>
            <a:r>
              <a:rPr lang="en-US" sz="2400" dirty="0">
                <a:solidFill>
                  <a:srgbClr val="463416"/>
                </a:solidFill>
              </a:rPr>
              <a:t>Multi-Cultural</a:t>
            </a:r>
          </a:p>
          <a:p>
            <a:pPr marL="1022350" lvl="2" indent="-342900">
              <a:spcAft>
                <a:spcPts val="1200"/>
              </a:spcAft>
              <a:buFont typeface="Arial"/>
              <a:buChar char="•"/>
              <a:defRPr/>
            </a:pPr>
            <a:endParaRPr lang="en-US" sz="2800" dirty="0">
              <a:solidFill>
                <a:srgbClr val="463416"/>
              </a:solidFill>
            </a:endParaRPr>
          </a:p>
        </p:txBody>
      </p:sp>
    </p:spTree>
    <p:extLst>
      <p:ext uri="{BB962C8B-B14F-4D97-AF65-F5344CB8AC3E}">
        <p14:creationId xmlns:p14="http://schemas.microsoft.com/office/powerpoint/2010/main" val="17358185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0" y="609600"/>
            <a:ext cx="6781800" cy="5562600"/>
          </a:xfrm>
        </p:spPr>
        <p:txBody>
          <a:bodyPr rIns="131832"/>
          <a:lstStyle/>
          <a:p>
            <a:pPr>
              <a:spcAft>
                <a:spcPts val="1200"/>
              </a:spcAft>
            </a:pPr>
            <a:endParaRPr lang="en-US" sz="2400" i="1" dirty="0">
              <a:latin typeface="Arial" charset="0"/>
              <a:ea typeface="ＭＳ Ｐゴシック" charset="0"/>
              <a:cs typeface="ＭＳ Ｐゴシック" charset="0"/>
            </a:endParaRPr>
          </a:p>
          <a:p>
            <a:pPr>
              <a:spcAft>
                <a:spcPts val="1200"/>
              </a:spcAft>
              <a:buClr>
                <a:schemeClr val="tx1"/>
              </a:buClr>
              <a:buFontTx/>
              <a:buNone/>
            </a:pPr>
            <a:r>
              <a:rPr lang="en-US" sz="2400" i="1" dirty="0">
                <a:latin typeface="Arial" charset="0"/>
                <a:ea typeface="ＭＳ Ｐゴシック" charset="0"/>
                <a:cs typeface="ＭＳ Ｐゴシック" charset="0"/>
              </a:rPr>
              <a:t>The Great California ShakeOut:</a:t>
            </a:r>
            <a:r>
              <a:rPr lang="en-US" sz="2400" dirty="0">
                <a:latin typeface="Arial" charset="0"/>
                <a:ea typeface="ＭＳ Ｐゴシック" charset="0"/>
                <a:cs typeface="ＭＳ Ｐゴシック" charset="0"/>
              </a:rPr>
              <a:t/>
            </a:r>
            <a:br>
              <a:rPr lang="en-US" sz="2400" dirty="0">
                <a:latin typeface="Arial" charset="0"/>
                <a:ea typeface="ＭＳ Ｐゴシック" charset="0"/>
                <a:cs typeface="ＭＳ Ｐゴシック" charset="0"/>
              </a:rPr>
            </a:br>
            <a:r>
              <a:rPr lang="en-US" sz="2400" dirty="0">
                <a:latin typeface="Arial" charset="0"/>
                <a:ea typeface="ＭＳ Ｐゴシック" charset="0"/>
                <a:cs typeface="ＭＳ Ｐゴシック" charset="0"/>
              </a:rPr>
              <a:t>Register today at </a:t>
            </a:r>
            <a:r>
              <a:rPr lang="en-US" sz="2400" b="1" u="sng" dirty="0" err="1">
                <a:solidFill>
                  <a:srgbClr val="11487E"/>
                </a:solidFill>
                <a:latin typeface="Arial" charset="0"/>
                <a:ea typeface="ＭＳ Ｐゴシック" charset="0"/>
                <a:cs typeface="ＭＳ Ｐゴシック" charset="0"/>
              </a:rPr>
              <a:t>www.ShakeOut.org</a:t>
            </a:r>
            <a:r>
              <a:rPr lang="en-US" sz="2400" u="sng" dirty="0">
                <a:solidFill>
                  <a:srgbClr val="2DA0FF"/>
                </a:solidFill>
                <a:latin typeface="Arial" charset="0"/>
                <a:ea typeface="ＭＳ Ｐゴシック" charset="0"/>
                <a:cs typeface="ＭＳ Ｐゴシック" charset="0"/>
              </a:rPr>
              <a:t/>
            </a:r>
            <a:br>
              <a:rPr lang="en-US" sz="2400" u="sng" dirty="0">
                <a:solidFill>
                  <a:srgbClr val="2DA0FF"/>
                </a:solidFill>
                <a:latin typeface="Arial" charset="0"/>
                <a:ea typeface="ＭＳ Ｐゴシック" charset="0"/>
                <a:cs typeface="ＭＳ Ｐゴシック" charset="0"/>
              </a:rPr>
            </a:br>
            <a:endParaRPr lang="en-US" sz="2400" dirty="0">
              <a:latin typeface="Arial" charset="0"/>
              <a:ea typeface="ＭＳ Ｐゴシック" charset="0"/>
              <a:cs typeface="ＭＳ Ｐゴシック" charset="0"/>
            </a:endParaRPr>
          </a:p>
          <a:p>
            <a:pPr>
              <a:spcAft>
                <a:spcPts val="1200"/>
              </a:spcAft>
              <a:buClr>
                <a:schemeClr val="tx1"/>
              </a:buClr>
              <a:buFontTx/>
              <a:buNone/>
            </a:pPr>
            <a:r>
              <a:rPr lang="en-US" sz="2400" i="1" dirty="0" smtClean="0">
                <a:latin typeface="Arial" charset="0"/>
                <a:ea typeface="ＭＳ Ｐゴシック" charset="0"/>
                <a:cs typeface="ＭＳ Ｐゴシック" charset="0"/>
              </a:rPr>
              <a:t>Support for Tsunami Preparedness Week</a:t>
            </a:r>
            <a:br>
              <a:rPr lang="en-US" sz="2400" i="1" dirty="0" smtClean="0">
                <a:latin typeface="Arial" charset="0"/>
                <a:ea typeface="ＭＳ Ｐゴシック" charset="0"/>
                <a:cs typeface="ＭＳ Ｐゴシック" charset="0"/>
              </a:rPr>
            </a:br>
            <a:r>
              <a:rPr lang="en-US" sz="2400" dirty="0" smtClean="0">
                <a:latin typeface="Arial" charset="0"/>
                <a:ea typeface="ＭＳ Ｐゴシック" charset="0"/>
                <a:cs typeface="ＭＳ Ｐゴシック" charset="0"/>
              </a:rPr>
              <a:t>Register </a:t>
            </a:r>
            <a:r>
              <a:rPr lang="en-US" sz="2400" dirty="0">
                <a:latin typeface="Arial" charset="0"/>
                <a:ea typeface="ＭＳ Ｐゴシック" charset="0"/>
                <a:cs typeface="ＭＳ Ｐゴシック" charset="0"/>
              </a:rPr>
              <a:t>today at </a:t>
            </a:r>
            <a:r>
              <a:rPr lang="en-US" sz="2400" b="1" u="sng" dirty="0" err="1" smtClean="0">
                <a:solidFill>
                  <a:srgbClr val="11487E"/>
                </a:solidFill>
                <a:latin typeface="Arial" charset="0"/>
                <a:ea typeface="ＭＳ Ｐゴシック" charset="0"/>
                <a:cs typeface="ＭＳ Ｐゴシック" charset="0"/>
              </a:rPr>
              <a:t>www.TsunamiZone.org</a:t>
            </a:r>
            <a:r>
              <a:rPr lang="en-US" sz="2400" u="sng" dirty="0">
                <a:solidFill>
                  <a:srgbClr val="2DA0FF"/>
                </a:solidFill>
                <a:latin typeface="Arial" charset="0"/>
                <a:ea typeface="ＭＳ Ｐゴシック" charset="0"/>
                <a:cs typeface="ＭＳ Ｐゴシック" charset="0"/>
              </a:rPr>
              <a:t/>
            </a:r>
            <a:br>
              <a:rPr lang="en-US" sz="2400" u="sng" dirty="0">
                <a:solidFill>
                  <a:srgbClr val="2DA0FF"/>
                </a:solidFill>
                <a:latin typeface="Arial" charset="0"/>
                <a:ea typeface="ＭＳ Ｐゴシック" charset="0"/>
                <a:cs typeface="ＭＳ Ｐゴシック" charset="0"/>
              </a:rPr>
            </a:br>
            <a:r>
              <a:rPr lang="en-US" sz="2400" i="1" dirty="0" smtClean="0">
                <a:latin typeface="Arial" charset="0"/>
                <a:ea typeface="ＭＳ Ｐゴシック" charset="0"/>
                <a:cs typeface="ＭＳ Ｐゴシック" charset="0"/>
              </a:rPr>
              <a:t> </a:t>
            </a:r>
            <a:endParaRPr lang="en-US" sz="2400" i="1" dirty="0">
              <a:latin typeface="Arial" charset="0"/>
              <a:ea typeface="ＭＳ Ｐゴシック" charset="0"/>
              <a:cs typeface="ＭＳ Ｐゴシック" charset="0"/>
            </a:endParaRPr>
          </a:p>
          <a:p>
            <a:pPr>
              <a:spcAft>
                <a:spcPts val="1200"/>
              </a:spcAft>
              <a:buClr>
                <a:schemeClr val="tx1"/>
              </a:buClr>
              <a:buNone/>
            </a:pPr>
            <a:r>
              <a:rPr lang="en-US" sz="2400" dirty="0">
                <a:latin typeface="Arial" charset="0"/>
                <a:ea typeface="ＭＳ Ｐゴシック" charset="0"/>
                <a:cs typeface="ＭＳ Ｐゴシック" charset="0"/>
              </a:rPr>
              <a:t>Communications platform for and among stakeholders and the public</a:t>
            </a:r>
          </a:p>
          <a:p>
            <a:pPr>
              <a:spcAft>
                <a:spcPts val="1200"/>
              </a:spcAft>
              <a:buClr>
                <a:schemeClr val="tx1"/>
              </a:buClr>
              <a:buFontTx/>
              <a:buNone/>
            </a:pPr>
            <a:endParaRPr lang="en-US" sz="1400" dirty="0" smtClean="0">
              <a:latin typeface="Arial" charset="0"/>
              <a:ea typeface="ＭＳ Ｐゴシック" charset="0"/>
              <a:cs typeface="ＭＳ Ｐゴシック" charset="0"/>
            </a:endParaRPr>
          </a:p>
          <a:p>
            <a:pPr>
              <a:spcAft>
                <a:spcPts val="1200"/>
              </a:spcAft>
              <a:buClr>
                <a:schemeClr val="tx1"/>
              </a:buClr>
              <a:buFontTx/>
              <a:buNone/>
            </a:pPr>
            <a:r>
              <a:rPr lang="en-US" sz="2400" dirty="0" smtClean="0">
                <a:latin typeface="Arial" charset="0"/>
                <a:ea typeface="ＭＳ Ｐゴシック" charset="0"/>
                <a:cs typeface="ＭＳ Ｐゴシック" charset="0"/>
              </a:rPr>
              <a:t>Development </a:t>
            </a:r>
            <a:r>
              <a:rPr lang="en-US" sz="2400" dirty="0">
                <a:latin typeface="Arial" charset="0"/>
                <a:ea typeface="ＭＳ Ｐゴシック" charset="0"/>
                <a:cs typeface="ＭＳ Ｐゴシック" charset="0"/>
              </a:rPr>
              <a:t>of consistent, statewide messaging and </a:t>
            </a:r>
            <a:r>
              <a:rPr lang="en-US" sz="2400" dirty="0" smtClean="0">
                <a:latin typeface="Arial" charset="0"/>
                <a:ea typeface="ＭＳ Ｐゴシック" charset="0"/>
                <a:cs typeface="ＭＳ Ｐゴシック" charset="0"/>
              </a:rPr>
              <a:t>resources</a:t>
            </a:r>
            <a:br>
              <a:rPr lang="en-US" sz="2400" dirty="0" smtClean="0">
                <a:latin typeface="Arial" charset="0"/>
                <a:ea typeface="ＭＳ Ｐゴシック" charset="0"/>
                <a:cs typeface="ＭＳ Ｐゴシック" charset="0"/>
              </a:rPr>
            </a:br>
            <a:r>
              <a:rPr lang="en-US" sz="2400" dirty="0" smtClean="0">
                <a:latin typeface="Arial" charset="0"/>
                <a:ea typeface="ＭＳ Ｐゴシック" charset="0"/>
                <a:cs typeface="ＭＳ Ｐゴシック" charset="0"/>
              </a:rPr>
              <a:t>Available at </a:t>
            </a:r>
            <a:r>
              <a:rPr lang="en-US" sz="2400" b="1" u="sng" dirty="0" err="1" smtClean="0">
                <a:solidFill>
                  <a:srgbClr val="11487E"/>
                </a:solidFill>
                <a:latin typeface="Arial" charset="0"/>
                <a:ea typeface="ＭＳ Ｐゴシック" charset="0"/>
                <a:cs typeface="ＭＳ Ｐゴシック" charset="0"/>
              </a:rPr>
              <a:t>www.EarthquakeCountry.org</a:t>
            </a:r>
            <a:endParaRPr lang="en-US" sz="2400" b="1" dirty="0">
              <a:latin typeface="Arial" charset="0"/>
              <a:ea typeface="ＭＳ Ｐゴシック" charset="0"/>
              <a:cs typeface="ＭＳ Ｐゴシック" charset="0"/>
            </a:endParaRPr>
          </a:p>
          <a:p>
            <a:pPr>
              <a:spcAft>
                <a:spcPts val="1200"/>
              </a:spcAft>
              <a:buClr>
                <a:schemeClr val="tx1"/>
              </a:buClr>
              <a:buFontTx/>
              <a:buNone/>
            </a:pPr>
            <a:endParaRPr lang="en-US" sz="2400" dirty="0">
              <a:latin typeface="Arial" charset="0"/>
              <a:ea typeface="ＭＳ Ｐゴシック" charset="0"/>
              <a:cs typeface="ＭＳ Ｐゴシック" charset="0"/>
            </a:endParaRPr>
          </a:p>
        </p:txBody>
      </p:sp>
      <p:sp>
        <p:nvSpPr>
          <p:cNvPr id="32772" name="Rectangle 4"/>
          <p:cNvSpPr>
            <a:spLocks/>
          </p:cNvSpPr>
          <p:nvPr/>
        </p:nvSpPr>
        <p:spPr bwMode="auto">
          <a:xfrm>
            <a:off x="0" y="152400"/>
            <a:ext cx="91567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47" bIns="0" anchor="ctr"/>
          <a:lstStyle/>
          <a:p>
            <a:pPr marL="39688" algn="ctr"/>
            <a:r>
              <a:rPr lang="en-US" b="1" dirty="0">
                <a:latin typeface="Arial Bold" charset="0"/>
                <a:sym typeface="Arial Bold" charset="0"/>
              </a:rPr>
              <a:t>ECA </a:t>
            </a:r>
            <a:r>
              <a:rPr lang="en-US" b="1" dirty="0" smtClean="0">
                <a:latin typeface="Arial Bold" charset="0"/>
                <a:sym typeface="Arial Bold" charset="0"/>
              </a:rPr>
              <a:t>Major Activities</a:t>
            </a:r>
            <a:endParaRPr lang="en-US" b="1" dirty="0">
              <a:latin typeface="Arial Bold" charset="0"/>
              <a:sym typeface="Arial Bold" charset="0"/>
            </a:endParaRPr>
          </a:p>
        </p:txBody>
      </p:sp>
      <p:pic>
        <p:nvPicPr>
          <p:cNvPr id="32774" name="Picture 13" descr="Screen shot 2011-06-26 at 4.58.08 PM.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5181600"/>
            <a:ext cx="2057400"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4" descr="Screen shot 2011-06-26 at 4.59.32 PM.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616825" y="2819400"/>
            <a:ext cx="1222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5" descr="Screen shot 2011-06-26 at 4.59.22 PM.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994525" y="3352800"/>
            <a:ext cx="12350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title="A woman bent over beneath a table, holding onto a leg of the table"/>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a:ext>
            </a:extLst>
          </a:blip>
          <a:srcRect/>
          <a:stretch/>
        </p:blipFill>
        <p:spPr>
          <a:xfrm>
            <a:off x="6477000" y="1066800"/>
            <a:ext cx="2279323" cy="1524000"/>
          </a:xfrm>
          <a:prstGeom prst="rect">
            <a:avLst/>
          </a:prstGeom>
        </p:spPr>
      </p:pic>
      <p:pic>
        <p:nvPicPr>
          <p:cNvPr id="10" name="Picture 9" descr="Screen Shot 2014-03-23 at 9.36.06 AM.png"/>
          <p:cNvPicPr>
            <a:picLocks noChangeAspect="1"/>
          </p:cNvPicPr>
          <p:nvPr/>
        </p:nvPicPr>
        <p:blipFill rotWithShape="1">
          <a:blip r:embed="rId8" cstate="print">
            <a:extLst>
              <a:ext uri="{28A0092B-C50C-407E-A947-70E740481C1C}">
                <a14:useLocalDpi xmlns:a14="http://schemas.microsoft.com/office/drawing/2010/main"/>
              </a:ext>
            </a:extLst>
          </a:blip>
          <a:srcRect l="35128" t="25913" r="31282" b="40513"/>
          <a:stretch/>
        </p:blipFill>
        <p:spPr>
          <a:xfrm>
            <a:off x="6400800" y="2819400"/>
            <a:ext cx="1295400" cy="1473394"/>
          </a:xfrm>
          <a:prstGeom prst="rect">
            <a:avLst/>
          </a:prstGeom>
          <a:ln>
            <a:noFill/>
          </a:ln>
        </p:spPr>
      </p:pic>
    </p:spTree>
    <p:extLst>
      <p:ext uri="{BB962C8B-B14F-4D97-AF65-F5344CB8AC3E}">
        <p14:creationId xmlns:p14="http://schemas.microsoft.com/office/powerpoint/2010/main" val="40887704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1545"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err="1" smtClean="0">
                <a:solidFill>
                  <a:srgbClr val="FFFFFF"/>
                </a:solidFill>
              </a:rPr>
              <a:t>EarthquakeCountry.org</a:t>
            </a:r>
            <a:endParaRPr lang="en-US" b="1" dirty="0">
              <a:solidFill>
                <a:srgbClr val="FFFFFF"/>
              </a:solidFill>
            </a:endParaRPr>
          </a:p>
        </p:txBody>
      </p:sp>
      <p:sp>
        <p:nvSpPr>
          <p:cNvPr id="3" name="Rectangle 2"/>
          <p:cNvSpPr/>
          <p:nvPr/>
        </p:nvSpPr>
        <p:spPr>
          <a:xfrm>
            <a:off x="3657600" y="1295400"/>
            <a:ext cx="5334000" cy="5262980"/>
          </a:xfrm>
          <a:prstGeom prst="rect">
            <a:avLst/>
          </a:prstGeom>
        </p:spPr>
        <p:txBody>
          <a:bodyPr wrap="square">
            <a:spAutoFit/>
          </a:bodyPr>
          <a:lstStyle/>
          <a:p>
            <a:pPr marL="795338" lvl="1" indent="-342900" eaLnBrk="1" hangingPunct="1">
              <a:buFont typeface="Arial"/>
              <a:buChar char="•"/>
              <a:defRPr/>
            </a:pPr>
            <a:r>
              <a:rPr lang="en-US" sz="2800" dirty="0">
                <a:solidFill>
                  <a:schemeClr val="bg2"/>
                </a:solidFill>
              </a:rPr>
              <a:t>H</a:t>
            </a:r>
            <a:r>
              <a:rPr lang="en-US" sz="2800" dirty="0" smtClean="0">
                <a:solidFill>
                  <a:schemeClr val="bg2"/>
                </a:solidFill>
              </a:rPr>
              <a:t>ow to Prepare to Survive and Recover </a:t>
            </a:r>
          </a:p>
          <a:p>
            <a:pPr lvl="1" indent="0" eaLnBrk="1" hangingPunct="1">
              <a:defRPr/>
            </a:pPr>
            <a:endParaRPr lang="en-US" sz="2800" dirty="0">
              <a:solidFill>
                <a:schemeClr val="bg2"/>
              </a:solidFill>
            </a:endParaRPr>
          </a:p>
          <a:p>
            <a:pPr marL="795338" lvl="1" indent="-342900" eaLnBrk="1" hangingPunct="1">
              <a:buFont typeface="Arial"/>
              <a:buChar char="•"/>
              <a:defRPr/>
            </a:pPr>
            <a:r>
              <a:rPr lang="en-US" sz="2800" dirty="0" smtClean="0">
                <a:solidFill>
                  <a:schemeClr val="bg2"/>
                </a:solidFill>
              </a:rPr>
              <a:t>Key programs and activities</a:t>
            </a:r>
          </a:p>
          <a:p>
            <a:pPr lvl="1" indent="0" eaLnBrk="1" hangingPunct="1">
              <a:defRPr/>
            </a:pPr>
            <a:endParaRPr lang="en-US" sz="2800" dirty="0">
              <a:solidFill>
                <a:schemeClr val="bg2"/>
              </a:solidFill>
            </a:endParaRPr>
          </a:p>
          <a:p>
            <a:pPr marL="795338" lvl="1" indent="-342900" eaLnBrk="1" hangingPunct="1">
              <a:buFont typeface="Arial"/>
              <a:buChar char="•"/>
              <a:defRPr/>
            </a:pPr>
            <a:r>
              <a:rPr lang="en-US" sz="2800" dirty="0">
                <a:solidFill>
                  <a:schemeClr val="bg2"/>
                </a:solidFill>
              </a:rPr>
              <a:t>Downloadable </a:t>
            </a:r>
            <a:r>
              <a:rPr lang="en-US" sz="2800" dirty="0" smtClean="0">
                <a:solidFill>
                  <a:schemeClr val="bg2"/>
                </a:solidFill>
              </a:rPr>
              <a:t>booklets, materials</a:t>
            </a:r>
            <a:r>
              <a:rPr lang="en-US" sz="2800" dirty="0">
                <a:solidFill>
                  <a:schemeClr val="bg2"/>
                </a:solidFill>
              </a:rPr>
              <a:t>, videos</a:t>
            </a:r>
            <a:r>
              <a:rPr lang="en-US" sz="2800" dirty="0" smtClean="0">
                <a:solidFill>
                  <a:schemeClr val="bg2"/>
                </a:solidFill>
              </a:rPr>
              <a:t>, games</a:t>
            </a:r>
            <a:r>
              <a:rPr lang="en-US" sz="2800" dirty="0">
                <a:solidFill>
                  <a:schemeClr val="bg2"/>
                </a:solidFill>
              </a:rPr>
              <a:t>, and </a:t>
            </a:r>
            <a:r>
              <a:rPr lang="en-US" sz="2800" dirty="0" smtClean="0">
                <a:solidFill>
                  <a:schemeClr val="bg2"/>
                </a:solidFill>
              </a:rPr>
              <a:t>more</a:t>
            </a:r>
            <a:endParaRPr lang="en-US" sz="2800" i="1" dirty="0" smtClean="0">
              <a:solidFill>
                <a:schemeClr val="bg2"/>
              </a:solidFill>
            </a:endParaRPr>
          </a:p>
          <a:p>
            <a:pPr marL="795338" lvl="1" indent="-342900" eaLnBrk="1" hangingPunct="1">
              <a:buFont typeface="Arial"/>
              <a:buChar char="•"/>
              <a:defRPr/>
            </a:pPr>
            <a:endParaRPr lang="en-US" sz="2800" dirty="0">
              <a:solidFill>
                <a:schemeClr val="bg2"/>
              </a:solidFill>
            </a:endParaRPr>
          </a:p>
          <a:p>
            <a:pPr marL="795338" lvl="1" indent="-342900">
              <a:buFont typeface="Arial"/>
              <a:buChar char="•"/>
              <a:defRPr/>
            </a:pPr>
            <a:r>
              <a:rPr lang="en-US" sz="2800" b="1" i="1" dirty="0">
                <a:solidFill>
                  <a:schemeClr val="bg2"/>
                </a:solidFill>
              </a:rPr>
              <a:t>Seven Steps to Earthquake Safety </a:t>
            </a:r>
            <a:endParaRPr lang="en-US" sz="2800" b="1" dirty="0">
              <a:solidFill>
                <a:schemeClr val="bg2"/>
              </a:solidFill>
            </a:endParaRPr>
          </a:p>
        </p:txBody>
      </p:sp>
      <p:pic>
        <p:nvPicPr>
          <p:cNvPr id="4" name="Picture 3" descr="Screen Shot 2014-06-03 at 3.21.07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4800" y="1311529"/>
            <a:ext cx="2895600" cy="4189441"/>
          </a:xfrm>
          <a:prstGeom prst="rect">
            <a:avLst/>
          </a:prstGeom>
        </p:spPr>
      </p:pic>
      <p:pic>
        <p:nvPicPr>
          <p:cNvPr id="5" name="Picture 5" descr="14177sm.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52600" y="3048000"/>
            <a:ext cx="2133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Picture 5.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5800" y="3810000"/>
            <a:ext cx="21205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Screen Shot 2015-02-17 at 12.00.52 AM.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676400" y="4239933"/>
            <a:ext cx="1981200" cy="2562225"/>
          </a:xfrm>
          <a:prstGeom prst="rect">
            <a:avLst/>
          </a:prstGeom>
        </p:spPr>
      </p:pic>
    </p:spTree>
    <p:extLst>
      <p:ext uri="{BB962C8B-B14F-4D97-AF65-F5344CB8AC3E}">
        <p14:creationId xmlns:p14="http://schemas.microsoft.com/office/powerpoint/2010/main" val="22399702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1545"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Seven Steps to Earthquake Safety</a:t>
            </a:r>
            <a:endParaRPr lang="en-US" b="1" dirty="0">
              <a:solidFill>
                <a:srgbClr val="FFFFFF"/>
              </a:solidFill>
            </a:endParaRPr>
          </a:p>
        </p:txBody>
      </p:sp>
      <p:pic>
        <p:nvPicPr>
          <p:cNvPr id="2" name="Picture 1" descr="step1square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803976"/>
            <a:ext cx="1905000" cy="1905000"/>
          </a:xfrm>
          <a:prstGeom prst="rect">
            <a:avLst/>
          </a:prstGeom>
        </p:spPr>
      </p:pic>
      <p:pic>
        <p:nvPicPr>
          <p:cNvPr id="8" name="Picture 7" descr="step2square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1803976"/>
            <a:ext cx="1905000" cy="1905000"/>
          </a:xfrm>
          <a:prstGeom prst="rect">
            <a:avLst/>
          </a:prstGeom>
        </p:spPr>
      </p:pic>
      <p:pic>
        <p:nvPicPr>
          <p:cNvPr id="9" name="Picture 8" descr="step3square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2204" y="1803976"/>
            <a:ext cx="1905000" cy="1905000"/>
          </a:xfrm>
          <a:prstGeom prst="rect">
            <a:avLst/>
          </a:prstGeom>
        </p:spPr>
      </p:pic>
      <p:pic>
        <p:nvPicPr>
          <p:cNvPr id="10" name="Picture 9" descr="step4square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9874" y="1803976"/>
            <a:ext cx="1905000" cy="1905000"/>
          </a:xfrm>
          <a:prstGeom prst="rect">
            <a:avLst/>
          </a:prstGeom>
        </p:spPr>
      </p:pic>
      <p:pic>
        <p:nvPicPr>
          <p:cNvPr id="11" name="Picture 10" descr="step5squareico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766" y="4648200"/>
            <a:ext cx="1905000" cy="1905000"/>
          </a:xfrm>
          <a:prstGeom prst="rect">
            <a:avLst/>
          </a:prstGeom>
        </p:spPr>
      </p:pic>
      <p:pic>
        <p:nvPicPr>
          <p:cNvPr id="12" name="Picture 11" descr="step6squareicon.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95600" y="4648200"/>
            <a:ext cx="1905000" cy="1905000"/>
          </a:xfrm>
          <a:prstGeom prst="rect">
            <a:avLst/>
          </a:prstGeom>
        </p:spPr>
      </p:pic>
      <p:pic>
        <p:nvPicPr>
          <p:cNvPr id="13" name="Picture 12" descr="step7squareicon.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9800" y="4648200"/>
            <a:ext cx="1905000" cy="1905000"/>
          </a:xfrm>
          <a:prstGeom prst="rect">
            <a:avLst/>
          </a:prstGeom>
        </p:spPr>
      </p:pic>
      <p:sp>
        <p:nvSpPr>
          <p:cNvPr id="14" name="TextBox 13"/>
          <p:cNvSpPr txBox="1"/>
          <p:nvPr/>
        </p:nvSpPr>
        <p:spPr>
          <a:xfrm>
            <a:off x="1135112" y="1143000"/>
            <a:ext cx="1311176" cy="584776"/>
          </a:xfrm>
          <a:prstGeom prst="rect">
            <a:avLst/>
          </a:prstGeom>
          <a:noFill/>
        </p:spPr>
        <p:txBody>
          <a:bodyPr wrap="none" rtlCol="0">
            <a:spAutoFit/>
          </a:bodyPr>
          <a:lstStyle/>
          <a:p>
            <a:pPr algn="ctr"/>
            <a:r>
              <a:rPr lang="en-US" sz="1600" b="1" dirty="0" smtClean="0">
                <a:solidFill>
                  <a:srgbClr val="0E4782"/>
                </a:solidFill>
              </a:rPr>
              <a:t>1. Secure </a:t>
            </a:r>
            <a:br>
              <a:rPr lang="en-US" sz="1600" b="1" dirty="0" smtClean="0">
                <a:solidFill>
                  <a:srgbClr val="0E4782"/>
                </a:solidFill>
              </a:rPr>
            </a:br>
            <a:r>
              <a:rPr lang="en-US" sz="1600" b="1" dirty="0" smtClean="0">
                <a:solidFill>
                  <a:srgbClr val="0E4782"/>
                </a:solidFill>
              </a:rPr>
              <a:t>Your Space</a:t>
            </a:r>
            <a:endParaRPr lang="en-US" sz="1600" b="1" dirty="0">
              <a:solidFill>
                <a:srgbClr val="0E4782"/>
              </a:solidFill>
            </a:endParaRPr>
          </a:p>
        </p:txBody>
      </p:sp>
      <p:sp>
        <p:nvSpPr>
          <p:cNvPr id="15" name="TextBox 14"/>
          <p:cNvSpPr txBox="1"/>
          <p:nvPr/>
        </p:nvSpPr>
        <p:spPr>
          <a:xfrm>
            <a:off x="3233188" y="1143000"/>
            <a:ext cx="1229824" cy="584776"/>
          </a:xfrm>
          <a:prstGeom prst="rect">
            <a:avLst/>
          </a:prstGeom>
          <a:noFill/>
        </p:spPr>
        <p:txBody>
          <a:bodyPr wrap="none" rtlCol="0">
            <a:spAutoFit/>
          </a:bodyPr>
          <a:lstStyle/>
          <a:p>
            <a:pPr algn="ctr"/>
            <a:r>
              <a:rPr lang="en-US" sz="1600" b="1" dirty="0" smtClean="0">
                <a:solidFill>
                  <a:srgbClr val="0E4782"/>
                </a:solidFill>
              </a:rPr>
              <a:t>2. Plan </a:t>
            </a:r>
            <a:br>
              <a:rPr lang="en-US" sz="1600" b="1" dirty="0" smtClean="0">
                <a:solidFill>
                  <a:srgbClr val="0E4782"/>
                </a:solidFill>
              </a:rPr>
            </a:br>
            <a:r>
              <a:rPr lang="en-US" sz="1600" b="1" dirty="0" smtClean="0">
                <a:solidFill>
                  <a:srgbClr val="0E4782"/>
                </a:solidFill>
              </a:rPr>
              <a:t>To Be Safe</a:t>
            </a:r>
            <a:endParaRPr lang="en-US" sz="1600" b="1" dirty="0">
              <a:solidFill>
                <a:srgbClr val="0E4782"/>
              </a:solidFill>
            </a:endParaRPr>
          </a:p>
        </p:txBody>
      </p:sp>
      <p:sp>
        <p:nvSpPr>
          <p:cNvPr id="16" name="TextBox 15"/>
          <p:cNvSpPr txBox="1"/>
          <p:nvPr/>
        </p:nvSpPr>
        <p:spPr>
          <a:xfrm>
            <a:off x="4951408" y="1143000"/>
            <a:ext cx="1906592" cy="584776"/>
          </a:xfrm>
          <a:prstGeom prst="rect">
            <a:avLst/>
          </a:prstGeom>
          <a:noFill/>
        </p:spPr>
        <p:txBody>
          <a:bodyPr wrap="none" rtlCol="0">
            <a:spAutoFit/>
          </a:bodyPr>
          <a:lstStyle/>
          <a:p>
            <a:pPr algn="ctr"/>
            <a:r>
              <a:rPr lang="en-US" sz="1600" b="1" dirty="0" smtClean="0">
                <a:solidFill>
                  <a:srgbClr val="0E4782"/>
                </a:solidFill>
              </a:rPr>
              <a:t>3. Organize </a:t>
            </a:r>
            <a:br>
              <a:rPr lang="en-US" sz="1600" b="1" dirty="0" smtClean="0">
                <a:solidFill>
                  <a:srgbClr val="0E4782"/>
                </a:solidFill>
              </a:rPr>
            </a:br>
            <a:r>
              <a:rPr lang="en-US" sz="1600" b="1" dirty="0" smtClean="0">
                <a:solidFill>
                  <a:srgbClr val="0E4782"/>
                </a:solidFill>
              </a:rPr>
              <a:t>Disaster Supplies </a:t>
            </a:r>
            <a:endParaRPr lang="en-US" sz="1600" b="1" dirty="0">
              <a:solidFill>
                <a:srgbClr val="0E4782"/>
              </a:solidFill>
            </a:endParaRPr>
          </a:p>
        </p:txBody>
      </p:sp>
      <p:sp>
        <p:nvSpPr>
          <p:cNvPr id="17" name="TextBox 16"/>
          <p:cNvSpPr txBox="1"/>
          <p:nvPr/>
        </p:nvSpPr>
        <p:spPr>
          <a:xfrm>
            <a:off x="6942222" y="1143000"/>
            <a:ext cx="2020305" cy="584776"/>
          </a:xfrm>
          <a:prstGeom prst="rect">
            <a:avLst/>
          </a:prstGeom>
          <a:noFill/>
        </p:spPr>
        <p:txBody>
          <a:bodyPr wrap="none" rtlCol="0">
            <a:spAutoFit/>
          </a:bodyPr>
          <a:lstStyle/>
          <a:p>
            <a:pPr algn="ctr"/>
            <a:r>
              <a:rPr lang="en-US" sz="1600" b="1" dirty="0" smtClean="0">
                <a:solidFill>
                  <a:srgbClr val="0E4782"/>
                </a:solidFill>
              </a:rPr>
              <a:t>4. Minimize </a:t>
            </a:r>
            <a:br>
              <a:rPr lang="en-US" sz="1600" b="1" dirty="0" smtClean="0">
                <a:solidFill>
                  <a:srgbClr val="0E4782"/>
                </a:solidFill>
              </a:rPr>
            </a:br>
            <a:r>
              <a:rPr lang="en-US" sz="1600" b="1" dirty="0" smtClean="0">
                <a:solidFill>
                  <a:srgbClr val="0E4782"/>
                </a:solidFill>
              </a:rPr>
              <a:t>Financial Hardship</a:t>
            </a:r>
            <a:endParaRPr lang="en-US" sz="1600" b="1" dirty="0">
              <a:solidFill>
                <a:srgbClr val="0E4782"/>
              </a:solidFill>
            </a:endParaRPr>
          </a:p>
        </p:txBody>
      </p:sp>
      <p:sp>
        <p:nvSpPr>
          <p:cNvPr id="18" name="TextBox 17"/>
          <p:cNvSpPr txBox="1"/>
          <p:nvPr/>
        </p:nvSpPr>
        <p:spPr>
          <a:xfrm>
            <a:off x="762000" y="4038600"/>
            <a:ext cx="2088532" cy="584776"/>
          </a:xfrm>
          <a:prstGeom prst="rect">
            <a:avLst/>
          </a:prstGeom>
          <a:noFill/>
        </p:spPr>
        <p:txBody>
          <a:bodyPr wrap="none" rtlCol="0">
            <a:spAutoFit/>
          </a:bodyPr>
          <a:lstStyle/>
          <a:p>
            <a:pPr algn="ctr"/>
            <a:r>
              <a:rPr lang="en-US" sz="1600" b="1" dirty="0" smtClean="0">
                <a:solidFill>
                  <a:srgbClr val="0E4782"/>
                </a:solidFill>
              </a:rPr>
              <a:t>5. Drop,</a:t>
            </a:r>
            <a:br>
              <a:rPr lang="en-US" sz="1600" b="1" dirty="0" smtClean="0">
                <a:solidFill>
                  <a:srgbClr val="0E4782"/>
                </a:solidFill>
              </a:rPr>
            </a:br>
            <a:r>
              <a:rPr lang="en-US" sz="1600" b="1" dirty="0" smtClean="0">
                <a:solidFill>
                  <a:srgbClr val="0E4782"/>
                </a:solidFill>
              </a:rPr>
              <a:t>Cover, and Hold On</a:t>
            </a:r>
            <a:endParaRPr lang="en-US" sz="1600" b="1" dirty="0">
              <a:solidFill>
                <a:srgbClr val="0E4782"/>
              </a:solidFill>
            </a:endParaRPr>
          </a:p>
        </p:txBody>
      </p:sp>
      <p:sp>
        <p:nvSpPr>
          <p:cNvPr id="19" name="TextBox 18"/>
          <p:cNvSpPr txBox="1"/>
          <p:nvPr/>
        </p:nvSpPr>
        <p:spPr>
          <a:xfrm>
            <a:off x="3242606" y="4038600"/>
            <a:ext cx="1210989" cy="584776"/>
          </a:xfrm>
          <a:prstGeom prst="rect">
            <a:avLst/>
          </a:prstGeom>
          <a:noFill/>
        </p:spPr>
        <p:txBody>
          <a:bodyPr wrap="none" rtlCol="0">
            <a:spAutoFit/>
          </a:bodyPr>
          <a:lstStyle/>
          <a:p>
            <a:pPr algn="ctr"/>
            <a:r>
              <a:rPr lang="en-US" sz="1600" b="1" dirty="0" smtClean="0">
                <a:solidFill>
                  <a:srgbClr val="0E4782"/>
                </a:solidFill>
              </a:rPr>
              <a:t>6. Improve</a:t>
            </a:r>
            <a:br>
              <a:rPr lang="en-US" sz="1600" b="1" dirty="0" smtClean="0">
                <a:solidFill>
                  <a:srgbClr val="0E4782"/>
                </a:solidFill>
              </a:rPr>
            </a:br>
            <a:r>
              <a:rPr lang="en-US" sz="1600" b="1" dirty="0" smtClean="0">
                <a:solidFill>
                  <a:srgbClr val="0E4782"/>
                </a:solidFill>
              </a:rPr>
              <a:t>Safety</a:t>
            </a:r>
            <a:endParaRPr lang="en-US" sz="1600" b="1" dirty="0">
              <a:solidFill>
                <a:srgbClr val="0E4782"/>
              </a:solidFill>
            </a:endParaRPr>
          </a:p>
        </p:txBody>
      </p:sp>
      <p:sp>
        <p:nvSpPr>
          <p:cNvPr id="20" name="TextBox 19"/>
          <p:cNvSpPr txBox="1"/>
          <p:nvPr/>
        </p:nvSpPr>
        <p:spPr>
          <a:xfrm>
            <a:off x="6241421" y="4038600"/>
            <a:ext cx="1461758" cy="584776"/>
          </a:xfrm>
          <a:prstGeom prst="rect">
            <a:avLst/>
          </a:prstGeom>
          <a:noFill/>
        </p:spPr>
        <p:txBody>
          <a:bodyPr wrap="none" rtlCol="0">
            <a:spAutoFit/>
          </a:bodyPr>
          <a:lstStyle/>
          <a:p>
            <a:pPr algn="ctr"/>
            <a:r>
              <a:rPr lang="en-US" sz="1600" b="1" dirty="0" smtClean="0">
                <a:solidFill>
                  <a:srgbClr val="0E4782"/>
                </a:solidFill>
              </a:rPr>
              <a:t>7. Reconnect</a:t>
            </a:r>
            <a:br>
              <a:rPr lang="en-US" sz="1600" b="1" dirty="0" smtClean="0">
                <a:solidFill>
                  <a:srgbClr val="0E4782"/>
                </a:solidFill>
              </a:rPr>
            </a:br>
            <a:r>
              <a:rPr lang="en-US" sz="1600" b="1" dirty="0" smtClean="0">
                <a:solidFill>
                  <a:srgbClr val="0E4782"/>
                </a:solidFill>
              </a:rPr>
              <a:t>and Restore</a:t>
            </a:r>
            <a:endParaRPr lang="en-US" sz="1600" b="1" dirty="0">
              <a:solidFill>
                <a:srgbClr val="0E4782"/>
              </a:solidFill>
            </a:endParaRPr>
          </a:p>
        </p:txBody>
      </p:sp>
      <p:sp>
        <p:nvSpPr>
          <p:cNvPr id="21" name="Rectangle 20"/>
          <p:cNvSpPr/>
          <p:nvPr/>
        </p:nvSpPr>
        <p:spPr>
          <a:xfrm rot="16200000">
            <a:off x="-281633" y="2537767"/>
            <a:ext cx="1473200" cy="461665"/>
          </a:xfrm>
          <a:prstGeom prst="rect">
            <a:avLst/>
          </a:prstGeom>
          <a:solidFill>
            <a:srgbClr val="FDD666"/>
          </a:solidFill>
        </p:spPr>
        <p:style>
          <a:lnRef idx="1">
            <a:schemeClr val="accent1"/>
          </a:lnRef>
          <a:fillRef idx="3">
            <a:schemeClr val="accent1"/>
          </a:fillRef>
          <a:effectRef idx="2">
            <a:schemeClr val="accent1"/>
          </a:effectRef>
          <a:fontRef idx="minor">
            <a:schemeClr val="lt1"/>
          </a:fontRef>
        </p:style>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solidFill>
              </a:rPr>
              <a:t>BEFORE</a:t>
            </a:r>
            <a:endParaRPr lang="en-US" sz="3200" b="1" cap="none" spc="0" dirty="0">
              <a:ln w="12700">
                <a:solidFill>
                  <a:schemeClr val="tx2">
                    <a:satMod val="155000"/>
                  </a:schemeClr>
                </a:solidFill>
                <a:prstDash val="solid"/>
              </a:ln>
              <a:solidFill>
                <a:schemeClr val="bg2"/>
              </a:solidFill>
            </a:endParaRPr>
          </a:p>
        </p:txBody>
      </p:sp>
      <p:sp>
        <p:nvSpPr>
          <p:cNvPr id="22" name="Rectangle 21"/>
          <p:cNvSpPr/>
          <p:nvPr/>
        </p:nvSpPr>
        <p:spPr>
          <a:xfrm rot="16200000">
            <a:off x="-277167" y="5357167"/>
            <a:ext cx="1473200" cy="461665"/>
          </a:xfrm>
          <a:prstGeom prst="rect">
            <a:avLst/>
          </a:prstGeom>
          <a:solidFill>
            <a:srgbClr val="F29C4D"/>
          </a:solidFill>
        </p:spPr>
        <p:style>
          <a:lnRef idx="1">
            <a:schemeClr val="accent1"/>
          </a:lnRef>
          <a:fillRef idx="3">
            <a:schemeClr val="accent1"/>
          </a:fillRef>
          <a:effectRef idx="2">
            <a:schemeClr val="accent1"/>
          </a:effectRef>
          <a:fontRef idx="minor">
            <a:schemeClr val="lt1"/>
          </a:fontRef>
        </p:style>
        <p:txBody>
          <a:bodyPr wrap="square" lIns="91440" tIns="45720" rIns="91440" bIns="45720">
            <a:spAutoFit/>
          </a:bodyPr>
          <a:lstStyle/>
          <a:p>
            <a:pPr algn="ctr"/>
            <a:r>
              <a:rPr lang="en-US" sz="2400" b="1" dirty="0" smtClean="0">
                <a:ln w="12700">
                  <a:solidFill>
                    <a:schemeClr val="tx2">
                      <a:satMod val="155000"/>
                    </a:schemeClr>
                  </a:solidFill>
                  <a:prstDash val="solid"/>
                </a:ln>
                <a:solidFill>
                  <a:schemeClr val="bg2"/>
                </a:solidFill>
              </a:rPr>
              <a:t>DURING</a:t>
            </a:r>
            <a:endParaRPr lang="en-US" sz="3200" b="1" cap="none" spc="0" dirty="0">
              <a:ln w="12700">
                <a:solidFill>
                  <a:schemeClr val="tx2">
                    <a:satMod val="155000"/>
                  </a:schemeClr>
                </a:solidFill>
                <a:prstDash val="solid"/>
              </a:ln>
              <a:solidFill>
                <a:schemeClr val="bg2"/>
              </a:solidFill>
            </a:endParaRPr>
          </a:p>
        </p:txBody>
      </p:sp>
      <p:sp>
        <p:nvSpPr>
          <p:cNvPr id="23" name="Rectangle 22"/>
          <p:cNvSpPr/>
          <p:nvPr/>
        </p:nvSpPr>
        <p:spPr>
          <a:xfrm rot="16200000">
            <a:off x="4899967" y="5357167"/>
            <a:ext cx="1473200" cy="461665"/>
          </a:xfrm>
          <a:prstGeom prst="rect">
            <a:avLst/>
          </a:prstGeom>
          <a:solidFill>
            <a:srgbClr val="7ABCE6"/>
          </a:solidFill>
        </p:spPr>
        <p:style>
          <a:lnRef idx="1">
            <a:schemeClr val="accent1"/>
          </a:lnRef>
          <a:fillRef idx="3">
            <a:schemeClr val="accent1"/>
          </a:fillRef>
          <a:effectRef idx="2">
            <a:schemeClr val="accent1"/>
          </a:effectRef>
          <a:fontRef idx="minor">
            <a:schemeClr val="lt1"/>
          </a:fontRef>
        </p:style>
        <p:txBody>
          <a:bodyPr wrap="square" lIns="91440" tIns="45720" rIns="91440" bIns="45720">
            <a:spAutoFit/>
          </a:bodyPr>
          <a:lstStyle/>
          <a:p>
            <a:pPr algn="ctr"/>
            <a:r>
              <a:rPr lang="en-US" sz="2400" b="1" dirty="0" smtClean="0">
                <a:ln w="12700">
                  <a:solidFill>
                    <a:schemeClr val="tx2">
                      <a:satMod val="155000"/>
                    </a:schemeClr>
                  </a:solidFill>
                  <a:prstDash val="solid"/>
                </a:ln>
                <a:solidFill>
                  <a:schemeClr val="bg2"/>
                </a:solidFill>
              </a:rPr>
              <a:t>AFTER</a:t>
            </a:r>
            <a:endParaRPr lang="en-US" sz="3200" b="1" cap="none" spc="0" dirty="0">
              <a:ln w="12700">
                <a:solidFill>
                  <a:schemeClr val="tx2">
                    <a:satMod val="155000"/>
                  </a:schemeClr>
                </a:solidFill>
                <a:prstDash val="solid"/>
              </a:ln>
              <a:solidFill>
                <a:schemeClr val="bg2"/>
              </a:solidFill>
            </a:endParaRPr>
          </a:p>
        </p:txBody>
      </p:sp>
    </p:spTree>
    <p:extLst>
      <p:ext uri="{BB962C8B-B14F-4D97-AF65-F5344CB8AC3E}">
        <p14:creationId xmlns:p14="http://schemas.microsoft.com/office/powerpoint/2010/main" val="8667056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txBox="1">
            <a:spLocks/>
          </p:cNvSpPr>
          <p:nvPr/>
        </p:nvSpPr>
        <p:spPr bwMode="auto">
          <a:xfrm>
            <a:off x="0" y="762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i="1" dirty="0" smtClean="0">
                <a:solidFill>
                  <a:srgbClr val="FFFFFF"/>
                </a:solidFill>
              </a:rPr>
              <a:t>Staying Safe Where the Earth Shakes</a:t>
            </a:r>
            <a:endParaRPr lang="en-US" b="1" i="1" dirty="0">
              <a:solidFill>
                <a:srgbClr val="FFFFFF"/>
              </a:solidFill>
            </a:endParaRPr>
          </a:p>
        </p:txBody>
      </p:sp>
      <p:sp>
        <p:nvSpPr>
          <p:cNvPr id="6" name="Content Placeholder 2"/>
          <p:cNvSpPr txBox="1">
            <a:spLocks/>
          </p:cNvSpPr>
          <p:nvPr/>
        </p:nvSpPr>
        <p:spPr bwMode="auto">
          <a:xfrm>
            <a:off x="152400" y="990600"/>
            <a:ext cx="5791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91316" bIns="45658" numCol="1" anchor="t" anchorCtr="0" compatLnSpc="1">
            <a:prstTxWarp prst="textNoShape">
              <a:avLst/>
            </a:prstTxWarp>
          </a:bodyPr>
          <a:lstStyle>
            <a:lvl1pPr marL="338138" indent="-338138" algn="l" rtl="0" eaLnBrk="0" fontAlgn="base" hangingPunct="0">
              <a:spcBef>
                <a:spcPct val="20000"/>
              </a:spcBef>
              <a:spcAft>
                <a:spcPct val="0"/>
              </a:spcAft>
              <a:buClr>
                <a:schemeClr val="tx2"/>
              </a:buClr>
              <a:buChar char="•"/>
              <a:defRPr sz="3200">
                <a:solidFill>
                  <a:schemeClr val="tx1"/>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38238" indent="-223838" algn="l" rtl="0" eaLnBrk="0" fontAlgn="base" hangingPunct="0">
              <a:spcBef>
                <a:spcPct val="20000"/>
              </a:spcBef>
              <a:spcAft>
                <a:spcPct val="0"/>
              </a:spcAft>
              <a:buClr>
                <a:schemeClr val="tx2"/>
              </a:buClr>
              <a:buChar char="•"/>
              <a:defRPr sz="2400">
                <a:solidFill>
                  <a:schemeClr val="tx1"/>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chemeClr val="tx1"/>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tx2"/>
              </a:buClr>
              <a:buChar char="•"/>
              <a:defRPr sz="2000">
                <a:solidFill>
                  <a:schemeClr val="tx1"/>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marL="0" indent="0">
              <a:lnSpc>
                <a:spcPct val="90000"/>
              </a:lnSpc>
              <a:buClrTx/>
              <a:buFontTx/>
              <a:buNone/>
            </a:pPr>
            <a:endParaRPr lang="en-US" sz="2000" dirty="0" smtClean="0">
              <a:solidFill>
                <a:schemeClr val="bg2"/>
              </a:solidFill>
            </a:endParaRPr>
          </a:p>
          <a:p>
            <a:pPr>
              <a:lnSpc>
                <a:spcPct val="90000"/>
              </a:lnSpc>
              <a:buClrTx/>
            </a:pPr>
            <a:r>
              <a:rPr lang="en-US" sz="2000" dirty="0" smtClean="0">
                <a:solidFill>
                  <a:schemeClr val="bg2"/>
                </a:solidFill>
              </a:rPr>
              <a:t>Project of CEA &amp; CalOES with input from ECA subject matter experts</a:t>
            </a:r>
          </a:p>
          <a:p>
            <a:pPr>
              <a:lnSpc>
                <a:spcPct val="90000"/>
              </a:lnSpc>
              <a:buClrTx/>
            </a:pPr>
            <a:endParaRPr lang="en-US" sz="2000" dirty="0">
              <a:solidFill>
                <a:schemeClr val="bg2"/>
              </a:solidFill>
            </a:endParaRPr>
          </a:p>
          <a:p>
            <a:pPr>
              <a:lnSpc>
                <a:spcPct val="90000"/>
              </a:lnSpc>
              <a:buClrTx/>
            </a:pPr>
            <a:r>
              <a:rPr lang="en-US" sz="2000" dirty="0">
                <a:solidFill>
                  <a:schemeClr val="bg2"/>
                </a:solidFill>
              </a:rPr>
              <a:t>U</a:t>
            </a:r>
            <a:r>
              <a:rPr lang="en-US" sz="2000" dirty="0" smtClean="0">
                <a:solidFill>
                  <a:schemeClr val="bg2"/>
                </a:solidFill>
              </a:rPr>
              <a:t>pdated “Seven Steps to Earthquake Safety”</a:t>
            </a:r>
            <a:br>
              <a:rPr lang="en-US" sz="2000" dirty="0" smtClean="0">
                <a:solidFill>
                  <a:schemeClr val="bg2"/>
                </a:solidFill>
              </a:rPr>
            </a:br>
            <a:endParaRPr lang="en-US" sz="2000" dirty="0" smtClean="0">
              <a:solidFill>
                <a:schemeClr val="bg2"/>
              </a:solidFill>
            </a:endParaRPr>
          </a:p>
          <a:p>
            <a:pPr>
              <a:lnSpc>
                <a:spcPct val="90000"/>
              </a:lnSpc>
              <a:buClrTx/>
            </a:pPr>
            <a:r>
              <a:rPr lang="en-US" sz="2000" dirty="0" smtClean="0">
                <a:solidFill>
                  <a:schemeClr val="bg2"/>
                </a:solidFill>
              </a:rPr>
              <a:t>Simple, multi-language booklet in the family of “Putting Down Roots in Earthquake Country” and “Living on Shaky Ground” materials</a:t>
            </a:r>
          </a:p>
          <a:p>
            <a:pPr lvl="1">
              <a:lnSpc>
                <a:spcPct val="90000"/>
              </a:lnSpc>
            </a:pPr>
            <a:r>
              <a:rPr lang="en-US" sz="2000" dirty="0">
                <a:solidFill>
                  <a:srgbClr val="0E4782"/>
                </a:solidFill>
              </a:rPr>
              <a:t>Spanish and Chinese already </a:t>
            </a:r>
            <a:r>
              <a:rPr lang="en-US" sz="2000" dirty="0" smtClean="0">
                <a:solidFill>
                  <a:srgbClr val="0E4782"/>
                </a:solidFill>
              </a:rPr>
              <a:t>translated</a:t>
            </a:r>
          </a:p>
          <a:p>
            <a:pPr>
              <a:lnSpc>
                <a:spcPct val="90000"/>
              </a:lnSpc>
              <a:buClrTx/>
            </a:pPr>
            <a:endParaRPr lang="en-US" sz="2000" dirty="0">
              <a:solidFill>
                <a:schemeClr val="bg2"/>
              </a:solidFill>
            </a:endParaRPr>
          </a:p>
          <a:p>
            <a:pPr>
              <a:lnSpc>
                <a:spcPct val="90000"/>
              </a:lnSpc>
              <a:buClrTx/>
            </a:pPr>
            <a:r>
              <a:rPr lang="en-US" sz="2000" dirty="0" smtClean="0">
                <a:solidFill>
                  <a:schemeClr val="bg2"/>
                </a:solidFill>
              </a:rPr>
              <a:t>10 Regional versions:</a:t>
            </a:r>
          </a:p>
          <a:p>
            <a:pPr lvl="1">
              <a:lnSpc>
                <a:spcPct val="90000"/>
              </a:lnSpc>
            </a:pPr>
            <a:r>
              <a:rPr lang="en-US" sz="1800" dirty="0" smtClean="0">
                <a:solidFill>
                  <a:srgbClr val="11487E"/>
                </a:solidFill>
              </a:rPr>
              <a:t>ShakeOut Regions</a:t>
            </a:r>
          </a:p>
          <a:p>
            <a:pPr lvl="1">
              <a:lnSpc>
                <a:spcPct val="90000"/>
              </a:lnSpc>
            </a:pPr>
            <a:r>
              <a:rPr lang="en-US" sz="1800" dirty="0" smtClean="0">
                <a:solidFill>
                  <a:srgbClr val="11487E"/>
                </a:solidFill>
              </a:rPr>
              <a:t>Statewide</a:t>
            </a:r>
          </a:p>
          <a:p>
            <a:pPr marL="0" indent="0">
              <a:lnSpc>
                <a:spcPct val="90000"/>
              </a:lnSpc>
              <a:buClrTx/>
              <a:buNone/>
            </a:pPr>
            <a:endParaRPr lang="en-US" sz="2000" dirty="0">
              <a:solidFill>
                <a:srgbClr val="463416"/>
              </a:solidFill>
              <a:hlinkClick r:id="rId3"/>
            </a:endParaRPr>
          </a:p>
          <a:p>
            <a:pPr marL="0" indent="0">
              <a:lnSpc>
                <a:spcPct val="90000"/>
              </a:lnSpc>
              <a:buClrTx/>
              <a:buNone/>
            </a:pPr>
            <a:r>
              <a:rPr lang="en-US" sz="2200" b="1" u="sng" dirty="0" smtClean="0">
                <a:solidFill>
                  <a:srgbClr val="11487E"/>
                </a:solidFill>
                <a:hlinkClick r:id="rId3"/>
              </a:rPr>
              <a:t>EarthquakeCountry.org/stayingsafe</a:t>
            </a:r>
            <a:endParaRPr lang="en-US" sz="2200" b="1" u="sng" dirty="0">
              <a:solidFill>
                <a:srgbClr val="11487E"/>
              </a:solidFill>
            </a:endParaRPr>
          </a:p>
        </p:txBody>
      </p:sp>
      <p:pic>
        <p:nvPicPr>
          <p:cNvPr id="3" name="Picture 2" descr="Screen Shot 2015-02-17 at 12.00.5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1028334"/>
            <a:ext cx="2209800" cy="2857866"/>
          </a:xfrm>
          <a:prstGeom prst="rect">
            <a:avLst/>
          </a:prstGeom>
        </p:spPr>
      </p:pic>
      <p:pic>
        <p:nvPicPr>
          <p:cNvPr id="4" name="Picture 3" descr="Screen Shot 2015-02-17 at 12.00.20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1800" y="2054086"/>
            <a:ext cx="2057400" cy="2670314"/>
          </a:xfrm>
          <a:prstGeom prst="rect">
            <a:avLst/>
          </a:prstGeom>
        </p:spPr>
      </p:pic>
      <p:pic>
        <p:nvPicPr>
          <p:cNvPr id="8" name="Picture 7"/>
          <p:cNvPicPr>
            <a:picLocks noChangeAspect="1"/>
          </p:cNvPicPr>
          <p:nvPr/>
        </p:nvPicPr>
        <p:blipFill>
          <a:blip r:embed="rId6"/>
          <a:stretch>
            <a:fillRect/>
          </a:stretch>
        </p:blipFill>
        <p:spPr>
          <a:xfrm>
            <a:off x="5472810" y="4867124"/>
            <a:ext cx="3594989" cy="1838476"/>
          </a:xfrm>
          <a:prstGeom prst="rect">
            <a:avLst/>
          </a:prstGeom>
        </p:spPr>
      </p:pic>
    </p:spTree>
    <p:extLst>
      <p:ext uri="{BB962C8B-B14F-4D97-AF65-F5344CB8AC3E}">
        <p14:creationId xmlns:p14="http://schemas.microsoft.com/office/powerpoint/2010/main" val="31842385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2-16 at 11.49.51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91000" y="1143000"/>
            <a:ext cx="4745805" cy="5257800"/>
          </a:xfrm>
          <a:prstGeom prst="rect">
            <a:avLst/>
          </a:prstGeom>
        </p:spPr>
      </p:pic>
      <p:sp>
        <p:nvSpPr>
          <p:cNvPr id="5" name="Title 1"/>
          <p:cNvSpPr txBox="1">
            <a:spLocks/>
          </p:cNvSpPr>
          <p:nvPr/>
        </p:nvSpPr>
        <p:spPr bwMode="auto">
          <a:xfrm>
            <a:off x="533400" y="1524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err="1" smtClean="0">
                <a:solidFill>
                  <a:srgbClr val="FFFFFF"/>
                </a:solidFill>
              </a:rPr>
              <a:t>Terremotos.org</a:t>
            </a:r>
            <a:endParaRPr lang="en-US" b="1" dirty="0">
              <a:solidFill>
                <a:srgbClr val="FFFFFF"/>
              </a:solidFill>
            </a:endParaRPr>
          </a:p>
        </p:txBody>
      </p:sp>
      <p:sp>
        <p:nvSpPr>
          <p:cNvPr id="6" name="Content Placeholder 2"/>
          <p:cNvSpPr txBox="1">
            <a:spLocks/>
          </p:cNvSpPr>
          <p:nvPr/>
        </p:nvSpPr>
        <p:spPr bwMode="auto">
          <a:xfrm>
            <a:off x="152400" y="1524000"/>
            <a:ext cx="3962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91316" bIns="45658" numCol="1" anchor="t" anchorCtr="0" compatLnSpc="1">
            <a:prstTxWarp prst="textNoShape">
              <a:avLst/>
            </a:prstTxWarp>
          </a:bodyPr>
          <a:lstStyle>
            <a:lvl1pPr marL="338138" indent="-338138" algn="l" rtl="0" eaLnBrk="0" fontAlgn="base" hangingPunct="0">
              <a:spcBef>
                <a:spcPct val="20000"/>
              </a:spcBef>
              <a:spcAft>
                <a:spcPct val="0"/>
              </a:spcAft>
              <a:buClr>
                <a:schemeClr val="tx2"/>
              </a:buClr>
              <a:buChar char="•"/>
              <a:defRPr sz="3200">
                <a:solidFill>
                  <a:schemeClr val="tx1"/>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38238" indent="-223838" algn="l" rtl="0" eaLnBrk="0" fontAlgn="base" hangingPunct="0">
              <a:spcBef>
                <a:spcPct val="20000"/>
              </a:spcBef>
              <a:spcAft>
                <a:spcPct val="0"/>
              </a:spcAft>
              <a:buClr>
                <a:schemeClr val="tx2"/>
              </a:buClr>
              <a:buChar char="•"/>
              <a:defRPr sz="2400">
                <a:solidFill>
                  <a:schemeClr val="tx1"/>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chemeClr val="tx1"/>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tx2"/>
              </a:buClr>
              <a:buChar char="•"/>
              <a:defRPr sz="2000">
                <a:solidFill>
                  <a:schemeClr val="tx1"/>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marL="0" indent="0">
              <a:lnSpc>
                <a:spcPct val="90000"/>
              </a:lnSpc>
              <a:buClrTx/>
              <a:buNone/>
            </a:pPr>
            <a:endParaRPr lang="en-US" sz="2800" dirty="0">
              <a:solidFill>
                <a:schemeClr val="bg2"/>
              </a:solidFill>
            </a:endParaRPr>
          </a:p>
          <a:p>
            <a:pPr>
              <a:lnSpc>
                <a:spcPct val="90000"/>
              </a:lnSpc>
              <a:buClrTx/>
            </a:pPr>
            <a:r>
              <a:rPr lang="en-US" sz="2800" dirty="0" smtClean="0">
                <a:solidFill>
                  <a:schemeClr val="bg2"/>
                </a:solidFill>
              </a:rPr>
              <a:t>Includes “Seven Steps to Earthquake Safety” </a:t>
            </a:r>
          </a:p>
          <a:p>
            <a:pPr>
              <a:lnSpc>
                <a:spcPct val="90000"/>
              </a:lnSpc>
              <a:buClrTx/>
            </a:pPr>
            <a:endParaRPr lang="en-US" sz="2800" dirty="0">
              <a:solidFill>
                <a:schemeClr val="bg2"/>
              </a:solidFill>
            </a:endParaRPr>
          </a:p>
          <a:p>
            <a:pPr>
              <a:lnSpc>
                <a:spcPct val="90000"/>
              </a:lnSpc>
              <a:buClrTx/>
            </a:pPr>
            <a:r>
              <a:rPr lang="en-US" sz="2800" dirty="0" smtClean="0">
                <a:solidFill>
                  <a:schemeClr val="bg2"/>
                </a:solidFill>
              </a:rPr>
              <a:t>Downloadable materials</a:t>
            </a:r>
          </a:p>
          <a:p>
            <a:pPr marL="0" indent="0">
              <a:lnSpc>
                <a:spcPct val="90000"/>
              </a:lnSpc>
              <a:buClrTx/>
              <a:buNone/>
            </a:pPr>
            <a:endParaRPr lang="en-US" sz="2800" dirty="0">
              <a:solidFill>
                <a:schemeClr val="bg2"/>
              </a:solidFill>
            </a:endParaRPr>
          </a:p>
          <a:p>
            <a:pPr>
              <a:lnSpc>
                <a:spcPct val="90000"/>
              </a:lnSpc>
              <a:buClrTx/>
            </a:pPr>
            <a:r>
              <a:rPr lang="en-US" sz="2800" dirty="0" smtClean="0">
                <a:solidFill>
                  <a:schemeClr val="bg2"/>
                </a:solidFill>
              </a:rPr>
              <a:t>Intended as a global resource</a:t>
            </a:r>
          </a:p>
          <a:p>
            <a:pPr>
              <a:lnSpc>
                <a:spcPct val="90000"/>
              </a:lnSpc>
              <a:buClrTx/>
            </a:pPr>
            <a:endParaRPr lang="en-US" sz="2800" dirty="0">
              <a:solidFill>
                <a:schemeClr val="bg2"/>
              </a:solidFill>
            </a:endParaRPr>
          </a:p>
          <a:p>
            <a:pPr>
              <a:lnSpc>
                <a:spcPct val="90000"/>
              </a:lnSpc>
              <a:buClrTx/>
            </a:pPr>
            <a:endParaRPr lang="en-US" sz="2800" dirty="0" smtClean="0">
              <a:solidFill>
                <a:schemeClr val="bg2"/>
              </a:solidFill>
            </a:endParaRPr>
          </a:p>
        </p:txBody>
      </p:sp>
    </p:spTree>
    <p:extLst>
      <p:ext uri="{BB962C8B-B14F-4D97-AF65-F5344CB8AC3E}">
        <p14:creationId xmlns:p14="http://schemas.microsoft.com/office/powerpoint/2010/main" val="4128729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txBox="1">
            <a:spLocks/>
          </p:cNvSpPr>
          <p:nvPr/>
        </p:nvSpPr>
        <p:spPr bwMode="auto">
          <a:xfrm>
            <a:off x="533400" y="1524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err="1" smtClean="0">
                <a:solidFill>
                  <a:srgbClr val="FFFFFF"/>
                </a:solidFill>
              </a:rPr>
              <a:t>TsunamiZone.org</a:t>
            </a:r>
            <a:endParaRPr lang="en-US" b="1" dirty="0">
              <a:solidFill>
                <a:srgbClr val="FFFFFF"/>
              </a:solidFill>
            </a:endParaRPr>
          </a:p>
        </p:txBody>
      </p:sp>
      <p:pic>
        <p:nvPicPr>
          <p:cNvPr id="3" name="Picture 2" descr="Screen Shot 2014-03-23 at 9.36.06 A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8600" y="1066800"/>
            <a:ext cx="4953000" cy="5636173"/>
          </a:xfrm>
          <a:prstGeom prst="rect">
            <a:avLst/>
          </a:prstGeom>
          <a:ln>
            <a:solidFill>
              <a:schemeClr val="bg2"/>
            </a:solidFill>
          </a:ln>
        </p:spPr>
      </p:pic>
      <p:sp>
        <p:nvSpPr>
          <p:cNvPr id="7" name="Rectangle 3"/>
          <p:cNvSpPr txBox="1">
            <a:spLocks noChangeArrowheads="1"/>
          </p:cNvSpPr>
          <p:nvPr/>
        </p:nvSpPr>
        <p:spPr>
          <a:xfrm>
            <a:off x="5410200" y="1295400"/>
            <a:ext cx="3657600" cy="2895600"/>
          </a:xfrm>
          <a:prstGeom prst="rect">
            <a:avLst/>
          </a:prstGeom>
        </p:spPr>
        <p:txBody>
          <a:bodyPr rIns="131832"/>
          <a:lstStyle>
            <a:lvl1pPr marL="338138" indent="-338138" algn="l" rtl="0" eaLnBrk="0" fontAlgn="base" hangingPunct="0">
              <a:spcBef>
                <a:spcPct val="20000"/>
              </a:spcBef>
              <a:spcAft>
                <a:spcPct val="0"/>
              </a:spcAft>
              <a:buClr>
                <a:schemeClr val="tx2"/>
              </a:buClr>
              <a:buChar char="•"/>
              <a:defRPr sz="3200">
                <a:solidFill>
                  <a:schemeClr val="tx1"/>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38238" indent="-223838" algn="l" rtl="0" eaLnBrk="0" fontAlgn="base" hangingPunct="0">
              <a:spcBef>
                <a:spcPct val="20000"/>
              </a:spcBef>
              <a:spcAft>
                <a:spcPct val="0"/>
              </a:spcAft>
              <a:buClr>
                <a:schemeClr val="tx2"/>
              </a:buClr>
              <a:buChar char="•"/>
              <a:defRPr sz="2400">
                <a:solidFill>
                  <a:schemeClr val="tx1"/>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chemeClr val="tx1"/>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tx2"/>
              </a:buClr>
              <a:buChar char="•"/>
              <a:defRPr sz="2000">
                <a:solidFill>
                  <a:schemeClr val="tx1"/>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a:buClr>
                <a:schemeClr val="bg2"/>
              </a:buClr>
            </a:pPr>
            <a:r>
              <a:rPr lang="en-US" sz="2000" dirty="0" smtClean="0">
                <a:solidFill>
                  <a:srgbClr val="0E4780"/>
                </a:solidFill>
              </a:rPr>
              <a:t>Know Your Zone: </a:t>
            </a:r>
            <a:r>
              <a:rPr lang="en-US" sz="2000" dirty="0" smtClean="0">
                <a:solidFill>
                  <a:schemeClr val="bg2"/>
                </a:solidFill>
              </a:rPr>
              <a:t>Maps for all coastal areas to know if you are in a tsunami inundation zone</a:t>
            </a:r>
          </a:p>
          <a:p>
            <a:pPr>
              <a:buClr>
                <a:schemeClr val="bg2"/>
              </a:buClr>
            </a:pPr>
            <a:endParaRPr lang="en-US" sz="2000" dirty="0">
              <a:solidFill>
                <a:schemeClr val="bg2"/>
              </a:solidFill>
            </a:endParaRPr>
          </a:p>
          <a:p>
            <a:pPr>
              <a:buClr>
                <a:schemeClr val="bg2"/>
              </a:buClr>
            </a:pPr>
            <a:r>
              <a:rPr lang="en-US" sz="2000" dirty="0" smtClean="0">
                <a:solidFill>
                  <a:srgbClr val="0E4780"/>
                </a:solidFill>
              </a:rPr>
              <a:t>Tsunami Preparedness Week</a:t>
            </a:r>
            <a:r>
              <a:rPr lang="en-US" sz="2000" dirty="0" smtClean="0">
                <a:solidFill>
                  <a:schemeClr val="bg2"/>
                </a:solidFill>
              </a:rPr>
              <a:t>: Register your activities to be counted</a:t>
            </a:r>
          </a:p>
          <a:p>
            <a:pPr>
              <a:buClr>
                <a:schemeClr val="bg2"/>
              </a:buClr>
            </a:pPr>
            <a:endParaRPr lang="en-US" sz="2000" dirty="0">
              <a:solidFill>
                <a:schemeClr val="bg2"/>
              </a:solidFill>
            </a:endParaRPr>
          </a:p>
          <a:p>
            <a:pPr>
              <a:buClr>
                <a:schemeClr val="bg2"/>
              </a:buClr>
            </a:pPr>
            <a:r>
              <a:rPr lang="en-US" sz="2000" dirty="0" smtClean="0">
                <a:solidFill>
                  <a:srgbClr val="0E4780"/>
                </a:solidFill>
              </a:rPr>
              <a:t>Event Calendar: </a:t>
            </a:r>
            <a:r>
              <a:rPr lang="en-US" sz="2000" dirty="0" smtClean="0">
                <a:solidFill>
                  <a:schemeClr val="bg2"/>
                </a:solidFill>
              </a:rPr>
              <a:t>Learn about drills, presentations, and other events near you</a:t>
            </a:r>
          </a:p>
          <a:p>
            <a:pPr>
              <a:buClr>
                <a:schemeClr val="bg2"/>
              </a:buClr>
            </a:pPr>
            <a:endParaRPr lang="en-US" sz="2000" dirty="0">
              <a:solidFill>
                <a:schemeClr val="bg2"/>
              </a:solidFill>
            </a:endParaRPr>
          </a:p>
          <a:p>
            <a:pPr>
              <a:buClr>
                <a:schemeClr val="bg2"/>
              </a:buClr>
            </a:pPr>
            <a:r>
              <a:rPr lang="en-US" sz="2000" dirty="0" smtClean="0">
                <a:solidFill>
                  <a:srgbClr val="0E4780"/>
                </a:solidFill>
              </a:rPr>
              <a:t>Resources: </a:t>
            </a:r>
            <a:r>
              <a:rPr lang="en-US" sz="2000" dirty="0" smtClean="0">
                <a:solidFill>
                  <a:schemeClr val="bg2"/>
                </a:solidFill>
              </a:rPr>
              <a:t>Movies, manuals, posters, etc.</a:t>
            </a:r>
            <a:endParaRPr lang="en-US" sz="2000" dirty="0">
              <a:solidFill>
                <a:srgbClr val="0E4780"/>
              </a:solidFill>
            </a:endParaRPr>
          </a:p>
        </p:txBody>
      </p:sp>
    </p:spTree>
    <p:extLst>
      <p:ext uri="{BB962C8B-B14F-4D97-AF65-F5344CB8AC3E}">
        <p14:creationId xmlns:p14="http://schemas.microsoft.com/office/powerpoint/2010/main" val="3386588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0" y="1143000"/>
            <a:ext cx="9144000" cy="4389437"/>
          </a:xfrm>
        </p:spPr>
        <p:txBody>
          <a:bodyPr/>
          <a:lstStyle/>
          <a:p>
            <a:pPr marL="0" indent="0" algn="ctr" eaLnBrk="1" hangingPunct="1">
              <a:lnSpc>
                <a:spcPct val="90000"/>
              </a:lnSpc>
              <a:spcBef>
                <a:spcPct val="0"/>
              </a:spcBef>
              <a:spcAft>
                <a:spcPts val="600"/>
              </a:spcAft>
              <a:buFont typeface="Wingdings 2" charset="0"/>
              <a:buNone/>
            </a:pPr>
            <a:r>
              <a:rPr lang="en-US" sz="2400" dirty="0" smtClean="0">
                <a:latin typeface="Arial" charset="0"/>
                <a:ea typeface="ＭＳ Ｐゴシック" charset="0"/>
                <a:cs typeface="ＭＳ Ｐゴシック" charset="0"/>
              </a:rPr>
              <a:t>In 2015 more than </a:t>
            </a:r>
            <a:r>
              <a:rPr lang="en-US" sz="2400" b="1" dirty="0" smtClean="0">
                <a:latin typeface="Arial" charset="0"/>
                <a:ea typeface="ＭＳ Ｐゴシック" charset="0"/>
                <a:cs typeface="ＭＳ Ｐゴシック" charset="0"/>
              </a:rPr>
              <a:t>43 million</a:t>
            </a:r>
            <a:r>
              <a:rPr lang="en-US" sz="2400" dirty="0" smtClean="0">
                <a:latin typeface="Arial" charset="0"/>
                <a:ea typeface="ＭＳ Ｐゴシック" charset="0"/>
                <a:cs typeface="ＭＳ Ｐゴシック" charset="0"/>
              </a:rPr>
              <a:t> people </a:t>
            </a:r>
            <a:r>
              <a:rPr lang="en-US" sz="2400" dirty="0">
                <a:latin typeface="Arial" charset="0"/>
                <a:ea typeface="ＭＳ Ｐゴシック" charset="0"/>
                <a:cs typeface="ＭＳ Ｐゴシック" charset="0"/>
              </a:rPr>
              <a:t>worldwide (</a:t>
            </a:r>
            <a:r>
              <a:rPr lang="en-US" sz="2400" b="1" dirty="0">
                <a:latin typeface="Arial" charset="0"/>
                <a:ea typeface="ＭＳ Ｐゴシック" charset="0"/>
                <a:cs typeface="ＭＳ Ｐゴシック" charset="0"/>
              </a:rPr>
              <a:t>21 million U.S.</a:t>
            </a:r>
            <a:r>
              <a:rPr lang="en-US" sz="2400" dirty="0">
                <a:latin typeface="Arial" charset="0"/>
                <a:ea typeface="ＭＳ Ｐゴシック" charset="0"/>
                <a:cs typeface="ＭＳ Ｐゴシック" charset="0"/>
              </a:rPr>
              <a:t>) in </a:t>
            </a:r>
            <a:r>
              <a:rPr lang="en-US" sz="2400" dirty="0" smtClean="0">
                <a:latin typeface="Arial" charset="0"/>
                <a:ea typeface="ＭＳ Ｐゴシック" charset="0"/>
                <a:cs typeface="ＭＳ Ｐゴシック" charset="0"/>
              </a:rPr>
              <a:t>schools, organizations, and homes practiced</a:t>
            </a:r>
            <a:r>
              <a:rPr lang="is-IS" sz="2400" dirty="0" smtClean="0">
                <a:latin typeface="Arial" charset="0"/>
                <a:ea typeface="ＭＳ Ｐゴシック" charset="0"/>
                <a:cs typeface="ＭＳ Ｐゴシック" charset="0"/>
              </a:rPr>
              <a:t>…</a:t>
            </a:r>
            <a:endParaRPr lang="en-US" sz="2400" dirty="0" smtClean="0">
              <a:latin typeface="Arial" charset="0"/>
              <a:ea typeface="ＭＳ Ｐゴシック" charset="0"/>
              <a:cs typeface="ＭＳ Ｐゴシック" charset="0"/>
            </a:endParaRPr>
          </a:p>
        </p:txBody>
      </p:sp>
      <p:sp>
        <p:nvSpPr>
          <p:cNvPr id="75783" name="TextBox 8"/>
          <p:cNvSpPr txBox="1">
            <a:spLocks noChangeArrowheads="1"/>
          </p:cNvSpPr>
          <p:nvPr/>
        </p:nvSpPr>
        <p:spPr bwMode="auto">
          <a:xfrm>
            <a:off x="0" y="4587895"/>
            <a:ext cx="9144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lnSpc>
                <a:spcPct val="80000"/>
              </a:lnSpc>
            </a:pPr>
            <a:r>
              <a:rPr lang="en-US" sz="2800" b="1" dirty="0" smtClean="0">
                <a:solidFill>
                  <a:schemeClr val="bg2"/>
                </a:solidFill>
              </a:rPr>
              <a:t>Many did much more!</a:t>
            </a:r>
            <a:br>
              <a:rPr lang="en-US" sz="2800" b="1" dirty="0" smtClean="0">
                <a:solidFill>
                  <a:schemeClr val="bg2"/>
                </a:solidFill>
              </a:rPr>
            </a:br>
            <a:endParaRPr lang="en-US" sz="2000" b="1" dirty="0">
              <a:solidFill>
                <a:schemeClr val="bg2"/>
              </a:solidFill>
            </a:endParaRPr>
          </a:p>
          <a:p>
            <a:pPr algn="ctr" eaLnBrk="1" hangingPunct="1">
              <a:lnSpc>
                <a:spcPct val="80000"/>
              </a:lnSpc>
            </a:pPr>
            <a:r>
              <a:rPr lang="en-US" sz="3200" dirty="0" smtClean="0">
                <a:solidFill>
                  <a:schemeClr val="bg2"/>
                </a:solidFill>
              </a:rPr>
              <a:t>2016 International ShakeOut Day: October 20</a:t>
            </a:r>
            <a:endParaRPr lang="en-US" sz="3200" u="sng" dirty="0">
              <a:solidFill>
                <a:schemeClr val="bg2"/>
              </a:solidFill>
            </a:endParaRPr>
          </a:p>
          <a:p>
            <a:pPr algn="ctr" eaLnBrk="1" hangingPunct="1">
              <a:lnSpc>
                <a:spcPct val="80000"/>
              </a:lnSpc>
            </a:pPr>
            <a:endParaRPr lang="en-US" sz="2400" dirty="0">
              <a:solidFill>
                <a:schemeClr val="bg2"/>
              </a:solidFill>
            </a:endParaRPr>
          </a:p>
        </p:txBody>
      </p:sp>
      <p:sp>
        <p:nvSpPr>
          <p:cNvPr id="6" name="TextBox 5"/>
          <p:cNvSpPr txBox="1"/>
          <p:nvPr/>
        </p:nvSpPr>
        <p:spPr>
          <a:xfrm>
            <a:off x="0" y="5943600"/>
            <a:ext cx="9144000" cy="707886"/>
          </a:xfrm>
          <a:prstGeom prst="rect">
            <a:avLst/>
          </a:prstGeom>
          <a:noFill/>
        </p:spPr>
        <p:txBody>
          <a:bodyPr wrap="square" rtlCol="0">
            <a:spAutoFit/>
          </a:bodyPr>
          <a:lstStyle/>
          <a:p>
            <a:pPr algn="ctr"/>
            <a:r>
              <a:rPr lang="en-US" sz="4000" b="1" dirty="0" err="1" smtClean="0">
                <a:solidFill>
                  <a:srgbClr val="0E4782"/>
                </a:solidFill>
              </a:rPr>
              <a:t>ShakeOut.org</a:t>
            </a:r>
            <a:endParaRPr lang="en-US" sz="4000" b="1" dirty="0">
              <a:solidFill>
                <a:srgbClr val="0E4782"/>
              </a:solidFill>
            </a:endParaRPr>
          </a:p>
        </p:txBody>
      </p:sp>
      <p:sp>
        <p:nvSpPr>
          <p:cNvPr id="9" name="Title 1"/>
          <p:cNvSpPr>
            <a:spLocks noGrp="1"/>
          </p:cNvSpPr>
          <p:nvPr>
            <p:ph type="title"/>
          </p:nvPr>
        </p:nvSpPr>
        <p:spPr>
          <a:xfrm>
            <a:off x="0" y="-76200"/>
            <a:ext cx="9144000" cy="990600"/>
          </a:xfrm>
        </p:spPr>
        <p:txBody>
          <a:bodyPr/>
          <a:lstStyle/>
          <a:p>
            <a:pPr eaLnBrk="1" hangingPunct="1"/>
            <a:r>
              <a:rPr lang="en-US" sz="3600" b="1" dirty="0" smtClean="0">
                <a:solidFill>
                  <a:schemeClr val="tx1"/>
                </a:solidFill>
                <a:effectLst/>
                <a:latin typeface="Arial" charset="0"/>
                <a:ea typeface="ＭＳ Ｐゴシック" charset="0"/>
                <a:cs typeface="ＭＳ Ｐゴシック" charset="0"/>
              </a:rPr>
              <a:t>Great ShakeOut Earthquake Drills</a:t>
            </a:r>
            <a:endParaRPr lang="en-US" sz="3600" b="1" dirty="0">
              <a:solidFill>
                <a:schemeClr val="tx1"/>
              </a:solidFill>
              <a:effectLst/>
              <a:latin typeface="Arial" charset="0"/>
              <a:ea typeface="ＭＳ Ｐゴシック" charset="0"/>
              <a:cs typeface="ＭＳ Ｐゴシック" charset="0"/>
            </a:endParaRPr>
          </a:p>
        </p:txBody>
      </p:sp>
      <p:pic>
        <p:nvPicPr>
          <p:cNvPr id="10" name="Picture 9" descr="AP!_General_National_Logo_General.png"/>
          <p:cNvPicPr>
            <a:picLocks noChangeAspect="1"/>
          </p:cNvPicPr>
          <p:nvPr/>
        </p:nvPicPr>
        <p:blipFill>
          <a:blip r:embed="rId3" cstate="screen">
            <a:biLevel thresh="75000"/>
            <a:extLst>
              <a:ext uri="{28A0092B-C50C-407E-A947-70E740481C1C}">
                <a14:useLocalDpi xmlns:a14="http://schemas.microsoft.com/office/drawing/2010/main"/>
              </a:ext>
            </a:extLst>
          </a:blip>
          <a:stretch>
            <a:fillRect/>
          </a:stretch>
        </p:blipFill>
        <p:spPr>
          <a:xfrm>
            <a:off x="421341" y="5638800"/>
            <a:ext cx="2169459" cy="1676400"/>
          </a:xfrm>
          <a:prstGeom prst="rect">
            <a:avLst/>
          </a:prstGeom>
        </p:spPr>
      </p:pic>
      <p:pic>
        <p:nvPicPr>
          <p:cNvPr id="4" name="Picture 3" descr="ShakeOutLogoGloba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6600" y="5715000"/>
            <a:ext cx="1219200" cy="1219200"/>
          </a:xfrm>
          <a:prstGeom prst="rect">
            <a:avLst/>
          </a:prstGeom>
        </p:spPr>
      </p:pic>
      <p:pic>
        <p:nvPicPr>
          <p:cNvPr id="2" name="Picture 1" descr="Geneva_blue_english_withtable.ai-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2133600"/>
            <a:ext cx="6781800" cy="2232283"/>
          </a:xfrm>
          <a:prstGeom prst="rect">
            <a:avLst/>
          </a:prstGeom>
        </p:spPr>
      </p:pic>
    </p:spTree>
    <p:extLst>
      <p:ext uri="{BB962C8B-B14F-4D97-AF65-F5344CB8AC3E}">
        <p14:creationId xmlns:p14="http://schemas.microsoft.com/office/powerpoint/2010/main" val="10940119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txBox="1">
            <a:spLocks/>
          </p:cNvSpPr>
          <p:nvPr/>
        </p:nvSpPr>
        <p:spPr bwMode="auto">
          <a:xfrm>
            <a:off x="76200" y="2057400"/>
            <a:ext cx="8915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marL="693738" eaLnBrk="0" hangingPunct="0">
              <a:tabLst>
                <a:tab pos="800100" algn="l"/>
              </a:tabLst>
              <a:defRPr sz="2400">
                <a:solidFill>
                  <a:schemeClr val="tx1"/>
                </a:solidFill>
                <a:latin typeface="Calibri" charset="0"/>
                <a:ea typeface="ＭＳ Ｐゴシック" charset="-128"/>
              </a:defRPr>
            </a:lvl1pPr>
            <a:lvl2pPr marL="742950" indent="-285750" eaLnBrk="0" hangingPunct="0">
              <a:tabLst>
                <a:tab pos="800100" algn="l"/>
              </a:tabLst>
              <a:defRPr sz="2400">
                <a:solidFill>
                  <a:schemeClr val="tx1"/>
                </a:solidFill>
                <a:latin typeface="Calibri" charset="0"/>
                <a:ea typeface="ＭＳ Ｐゴシック" charset="-128"/>
              </a:defRPr>
            </a:lvl2pPr>
            <a:lvl3pPr marL="1143000" indent="-228600" eaLnBrk="0" hangingPunct="0">
              <a:tabLst>
                <a:tab pos="800100" algn="l"/>
              </a:tabLst>
              <a:defRPr sz="2400">
                <a:solidFill>
                  <a:schemeClr val="tx1"/>
                </a:solidFill>
                <a:latin typeface="Calibri" charset="0"/>
                <a:ea typeface="ＭＳ Ｐゴシック" charset="-128"/>
              </a:defRPr>
            </a:lvl3pPr>
            <a:lvl4pPr marL="1600200" indent="-228600" eaLnBrk="0" hangingPunct="0">
              <a:tabLst>
                <a:tab pos="800100" algn="l"/>
              </a:tabLst>
              <a:defRPr sz="2400">
                <a:solidFill>
                  <a:schemeClr val="tx1"/>
                </a:solidFill>
                <a:latin typeface="Calibri" charset="0"/>
                <a:ea typeface="ＭＳ Ｐゴシック" charset="-128"/>
              </a:defRPr>
            </a:lvl4pPr>
            <a:lvl5pPr marL="2057400" indent="-228600" eaLnBrk="0" hangingPunct="0">
              <a:tabLst>
                <a:tab pos="800100" algn="l"/>
              </a:tabLst>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tabLst>
                <a:tab pos="800100" algn="l"/>
              </a:tabLs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tabLst>
                <a:tab pos="800100" algn="l"/>
              </a:tabLs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tabLst>
                <a:tab pos="800100" algn="l"/>
              </a:tabLs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tabLst>
                <a:tab pos="800100" algn="l"/>
              </a:tabLst>
              <a:defRPr sz="2400">
                <a:solidFill>
                  <a:schemeClr val="tx1"/>
                </a:solidFill>
                <a:latin typeface="Calibri" charset="0"/>
                <a:ea typeface="ＭＳ Ｐゴシック" charset="-128"/>
              </a:defRPr>
            </a:lvl9pPr>
          </a:lstStyle>
          <a:p>
            <a:pPr>
              <a:spcAft>
                <a:spcPts val="600"/>
              </a:spcAft>
            </a:pPr>
            <a:endParaRPr lang="en-US" altLang="en-US" sz="2000">
              <a:solidFill>
                <a:srgbClr val="FF9900"/>
              </a:solidFill>
              <a:latin typeface="Arial" charset="0"/>
              <a:ea typeface="ヒラギノ角ゴ Pro W3" charset="-128"/>
            </a:endParaRPr>
          </a:p>
        </p:txBody>
      </p:sp>
      <p:sp>
        <p:nvSpPr>
          <p:cNvPr id="7" name="Title 1"/>
          <p:cNvSpPr txBox="1">
            <a:spLocks/>
          </p:cNvSpPr>
          <p:nvPr/>
        </p:nvSpPr>
        <p:spPr bwMode="auto">
          <a:xfrm>
            <a:off x="0" y="0"/>
            <a:ext cx="9144000" cy="990600"/>
          </a:xfrm>
          <a:prstGeom prst="rect">
            <a:avLst/>
          </a:prstGeom>
          <a:noFill/>
          <a:ln w="9525">
            <a:noFill/>
            <a:miter lim="800000"/>
            <a:headEnd/>
            <a:tailEnd/>
          </a:ln>
          <a:effectLst/>
        </p:spPr>
        <p:txBody>
          <a:bodyPr lIns="91316" tIns="45658" rIns="91316" bIns="45658" anchor="ctr"/>
          <a:lstStyle/>
          <a:p>
            <a:pPr algn="ctr">
              <a:defRPr/>
            </a:pPr>
            <a:r>
              <a:rPr lang="en-US" sz="4000" b="1" kern="0" dirty="0">
                <a:latin typeface="+mj-lt"/>
                <a:ea typeface="ＭＳ Ｐゴシック" pitchFamily="34" charset="-128"/>
                <a:cs typeface="ＭＳ Ｐゴシック" pitchFamily="34" charset="-128"/>
              </a:rPr>
              <a:t>Created in </a:t>
            </a:r>
            <a:r>
              <a:rPr lang="en-US" sz="4000" b="1" kern="0" dirty="0" smtClean="0">
                <a:latin typeface="+mj-lt"/>
                <a:ea typeface="ＭＳ Ｐゴシック" pitchFamily="34" charset="-128"/>
                <a:cs typeface="ＭＳ Ｐゴシック" pitchFamily="34" charset="-128"/>
              </a:rPr>
              <a:t>So. </a:t>
            </a:r>
            <a:r>
              <a:rPr lang="en-US" sz="4000" b="1" kern="0" dirty="0">
                <a:latin typeface="+mj-lt"/>
                <a:ea typeface="ＭＳ Ｐゴシック" pitchFamily="34" charset="-128"/>
                <a:cs typeface="ＭＳ Ｐゴシック" pitchFamily="34" charset="-128"/>
              </a:rPr>
              <a:t>California in 2008</a:t>
            </a:r>
          </a:p>
        </p:txBody>
      </p:sp>
      <p:sp>
        <p:nvSpPr>
          <p:cNvPr id="2" name="TextBox 1"/>
          <p:cNvSpPr txBox="1"/>
          <p:nvPr/>
        </p:nvSpPr>
        <p:spPr>
          <a:xfrm>
            <a:off x="76200" y="1424234"/>
            <a:ext cx="8229600" cy="5080364"/>
          </a:xfrm>
          <a:prstGeom prst="rect">
            <a:avLst/>
          </a:prstGeom>
          <a:noFill/>
        </p:spPr>
        <p:txBody>
          <a:bodyPr wrap="square">
            <a:spAutoFit/>
          </a:bodyPr>
          <a:lstStyle>
            <a:lvl1pPr marL="352425" indent="-347663"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lnSpc>
                <a:spcPct val="90000"/>
              </a:lnSpc>
              <a:spcAft>
                <a:spcPts val="600"/>
              </a:spcAft>
              <a:buFont typeface="Arial" charset="0"/>
              <a:buChar char="•"/>
            </a:pPr>
            <a:r>
              <a:rPr lang="en-US" altLang="en-US" dirty="0">
                <a:solidFill>
                  <a:srgbClr val="463416"/>
                </a:solidFill>
                <a:latin typeface="Arial"/>
                <a:ea typeface="ヒラギノ角ゴ Pro W3" charset="-128"/>
                <a:cs typeface="Arial"/>
              </a:rPr>
              <a:t>Based on </a:t>
            </a:r>
            <a:r>
              <a:rPr lang="en-US" altLang="en-US" dirty="0" smtClean="0">
                <a:solidFill>
                  <a:srgbClr val="463416"/>
                </a:solidFill>
                <a:latin typeface="Arial"/>
                <a:ea typeface="ヒラギノ角ゴ Pro W3" charset="-128"/>
                <a:cs typeface="Arial"/>
              </a:rPr>
              <a:t>the “</a:t>
            </a:r>
            <a:r>
              <a:rPr lang="en-US" altLang="en-US" dirty="0">
                <a:solidFill>
                  <a:srgbClr val="463416"/>
                </a:solidFill>
                <a:latin typeface="Arial"/>
                <a:ea typeface="ヒラギノ角ゴ Pro W3" charset="-128"/>
                <a:cs typeface="Arial"/>
              </a:rPr>
              <a:t>ShakeOut Scenario” </a:t>
            </a:r>
            <a:r>
              <a:rPr lang="en-US" altLang="en-US" dirty="0" smtClean="0">
                <a:solidFill>
                  <a:srgbClr val="463416"/>
                </a:solidFill>
                <a:latin typeface="Arial"/>
                <a:ea typeface="ヒラギノ角ゴ Pro W3" charset="-128"/>
                <a:cs typeface="Arial"/>
              </a:rPr>
              <a:t/>
            </a:r>
            <a:br>
              <a:rPr lang="en-US" altLang="en-US" dirty="0" smtClean="0">
                <a:solidFill>
                  <a:srgbClr val="463416"/>
                </a:solidFill>
                <a:latin typeface="Arial"/>
                <a:ea typeface="ヒラギノ角ゴ Pro W3" charset="-128"/>
                <a:cs typeface="Arial"/>
              </a:rPr>
            </a:br>
            <a:r>
              <a:rPr lang="en-US" altLang="en-US" dirty="0" smtClean="0">
                <a:solidFill>
                  <a:srgbClr val="463416"/>
                </a:solidFill>
                <a:latin typeface="Arial"/>
                <a:ea typeface="ヒラギノ角ゴ Pro W3" charset="-128"/>
                <a:cs typeface="Arial"/>
              </a:rPr>
              <a:t>research study for a 7.8 </a:t>
            </a:r>
            <a:r>
              <a:rPr lang="en-US" altLang="en-US" dirty="0">
                <a:solidFill>
                  <a:srgbClr val="463416"/>
                </a:solidFill>
                <a:latin typeface="Arial"/>
                <a:ea typeface="ヒラギノ角ゴ Pro W3" charset="-128"/>
                <a:cs typeface="Arial"/>
              </a:rPr>
              <a:t>magnitude </a:t>
            </a:r>
            <a:r>
              <a:rPr lang="en-US" altLang="en-US" dirty="0" smtClean="0">
                <a:solidFill>
                  <a:srgbClr val="463416"/>
                </a:solidFill>
                <a:latin typeface="Arial"/>
                <a:ea typeface="ヒラギノ角ゴ Pro W3" charset="-128"/>
                <a:cs typeface="Arial"/>
              </a:rPr>
              <a:t/>
            </a:r>
            <a:br>
              <a:rPr lang="en-US" altLang="en-US" dirty="0" smtClean="0">
                <a:solidFill>
                  <a:srgbClr val="463416"/>
                </a:solidFill>
                <a:latin typeface="Arial"/>
                <a:ea typeface="ヒラギノ角ゴ Pro W3" charset="-128"/>
                <a:cs typeface="Arial"/>
              </a:rPr>
            </a:br>
            <a:r>
              <a:rPr lang="en-US" altLang="en-US" dirty="0" smtClean="0">
                <a:solidFill>
                  <a:srgbClr val="463416"/>
                </a:solidFill>
                <a:latin typeface="Arial"/>
                <a:ea typeface="ヒラギノ角ゴ Pro W3" charset="-128"/>
                <a:cs typeface="Arial"/>
              </a:rPr>
              <a:t>earthquake </a:t>
            </a:r>
            <a:r>
              <a:rPr lang="en-US" altLang="en-US" dirty="0">
                <a:solidFill>
                  <a:srgbClr val="463416"/>
                </a:solidFill>
                <a:latin typeface="Arial"/>
                <a:ea typeface="ヒラギノ角ゴ Pro W3" charset="-128"/>
                <a:cs typeface="Arial"/>
              </a:rPr>
              <a:t>on the San Andreas </a:t>
            </a:r>
            <a:r>
              <a:rPr lang="en-US" altLang="en-US" dirty="0" smtClean="0">
                <a:solidFill>
                  <a:srgbClr val="463416"/>
                </a:solidFill>
                <a:latin typeface="Arial"/>
                <a:ea typeface="ヒラギノ角ゴ Pro W3" charset="-128"/>
                <a:cs typeface="Arial"/>
              </a:rPr>
              <a:t>fault</a:t>
            </a:r>
            <a:r>
              <a:rPr lang="en-US" altLang="en-US" dirty="0">
                <a:solidFill>
                  <a:srgbClr val="463416"/>
                </a:solidFill>
                <a:latin typeface="Arial"/>
                <a:ea typeface="ヒラギノ角ゴ Pro W3" charset="-128"/>
                <a:cs typeface="Arial"/>
              </a:rPr>
              <a:t/>
            </a:r>
            <a:br>
              <a:rPr lang="en-US" altLang="en-US" dirty="0">
                <a:solidFill>
                  <a:srgbClr val="463416"/>
                </a:solidFill>
                <a:latin typeface="Arial"/>
                <a:ea typeface="ヒラギノ角ゴ Pro W3" charset="-128"/>
                <a:cs typeface="Arial"/>
              </a:rPr>
            </a:br>
            <a:endParaRPr lang="en-US" altLang="en-US" dirty="0">
              <a:solidFill>
                <a:srgbClr val="463416"/>
              </a:solidFill>
              <a:latin typeface="Arial"/>
              <a:ea typeface="ヒラギノ角ゴ Pro W3" charset="-128"/>
              <a:cs typeface="Arial"/>
            </a:endParaRPr>
          </a:p>
          <a:p>
            <a:pPr eaLnBrk="1" hangingPunct="1">
              <a:lnSpc>
                <a:spcPct val="90000"/>
              </a:lnSpc>
              <a:spcAft>
                <a:spcPts val="600"/>
              </a:spcAft>
              <a:buFont typeface="Arial" charset="0"/>
              <a:buChar char="•"/>
            </a:pPr>
            <a:r>
              <a:rPr lang="en-US" altLang="en-US" dirty="0">
                <a:solidFill>
                  <a:srgbClr val="463416"/>
                </a:solidFill>
                <a:latin typeface="Arial"/>
                <a:ea typeface="ヒラギノ角ゴ Pro W3" charset="-128"/>
                <a:cs typeface="Arial"/>
              </a:rPr>
              <a:t>5.4 million Southern California </a:t>
            </a:r>
            <a:r>
              <a:rPr lang="en-US" altLang="en-US" dirty="0" smtClean="0">
                <a:solidFill>
                  <a:srgbClr val="463416"/>
                </a:solidFill>
                <a:latin typeface="Arial"/>
                <a:ea typeface="ヒラギノ角ゴ Pro W3" charset="-128"/>
                <a:cs typeface="Arial"/>
              </a:rPr>
              <a:t>participants in a </a:t>
            </a:r>
            <a:br>
              <a:rPr lang="en-US" altLang="en-US" dirty="0" smtClean="0">
                <a:solidFill>
                  <a:srgbClr val="463416"/>
                </a:solidFill>
                <a:latin typeface="Arial"/>
                <a:ea typeface="ヒラギノ角ゴ Pro W3" charset="-128"/>
                <a:cs typeface="Arial"/>
              </a:rPr>
            </a:br>
            <a:r>
              <a:rPr lang="en-US" altLang="en-US" dirty="0" smtClean="0">
                <a:solidFill>
                  <a:srgbClr val="463416"/>
                </a:solidFill>
                <a:latin typeface="Arial"/>
                <a:ea typeface="ヒラギノ角ゴ Pro W3" charset="-128"/>
                <a:cs typeface="Arial"/>
              </a:rPr>
              <a:t>“one time only event” created by the Earthquake Country Alliance, a public-private partnership also led by SCEC.</a:t>
            </a:r>
          </a:p>
          <a:p>
            <a:pPr eaLnBrk="1" hangingPunct="1">
              <a:lnSpc>
                <a:spcPct val="90000"/>
              </a:lnSpc>
              <a:spcAft>
                <a:spcPts val="600"/>
              </a:spcAft>
              <a:buFont typeface="Arial" charset="0"/>
              <a:buChar char="•"/>
            </a:pPr>
            <a:endParaRPr lang="en-US" altLang="en-US" dirty="0">
              <a:solidFill>
                <a:srgbClr val="463416"/>
              </a:solidFill>
              <a:latin typeface="Arial"/>
              <a:ea typeface="ヒラギノ角ゴ Pro W3" charset="-128"/>
              <a:cs typeface="Arial"/>
            </a:endParaRPr>
          </a:p>
          <a:p>
            <a:pPr eaLnBrk="1" hangingPunct="1">
              <a:lnSpc>
                <a:spcPct val="90000"/>
              </a:lnSpc>
              <a:spcAft>
                <a:spcPts val="600"/>
              </a:spcAft>
              <a:buFont typeface="Arial" charset="0"/>
              <a:buChar char="•"/>
            </a:pPr>
            <a:r>
              <a:rPr lang="en-US" dirty="0">
                <a:solidFill>
                  <a:schemeClr val="bg2"/>
                </a:solidFill>
                <a:latin typeface="Arial"/>
                <a:cs typeface="Arial"/>
              </a:rPr>
              <a:t>CERT teams, fire agencies</a:t>
            </a:r>
            <a:r>
              <a:rPr lang="en-US" dirty="0" smtClean="0">
                <a:solidFill>
                  <a:schemeClr val="bg2"/>
                </a:solidFill>
                <a:latin typeface="Arial"/>
                <a:cs typeface="Arial"/>
              </a:rPr>
              <a:t>, </a:t>
            </a:r>
            <a:r>
              <a:rPr lang="en-US" dirty="0">
                <a:solidFill>
                  <a:schemeClr val="bg2"/>
                </a:solidFill>
                <a:latin typeface="Arial"/>
                <a:cs typeface="Arial"/>
              </a:rPr>
              <a:t>s</a:t>
            </a:r>
            <a:r>
              <a:rPr lang="en-US" dirty="0" smtClean="0">
                <a:solidFill>
                  <a:schemeClr val="bg2"/>
                </a:solidFill>
                <a:latin typeface="Arial"/>
                <a:cs typeface="Arial"/>
              </a:rPr>
              <a:t>chools</a:t>
            </a:r>
            <a:r>
              <a:rPr lang="en-US" dirty="0" smtClean="0">
                <a:solidFill>
                  <a:schemeClr val="bg2"/>
                </a:solidFill>
                <a:latin typeface="Arial"/>
                <a:cs typeface="Arial"/>
              </a:rPr>
              <a:t>, companies, emergency </a:t>
            </a:r>
            <a:r>
              <a:rPr lang="en-US" dirty="0" smtClean="0">
                <a:solidFill>
                  <a:schemeClr val="bg2"/>
                </a:solidFill>
                <a:latin typeface="Arial"/>
                <a:cs typeface="Arial"/>
              </a:rPr>
              <a:t>managers</a:t>
            </a:r>
            <a:r>
              <a:rPr lang="en-US" dirty="0">
                <a:solidFill>
                  <a:schemeClr val="bg2"/>
                </a:solidFill>
                <a:latin typeface="Arial"/>
                <a:cs typeface="Arial"/>
              </a:rPr>
              <a:t>, </a:t>
            </a:r>
            <a:r>
              <a:rPr lang="en-US" dirty="0" smtClean="0">
                <a:solidFill>
                  <a:schemeClr val="bg2"/>
                </a:solidFill>
                <a:latin typeface="Arial"/>
                <a:cs typeface="Arial"/>
              </a:rPr>
              <a:t>scientists</a:t>
            </a:r>
            <a:r>
              <a:rPr lang="en-US" dirty="0">
                <a:solidFill>
                  <a:schemeClr val="bg2"/>
                </a:solidFill>
                <a:latin typeface="Arial"/>
                <a:cs typeface="Arial"/>
              </a:rPr>
              <a:t>, </a:t>
            </a:r>
            <a:r>
              <a:rPr lang="en-US" dirty="0" smtClean="0">
                <a:solidFill>
                  <a:schemeClr val="bg2"/>
                </a:solidFill>
                <a:latin typeface="Arial"/>
                <a:cs typeface="Arial"/>
              </a:rPr>
              <a:t>and many </a:t>
            </a:r>
            <a:r>
              <a:rPr lang="en-US" dirty="0">
                <a:solidFill>
                  <a:schemeClr val="bg2"/>
                </a:solidFill>
                <a:latin typeface="Arial"/>
                <a:cs typeface="Arial"/>
              </a:rPr>
              <a:t>o</a:t>
            </a:r>
            <a:r>
              <a:rPr lang="en-US" dirty="0" smtClean="0">
                <a:solidFill>
                  <a:schemeClr val="bg2"/>
                </a:solidFill>
                <a:latin typeface="Arial"/>
                <a:cs typeface="Arial"/>
              </a:rPr>
              <a:t>thers </a:t>
            </a:r>
            <a:r>
              <a:rPr lang="en-US" dirty="0" smtClean="0">
                <a:solidFill>
                  <a:schemeClr val="bg2"/>
                </a:solidFill>
                <a:latin typeface="Arial"/>
                <a:cs typeface="Arial"/>
              </a:rPr>
              <a:t>have helped expand </a:t>
            </a:r>
            <a:r>
              <a:rPr lang="en-US" dirty="0" err="1" smtClean="0">
                <a:solidFill>
                  <a:schemeClr val="bg2"/>
                </a:solidFill>
                <a:latin typeface="Arial"/>
                <a:cs typeface="Arial"/>
              </a:rPr>
              <a:t>ShakeOut</a:t>
            </a:r>
            <a:r>
              <a:rPr lang="en-US" dirty="0" smtClean="0">
                <a:solidFill>
                  <a:schemeClr val="bg2"/>
                </a:solidFill>
                <a:latin typeface="Arial"/>
                <a:cs typeface="Arial"/>
              </a:rPr>
              <a:t> </a:t>
            </a:r>
            <a:r>
              <a:rPr lang="en-US" dirty="0" smtClean="0">
                <a:solidFill>
                  <a:schemeClr val="bg2"/>
                </a:solidFill>
                <a:latin typeface="Arial"/>
                <a:cs typeface="Arial"/>
              </a:rPr>
              <a:t>participation across </a:t>
            </a:r>
            <a:r>
              <a:rPr lang="en-US" dirty="0" smtClean="0">
                <a:solidFill>
                  <a:schemeClr val="bg2"/>
                </a:solidFill>
                <a:latin typeface="Arial"/>
                <a:cs typeface="Arial"/>
              </a:rPr>
              <a:t>the </a:t>
            </a:r>
            <a:r>
              <a:rPr lang="en-US" dirty="0">
                <a:solidFill>
                  <a:schemeClr val="bg2"/>
                </a:solidFill>
                <a:latin typeface="Arial"/>
                <a:cs typeface="Arial"/>
              </a:rPr>
              <a:t>country, and worldwide!</a:t>
            </a:r>
          </a:p>
          <a:p>
            <a:pPr marL="4762" indent="0" eaLnBrk="1" hangingPunct="1">
              <a:lnSpc>
                <a:spcPct val="90000"/>
              </a:lnSpc>
              <a:spcAft>
                <a:spcPts val="600"/>
              </a:spcAft>
            </a:pPr>
            <a:endParaRPr lang="en-US" altLang="en-US" dirty="0">
              <a:solidFill>
                <a:srgbClr val="463416"/>
              </a:solidFill>
              <a:latin typeface="Arial"/>
              <a:ea typeface="ヒラギノ角ゴ Pro W3" charset="-128"/>
              <a:cs typeface="Arial"/>
            </a:endParaRPr>
          </a:p>
          <a:p>
            <a:pPr eaLnBrk="1" hangingPunct="1">
              <a:lnSpc>
                <a:spcPct val="90000"/>
              </a:lnSpc>
              <a:spcAft>
                <a:spcPts val="600"/>
              </a:spcAft>
              <a:buFont typeface="Lucida Grande" charset="0"/>
              <a:buChar char="–"/>
            </a:pPr>
            <a:endParaRPr lang="en-US" altLang="en-US" sz="2000" dirty="0">
              <a:solidFill>
                <a:srgbClr val="463416"/>
              </a:solidFill>
              <a:latin typeface="Arial"/>
              <a:ea typeface="ヒラギノ角ゴ Pro W3" charset="-128"/>
              <a:cs typeface="Arial"/>
            </a:endParaRPr>
          </a:p>
        </p:txBody>
      </p:sp>
      <p:pic>
        <p:nvPicPr>
          <p:cNvPr id="6" name="Picture 5" descr="2013ECAlogortsideword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371600"/>
            <a:ext cx="2362200" cy="1166299"/>
          </a:xfrm>
          <a:prstGeom prst="rect">
            <a:avLst/>
          </a:prstGeom>
        </p:spPr>
      </p:pic>
    </p:spTree>
    <p:extLst>
      <p:ext uri="{BB962C8B-B14F-4D97-AF65-F5344CB8AC3E}">
        <p14:creationId xmlns:p14="http://schemas.microsoft.com/office/powerpoint/2010/main" val="62429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3"/>
          <p:cNvSpPr>
            <a:spLocks noGrp="1" noChangeArrowheads="1"/>
          </p:cNvSpPr>
          <p:nvPr>
            <p:ph type="body" idx="4294967295"/>
          </p:nvPr>
        </p:nvSpPr>
        <p:spPr>
          <a:xfrm>
            <a:off x="304800" y="2362200"/>
            <a:ext cx="8610600" cy="4038600"/>
          </a:xfrm>
        </p:spPr>
        <p:txBody>
          <a:bodyPr/>
          <a:lstStyle/>
          <a:p>
            <a:r>
              <a:rPr lang="en-US" sz="2400" dirty="0">
                <a:solidFill>
                  <a:schemeClr val="bg2"/>
                </a:solidFill>
                <a:latin typeface="Arial" charset="0"/>
                <a:ea typeface="ＭＳ Ｐゴシック" charset="0"/>
                <a:cs typeface="ＭＳ Ｐゴシック" charset="0"/>
              </a:rPr>
              <a:t>They see and hear consistent information about what to do frequently, in many forms, and from many sources</a:t>
            </a:r>
          </a:p>
          <a:p>
            <a:pPr>
              <a:buFontTx/>
              <a:buNone/>
            </a:pPr>
            <a:endParaRPr lang="en-US" sz="1800" dirty="0">
              <a:solidFill>
                <a:schemeClr val="bg2"/>
              </a:solidFill>
              <a:latin typeface="Arial" charset="0"/>
              <a:ea typeface="ＭＳ Ｐゴシック" charset="0"/>
              <a:cs typeface="ＭＳ Ｐゴシック" charset="0"/>
            </a:endParaRPr>
          </a:p>
          <a:p>
            <a:r>
              <a:rPr lang="en-US" sz="2400" dirty="0">
                <a:solidFill>
                  <a:schemeClr val="bg2"/>
                </a:solidFill>
                <a:latin typeface="Arial" charset="0"/>
                <a:ea typeface="ＭＳ Ｐゴシック" charset="0"/>
                <a:cs typeface="ＭＳ Ｐゴシック" charset="0"/>
              </a:rPr>
              <a:t>They see others like themselves getting prepared</a:t>
            </a:r>
          </a:p>
          <a:p>
            <a:pPr lvl="1"/>
            <a:endParaRPr lang="en-US" sz="1600" dirty="0">
              <a:solidFill>
                <a:schemeClr val="bg2"/>
              </a:solidFill>
              <a:latin typeface="Arial" charset="0"/>
              <a:ea typeface="ＭＳ Ｐゴシック" charset="0"/>
              <a:cs typeface="ＭＳ Ｐゴシック" charset="0"/>
            </a:endParaRPr>
          </a:p>
          <a:p>
            <a:r>
              <a:rPr lang="en-US" sz="2400" dirty="0">
                <a:solidFill>
                  <a:schemeClr val="bg2"/>
                </a:solidFill>
                <a:latin typeface="Arial" charset="0"/>
                <a:ea typeface="ＭＳ Ｐゴシック" charset="0"/>
                <a:cs typeface="ＭＳ Ｐゴシック" charset="0"/>
              </a:rPr>
              <a:t>They talk about preparedness with people they know</a:t>
            </a:r>
          </a:p>
          <a:p>
            <a:pPr lvl="1">
              <a:buFontTx/>
              <a:buNone/>
            </a:pPr>
            <a:endParaRPr lang="en-US" sz="1600" dirty="0">
              <a:solidFill>
                <a:schemeClr val="bg2"/>
              </a:solidFill>
              <a:latin typeface="Arial" charset="0"/>
              <a:ea typeface="ＭＳ Ｐゴシック" charset="0"/>
              <a:cs typeface="ＭＳ Ｐゴシック" charset="0"/>
            </a:endParaRPr>
          </a:p>
          <a:p>
            <a:r>
              <a:rPr lang="en-US" sz="2400" dirty="0">
                <a:solidFill>
                  <a:schemeClr val="bg2"/>
                </a:solidFill>
                <a:latin typeface="Arial" charset="0"/>
                <a:ea typeface="ＭＳ Ｐゴシック" charset="0"/>
                <a:cs typeface="ＭＳ Ｐゴシック" charset="0"/>
              </a:rPr>
              <a:t>They learn potential consequences, and how to avoid them</a:t>
            </a:r>
          </a:p>
          <a:p>
            <a:pPr>
              <a:buFontTx/>
              <a:buNone/>
            </a:pPr>
            <a:endParaRPr lang="en-US" sz="2400" dirty="0">
              <a:solidFill>
                <a:srgbClr val="FF9900"/>
              </a:solidFill>
              <a:latin typeface="Arial" charset="0"/>
              <a:ea typeface="ＭＳ Ｐゴシック" charset="0"/>
              <a:cs typeface="ＭＳ Ｐゴシック" charset="0"/>
            </a:endParaRPr>
          </a:p>
          <a:p>
            <a:pPr algn="ctr">
              <a:buFontTx/>
              <a:buNone/>
            </a:pPr>
            <a:r>
              <a:rPr lang="en-US" sz="2800" dirty="0" smtClean="0">
                <a:solidFill>
                  <a:srgbClr val="0E4782"/>
                </a:solidFill>
                <a:latin typeface="Arial" charset="0"/>
                <a:ea typeface="ＭＳ Ｐゴシック" charset="0"/>
                <a:cs typeface="ＭＳ Ｐゴシック" charset="0"/>
              </a:rPr>
              <a:t>ShakeOut puts these findings into </a:t>
            </a:r>
            <a:r>
              <a:rPr lang="en-US" sz="2800" dirty="0">
                <a:solidFill>
                  <a:srgbClr val="0E4782"/>
                </a:solidFill>
                <a:latin typeface="Arial" charset="0"/>
                <a:ea typeface="ＭＳ Ｐゴシック" charset="0"/>
                <a:cs typeface="ＭＳ Ｐゴシック" charset="0"/>
              </a:rPr>
              <a:t>practice</a:t>
            </a:r>
          </a:p>
        </p:txBody>
      </p:sp>
      <p:sp>
        <p:nvSpPr>
          <p:cNvPr id="267267"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Based on Social Science Research</a:t>
            </a:r>
            <a:endParaRPr lang="en-US" b="1" dirty="0">
              <a:solidFill>
                <a:srgbClr val="FFFFFF"/>
              </a:solidFill>
            </a:endParaRPr>
          </a:p>
        </p:txBody>
      </p:sp>
      <p:sp>
        <p:nvSpPr>
          <p:cNvPr id="267268" name="Rectangle 4"/>
          <p:cNvSpPr>
            <a:spLocks noChangeArrowheads="1"/>
          </p:cNvSpPr>
          <p:nvPr/>
        </p:nvSpPr>
        <p:spPr bwMode="auto">
          <a:xfrm>
            <a:off x="76200" y="1228725"/>
            <a:ext cx="899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n-US" sz="2800" dirty="0">
                <a:solidFill>
                  <a:srgbClr val="0E4780"/>
                </a:solidFill>
              </a:rPr>
              <a:t>Research by </a:t>
            </a:r>
            <a:r>
              <a:rPr lang="en-US" sz="2800" dirty="0" smtClean="0">
                <a:solidFill>
                  <a:srgbClr val="0E4780"/>
                </a:solidFill>
              </a:rPr>
              <a:t>Dennis Mileti</a:t>
            </a:r>
            <a:r>
              <a:rPr lang="en-US" sz="2800" dirty="0">
                <a:solidFill>
                  <a:srgbClr val="0E4780"/>
                </a:solidFill>
              </a:rPr>
              <a:t>, </a:t>
            </a:r>
            <a:r>
              <a:rPr lang="en-US" sz="2800" dirty="0" smtClean="0">
                <a:solidFill>
                  <a:srgbClr val="0E4780"/>
                </a:solidFill>
              </a:rPr>
              <a:t>Linda Bourque</a:t>
            </a:r>
            <a:r>
              <a:rPr lang="en-US" sz="2800" dirty="0">
                <a:solidFill>
                  <a:srgbClr val="0E4780"/>
                </a:solidFill>
              </a:rPr>
              <a:t>, and </a:t>
            </a:r>
            <a:r>
              <a:rPr lang="en-US" sz="2800" dirty="0" smtClean="0">
                <a:solidFill>
                  <a:srgbClr val="0E4780"/>
                </a:solidFill>
              </a:rPr>
              <a:t>others on what motivates people to get prepared:</a:t>
            </a:r>
            <a:endParaRPr lang="en-US" sz="2400" dirty="0">
              <a:solidFill>
                <a:srgbClr val="0E4780"/>
              </a:solidFill>
            </a:endParaRPr>
          </a:p>
        </p:txBody>
      </p:sp>
    </p:spTree>
    <p:extLst>
      <p:ext uri="{BB962C8B-B14F-4D97-AF65-F5344CB8AC3E}">
        <p14:creationId xmlns:p14="http://schemas.microsoft.com/office/powerpoint/2010/main" val="38573165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0"/>
            <a:ext cx="9144000" cy="914400"/>
          </a:xfrm>
        </p:spPr>
        <p:txBody>
          <a:bodyPr rIns="131821"/>
          <a:lstStyle/>
          <a:p>
            <a:pPr eaLnBrk="1" hangingPunct="1"/>
            <a:r>
              <a:rPr lang="en-US" dirty="0" smtClean="0">
                <a:latin typeface="Arial Bold" charset="0"/>
                <a:ea typeface="ＭＳ Ｐゴシック" charset="0"/>
                <a:cs typeface="Arial Bold" charset="0"/>
                <a:sym typeface="Arial Bold" charset="0"/>
              </a:rPr>
              <a:t>Mission</a:t>
            </a:r>
            <a:endParaRPr lang="en-US" sz="3600" b="1" dirty="0">
              <a:solidFill>
                <a:schemeClr val="tx1"/>
              </a:solidFill>
              <a:effectLst/>
              <a:latin typeface="Arial Bold" charset="0"/>
              <a:ea typeface="ヒラギノ角ゴ ProN W6" charset="0"/>
              <a:cs typeface="ヒラギノ角ゴ ProN W6" charset="0"/>
              <a:sym typeface="Arial Bold" charset="0"/>
            </a:endParaRPr>
          </a:p>
        </p:txBody>
      </p:sp>
      <p:sp>
        <p:nvSpPr>
          <p:cNvPr id="103427" name="Rectangle 3"/>
          <p:cNvSpPr>
            <a:spLocks/>
          </p:cNvSpPr>
          <p:nvPr/>
        </p:nvSpPr>
        <p:spPr bwMode="auto">
          <a:xfrm>
            <a:off x="152400" y="2057400"/>
            <a:ext cx="8991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20" bIns="0"/>
          <a:lstStyle/>
          <a:p>
            <a:pPr marL="39687" algn="ctr">
              <a:spcBef>
                <a:spcPts val="550"/>
              </a:spcBef>
              <a:buSzPct val="100000"/>
            </a:pPr>
            <a:r>
              <a:rPr lang="en-US" sz="4800" b="1" i="1" dirty="0" smtClean="0">
                <a:solidFill>
                  <a:srgbClr val="0E4782"/>
                </a:solidFill>
                <a:cs typeface="Arial" charset="0"/>
              </a:rPr>
              <a:t>Everyone, Everywhere </a:t>
            </a:r>
          </a:p>
          <a:p>
            <a:pPr marL="39687" algn="ctr">
              <a:spcBef>
                <a:spcPts val="550"/>
              </a:spcBef>
              <a:buSzPct val="100000"/>
            </a:pPr>
            <a:r>
              <a:rPr lang="en-US" sz="4800" i="1" dirty="0" smtClean="0">
                <a:solidFill>
                  <a:schemeClr val="bg2"/>
                </a:solidFill>
                <a:cs typeface="Arial" charset="0"/>
              </a:rPr>
              <a:t>should know how </a:t>
            </a:r>
            <a:br>
              <a:rPr lang="en-US" sz="4800" i="1" dirty="0" smtClean="0">
                <a:solidFill>
                  <a:schemeClr val="bg2"/>
                </a:solidFill>
                <a:cs typeface="Arial" charset="0"/>
              </a:rPr>
            </a:br>
            <a:r>
              <a:rPr lang="en-US" sz="4800" i="1" dirty="0" smtClean="0">
                <a:solidFill>
                  <a:schemeClr val="bg2"/>
                </a:solidFill>
                <a:cs typeface="Arial" charset="0"/>
              </a:rPr>
              <a:t> to protect themselves </a:t>
            </a:r>
          </a:p>
          <a:p>
            <a:pPr marL="39687" algn="ctr">
              <a:spcBef>
                <a:spcPts val="550"/>
              </a:spcBef>
              <a:buSzPct val="100000"/>
            </a:pPr>
            <a:r>
              <a:rPr lang="en-US" sz="4800" i="1" dirty="0" smtClean="0">
                <a:solidFill>
                  <a:schemeClr val="bg2"/>
                </a:solidFill>
                <a:cs typeface="Arial" charset="0"/>
              </a:rPr>
              <a:t>during earthquakes</a:t>
            </a:r>
          </a:p>
          <a:p>
            <a:pPr marL="39687" algn="ctr">
              <a:spcBef>
                <a:spcPts val="550"/>
              </a:spcBef>
              <a:buSzPct val="100000"/>
            </a:pPr>
            <a:endParaRPr lang="en-US" sz="2400" dirty="0" smtClean="0">
              <a:solidFill>
                <a:schemeClr val="bg2"/>
              </a:solidFill>
              <a:cs typeface="Arial" charset="0"/>
            </a:endParaRPr>
          </a:p>
        </p:txBody>
      </p:sp>
    </p:spTree>
    <p:extLst>
      <p:ext uri="{BB962C8B-B14F-4D97-AF65-F5344CB8AC3E}">
        <p14:creationId xmlns:p14="http://schemas.microsoft.com/office/powerpoint/2010/main" val="520362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0"/>
            <a:ext cx="9144000" cy="914400"/>
          </a:xfrm>
        </p:spPr>
        <p:txBody>
          <a:bodyPr rIns="131821"/>
          <a:lstStyle/>
          <a:p>
            <a:pPr eaLnBrk="1" hangingPunct="1"/>
            <a:r>
              <a:rPr lang="en-US" sz="3600" b="1" dirty="0" smtClean="0">
                <a:solidFill>
                  <a:schemeClr val="tx1"/>
                </a:solidFill>
                <a:effectLst/>
                <a:latin typeface="Arial Bold" charset="0"/>
                <a:ea typeface="ＭＳ Ｐゴシック" charset="0"/>
                <a:cs typeface="Arial Bold" charset="0"/>
                <a:sym typeface="Arial Bold" charset="0"/>
              </a:rPr>
              <a:t>Goals</a:t>
            </a:r>
            <a:endParaRPr lang="en-US" sz="3600" b="1" dirty="0">
              <a:solidFill>
                <a:schemeClr val="tx1"/>
              </a:solidFill>
              <a:effectLst/>
              <a:latin typeface="Arial Bold" charset="0"/>
              <a:ea typeface="ヒラギノ角ゴ ProN W6" charset="0"/>
              <a:cs typeface="ヒラギノ角ゴ ProN W6" charset="0"/>
              <a:sym typeface="Arial Bold" charset="0"/>
            </a:endParaRPr>
          </a:p>
        </p:txBody>
      </p:sp>
      <p:sp>
        <p:nvSpPr>
          <p:cNvPr id="103427" name="Rectangle 3"/>
          <p:cNvSpPr>
            <a:spLocks/>
          </p:cNvSpPr>
          <p:nvPr/>
        </p:nvSpPr>
        <p:spPr bwMode="auto">
          <a:xfrm>
            <a:off x="457200" y="1143000"/>
            <a:ext cx="8686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20" bIns="0"/>
          <a:lstStyle/>
          <a:p>
            <a:pPr marL="377825" indent="-338138">
              <a:spcBef>
                <a:spcPts val="550"/>
              </a:spcBef>
              <a:buSzPct val="100000"/>
              <a:buFont typeface="Arial" charset="0"/>
              <a:buChar char="•"/>
            </a:pPr>
            <a:r>
              <a:rPr lang="en-US" sz="3200" dirty="0" smtClean="0">
                <a:solidFill>
                  <a:schemeClr val="bg2"/>
                </a:solidFill>
                <a:cs typeface="Arial" charset="0"/>
              </a:rPr>
              <a:t>Encourage people </a:t>
            </a:r>
            <a:r>
              <a:rPr lang="en-US" sz="3200" dirty="0">
                <a:solidFill>
                  <a:schemeClr val="bg2"/>
                </a:solidFill>
                <a:cs typeface="Arial" charset="0"/>
              </a:rPr>
              <a:t>worldwide </a:t>
            </a:r>
            <a:r>
              <a:rPr lang="en-US" sz="3200" dirty="0" smtClean="0">
                <a:solidFill>
                  <a:schemeClr val="bg2"/>
                </a:solidFill>
                <a:cs typeface="Arial" charset="0"/>
              </a:rPr>
              <a:t>to practice </a:t>
            </a:r>
            <a:r>
              <a:rPr lang="en-US" sz="3200" dirty="0">
                <a:solidFill>
                  <a:schemeClr val="bg2"/>
                </a:solidFill>
                <a:cs typeface="Arial" charset="0"/>
              </a:rPr>
              <a:t>earthquake </a:t>
            </a:r>
            <a:r>
              <a:rPr lang="en-US" sz="3200" dirty="0" smtClean="0">
                <a:solidFill>
                  <a:schemeClr val="bg2"/>
                </a:solidFill>
                <a:cs typeface="Arial" charset="0"/>
              </a:rPr>
              <a:t>safety </a:t>
            </a:r>
            <a:endParaRPr lang="en-US" sz="3200" dirty="0">
              <a:solidFill>
                <a:schemeClr val="bg2"/>
              </a:solidFill>
              <a:cs typeface="Arial" charset="0"/>
            </a:endParaRPr>
          </a:p>
          <a:p>
            <a:pPr marL="835025" lvl="1" indent="-338138">
              <a:spcBef>
                <a:spcPts val="450"/>
              </a:spcBef>
              <a:buSzPct val="100000"/>
              <a:buFont typeface="Arial" charset="0"/>
              <a:buChar char="•"/>
            </a:pPr>
            <a:r>
              <a:rPr lang="en-US" sz="2800" dirty="0">
                <a:solidFill>
                  <a:srgbClr val="0E4782"/>
                </a:solidFill>
                <a:cs typeface="Arial" charset="0"/>
              </a:rPr>
              <a:t>Register at </a:t>
            </a:r>
            <a:r>
              <a:rPr lang="en-US" sz="2800" b="1" u="sng" dirty="0" err="1" smtClean="0">
                <a:solidFill>
                  <a:srgbClr val="0E4782"/>
                </a:solidFill>
                <a:cs typeface="Arial" charset="0"/>
              </a:rPr>
              <a:t>www.ShakeOut.org</a:t>
            </a:r>
            <a:r>
              <a:rPr lang="en-US" sz="1100" b="1" dirty="0">
                <a:solidFill>
                  <a:schemeClr val="bg1"/>
                </a:solidFill>
              </a:rPr>
              <a:t/>
            </a:r>
            <a:br>
              <a:rPr lang="en-US" sz="1100" b="1" dirty="0">
                <a:solidFill>
                  <a:schemeClr val="bg1"/>
                </a:solidFill>
              </a:rPr>
            </a:br>
            <a:endParaRPr lang="en-US" sz="400" b="1" dirty="0" smtClean="0">
              <a:solidFill>
                <a:schemeClr val="bg1"/>
              </a:solidFill>
            </a:endParaRPr>
          </a:p>
          <a:p>
            <a:pPr marL="835025" lvl="1" indent="-338138">
              <a:spcBef>
                <a:spcPts val="450"/>
              </a:spcBef>
              <a:buSzPct val="100000"/>
              <a:buFont typeface="Arial" charset="0"/>
              <a:buChar char="•"/>
            </a:pPr>
            <a:endParaRPr lang="en-US" sz="1000" dirty="0">
              <a:solidFill>
                <a:schemeClr val="bg1"/>
              </a:solidFill>
            </a:endParaRPr>
          </a:p>
          <a:p>
            <a:pPr marL="377825" indent="-338138">
              <a:spcBef>
                <a:spcPts val="600"/>
              </a:spcBef>
              <a:buSzPct val="100000"/>
              <a:buFont typeface="Arial" charset="0"/>
              <a:buChar char="•"/>
            </a:pPr>
            <a:r>
              <a:rPr lang="en-US" sz="3200" dirty="0" smtClean="0">
                <a:solidFill>
                  <a:schemeClr val="bg2"/>
                </a:solidFill>
                <a:cs typeface="Arial" charset="0"/>
              </a:rPr>
              <a:t>Shift </a:t>
            </a:r>
            <a:r>
              <a:rPr lang="en-US" sz="3200" dirty="0">
                <a:solidFill>
                  <a:schemeClr val="bg2"/>
                </a:solidFill>
                <a:cs typeface="Arial" charset="0"/>
              </a:rPr>
              <a:t>the culture about earthquakes </a:t>
            </a:r>
            <a:r>
              <a:rPr lang="en-US" sz="3200" dirty="0" smtClean="0">
                <a:solidFill>
                  <a:schemeClr val="bg2"/>
                </a:solidFill>
                <a:cs typeface="Arial" charset="0"/>
              </a:rPr>
              <a:t>and </a:t>
            </a:r>
            <a:r>
              <a:rPr lang="en-US" sz="3200" dirty="0">
                <a:solidFill>
                  <a:schemeClr val="bg2"/>
                </a:solidFill>
                <a:cs typeface="Arial" charset="0"/>
              </a:rPr>
              <a:t>preparedness</a:t>
            </a:r>
          </a:p>
          <a:p>
            <a:pPr marL="835025" lvl="1" indent="-338138">
              <a:spcBef>
                <a:spcPts val="450"/>
              </a:spcBef>
              <a:buSzPct val="100000"/>
              <a:buFont typeface="Arial" charset="0"/>
              <a:buChar char="•"/>
            </a:pPr>
            <a:r>
              <a:rPr lang="en-US" sz="2800" dirty="0" smtClean="0">
                <a:solidFill>
                  <a:srgbClr val="0E4782"/>
                </a:solidFill>
                <a:cs typeface="Arial" charset="0"/>
              </a:rPr>
              <a:t>Inspire discussions about being prepared to </a:t>
            </a:r>
            <a:br>
              <a:rPr lang="en-US" sz="2800" dirty="0" smtClean="0">
                <a:solidFill>
                  <a:srgbClr val="0E4782"/>
                </a:solidFill>
                <a:cs typeface="Arial" charset="0"/>
              </a:rPr>
            </a:br>
            <a:r>
              <a:rPr lang="en-US" sz="2800" dirty="0" smtClean="0">
                <a:solidFill>
                  <a:srgbClr val="0E4782"/>
                </a:solidFill>
                <a:cs typeface="Arial" charset="0"/>
              </a:rPr>
              <a:t>survive and recover quickly</a:t>
            </a:r>
            <a:r>
              <a:rPr lang="en-US" sz="2800" dirty="0">
                <a:solidFill>
                  <a:srgbClr val="0E4782"/>
                </a:solidFill>
                <a:cs typeface="Arial" charset="0"/>
              </a:rPr>
              <a:t/>
            </a:r>
            <a:br>
              <a:rPr lang="en-US" sz="2800" dirty="0">
                <a:solidFill>
                  <a:srgbClr val="0E4782"/>
                </a:solidFill>
                <a:cs typeface="Arial" charset="0"/>
              </a:rPr>
            </a:br>
            <a:endParaRPr lang="en-US" sz="1800" dirty="0" smtClean="0">
              <a:solidFill>
                <a:srgbClr val="0E4782"/>
              </a:solidFill>
              <a:cs typeface="Lucida Grande" charset="0"/>
            </a:endParaRPr>
          </a:p>
          <a:p>
            <a:pPr marL="377825" indent="-338138">
              <a:spcBef>
                <a:spcPts val="550"/>
              </a:spcBef>
              <a:buSzPct val="100000"/>
              <a:buFont typeface="Arial" charset="0"/>
              <a:buChar char="•"/>
            </a:pPr>
            <a:r>
              <a:rPr lang="en-US" sz="3200" dirty="0">
                <a:solidFill>
                  <a:schemeClr val="bg2"/>
                </a:solidFill>
                <a:cs typeface="Arial" charset="0"/>
              </a:rPr>
              <a:t>I</a:t>
            </a:r>
            <a:r>
              <a:rPr lang="en-US" sz="3200" dirty="0" smtClean="0">
                <a:solidFill>
                  <a:schemeClr val="bg2"/>
                </a:solidFill>
                <a:cs typeface="Arial" charset="0"/>
              </a:rPr>
              <a:t>ncrease earthquake readiness at all levels</a:t>
            </a:r>
          </a:p>
          <a:p>
            <a:pPr marL="835025" lvl="1" indent="-338138">
              <a:spcBef>
                <a:spcPts val="450"/>
              </a:spcBef>
              <a:buSzPct val="100000"/>
              <a:buFont typeface="Arial" charset="0"/>
              <a:buChar char="•"/>
            </a:pPr>
            <a:r>
              <a:rPr lang="en-US" sz="2800" dirty="0" smtClean="0">
                <a:solidFill>
                  <a:srgbClr val="0E4782"/>
                </a:solidFill>
                <a:cs typeface="Arial" charset="0"/>
              </a:rPr>
              <a:t>Whole Community</a:t>
            </a:r>
            <a:r>
              <a:rPr lang="en-US" sz="2800" dirty="0">
                <a:solidFill>
                  <a:srgbClr val="0E4782"/>
                </a:solidFill>
                <a:cs typeface="Arial" charset="0"/>
              </a:rPr>
              <a:t>: </a:t>
            </a:r>
            <a:r>
              <a:rPr lang="en-US" sz="2800" dirty="0" smtClean="0">
                <a:solidFill>
                  <a:srgbClr val="0E4782"/>
                </a:solidFill>
                <a:cs typeface="Arial" charset="0"/>
              </a:rPr>
              <a:t>family</a:t>
            </a:r>
            <a:r>
              <a:rPr lang="en-US" sz="2800" dirty="0">
                <a:solidFill>
                  <a:srgbClr val="0E4782"/>
                </a:solidFill>
                <a:cs typeface="Arial" charset="0"/>
              </a:rPr>
              <a:t>, community, school, business, </a:t>
            </a:r>
            <a:r>
              <a:rPr lang="en-US" sz="2800" dirty="0" smtClean="0">
                <a:solidFill>
                  <a:srgbClr val="0E4782"/>
                </a:solidFill>
                <a:cs typeface="Arial" charset="0"/>
              </a:rPr>
              <a:t>government…</a:t>
            </a:r>
            <a:endParaRPr lang="en-US" sz="2800" dirty="0">
              <a:solidFill>
                <a:srgbClr val="0E4782"/>
              </a:solidFill>
              <a:cs typeface="Arial" charset="0"/>
            </a:endParaRPr>
          </a:p>
        </p:txBody>
      </p:sp>
    </p:spTree>
    <p:extLst>
      <p:ext uri="{BB962C8B-B14F-4D97-AF65-F5344CB8AC3E}">
        <p14:creationId xmlns:p14="http://schemas.microsoft.com/office/powerpoint/2010/main" val="38153098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76200"/>
            <a:ext cx="8229600" cy="990600"/>
          </a:xfrm>
        </p:spPr>
        <p:txBody>
          <a:bodyPr/>
          <a:lstStyle/>
          <a:p>
            <a:pPr eaLnBrk="1" hangingPunct="1"/>
            <a:r>
              <a:rPr lang="en-US" sz="4000" b="1" dirty="0" smtClean="0">
                <a:solidFill>
                  <a:srgbClr val="FFFFFF"/>
                </a:solidFill>
                <a:effectLst/>
                <a:latin typeface="Arial" charset="0"/>
                <a:ea typeface="ＭＳ Ｐゴシック" charset="0"/>
                <a:cs typeface="ＭＳ Ｐゴシック" charset="0"/>
              </a:rPr>
              <a:t>Why </a:t>
            </a:r>
            <a:r>
              <a:rPr lang="en-US" sz="4000" b="1" i="1" dirty="0" smtClean="0">
                <a:solidFill>
                  <a:srgbClr val="FFFFFF"/>
                </a:solidFill>
                <a:effectLst/>
                <a:latin typeface="Arial" charset="0"/>
                <a:ea typeface="ＭＳ Ｐゴシック" charset="0"/>
                <a:cs typeface="ＭＳ Ｐゴシック" charset="0"/>
              </a:rPr>
              <a:t>Drop, Cover, and Hold On</a:t>
            </a:r>
            <a:r>
              <a:rPr lang="en-US" sz="4000" b="1" dirty="0" smtClean="0">
                <a:solidFill>
                  <a:srgbClr val="FFFFFF"/>
                </a:solidFill>
                <a:effectLst/>
                <a:latin typeface="Arial" charset="0"/>
                <a:ea typeface="ＭＳ Ｐゴシック" charset="0"/>
                <a:cs typeface="ＭＳ Ｐゴシック" charset="0"/>
              </a:rPr>
              <a:t>?</a:t>
            </a:r>
            <a:endParaRPr lang="en-US" sz="4000" b="1" dirty="0">
              <a:solidFill>
                <a:srgbClr val="FFFFFF"/>
              </a:solidFill>
              <a:effectLst/>
              <a:latin typeface="Arial" charset="0"/>
              <a:ea typeface="ＭＳ Ｐゴシック" charset="0"/>
              <a:cs typeface="ＭＳ Ｐゴシック" charset="0"/>
            </a:endParaRPr>
          </a:p>
        </p:txBody>
      </p:sp>
      <p:sp>
        <p:nvSpPr>
          <p:cNvPr id="25602" name="Content Placeholder 2"/>
          <p:cNvSpPr>
            <a:spLocks noGrp="1"/>
          </p:cNvSpPr>
          <p:nvPr>
            <p:ph idx="1"/>
          </p:nvPr>
        </p:nvSpPr>
        <p:spPr>
          <a:xfrm>
            <a:off x="228600" y="1447800"/>
            <a:ext cx="4800600" cy="4572000"/>
          </a:xfrm>
        </p:spPr>
        <p:txBody>
          <a:bodyPr/>
          <a:lstStyle/>
          <a:p>
            <a:pPr marL="228600" indent="-219075"/>
            <a:r>
              <a:rPr lang="en-US" dirty="0" smtClean="0">
                <a:latin typeface="Arial" charset="0"/>
                <a:ea typeface="ＭＳ Ｐゴシック" charset="0"/>
                <a:cs typeface="ＭＳ Ｐゴシック" charset="0"/>
              </a:rPr>
              <a:t>Get down before being thrown to the ground</a:t>
            </a:r>
            <a:br>
              <a:rPr lang="en-US" dirty="0" smtClean="0">
                <a:latin typeface="Arial" charset="0"/>
                <a:ea typeface="ＭＳ Ｐゴシック" charset="0"/>
                <a:cs typeface="ＭＳ Ｐゴシック" charset="0"/>
              </a:rPr>
            </a:br>
            <a:endParaRPr lang="en-US" dirty="0" smtClean="0">
              <a:latin typeface="Arial" charset="0"/>
              <a:ea typeface="ＭＳ Ｐゴシック" charset="0"/>
              <a:cs typeface="ＭＳ Ｐゴシック" charset="0"/>
            </a:endParaRPr>
          </a:p>
          <a:p>
            <a:pPr marL="228600" indent="-219075"/>
            <a:r>
              <a:rPr lang="en-US" dirty="0">
                <a:latin typeface="Arial" charset="0"/>
                <a:ea typeface="ＭＳ Ｐゴシック" charset="0"/>
                <a:cs typeface="ＭＳ Ｐゴシック" charset="0"/>
              </a:rPr>
              <a:t>Buildings </a:t>
            </a:r>
            <a:r>
              <a:rPr lang="en-US" i="1" dirty="0">
                <a:latin typeface="Arial" charset="0"/>
                <a:ea typeface="ＭＳ Ｐゴシック" charset="0"/>
                <a:cs typeface="ＭＳ Ｐゴシック" charset="0"/>
              </a:rPr>
              <a:t>rarely</a:t>
            </a:r>
            <a:r>
              <a:rPr lang="en-US" dirty="0">
                <a:latin typeface="Arial" charset="0"/>
                <a:ea typeface="ＭＳ Ｐゴシック" charset="0"/>
                <a:cs typeface="ＭＳ Ｐゴシック" charset="0"/>
              </a:rPr>
              <a:t> collapse in the United </a:t>
            </a:r>
            <a:r>
              <a:rPr lang="en-US" dirty="0" smtClean="0">
                <a:latin typeface="Arial" charset="0"/>
                <a:ea typeface="ＭＳ Ｐゴシック" charset="0"/>
                <a:cs typeface="ＭＳ Ｐゴシック" charset="0"/>
              </a:rPr>
              <a:t>States</a:t>
            </a:r>
            <a:br>
              <a:rPr lang="en-US" dirty="0" smtClean="0">
                <a:latin typeface="Arial" charset="0"/>
                <a:ea typeface="ＭＳ Ｐゴシック" charset="0"/>
                <a:cs typeface="ＭＳ Ｐゴシック" charset="0"/>
              </a:rPr>
            </a:br>
            <a:endParaRPr lang="en-US" dirty="0" smtClean="0">
              <a:latin typeface="Arial" charset="0"/>
              <a:ea typeface="ＭＳ Ｐゴシック" charset="0"/>
              <a:cs typeface="ＭＳ Ｐゴシック" charset="0"/>
            </a:endParaRPr>
          </a:p>
          <a:p>
            <a:pPr marL="228600" indent="-219075"/>
            <a:r>
              <a:rPr lang="en-US" dirty="0" smtClean="0">
                <a:latin typeface="Arial" charset="0"/>
                <a:ea typeface="ＭＳ Ｐゴシック" charset="0"/>
                <a:cs typeface="ＭＳ Ｐゴシック" charset="0"/>
              </a:rPr>
              <a:t>Provides protection from falling items… including structural elements</a:t>
            </a:r>
            <a:endParaRPr lang="en-US" dirty="0">
              <a:latin typeface="Arial" charset="0"/>
              <a:ea typeface="ＭＳ Ｐゴシック" charset="0"/>
              <a:cs typeface="ＭＳ Ｐゴシック" charset="0"/>
            </a:endParaRPr>
          </a:p>
        </p:txBody>
      </p:sp>
      <p:sp>
        <p:nvSpPr>
          <p:cNvPr id="6" name="Text Box 7"/>
          <p:cNvSpPr txBox="1">
            <a:spLocks noChangeArrowheads="1"/>
          </p:cNvSpPr>
          <p:nvPr/>
        </p:nvSpPr>
        <p:spPr bwMode="auto">
          <a:xfrm>
            <a:off x="5334000" y="6060891"/>
            <a:ext cx="3276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rgbClr val="FFFFFF"/>
                </a:solidFill>
                <a:latin typeface="Arial" charset="0"/>
                <a:ea typeface="ヒラギノ角ゴ ProN W3" charset="0"/>
                <a:cs typeface="ヒラギノ角ゴ ProN W3" charset="0"/>
                <a:sym typeface="Arial" charset="0"/>
              </a:defRPr>
            </a:lvl1pPr>
            <a:lvl2pPr marL="37931725" indent="-37474525" eaLnBrk="0" hangingPunct="0">
              <a:defRPr sz="3600">
                <a:solidFill>
                  <a:srgbClr val="FFFFFF"/>
                </a:solidFill>
                <a:latin typeface="Arial" charset="0"/>
                <a:ea typeface="ヒラギノ角ゴ ProN W3" charset="0"/>
                <a:cs typeface="ヒラギノ角ゴ ProN W3" charset="0"/>
                <a:sym typeface="Arial" charset="0"/>
              </a:defRPr>
            </a:lvl2pPr>
            <a:lvl3pPr eaLnBrk="0" hangingPunct="0">
              <a:defRPr sz="3600">
                <a:solidFill>
                  <a:srgbClr val="FFFFFF"/>
                </a:solidFill>
                <a:latin typeface="Arial" charset="0"/>
                <a:ea typeface="ヒラギノ角ゴ ProN W3" charset="0"/>
                <a:cs typeface="ヒラギノ角ゴ ProN W3" charset="0"/>
                <a:sym typeface="Arial" charset="0"/>
              </a:defRPr>
            </a:lvl3pPr>
            <a:lvl4pPr eaLnBrk="0" hangingPunct="0">
              <a:defRPr sz="3600">
                <a:solidFill>
                  <a:srgbClr val="FFFFFF"/>
                </a:solidFill>
                <a:latin typeface="Arial" charset="0"/>
                <a:ea typeface="ヒラギノ角ゴ ProN W3" charset="0"/>
                <a:cs typeface="ヒラギノ角ゴ ProN W3" charset="0"/>
                <a:sym typeface="Arial" charset="0"/>
              </a:defRPr>
            </a:lvl4pPr>
            <a:lvl5pPr eaLnBrk="0" hangingPunct="0">
              <a:defRPr sz="3600">
                <a:solidFill>
                  <a:srgbClr val="FFFFFF"/>
                </a:solidFill>
                <a:latin typeface="Arial" charset="0"/>
                <a:ea typeface="ヒラギノ角ゴ ProN W3" charset="0"/>
                <a:cs typeface="ヒラギノ角ゴ ProN W3" charset="0"/>
                <a:sym typeface="Arial" charset="0"/>
              </a:defRPr>
            </a:lvl5pPr>
            <a:lvl6pPr marL="457200" eaLnBrk="0" fontAlgn="base" hangingPunct="0">
              <a:spcBef>
                <a:spcPct val="0"/>
              </a:spcBef>
              <a:spcAft>
                <a:spcPct val="0"/>
              </a:spcAft>
              <a:defRPr sz="3600">
                <a:solidFill>
                  <a:srgbClr val="FFFFFF"/>
                </a:solidFill>
                <a:latin typeface="Arial" charset="0"/>
                <a:ea typeface="ヒラギノ角ゴ ProN W3" charset="0"/>
                <a:cs typeface="ヒラギノ角ゴ ProN W3" charset="0"/>
                <a:sym typeface="Arial" charset="0"/>
              </a:defRPr>
            </a:lvl6pPr>
            <a:lvl7pPr marL="914400" eaLnBrk="0" fontAlgn="base" hangingPunct="0">
              <a:spcBef>
                <a:spcPct val="0"/>
              </a:spcBef>
              <a:spcAft>
                <a:spcPct val="0"/>
              </a:spcAft>
              <a:defRPr sz="3600">
                <a:solidFill>
                  <a:srgbClr val="FFFFFF"/>
                </a:solidFill>
                <a:latin typeface="Arial" charset="0"/>
                <a:ea typeface="ヒラギノ角ゴ ProN W3" charset="0"/>
                <a:cs typeface="ヒラギノ角ゴ ProN W3" charset="0"/>
                <a:sym typeface="Arial" charset="0"/>
              </a:defRPr>
            </a:lvl7pPr>
            <a:lvl8pPr marL="1371600" eaLnBrk="0" fontAlgn="base" hangingPunct="0">
              <a:spcBef>
                <a:spcPct val="0"/>
              </a:spcBef>
              <a:spcAft>
                <a:spcPct val="0"/>
              </a:spcAft>
              <a:defRPr sz="3600">
                <a:solidFill>
                  <a:srgbClr val="FFFFFF"/>
                </a:solidFill>
                <a:latin typeface="Arial" charset="0"/>
                <a:ea typeface="ヒラギノ角ゴ ProN W3" charset="0"/>
                <a:cs typeface="ヒラギノ角ゴ ProN W3" charset="0"/>
                <a:sym typeface="Arial" charset="0"/>
              </a:defRPr>
            </a:lvl8pPr>
            <a:lvl9pPr marL="1828800" eaLnBrk="0" fontAlgn="base" hangingPunct="0">
              <a:spcBef>
                <a:spcPct val="0"/>
              </a:spcBef>
              <a:spcAft>
                <a:spcPct val="0"/>
              </a:spcAft>
              <a:defRPr sz="3600">
                <a:solidFill>
                  <a:srgbClr val="FFFFFF"/>
                </a:solidFill>
                <a:latin typeface="Arial" charset="0"/>
                <a:ea typeface="ヒラギノ角ゴ ProN W3" charset="0"/>
                <a:cs typeface="ヒラギノ角ゴ ProN W3" charset="0"/>
                <a:sym typeface="Arial" charset="0"/>
              </a:defRPr>
            </a:lvl9pPr>
          </a:lstStyle>
          <a:p>
            <a:pPr eaLnBrk="1" hangingPunct="1">
              <a:spcBef>
                <a:spcPct val="50000"/>
              </a:spcBef>
            </a:pPr>
            <a:r>
              <a:rPr lang="en-CA" sz="2000" dirty="0" smtClean="0">
                <a:solidFill>
                  <a:srgbClr val="463416"/>
                </a:solidFill>
                <a:latin typeface="Calibri" charset="0"/>
              </a:rPr>
              <a:t>Classroom in Calexico, CA</a:t>
            </a:r>
            <a:br>
              <a:rPr lang="en-CA" sz="2000" dirty="0" smtClean="0">
                <a:solidFill>
                  <a:srgbClr val="463416"/>
                </a:solidFill>
                <a:latin typeface="Calibri" charset="0"/>
              </a:rPr>
            </a:br>
            <a:r>
              <a:rPr lang="en-CA" sz="2000" dirty="0" smtClean="0">
                <a:solidFill>
                  <a:srgbClr val="463416"/>
                </a:solidFill>
                <a:latin typeface="Calibri" charset="0"/>
              </a:rPr>
              <a:t>April 2010         M7.2</a:t>
            </a:r>
            <a:endParaRPr lang="en-CA" sz="2000" dirty="0">
              <a:solidFill>
                <a:srgbClr val="463416"/>
              </a:solidFill>
              <a:latin typeface="Calibri" charset="0"/>
            </a:endParaRPr>
          </a:p>
        </p:txBody>
      </p:sp>
      <p:pic>
        <p:nvPicPr>
          <p:cNvPr id="2" name="Picture 1" descr="CalexicoCalifSchool2009Easter7.2Earthquak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74528" y="1143000"/>
            <a:ext cx="3212309" cy="4917891"/>
          </a:xfrm>
          <a:prstGeom prst="rect">
            <a:avLst/>
          </a:prstGeom>
        </p:spPr>
      </p:pic>
    </p:spTree>
    <p:extLst>
      <p:ext uri="{BB962C8B-B14F-4D97-AF65-F5344CB8AC3E}">
        <p14:creationId xmlns:p14="http://schemas.microsoft.com/office/powerpoint/2010/main" val="734247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Box 6"/>
          <p:cNvSpPr txBox="1">
            <a:spLocks noChangeArrowheads="1"/>
          </p:cNvSpPr>
          <p:nvPr/>
        </p:nvSpPr>
        <p:spPr bwMode="auto">
          <a:xfrm>
            <a:off x="304800" y="990600"/>
            <a:ext cx="6019800" cy="566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236538" indent="-236538">
              <a:buFont typeface="Arial" charset="0"/>
              <a:buChar char="•"/>
              <a:defRPr/>
            </a:pPr>
            <a:r>
              <a:rPr lang="en-US" b="1" dirty="0" smtClean="0">
                <a:solidFill>
                  <a:schemeClr val="bg2"/>
                </a:solidFill>
              </a:rPr>
              <a:t>Drop </a:t>
            </a:r>
            <a:r>
              <a:rPr lang="en-US" dirty="0" smtClean="0">
                <a:solidFill>
                  <a:schemeClr val="bg2"/>
                </a:solidFill>
              </a:rPr>
              <a:t>to the floor where you are.</a:t>
            </a:r>
          </a:p>
          <a:p>
            <a:pPr>
              <a:defRPr/>
            </a:pPr>
            <a:endParaRPr lang="en-US" b="1" dirty="0" smtClean="0">
              <a:solidFill>
                <a:schemeClr val="bg2"/>
              </a:solidFill>
            </a:endParaRPr>
          </a:p>
          <a:p>
            <a:pPr marL="236538" indent="-236538">
              <a:buFont typeface="Arial" charset="0"/>
              <a:buChar char="•"/>
              <a:defRPr/>
            </a:pPr>
            <a:r>
              <a:rPr lang="en-US" b="1" dirty="0" smtClean="0">
                <a:solidFill>
                  <a:schemeClr val="bg2"/>
                </a:solidFill>
              </a:rPr>
              <a:t>Cover</a:t>
            </a:r>
            <a:r>
              <a:rPr lang="en-US" dirty="0" smtClean="0">
                <a:solidFill>
                  <a:schemeClr val="bg2"/>
                </a:solidFill>
              </a:rPr>
              <a:t> your head and neck with one arm and hand. </a:t>
            </a:r>
          </a:p>
          <a:p>
            <a:pPr marL="787400" indent="-342900">
              <a:buFont typeface="Lucida Grande"/>
              <a:buChar char="-"/>
              <a:defRPr/>
            </a:pPr>
            <a:r>
              <a:rPr lang="en-US" sz="2200" dirty="0" smtClean="0">
                <a:solidFill>
                  <a:schemeClr val="bg2"/>
                </a:solidFill>
              </a:rPr>
              <a:t>If a sturdy table or desk is nearby, crawl underneath it for shelter.</a:t>
            </a:r>
          </a:p>
          <a:p>
            <a:pPr marL="787400" indent="-342900">
              <a:buFont typeface="Lucida Grande"/>
              <a:buChar char="-"/>
              <a:defRPr/>
            </a:pPr>
            <a:r>
              <a:rPr lang="en-US" sz="2200" dirty="0" smtClean="0">
                <a:solidFill>
                  <a:schemeClr val="bg2"/>
                </a:solidFill>
              </a:rPr>
              <a:t>OR crawl against a wall (away from </a:t>
            </a:r>
            <a:r>
              <a:rPr lang="en-US" sz="2200" dirty="0">
                <a:solidFill>
                  <a:schemeClr val="bg2"/>
                </a:solidFill>
              </a:rPr>
              <a:t>windows) </a:t>
            </a:r>
            <a:r>
              <a:rPr lang="en-US" sz="2200" dirty="0" smtClean="0">
                <a:solidFill>
                  <a:schemeClr val="bg2"/>
                </a:solidFill>
              </a:rPr>
              <a:t>or next to low furniture for sideways protection </a:t>
            </a:r>
          </a:p>
          <a:p>
            <a:pPr marL="736600" indent="-342900">
              <a:buFont typeface="Lucida Grande"/>
              <a:buChar char="-"/>
              <a:defRPr/>
            </a:pPr>
            <a:endParaRPr lang="en-US" sz="1800" dirty="0" smtClean="0">
              <a:solidFill>
                <a:schemeClr val="bg2"/>
              </a:solidFill>
            </a:endParaRPr>
          </a:p>
          <a:p>
            <a:pPr marL="236538" indent="-236538">
              <a:buFont typeface="Arial" charset="0"/>
              <a:buChar char="•"/>
              <a:defRPr/>
            </a:pPr>
            <a:r>
              <a:rPr lang="en-US" b="1" dirty="0" smtClean="0">
                <a:solidFill>
                  <a:schemeClr val="bg2"/>
                </a:solidFill>
              </a:rPr>
              <a:t>Hold On </a:t>
            </a:r>
            <a:r>
              <a:rPr lang="en-US" dirty="0" smtClean="0">
                <a:solidFill>
                  <a:schemeClr val="bg2"/>
                </a:solidFill>
              </a:rPr>
              <a:t>to your shelter until shaking stops</a:t>
            </a:r>
          </a:p>
          <a:p>
            <a:pPr marL="850900" indent="-342900">
              <a:buFont typeface="Lucida Grande"/>
              <a:buChar char="-"/>
              <a:defRPr/>
            </a:pPr>
            <a:r>
              <a:rPr lang="en-US" sz="2200" dirty="0" smtClean="0">
                <a:solidFill>
                  <a:schemeClr val="bg2"/>
                </a:solidFill>
              </a:rPr>
              <a:t>Be ready to move with your shelter</a:t>
            </a:r>
          </a:p>
          <a:p>
            <a:pPr marL="850900" indent="-342900">
              <a:buFont typeface="Lucida Grande"/>
              <a:buChar char="-"/>
              <a:defRPr/>
            </a:pPr>
            <a:r>
              <a:rPr lang="en-US" sz="2200" dirty="0" smtClean="0">
                <a:solidFill>
                  <a:schemeClr val="bg2"/>
                </a:solidFill>
              </a:rPr>
              <a:t>If not under something, hold on to your head/neck with both arms and hands.</a:t>
            </a:r>
          </a:p>
          <a:p>
            <a:pPr marL="230188">
              <a:defRPr/>
            </a:pPr>
            <a:endParaRPr lang="en-US" dirty="0" smtClean="0">
              <a:solidFill>
                <a:srgbClr val="463416"/>
              </a:solidFill>
            </a:endParaRPr>
          </a:p>
        </p:txBody>
      </p:sp>
      <p:sp>
        <p:nvSpPr>
          <p:cNvPr id="17411" name="TextBox 7"/>
          <p:cNvSpPr txBox="1">
            <a:spLocks noChangeArrowheads="1"/>
          </p:cNvSpPr>
          <p:nvPr/>
        </p:nvSpPr>
        <p:spPr bwMode="auto">
          <a:xfrm>
            <a:off x="0" y="7620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000" b="1" dirty="0" smtClean="0">
                <a:solidFill>
                  <a:srgbClr val="FFFFFF"/>
                </a:solidFill>
              </a:rPr>
              <a:t>Know How to Protect Yourself</a:t>
            </a:r>
            <a:endParaRPr lang="en-US" sz="4000" b="1" dirty="0">
              <a:solidFill>
                <a:srgbClr val="FFFFFF"/>
              </a:solidFill>
            </a:endParaRPr>
          </a:p>
        </p:txBody>
      </p:sp>
      <p:pic>
        <p:nvPicPr>
          <p:cNvPr id="5" name="Picture 4" title="4 people bent over between rows of chairs, and holding onto the legs of the chairs"/>
          <p:cNvPicPr>
            <a:picLocks noChangeAspect="1"/>
          </p:cNvPicPr>
          <p:nvPr/>
        </p:nvPicPr>
        <p:blipFill rotWithShape="1">
          <a:blip r:embed="rId2" cstate="screen">
            <a:extLst>
              <a:ext uri="{28A0092B-C50C-407E-A947-70E740481C1C}">
                <a14:useLocalDpi xmlns:a14="http://schemas.microsoft.com/office/drawing/2010/main"/>
              </a:ext>
            </a:extLst>
          </a:blip>
          <a:srcRect t="8112"/>
          <a:stretch/>
        </p:blipFill>
        <p:spPr>
          <a:xfrm>
            <a:off x="6705600" y="2421466"/>
            <a:ext cx="2253673" cy="1371600"/>
          </a:xfrm>
          <a:prstGeom prst="rect">
            <a:avLst/>
          </a:prstGeom>
        </p:spPr>
      </p:pic>
      <p:pic>
        <p:nvPicPr>
          <p:cNvPr id="7" name="Picture 6" title="2 people on the ground, next to a wall, bent over and covering their heads"/>
          <p:cNvPicPr>
            <a:picLocks noChangeAspect="1"/>
          </p:cNvPicPr>
          <p:nvPr/>
        </p:nvPicPr>
        <p:blipFill rotWithShape="1">
          <a:blip r:embed="rId3" cstate="screen">
            <a:extLst>
              <a:ext uri="{28A0092B-C50C-407E-A947-70E740481C1C}">
                <a14:useLocalDpi xmlns:a14="http://schemas.microsoft.com/office/drawing/2010/main"/>
              </a:ext>
            </a:extLst>
          </a:blip>
          <a:srcRect t="12232" b="4619"/>
          <a:stretch/>
        </p:blipFill>
        <p:spPr>
          <a:xfrm>
            <a:off x="6705600" y="3826931"/>
            <a:ext cx="2255883" cy="1219200"/>
          </a:xfrm>
          <a:prstGeom prst="rect">
            <a:avLst/>
          </a:prstGeom>
        </p:spPr>
      </p:pic>
      <p:pic>
        <p:nvPicPr>
          <p:cNvPr id="8" name="Picture 7" title="A woman in a wheelchair against a wall, covering her head and neck with her arms and hands"/>
          <p:cNvPicPr/>
          <p:nvPr/>
        </p:nvPicPr>
        <p:blipFill rotWithShape="1">
          <a:blip r:embed="rId4" cstate="print">
            <a:extLst>
              <a:ext uri="{28A0092B-C50C-407E-A947-70E740481C1C}">
                <a14:useLocalDpi xmlns:a14="http://schemas.microsoft.com/office/drawing/2010/main"/>
              </a:ext>
            </a:extLst>
          </a:blip>
          <a:srcRect t="10800" b="13022"/>
          <a:stretch/>
        </p:blipFill>
        <p:spPr>
          <a:xfrm>
            <a:off x="6705600" y="5096930"/>
            <a:ext cx="2269067" cy="1134534"/>
          </a:xfrm>
          <a:prstGeom prst="rect">
            <a:avLst/>
          </a:prstGeom>
          <a:ln>
            <a:noFill/>
          </a:ln>
          <a:extLst>
            <a:ext uri="{FAA26D3D-D897-4be2-8F04-BA451C77F1D7}">
              <ma14:placeholderFlag xmlns:ma14="http://schemas.microsoft.com/office/mac/drawingml/2011/main"/>
            </a:ext>
          </a:extLst>
        </p:spPr>
      </p:pic>
      <p:sp>
        <p:nvSpPr>
          <p:cNvPr id="2" name="TextBox 1"/>
          <p:cNvSpPr txBox="1"/>
          <p:nvPr/>
        </p:nvSpPr>
        <p:spPr>
          <a:xfrm>
            <a:off x="685800" y="6396335"/>
            <a:ext cx="7866006" cy="461665"/>
          </a:xfrm>
          <a:prstGeom prst="rect">
            <a:avLst/>
          </a:prstGeom>
          <a:noFill/>
        </p:spPr>
        <p:txBody>
          <a:bodyPr wrap="none" rtlCol="0">
            <a:spAutoFit/>
          </a:bodyPr>
          <a:lstStyle/>
          <a:p>
            <a:r>
              <a:rPr lang="en-US" sz="2400" dirty="0" smtClean="0">
                <a:solidFill>
                  <a:srgbClr val="0E4782"/>
                </a:solidFill>
              </a:rPr>
              <a:t>This is appropriate for </a:t>
            </a:r>
            <a:r>
              <a:rPr lang="en-US" sz="2400" i="1" dirty="0" smtClean="0">
                <a:solidFill>
                  <a:srgbClr val="0E4782"/>
                </a:solidFill>
              </a:rPr>
              <a:t>most</a:t>
            </a:r>
            <a:r>
              <a:rPr lang="en-US" sz="2400" dirty="0" smtClean="0">
                <a:solidFill>
                  <a:srgbClr val="0E4782"/>
                </a:solidFill>
              </a:rPr>
              <a:t> situations and building types</a:t>
            </a:r>
            <a:endParaRPr lang="en-US" sz="2400" dirty="0">
              <a:solidFill>
                <a:srgbClr val="0E4782"/>
              </a:solidFill>
            </a:endParaRPr>
          </a:p>
        </p:txBody>
      </p:sp>
      <p:pic>
        <p:nvPicPr>
          <p:cNvPr id="13" name="Picture 12" title="A woman bent over beneath a table, holding onto a leg of the table"/>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t="4445" b="8334"/>
          <a:stretch/>
        </p:blipFill>
        <p:spPr>
          <a:xfrm>
            <a:off x="6686876" y="1058333"/>
            <a:ext cx="2279323" cy="1329268"/>
          </a:xfrm>
          <a:prstGeom prst="rect">
            <a:avLst/>
          </a:prstGeom>
        </p:spPr>
      </p:pic>
    </p:spTree>
    <p:extLst>
      <p:ext uri="{BB962C8B-B14F-4D97-AF65-F5344CB8AC3E}">
        <p14:creationId xmlns:p14="http://schemas.microsoft.com/office/powerpoint/2010/main" val="12770415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0" y="-76200"/>
            <a:ext cx="9144000" cy="9906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latin typeface="Arial" charset="0"/>
                <a:ea typeface="ＭＳ Ｐゴシック" charset="0"/>
                <a:cs typeface="ＭＳ Ｐゴシック" charset="0"/>
              </a:rPr>
              <a:t>Message Evolution</a:t>
            </a:r>
            <a:endParaRPr lang="en-US" sz="4000" b="1" dirty="0">
              <a:latin typeface="Arial" charset="0"/>
              <a:ea typeface="ＭＳ Ｐゴシック" charset="0"/>
              <a:cs typeface="ＭＳ Ｐゴシック" charset="0"/>
            </a:endParaRPr>
          </a:p>
        </p:txBody>
      </p:sp>
      <p:pic>
        <p:nvPicPr>
          <p:cNvPr id="11" name="Picture 10" descr="dropcoverholdon_ENG.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7800" y="609600"/>
            <a:ext cx="7504547" cy="3962400"/>
          </a:xfrm>
          <a:prstGeom prst="rect">
            <a:avLst/>
          </a:prstGeom>
        </p:spPr>
      </p:pic>
      <p:pic>
        <p:nvPicPr>
          <p:cNvPr id="6" name="Picture 5" descr="Geneva_blue_english_withtable.ai-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3962400"/>
            <a:ext cx="7185195" cy="2365064"/>
          </a:xfrm>
          <a:prstGeom prst="rect">
            <a:avLst/>
          </a:prstGeom>
        </p:spPr>
      </p:pic>
      <p:sp>
        <p:nvSpPr>
          <p:cNvPr id="2" name="TextBox 1"/>
          <p:cNvSpPr txBox="1"/>
          <p:nvPr/>
        </p:nvSpPr>
        <p:spPr>
          <a:xfrm>
            <a:off x="304800" y="2209800"/>
            <a:ext cx="1211690" cy="646331"/>
          </a:xfrm>
          <a:prstGeom prst="rect">
            <a:avLst/>
          </a:prstGeom>
          <a:noFill/>
        </p:spPr>
        <p:txBody>
          <a:bodyPr wrap="none" rtlCol="0">
            <a:spAutoFit/>
          </a:bodyPr>
          <a:lstStyle/>
          <a:p>
            <a:r>
              <a:rPr lang="en-US" dirty="0" smtClean="0">
                <a:solidFill>
                  <a:srgbClr val="0E4782"/>
                </a:solidFill>
              </a:rPr>
              <a:t>2008</a:t>
            </a:r>
            <a:endParaRPr lang="en-US" dirty="0">
              <a:solidFill>
                <a:srgbClr val="0E4782"/>
              </a:solidFill>
            </a:endParaRPr>
          </a:p>
        </p:txBody>
      </p:sp>
      <p:sp>
        <p:nvSpPr>
          <p:cNvPr id="7" name="TextBox 6"/>
          <p:cNvSpPr txBox="1"/>
          <p:nvPr/>
        </p:nvSpPr>
        <p:spPr>
          <a:xfrm>
            <a:off x="304800" y="4572000"/>
            <a:ext cx="1211690" cy="646331"/>
          </a:xfrm>
          <a:prstGeom prst="rect">
            <a:avLst/>
          </a:prstGeom>
          <a:noFill/>
        </p:spPr>
        <p:txBody>
          <a:bodyPr wrap="none" rtlCol="0">
            <a:spAutoFit/>
          </a:bodyPr>
          <a:lstStyle/>
          <a:p>
            <a:r>
              <a:rPr lang="en-US" dirty="0" smtClean="0">
                <a:solidFill>
                  <a:srgbClr val="0E4782"/>
                </a:solidFill>
              </a:rPr>
              <a:t>2016</a:t>
            </a:r>
            <a:endParaRPr lang="en-US" dirty="0">
              <a:solidFill>
                <a:srgbClr val="0E4782"/>
              </a:solidFill>
            </a:endParaRPr>
          </a:p>
        </p:txBody>
      </p:sp>
    </p:spTree>
    <p:extLst>
      <p:ext uri="{BB962C8B-B14F-4D97-AF65-F5344CB8AC3E}">
        <p14:creationId xmlns:p14="http://schemas.microsoft.com/office/powerpoint/2010/main" val="173305678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ChangeArrowheads="1"/>
          </p:cNvSpPr>
          <p:nvPr/>
        </p:nvSpPr>
        <p:spPr bwMode="auto">
          <a:xfrm>
            <a:off x="3810000" y="914400"/>
            <a:ext cx="5715000" cy="6087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lnSpc>
                <a:spcPct val="80000"/>
              </a:lnSpc>
              <a:spcBef>
                <a:spcPct val="20000"/>
              </a:spcBef>
            </a:pPr>
            <a:endParaRPr lang="en-US" sz="2400" dirty="0">
              <a:solidFill>
                <a:srgbClr val="463416"/>
              </a:solidFill>
            </a:endParaRPr>
          </a:p>
          <a:p>
            <a:pPr marL="338138" indent="-338138" eaLnBrk="0" hangingPunct="0">
              <a:lnSpc>
                <a:spcPct val="80000"/>
              </a:lnSpc>
              <a:spcBef>
                <a:spcPct val="20000"/>
              </a:spcBef>
              <a:buFontTx/>
              <a:buChar char="•"/>
            </a:pPr>
            <a:r>
              <a:rPr lang="en-US" sz="2400" b="1" dirty="0" err="1" smtClean="0">
                <a:solidFill>
                  <a:srgbClr val="0E4782"/>
                </a:solidFill>
              </a:rPr>
              <a:t>Youtube.com</a:t>
            </a:r>
            <a:r>
              <a:rPr lang="en-US" sz="2400" b="1" dirty="0" smtClean="0">
                <a:solidFill>
                  <a:srgbClr val="0E4782"/>
                </a:solidFill>
              </a:rPr>
              <a:t>/</a:t>
            </a:r>
            <a:r>
              <a:rPr lang="en-US" sz="2400" b="1" dirty="0" err="1" smtClean="0">
                <a:solidFill>
                  <a:srgbClr val="0E4782"/>
                </a:solidFill>
              </a:rPr>
              <a:t>greatshakeout</a:t>
            </a:r>
            <a:endParaRPr lang="en-US" sz="2400" b="1" dirty="0" smtClean="0">
              <a:solidFill>
                <a:srgbClr val="0E4782"/>
              </a:solidFill>
            </a:endParaRPr>
          </a:p>
          <a:p>
            <a:pPr marL="338138" indent="-338138" eaLnBrk="0" hangingPunct="0">
              <a:lnSpc>
                <a:spcPct val="80000"/>
              </a:lnSpc>
              <a:spcBef>
                <a:spcPct val="20000"/>
              </a:spcBef>
              <a:buFontTx/>
              <a:buChar char="•"/>
            </a:pPr>
            <a:endParaRPr lang="en-US" sz="2400" dirty="0">
              <a:solidFill>
                <a:srgbClr val="463416"/>
              </a:solidFill>
            </a:endParaRPr>
          </a:p>
          <a:p>
            <a:pPr marL="338138" indent="-338138" eaLnBrk="0" hangingPunct="0">
              <a:lnSpc>
                <a:spcPct val="80000"/>
              </a:lnSpc>
              <a:spcBef>
                <a:spcPct val="20000"/>
              </a:spcBef>
              <a:buFontTx/>
              <a:buChar char="•"/>
            </a:pPr>
            <a:r>
              <a:rPr lang="en-US" sz="2400" dirty="0" smtClean="0">
                <a:solidFill>
                  <a:srgbClr val="463416"/>
                </a:solidFill>
              </a:rPr>
              <a:t>Separate short videos for how to protect yourself if</a:t>
            </a:r>
            <a:r>
              <a:rPr lang="is-IS" sz="2400" dirty="0" smtClean="0">
                <a:solidFill>
                  <a:srgbClr val="463416"/>
                </a:solidFill>
              </a:rPr>
              <a:t>…</a:t>
            </a:r>
          </a:p>
          <a:p>
            <a:pPr marL="790576" lvl="1" indent="-338138" eaLnBrk="0" hangingPunct="0">
              <a:lnSpc>
                <a:spcPct val="80000"/>
              </a:lnSpc>
              <a:spcBef>
                <a:spcPct val="20000"/>
              </a:spcBef>
              <a:buFontTx/>
              <a:buChar char="•"/>
            </a:pPr>
            <a:r>
              <a:rPr lang="en-US" sz="2400" dirty="0">
                <a:solidFill>
                  <a:srgbClr val="463416"/>
                </a:solidFill>
              </a:rPr>
              <a:t>i</a:t>
            </a:r>
            <a:r>
              <a:rPr lang="en-US" sz="2400" dirty="0" smtClean="0">
                <a:solidFill>
                  <a:srgbClr val="463416"/>
                </a:solidFill>
              </a:rPr>
              <a:t>ndoors, a table/desk is nearby</a:t>
            </a:r>
          </a:p>
          <a:p>
            <a:pPr marL="790576" lvl="1" indent="-338138" eaLnBrk="0" hangingPunct="0">
              <a:lnSpc>
                <a:spcPct val="80000"/>
              </a:lnSpc>
              <a:spcBef>
                <a:spcPct val="20000"/>
              </a:spcBef>
              <a:buFontTx/>
              <a:buChar char="•"/>
            </a:pPr>
            <a:r>
              <a:rPr lang="en-US" sz="2400" dirty="0">
                <a:solidFill>
                  <a:srgbClr val="463416"/>
                </a:solidFill>
              </a:rPr>
              <a:t>i</a:t>
            </a:r>
            <a:r>
              <a:rPr lang="en-US" sz="2400" dirty="0" smtClean="0">
                <a:solidFill>
                  <a:srgbClr val="463416"/>
                </a:solidFill>
              </a:rPr>
              <a:t>ndoors, no table/desk</a:t>
            </a:r>
          </a:p>
          <a:p>
            <a:pPr marL="790576" lvl="1" indent="-338138" eaLnBrk="0" hangingPunct="0">
              <a:lnSpc>
                <a:spcPct val="80000"/>
              </a:lnSpc>
              <a:spcBef>
                <a:spcPct val="20000"/>
              </a:spcBef>
              <a:buFontTx/>
              <a:buChar char="•"/>
            </a:pPr>
            <a:r>
              <a:rPr lang="en-US" sz="2400" dirty="0">
                <a:solidFill>
                  <a:srgbClr val="463416"/>
                </a:solidFill>
              </a:rPr>
              <a:t>i</a:t>
            </a:r>
            <a:r>
              <a:rPr lang="en-US" sz="2400" dirty="0" smtClean="0">
                <a:solidFill>
                  <a:srgbClr val="463416"/>
                </a:solidFill>
              </a:rPr>
              <a:t>n a theater/stadium</a:t>
            </a:r>
          </a:p>
          <a:p>
            <a:pPr marL="790576" lvl="1" indent="-338138" eaLnBrk="0" hangingPunct="0">
              <a:lnSpc>
                <a:spcPct val="80000"/>
              </a:lnSpc>
              <a:spcBef>
                <a:spcPct val="20000"/>
              </a:spcBef>
              <a:buFontTx/>
              <a:buChar char="•"/>
            </a:pPr>
            <a:r>
              <a:rPr lang="en-US" sz="2400" dirty="0" smtClean="0">
                <a:solidFill>
                  <a:srgbClr val="463416"/>
                </a:solidFill>
              </a:rPr>
              <a:t>near the shore</a:t>
            </a:r>
            <a:br>
              <a:rPr lang="en-US" sz="2400" dirty="0" smtClean="0">
                <a:solidFill>
                  <a:srgbClr val="463416"/>
                </a:solidFill>
              </a:rPr>
            </a:br>
            <a:endParaRPr lang="en-US" sz="2400" dirty="0" smtClean="0">
              <a:solidFill>
                <a:srgbClr val="463416"/>
              </a:solidFill>
            </a:endParaRPr>
          </a:p>
          <a:p>
            <a:pPr marL="338138" indent="-338138" eaLnBrk="0" hangingPunct="0">
              <a:lnSpc>
                <a:spcPct val="80000"/>
              </a:lnSpc>
              <a:spcBef>
                <a:spcPct val="20000"/>
              </a:spcBef>
              <a:buFontTx/>
              <a:buChar char="•"/>
            </a:pPr>
            <a:r>
              <a:rPr lang="en-US" sz="2400" dirty="0" smtClean="0">
                <a:solidFill>
                  <a:srgbClr val="463416"/>
                </a:solidFill>
              </a:rPr>
              <a:t>Soon:</a:t>
            </a:r>
          </a:p>
          <a:p>
            <a:pPr marL="790576" lvl="1" indent="-338138" eaLnBrk="0" hangingPunct="0">
              <a:lnSpc>
                <a:spcPct val="80000"/>
              </a:lnSpc>
              <a:spcBef>
                <a:spcPct val="20000"/>
              </a:spcBef>
              <a:buFontTx/>
              <a:buChar char="•"/>
            </a:pPr>
            <a:r>
              <a:rPr lang="en-US" sz="2400" dirty="0">
                <a:solidFill>
                  <a:srgbClr val="463416"/>
                </a:solidFill>
              </a:rPr>
              <a:t>in a car</a:t>
            </a:r>
          </a:p>
          <a:p>
            <a:pPr marL="790576" lvl="1" indent="-338138" eaLnBrk="0" hangingPunct="0">
              <a:lnSpc>
                <a:spcPct val="80000"/>
              </a:lnSpc>
              <a:spcBef>
                <a:spcPct val="20000"/>
              </a:spcBef>
              <a:buFontTx/>
              <a:buChar char="•"/>
            </a:pPr>
            <a:r>
              <a:rPr lang="en-US" sz="2400" dirty="0" smtClean="0">
                <a:solidFill>
                  <a:srgbClr val="463416"/>
                </a:solidFill>
              </a:rPr>
              <a:t>if you use a wheelchair, walker, </a:t>
            </a:r>
            <a:br>
              <a:rPr lang="en-US" sz="2400" dirty="0" smtClean="0">
                <a:solidFill>
                  <a:srgbClr val="463416"/>
                </a:solidFill>
              </a:rPr>
            </a:br>
            <a:r>
              <a:rPr lang="en-US" sz="2400" dirty="0" smtClean="0">
                <a:solidFill>
                  <a:srgbClr val="463416"/>
                </a:solidFill>
              </a:rPr>
              <a:t>or cane </a:t>
            </a:r>
          </a:p>
          <a:p>
            <a:pPr marL="790576" lvl="1" indent="-338138" eaLnBrk="0" hangingPunct="0">
              <a:lnSpc>
                <a:spcPct val="80000"/>
              </a:lnSpc>
              <a:spcBef>
                <a:spcPct val="20000"/>
              </a:spcBef>
              <a:buFontTx/>
              <a:buChar char="•"/>
            </a:pPr>
            <a:r>
              <a:rPr lang="en-US" sz="2400" dirty="0">
                <a:solidFill>
                  <a:srgbClr val="463416"/>
                </a:solidFill>
              </a:rPr>
              <a:t>i</a:t>
            </a:r>
            <a:r>
              <a:rPr lang="en-US" sz="2400" dirty="0" smtClean="0">
                <a:solidFill>
                  <a:srgbClr val="463416"/>
                </a:solidFill>
              </a:rPr>
              <a:t>n bed</a:t>
            </a:r>
          </a:p>
          <a:p>
            <a:pPr marL="790576" lvl="1" indent="-338138" eaLnBrk="0" hangingPunct="0">
              <a:lnSpc>
                <a:spcPct val="80000"/>
              </a:lnSpc>
              <a:spcBef>
                <a:spcPct val="20000"/>
              </a:spcBef>
              <a:buFontTx/>
              <a:buChar char="•"/>
            </a:pPr>
            <a:r>
              <a:rPr lang="en-US" sz="2400" dirty="0">
                <a:solidFill>
                  <a:srgbClr val="463416"/>
                </a:solidFill>
              </a:rPr>
              <a:t>i</a:t>
            </a:r>
            <a:r>
              <a:rPr lang="en-US" sz="2400" dirty="0" smtClean="0">
                <a:solidFill>
                  <a:srgbClr val="463416"/>
                </a:solidFill>
              </a:rPr>
              <a:t>n a store</a:t>
            </a:r>
          </a:p>
          <a:p>
            <a:pPr marL="790576" lvl="1" indent="-338138" eaLnBrk="0" hangingPunct="0">
              <a:lnSpc>
                <a:spcPct val="80000"/>
              </a:lnSpc>
              <a:spcBef>
                <a:spcPct val="20000"/>
              </a:spcBef>
              <a:buFontTx/>
              <a:buChar char="•"/>
            </a:pPr>
            <a:endParaRPr lang="en-US" sz="2400" dirty="0" smtClean="0">
              <a:solidFill>
                <a:srgbClr val="463416"/>
              </a:solidFill>
            </a:endParaRPr>
          </a:p>
        </p:txBody>
      </p:sp>
      <p:sp>
        <p:nvSpPr>
          <p:cNvPr id="23554" name="Title 1"/>
          <p:cNvSpPr>
            <a:spLocks noGrp="1"/>
          </p:cNvSpPr>
          <p:nvPr>
            <p:ph type="title"/>
          </p:nvPr>
        </p:nvSpPr>
        <p:spPr>
          <a:xfrm>
            <a:off x="0" y="-76200"/>
            <a:ext cx="9144000" cy="990600"/>
          </a:xfrm>
        </p:spPr>
        <p:txBody>
          <a:bodyPr/>
          <a:lstStyle/>
          <a:p>
            <a:pPr eaLnBrk="1" hangingPunct="1"/>
            <a:r>
              <a:rPr lang="en-US" sz="4000" dirty="0" smtClean="0">
                <a:solidFill>
                  <a:srgbClr val="FFFFFF"/>
                </a:solidFill>
                <a:latin typeface="Arial" charset="0"/>
                <a:ea typeface="ＭＳ Ｐゴシック" charset="0"/>
                <a:cs typeface="ＭＳ Ｐゴシック" charset="0"/>
              </a:rPr>
              <a:t>Earthquake Safety Video Series</a:t>
            </a:r>
            <a:endParaRPr lang="en-US" sz="4000" b="1" dirty="0">
              <a:solidFill>
                <a:srgbClr val="FFFFFF"/>
              </a:solidFill>
              <a:effectLst/>
              <a:latin typeface="Arial" charset="0"/>
              <a:ea typeface="ＭＳ Ｐゴシック" charset="0"/>
              <a:cs typeface="ＭＳ Ｐゴシック" charset="0"/>
            </a:endParaRPr>
          </a:p>
        </p:txBody>
      </p:sp>
      <p:pic>
        <p:nvPicPr>
          <p:cNvPr id="8" name="Picture 7" title="A woman bent over beneath a table, holding onto a leg of the table"/>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152400" y="1066800"/>
            <a:ext cx="2438400" cy="1630362"/>
          </a:xfrm>
          <a:prstGeom prst="rect">
            <a:avLst/>
          </a:prstGeom>
        </p:spPr>
      </p:pic>
      <p:pic>
        <p:nvPicPr>
          <p:cNvPr id="5" name="Picture 4" descr="Screen Shot 2015-08-08 at 2.35.51 PM.png"/>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4199" t="5720" r="3712" b="7052"/>
          <a:stretch/>
        </p:blipFill>
        <p:spPr>
          <a:xfrm>
            <a:off x="1295400" y="2362200"/>
            <a:ext cx="2456295" cy="1752600"/>
          </a:xfrm>
          <a:prstGeom prst="rect">
            <a:avLst/>
          </a:prstGeom>
        </p:spPr>
      </p:pic>
      <p:pic>
        <p:nvPicPr>
          <p:cNvPr id="6" name="Picture 5" descr="Screen Shot 2016-07-20 at 11.57.31 AM.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2400" y="3810000"/>
            <a:ext cx="2479110" cy="1447800"/>
          </a:xfrm>
          <a:prstGeom prst="rect">
            <a:avLst/>
          </a:prstGeom>
        </p:spPr>
      </p:pic>
      <p:pic>
        <p:nvPicPr>
          <p:cNvPr id="7" name="Picture 6" descr="Screen Shot 2016-07-20 at 11.58.25 AM.png"/>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a:ext>
            </a:extLst>
          </a:blip>
          <a:stretch>
            <a:fillRect/>
          </a:stretch>
        </p:blipFill>
        <p:spPr>
          <a:xfrm>
            <a:off x="1219200" y="5105400"/>
            <a:ext cx="2514600" cy="1619250"/>
          </a:xfrm>
          <a:prstGeom prst="rect">
            <a:avLst/>
          </a:prstGeom>
        </p:spPr>
      </p:pic>
    </p:spTree>
    <p:extLst>
      <p:ext uri="{BB962C8B-B14F-4D97-AF65-F5344CB8AC3E}">
        <p14:creationId xmlns:p14="http://schemas.microsoft.com/office/powerpoint/2010/main" val="39061606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76200"/>
            <a:ext cx="9144000" cy="9906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latin typeface="Arial" charset="0"/>
                <a:ea typeface="ＭＳ Ｐゴシック" charset="0"/>
                <a:cs typeface="ＭＳ Ｐゴシック" charset="0"/>
              </a:rPr>
              <a:t>Multi-Situation Poster</a:t>
            </a:r>
            <a:endParaRPr lang="en-US" sz="4000" b="1" dirty="0">
              <a:latin typeface="Arial" charset="0"/>
              <a:ea typeface="ＭＳ Ｐゴシック" charset="0"/>
              <a:cs typeface="ＭＳ Ｐゴシック" charset="0"/>
            </a:endParaRPr>
          </a:p>
        </p:txBody>
      </p:sp>
      <p:pic>
        <p:nvPicPr>
          <p:cNvPr id="9" name="Picture 8" descr="Screen Shot 2016-06-06 at 8.16.54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90600"/>
            <a:ext cx="9144000" cy="5867400"/>
          </a:xfrm>
          <a:prstGeom prst="rect">
            <a:avLst/>
          </a:prstGeom>
        </p:spPr>
      </p:pic>
    </p:spTree>
    <p:extLst>
      <p:ext uri="{BB962C8B-B14F-4D97-AF65-F5344CB8AC3E}">
        <p14:creationId xmlns:p14="http://schemas.microsoft.com/office/powerpoint/2010/main" val="20086297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Box 7"/>
          <p:cNvSpPr txBox="1">
            <a:spLocks noChangeArrowheads="1"/>
          </p:cNvSpPr>
          <p:nvPr/>
        </p:nvSpPr>
        <p:spPr bwMode="auto">
          <a:xfrm>
            <a:off x="-76200" y="1066800"/>
            <a:ext cx="42926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400">
                <a:solidFill>
                  <a:schemeClr val="tx1"/>
                </a:solidFill>
                <a:latin typeface="Arial" charset="0"/>
                <a:ea typeface="ＭＳ Ｐゴシック" charset="0"/>
                <a:cs typeface="ＭＳ Ｐゴシック" charset="0"/>
              </a:defRPr>
            </a:lvl1pPr>
            <a:lvl2pPr marL="1200150" indent="-45720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indent="-279400">
              <a:buFont typeface="Arial" charset="0"/>
              <a:buChar char="•"/>
            </a:pPr>
            <a:r>
              <a:rPr lang="en-US" sz="2800" dirty="0" smtClean="0">
                <a:solidFill>
                  <a:srgbClr val="463416"/>
                </a:solidFill>
              </a:rPr>
              <a:t>If you can’t get back up, don’t get down</a:t>
            </a:r>
          </a:p>
          <a:p>
            <a:pPr marL="457200" lvl="1" indent="-279400"/>
            <a:endParaRPr lang="en-US" sz="2800" dirty="0">
              <a:solidFill>
                <a:srgbClr val="463416"/>
              </a:solidFill>
            </a:endParaRPr>
          </a:p>
          <a:p>
            <a:pPr indent="-279400">
              <a:buFont typeface="Arial" charset="0"/>
              <a:buChar char="•"/>
            </a:pPr>
            <a:r>
              <a:rPr lang="en-US" sz="2800" dirty="0">
                <a:solidFill>
                  <a:srgbClr val="463416"/>
                </a:solidFill>
              </a:rPr>
              <a:t>Know what you need so you can instruct others on how to assist you</a:t>
            </a:r>
          </a:p>
          <a:p>
            <a:pPr indent="-279400"/>
            <a:endParaRPr lang="en-US" sz="2800" dirty="0">
              <a:solidFill>
                <a:srgbClr val="463416"/>
              </a:solidFill>
            </a:endParaRPr>
          </a:p>
          <a:p>
            <a:pPr indent="-279400">
              <a:buFont typeface="Arial" charset="0"/>
              <a:buChar char="•"/>
            </a:pPr>
            <a:r>
              <a:rPr lang="en-US" sz="2800" dirty="0" smtClean="0">
                <a:solidFill>
                  <a:srgbClr val="463416"/>
                </a:solidFill>
              </a:rPr>
              <a:t>Practice is key</a:t>
            </a:r>
          </a:p>
          <a:p>
            <a:pPr indent="-279400">
              <a:buFont typeface="Arial" charset="0"/>
              <a:buChar char="•"/>
            </a:pPr>
            <a:endParaRPr lang="en-US" sz="2800" dirty="0">
              <a:solidFill>
                <a:srgbClr val="463416"/>
              </a:solidFill>
            </a:endParaRPr>
          </a:p>
          <a:p>
            <a:pPr indent="-279400">
              <a:buFont typeface="Arial" charset="0"/>
              <a:buChar char="•"/>
            </a:pPr>
            <a:r>
              <a:rPr lang="en-US" b="1" u="sng" dirty="0" err="1" smtClean="0">
                <a:solidFill>
                  <a:srgbClr val="0E4782"/>
                </a:solidFill>
                <a:cs typeface="Arial" charset="0"/>
              </a:rPr>
              <a:t>EarthquakeCountry.org</a:t>
            </a:r>
            <a:r>
              <a:rPr lang="en-US" b="1" u="sng" dirty="0" smtClean="0">
                <a:solidFill>
                  <a:srgbClr val="0E4782"/>
                </a:solidFill>
                <a:cs typeface="Arial" charset="0"/>
              </a:rPr>
              <a:t>/</a:t>
            </a:r>
            <a:br>
              <a:rPr lang="en-US" b="1" u="sng" dirty="0" smtClean="0">
                <a:solidFill>
                  <a:srgbClr val="0E4782"/>
                </a:solidFill>
                <a:cs typeface="Arial" charset="0"/>
              </a:rPr>
            </a:br>
            <a:r>
              <a:rPr lang="en-US" b="1" u="sng" dirty="0" smtClean="0">
                <a:solidFill>
                  <a:srgbClr val="0E4782"/>
                </a:solidFill>
                <a:cs typeface="Arial" charset="0"/>
              </a:rPr>
              <a:t>disability</a:t>
            </a:r>
            <a:endParaRPr lang="en-US" b="1" u="sng" dirty="0">
              <a:solidFill>
                <a:srgbClr val="0E4782"/>
              </a:solidFill>
              <a:cs typeface="Arial" charset="0"/>
            </a:endParaRPr>
          </a:p>
          <a:p>
            <a:pPr marL="177800" indent="0"/>
            <a:endParaRPr lang="en-US" sz="2800" dirty="0">
              <a:solidFill>
                <a:srgbClr val="463416"/>
              </a:solidFill>
            </a:endParaRPr>
          </a:p>
        </p:txBody>
      </p:sp>
      <p:sp>
        <p:nvSpPr>
          <p:cNvPr id="8" name="Title 1"/>
          <p:cNvSpPr>
            <a:spLocks noGrp="1"/>
          </p:cNvSpPr>
          <p:nvPr>
            <p:ph type="title"/>
          </p:nvPr>
        </p:nvSpPr>
        <p:spPr>
          <a:xfrm>
            <a:off x="0" y="-76200"/>
            <a:ext cx="9144000" cy="990600"/>
          </a:xfrm>
        </p:spPr>
        <p:txBody>
          <a:bodyPr/>
          <a:lstStyle/>
          <a:p>
            <a:pPr eaLnBrk="1" hangingPunct="1"/>
            <a:r>
              <a:rPr lang="en-US" sz="4000" dirty="0" smtClean="0">
                <a:latin typeface="Arial" charset="0"/>
                <a:ea typeface="ＭＳ Ｐゴシック" charset="0"/>
                <a:cs typeface="ＭＳ Ｐゴシック" charset="0"/>
              </a:rPr>
              <a:t>Adapt to Your Situation</a:t>
            </a:r>
            <a:endParaRPr lang="en-US" sz="4000" b="1" dirty="0">
              <a:solidFill>
                <a:schemeClr val="tx1"/>
              </a:solidFill>
              <a:effectLst/>
              <a:latin typeface="Arial" charset="0"/>
              <a:ea typeface="ＭＳ Ｐゴシック" charset="0"/>
              <a:cs typeface="ＭＳ Ｐゴシック" charset="0"/>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l="-236"/>
          <a:stretch/>
        </p:blipFill>
        <p:spPr>
          <a:xfrm>
            <a:off x="4163222" y="1143000"/>
            <a:ext cx="5209378" cy="5638800"/>
          </a:xfrm>
          <a:prstGeom prst="rect">
            <a:avLst/>
          </a:prstGeom>
        </p:spPr>
      </p:pic>
    </p:spTree>
    <p:extLst>
      <p:ext uri="{BB962C8B-B14F-4D97-AF65-F5344CB8AC3E}">
        <p14:creationId xmlns:p14="http://schemas.microsoft.com/office/powerpoint/2010/main" val="405307384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Content Placeholder 2"/>
          <p:cNvSpPr>
            <a:spLocks noGrp="1"/>
          </p:cNvSpPr>
          <p:nvPr>
            <p:ph idx="4294967295"/>
          </p:nvPr>
        </p:nvSpPr>
        <p:spPr>
          <a:xfrm>
            <a:off x="0" y="1295400"/>
            <a:ext cx="8153400" cy="4495800"/>
          </a:xfrm>
        </p:spPr>
        <p:txBody>
          <a:bodyPr/>
          <a:lstStyle/>
          <a:p>
            <a:r>
              <a:rPr lang="en-US" sz="2800" dirty="0">
                <a:latin typeface="Arial" charset="0"/>
                <a:ea typeface="ＭＳ Ｐゴシック" charset="0"/>
                <a:cs typeface="ＭＳ Ｐゴシック" charset="0"/>
              </a:rPr>
              <a:t>Earthquake Preparedness</a:t>
            </a:r>
            <a:br>
              <a:rPr lang="en-US" sz="2800" dirty="0">
                <a:latin typeface="Arial" charset="0"/>
                <a:ea typeface="ＭＳ Ｐゴシック" charset="0"/>
                <a:cs typeface="ＭＳ Ｐゴシック" charset="0"/>
              </a:rPr>
            </a:br>
            <a:r>
              <a:rPr lang="en-US" sz="2800" dirty="0">
                <a:latin typeface="Arial" charset="0"/>
                <a:ea typeface="ＭＳ Ｐゴシック" charset="0"/>
                <a:cs typeface="ＭＳ Ｐゴシック" charset="0"/>
              </a:rPr>
              <a:t>Guide for People with</a:t>
            </a:r>
            <a:br>
              <a:rPr lang="en-US" sz="2800" dirty="0">
                <a:latin typeface="Arial" charset="0"/>
                <a:ea typeface="ＭＳ Ｐゴシック" charset="0"/>
                <a:cs typeface="ＭＳ Ｐゴシック" charset="0"/>
              </a:rPr>
            </a:br>
            <a:r>
              <a:rPr lang="en-US" sz="2800" dirty="0">
                <a:latin typeface="Arial" charset="0"/>
                <a:ea typeface="ＭＳ Ｐゴシック" charset="0"/>
                <a:cs typeface="ＭＳ Ｐゴシック" charset="0"/>
              </a:rPr>
              <a:t>Disabilities </a:t>
            </a:r>
            <a:r>
              <a:rPr lang="en-US" sz="2800" dirty="0" smtClean="0">
                <a:latin typeface="Arial" charset="0"/>
                <a:ea typeface="ＭＳ Ｐゴシック" charset="0"/>
                <a:cs typeface="ＭＳ Ｐゴシック" charset="0"/>
              </a:rPr>
              <a:t>or Other </a:t>
            </a:r>
            <a:r>
              <a:rPr lang="en-US" sz="2800" dirty="0">
                <a:latin typeface="Arial" charset="0"/>
                <a:ea typeface="ＭＳ Ｐゴシック" charset="0"/>
                <a:cs typeface="ＭＳ Ｐゴシック" charset="0"/>
              </a:rPr>
              <a:t/>
            </a:r>
            <a:br>
              <a:rPr lang="en-US" sz="2800" dirty="0">
                <a:latin typeface="Arial" charset="0"/>
                <a:ea typeface="ＭＳ Ｐゴシック" charset="0"/>
                <a:cs typeface="ＭＳ Ｐゴシック" charset="0"/>
              </a:rPr>
            </a:br>
            <a:r>
              <a:rPr lang="en-US" sz="2800" dirty="0">
                <a:latin typeface="Arial" charset="0"/>
                <a:ea typeface="ＭＳ Ｐゴシック" charset="0"/>
                <a:cs typeface="ＭＳ Ｐゴシック" charset="0"/>
              </a:rPr>
              <a:t>Access or Functional</a:t>
            </a:r>
            <a:br>
              <a:rPr lang="en-US" sz="2800" dirty="0">
                <a:latin typeface="Arial" charset="0"/>
                <a:ea typeface="ＭＳ Ｐゴシック" charset="0"/>
                <a:cs typeface="ＭＳ Ｐゴシック" charset="0"/>
              </a:rPr>
            </a:br>
            <a:r>
              <a:rPr lang="en-US" sz="2800" dirty="0">
                <a:latin typeface="Arial" charset="0"/>
                <a:ea typeface="ＭＳ Ｐゴシック" charset="0"/>
                <a:cs typeface="ＭＳ Ｐゴシック" charset="0"/>
              </a:rPr>
              <a:t>Needs</a:t>
            </a:r>
          </a:p>
          <a:p>
            <a:endParaRPr lang="en-US" sz="2000" i="1" dirty="0">
              <a:latin typeface="Arial" charset="0"/>
              <a:ea typeface="ＭＳ Ｐゴシック" charset="0"/>
              <a:cs typeface="Arial" charset="0"/>
            </a:endParaRPr>
          </a:p>
          <a:p>
            <a:r>
              <a:rPr lang="en-US" sz="2800" dirty="0">
                <a:latin typeface="Arial" charset="0"/>
                <a:ea typeface="ＭＳ Ｐゴシック" charset="0"/>
                <a:cs typeface="Arial" charset="0"/>
              </a:rPr>
              <a:t>Organized according to</a:t>
            </a:r>
            <a:br>
              <a:rPr lang="en-US" sz="2800" dirty="0">
                <a:latin typeface="Arial" charset="0"/>
                <a:ea typeface="ＭＳ Ｐゴシック" charset="0"/>
                <a:cs typeface="Arial" charset="0"/>
              </a:rPr>
            </a:br>
            <a:r>
              <a:rPr lang="en-US" sz="2800" i="1" dirty="0">
                <a:latin typeface="Arial" charset="0"/>
                <a:ea typeface="ＭＳ Ｐゴシック" charset="0"/>
                <a:cs typeface="Arial" charset="0"/>
              </a:rPr>
              <a:t>Seven Steps to </a:t>
            </a:r>
            <a:r>
              <a:rPr lang="en-US" sz="2800" i="1" dirty="0" smtClean="0">
                <a:latin typeface="Arial" charset="0"/>
                <a:ea typeface="ＭＳ Ｐゴシック" charset="0"/>
                <a:cs typeface="Arial" charset="0"/>
              </a:rPr>
              <a:t/>
            </a:r>
            <a:br>
              <a:rPr lang="en-US" sz="2800" i="1" dirty="0" smtClean="0">
                <a:latin typeface="Arial" charset="0"/>
                <a:ea typeface="ＭＳ Ｐゴシック" charset="0"/>
                <a:cs typeface="Arial" charset="0"/>
              </a:rPr>
            </a:br>
            <a:r>
              <a:rPr lang="en-US" sz="2800" i="1" dirty="0" smtClean="0">
                <a:latin typeface="Arial" charset="0"/>
                <a:ea typeface="ＭＳ Ｐゴシック" charset="0"/>
                <a:cs typeface="Arial" charset="0"/>
              </a:rPr>
              <a:t>Earthquake</a:t>
            </a:r>
            <a:r>
              <a:rPr lang="en-US" sz="2800" i="1" dirty="0">
                <a:latin typeface="Arial" charset="0"/>
                <a:ea typeface="ＭＳ Ｐゴシック" charset="0"/>
                <a:cs typeface="Arial" charset="0"/>
              </a:rPr>
              <a:t> </a:t>
            </a:r>
            <a:r>
              <a:rPr lang="en-US" sz="2800" i="1" dirty="0" smtClean="0">
                <a:latin typeface="Arial" charset="0"/>
                <a:ea typeface="ＭＳ Ｐゴシック" charset="0"/>
                <a:cs typeface="Arial" charset="0"/>
              </a:rPr>
              <a:t>Safety</a:t>
            </a:r>
          </a:p>
          <a:p>
            <a:endParaRPr lang="en-US" sz="2400" i="1" dirty="0">
              <a:latin typeface="Arial" charset="0"/>
              <a:ea typeface="ＭＳ Ｐゴシック" charset="0"/>
              <a:cs typeface="Arial" charset="0"/>
            </a:endParaRPr>
          </a:p>
          <a:p>
            <a:r>
              <a:rPr lang="en-US" sz="2800" b="1" u="sng" dirty="0" err="1" smtClean="0">
                <a:solidFill>
                  <a:srgbClr val="11487E"/>
                </a:solidFill>
                <a:latin typeface="Arial" charset="0"/>
                <a:ea typeface="ＭＳ Ｐゴシック" charset="0"/>
                <a:cs typeface="Arial" charset="0"/>
              </a:rPr>
              <a:t>EarthquakeCountry.org</a:t>
            </a:r>
            <a:r>
              <a:rPr lang="en-US" sz="2800" b="1" u="sng" dirty="0" smtClean="0">
                <a:solidFill>
                  <a:srgbClr val="11487E"/>
                </a:solidFill>
                <a:latin typeface="Arial" charset="0"/>
                <a:ea typeface="ＭＳ Ｐゴシック" charset="0"/>
                <a:cs typeface="Arial" charset="0"/>
              </a:rPr>
              <a:t>/</a:t>
            </a:r>
            <a:br>
              <a:rPr lang="en-US" sz="2800" b="1" u="sng" dirty="0" smtClean="0">
                <a:solidFill>
                  <a:srgbClr val="11487E"/>
                </a:solidFill>
                <a:latin typeface="Arial" charset="0"/>
                <a:ea typeface="ＭＳ Ｐゴシック" charset="0"/>
                <a:cs typeface="Arial" charset="0"/>
              </a:rPr>
            </a:br>
            <a:r>
              <a:rPr lang="en-US" sz="2800" b="1" u="sng" dirty="0" smtClean="0">
                <a:solidFill>
                  <a:srgbClr val="11487E"/>
                </a:solidFill>
                <a:latin typeface="Arial" charset="0"/>
                <a:ea typeface="ＭＳ Ｐゴシック" charset="0"/>
                <a:cs typeface="Arial" charset="0"/>
              </a:rPr>
              <a:t>disability</a:t>
            </a:r>
            <a:endParaRPr lang="en-US" sz="2800" b="1" u="sng" dirty="0">
              <a:solidFill>
                <a:srgbClr val="11487E"/>
              </a:solidFill>
              <a:latin typeface="Arial" charset="0"/>
              <a:ea typeface="ＭＳ Ｐゴシック" charset="0"/>
              <a:cs typeface="Arial" charset="0"/>
            </a:endParaRPr>
          </a:p>
        </p:txBody>
      </p:sp>
      <p:sp>
        <p:nvSpPr>
          <p:cNvPr id="162818" name="Title 1"/>
          <p:cNvSpPr txBox="1">
            <a:spLocks/>
          </p:cNvSpPr>
          <p:nvPr/>
        </p:nvSpPr>
        <p:spPr bwMode="auto">
          <a:xfrm>
            <a:off x="0" y="2286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sz="2800" b="1" dirty="0" smtClean="0">
                <a:solidFill>
                  <a:srgbClr val="FFFFFF"/>
                </a:solidFill>
              </a:rPr>
              <a:t>Resources for Seniors </a:t>
            </a:r>
            <a:r>
              <a:rPr lang="en-US" sz="2800" b="1" dirty="0">
                <a:solidFill>
                  <a:srgbClr val="FFFFFF"/>
                </a:solidFill>
              </a:rPr>
              <a:t>and People with </a:t>
            </a:r>
            <a:r>
              <a:rPr lang="en-US" sz="2800" b="1" dirty="0" smtClean="0">
                <a:solidFill>
                  <a:srgbClr val="FFFFFF"/>
                </a:solidFill>
              </a:rPr>
              <a:t>Disabilities</a:t>
            </a:r>
            <a:endParaRPr lang="en-US" sz="2800" b="1" dirty="0">
              <a:solidFill>
                <a:srgbClr val="FFFFFF"/>
              </a:solidFill>
            </a:endParaRPr>
          </a:p>
        </p:txBody>
      </p:sp>
      <p:pic>
        <p:nvPicPr>
          <p:cNvPr id="162819" name="Picture 1" descr="Screen Shot 2013-04-30 at 1.04.03 AM.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81892" y="1143000"/>
            <a:ext cx="398843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40788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p:cNvSpPr>
          <p:nvPr/>
        </p:nvSpPr>
        <p:spPr bwMode="auto">
          <a:xfrm>
            <a:off x="0" y="146050"/>
            <a:ext cx="91567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47" bIns="0" anchor="ctr"/>
          <a:lstStyle/>
          <a:p>
            <a:pPr marL="39688" algn="ctr"/>
            <a:r>
              <a:rPr lang="en-US" b="1" dirty="0">
                <a:latin typeface="Arial Bold" charset="0"/>
                <a:cs typeface="Arial Bold" charset="0"/>
                <a:sym typeface="Arial Bold" charset="0"/>
              </a:rPr>
              <a:t>Everyone </a:t>
            </a:r>
            <a:r>
              <a:rPr lang="en-US" b="1" dirty="0" smtClean="0">
                <a:latin typeface="Arial Bold" charset="0"/>
                <a:cs typeface="Arial Bold" charset="0"/>
                <a:sym typeface="Arial Bold" charset="0"/>
              </a:rPr>
              <a:t>Can ShakeOut</a:t>
            </a:r>
            <a:endParaRPr lang="en-US" b="1" dirty="0">
              <a:latin typeface="Arial Bold" charset="0"/>
              <a:cs typeface="Arial Bold" charset="0"/>
              <a:sym typeface="Arial Bold" charset="0"/>
            </a:endParaRPr>
          </a:p>
        </p:txBody>
      </p:sp>
      <p:grpSp>
        <p:nvGrpSpPr>
          <p:cNvPr id="22" name="Group 21"/>
          <p:cNvGrpSpPr/>
          <p:nvPr/>
        </p:nvGrpSpPr>
        <p:grpSpPr>
          <a:xfrm>
            <a:off x="-152400" y="914400"/>
            <a:ext cx="9525000" cy="6066368"/>
            <a:chOff x="-152400" y="914400"/>
            <a:chExt cx="9525000" cy="6066368"/>
          </a:xfrm>
        </p:grpSpPr>
        <p:pic>
          <p:nvPicPr>
            <p:cNvPr id="35842" name="Picture 1" descr="Screen Shot 2013-04-15 at 7.34.46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9213" y="914400"/>
              <a:ext cx="926941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bwMode="auto">
            <a:xfrm>
              <a:off x="-152400" y="3048000"/>
              <a:ext cx="9525000"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152400" y="5071535"/>
              <a:ext cx="9525000"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2813050" y="914400"/>
              <a:ext cx="0" cy="21336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6019800" y="914400"/>
              <a:ext cx="0" cy="21336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3293533" y="3052233"/>
              <a:ext cx="0" cy="2023534"/>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6070599" y="3052233"/>
              <a:ext cx="0" cy="2015067"/>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5139266" y="5080003"/>
              <a:ext cx="0" cy="1896533"/>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6925733" y="5084235"/>
              <a:ext cx="0" cy="1896533"/>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3255468300"/>
      </p:ext>
    </p:extLst>
  </p:cSld>
  <p:clrMapOvr>
    <a:masterClrMapping/>
  </p:clrMapOvr>
  <mc:AlternateContent xmlns:mc="http://schemas.openxmlformats.org/markup-compatibility/2006" xmlns:p14="http://schemas.microsoft.com/office/powerpoint/2010/main">
    <mc:Choice Requires="p14">
      <p:transition p14:dur="0" advTm="4000"/>
    </mc:Choice>
    <mc:Fallback xmlns="">
      <p:transition xmlns:p14="http://schemas.microsoft.com/office/powerpoint/2010/main" advTm="4000"/>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3"/>
          <p:cNvSpPr txBox="1">
            <a:spLocks noChangeArrowheads="1"/>
          </p:cNvSpPr>
          <p:nvPr/>
        </p:nvSpPr>
        <p:spPr bwMode="auto">
          <a:xfrm>
            <a:off x="4472783" y="5414427"/>
            <a:ext cx="1846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dirty="0" smtClean="0">
                <a:solidFill>
                  <a:srgbClr val="0E4782"/>
                </a:solidFill>
              </a:rPr>
              <a:t/>
            </a:r>
            <a:br>
              <a:rPr lang="en-US" dirty="0" smtClean="0">
                <a:solidFill>
                  <a:srgbClr val="0E4782"/>
                </a:solidFill>
              </a:rPr>
            </a:br>
            <a:endParaRPr lang="en-US" dirty="0">
              <a:solidFill>
                <a:srgbClr val="0E4782"/>
              </a:solidFill>
            </a:endParaRPr>
          </a:p>
        </p:txBody>
      </p:sp>
      <p:sp>
        <p:nvSpPr>
          <p:cNvPr id="7" name="TextBox 7"/>
          <p:cNvSpPr txBox="1">
            <a:spLocks noChangeArrowheads="1"/>
          </p:cNvSpPr>
          <p:nvPr/>
        </p:nvSpPr>
        <p:spPr bwMode="auto">
          <a:xfrm>
            <a:off x="-7542" y="152400"/>
            <a:ext cx="91515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3600" b="1" dirty="0" smtClean="0">
                <a:solidFill>
                  <a:srgbClr val="FFFFFF"/>
                </a:solidFill>
              </a:rPr>
              <a:t>Everyone HERE, Right now</a:t>
            </a:r>
            <a:r>
              <a:rPr lang="is-IS" sz="3600" b="1" dirty="0" smtClean="0">
                <a:solidFill>
                  <a:srgbClr val="FFFFFF"/>
                </a:solidFill>
              </a:rPr>
              <a:t>…</a:t>
            </a:r>
            <a:endParaRPr lang="en-US" sz="3600" b="1" i="1" dirty="0">
              <a:solidFill>
                <a:srgbClr val="FFFFFF"/>
              </a:solidFill>
            </a:endParaRPr>
          </a:p>
        </p:txBody>
      </p:sp>
      <p:pic>
        <p:nvPicPr>
          <p:cNvPr id="3" name="ShakeOutDrillBroadcastEnglish.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38600" y="4953000"/>
            <a:ext cx="1045627" cy="1045627"/>
          </a:xfrm>
          <a:prstGeom prst="rect">
            <a:avLst/>
          </a:prstGeom>
        </p:spPr>
      </p:pic>
      <p:pic>
        <p:nvPicPr>
          <p:cNvPr id="6" name="Picture 5" descr="Geneva_blue_english_withtable.ai-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1371600"/>
            <a:ext cx="8796994" cy="2895600"/>
          </a:xfrm>
          <a:prstGeom prst="rect">
            <a:avLst/>
          </a:prstGeom>
        </p:spPr>
      </p:pic>
    </p:spTree>
    <p:extLst>
      <p:ext uri="{BB962C8B-B14F-4D97-AF65-F5344CB8AC3E}">
        <p14:creationId xmlns:p14="http://schemas.microsoft.com/office/powerpoint/2010/main" val="424736453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91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itle 1"/>
          <p:cNvSpPr txBox="1">
            <a:spLocks/>
          </p:cNvSpPr>
          <p:nvPr/>
        </p:nvSpPr>
        <p:spPr bwMode="auto">
          <a:xfrm>
            <a:off x="76200" y="2057400"/>
            <a:ext cx="8915400" cy="381000"/>
          </a:xfrm>
          <a:prstGeom prst="rect">
            <a:avLst/>
          </a:prstGeom>
          <a:noFill/>
          <a:ln w="9525">
            <a:noFill/>
            <a:miter lim="800000"/>
            <a:headEnd/>
            <a:tailEnd/>
          </a:ln>
        </p:spPr>
        <p:txBody>
          <a:bodyPr wrap="none"/>
          <a:lstStyle>
            <a:lvl1pPr marL="457200" eaLnBrk="0" hangingPunct="0">
              <a:tabLst>
                <a:tab pos="800100" algn="l"/>
              </a:tabLst>
              <a:defRPr sz="3600">
                <a:solidFill>
                  <a:schemeClr val="tx1"/>
                </a:solidFill>
                <a:latin typeface="Arial" charset="0"/>
                <a:ea typeface="ＭＳ Ｐゴシック" charset="0"/>
                <a:cs typeface="ＭＳ Ｐゴシック" charset="0"/>
              </a:defRPr>
            </a:lvl1pPr>
            <a:lvl2pPr marL="37931725" indent="-37474525" eaLnBrk="0" hangingPunct="0">
              <a:tabLst>
                <a:tab pos="800100" algn="l"/>
              </a:tabLst>
              <a:defRPr sz="3600">
                <a:solidFill>
                  <a:schemeClr val="tx1"/>
                </a:solidFill>
                <a:latin typeface="Arial" charset="0"/>
                <a:ea typeface="ＭＳ Ｐゴシック" charset="0"/>
              </a:defRPr>
            </a:lvl2pPr>
            <a:lvl3pPr eaLnBrk="0" hangingPunct="0">
              <a:tabLst>
                <a:tab pos="800100" algn="l"/>
              </a:tabLst>
              <a:defRPr sz="3600">
                <a:solidFill>
                  <a:schemeClr val="tx1"/>
                </a:solidFill>
                <a:latin typeface="Arial" charset="0"/>
                <a:ea typeface="ＭＳ Ｐゴシック" charset="0"/>
              </a:defRPr>
            </a:lvl3pPr>
            <a:lvl4pPr eaLnBrk="0" hangingPunct="0">
              <a:tabLst>
                <a:tab pos="800100" algn="l"/>
              </a:tabLst>
              <a:defRPr sz="3600">
                <a:solidFill>
                  <a:schemeClr val="tx1"/>
                </a:solidFill>
                <a:latin typeface="Arial" charset="0"/>
                <a:ea typeface="ＭＳ Ｐゴシック" charset="0"/>
              </a:defRPr>
            </a:lvl4pPr>
            <a:lvl5pPr eaLnBrk="0" hangingPunct="0">
              <a:tabLst>
                <a:tab pos="800100" algn="l"/>
              </a:tabLst>
              <a:defRPr sz="3600">
                <a:solidFill>
                  <a:schemeClr val="tx1"/>
                </a:solidFill>
                <a:latin typeface="Arial" charset="0"/>
                <a:ea typeface="ＭＳ Ｐゴシック" charset="0"/>
              </a:defRPr>
            </a:lvl5pPr>
            <a:lvl6pPr marL="457200" eaLnBrk="0" fontAlgn="base" hangingPunct="0">
              <a:spcBef>
                <a:spcPct val="0"/>
              </a:spcBef>
              <a:spcAft>
                <a:spcPct val="0"/>
              </a:spcAft>
              <a:tabLst>
                <a:tab pos="800100" algn="l"/>
              </a:tabLst>
              <a:defRPr sz="3600">
                <a:solidFill>
                  <a:schemeClr val="tx1"/>
                </a:solidFill>
                <a:latin typeface="Arial" charset="0"/>
                <a:ea typeface="ＭＳ Ｐゴシック" charset="0"/>
              </a:defRPr>
            </a:lvl6pPr>
            <a:lvl7pPr marL="914400" eaLnBrk="0" fontAlgn="base" hangingPunct="0">
              <a:spcBef>
                <a:spcPct val="0"/>
              </a:spcBef>
              <a:spcAft>
                <a:spcPct val="0"/>
              </a:spcAft>
              <a:tabLst>
                <a:tab pos="800100" algn="l"/>
              </a:tabLst>
              <a:defRPr sz="3600">
                <a:solidFill>
                  <a:schemeClr val="tx1"/>
                </a:solidFill>
                <a:latin typeface="Arial" charset="0"/>
                <a:ea typeface="ＭＳ Ｐゴシック" charset="0"/>
              </a:defRPr>
            </a:lvl7pPr>
            <a:lvl8pPr marL="1371600" eaLnBrk="0" fontAlgn="base" hangingPunct="0">
              <a:spcBef>
                <a:spcPct val="0"/>
              </a:spcBef>
              <a:spcAft>
                <a:spcPct val="0"/>
              </a:spcAft>
              <a:tabLst>
                <a:tab pos="800100" algn="l"/>
              </a:tabLst>
              <a:defRPr sz="3600">
                <a:solidFill>
                  <a:schemeClr val="tx1"/>
                </a:solidFill>
                <a:latin typeface="Arial" charset="0"/>
                <a:ea typeface="ＭＳ Ｐゴシック" charset="0"/>
              </a:defRPr>
            </a:lvl8pPr>
            <a:lvl9pPr marL="1828800" eaLnBrk="0" fontAlgn="base" hangingPunct="0">
              <a:spcBef>
                <a:spcPct val="0"/>
              </a:spcBef>
              <a:spcAft>
                <a:spcPct val="0"/>
              </a:spcAft>
              <a:tabLst>
                <a:tab pos="800100" algn="l"/>
              </a:tabLst>
              <a:defRPr sz="3600">
                <a:solidFill>
                  <a:schemeClr val="tx1"/>
                </a:solidFill>
                <a:latin typeface="Arial" charset="0"/>
                <a:ea typeface="ＭＳ Ｐゴシック" charset="0"/>
              </a:defRPr>
            </a:lvl9pPr>
          </a:lstStyle>
          <a:p>
            <a:pPr marL="693738">
              <a:spcAft>
                <a:spcPts val="600"/>
              </a:spcAft>
              <a:defRPr/>
            </a:pPr>
            <a:endParaRPr lang="en-US" sz="2000" dirty="0" smtClean="0">
              <a:solidFill>
                <a:srgbClr val="FF9900"/>
              </a:solidFill>
              <a:ea typeface="ヒラギノ角ゴ Pro W3" charset="0"/>
              <a:cs typeface="ヒラギノ角ゴ Pro W3" charset="0"/>
            </a:endParaRPr>
          </a:p>
        </p:txBody>
      </p:sp>
      <p:sp>
        <p:nvSpPr>
          <p:cNvPr id="7" name="Title 1"/>
          <p:cNvSpPr txBox="1">
            <a:spLocks/>
          </p:cNvSpPr>
          <p:nvPr/>
        </p:nvSpPr>
        <p:spPr bwMode="auto">
          <a:xfrm>
            <a:off x="0" y="0"/>
            <a:ext cx="9144000" cy="914400"/>
          </a:xfrm>
          <a:prstGeom prst="rect">
            <a:avLst/>
          </a:prstGeom>
          <a:noFill/>
          <a:ln w="9525">
            <a:noFill/>
            <a:miter lim="800000"/>
            <a:headEnd/>
            <a:tailEnd/>
          </a:ln>
          <a:effectLst/>
        </p:spPr>
        <p:txBody>
          <a:bodyPr lIns="91316" tIns="45658" rIns="91316" bIns="45658" anchor="ctr"/>
          <a:lstStyle/>
          <a:p>
            <a:pPr marL="39688" algn="ctr"/>
            <a:r>
              <a:rPr lang="en-US" b="1" dirty="0">
                <a:latin typeface="Arial Bold" charset="0"/>
                <a:cs typeface="Arial Bold" charset="0"/>
                <a:sym typeface="Arial Bold" charset="0"/>
              </a:rPr>
              <a:t>Everyone… Everywhere, &amp; Growing!</a:t>
            </a:r>
          </a:p>
        </p:txBody>
      </p:sp>
      <p:sp>
        <p:nvSpPr>
          <p:cNvPr id="2" name="TextBox 1"/>
          <p:cNvSpPr txBox="1"/>
          <p:nvPr/>
        </p:nvSpPr>
        <p:spPr>
          <a:xfrm>
            <a:off x="0" y="952500"/>
            <a:ext cx="9067800" cy="5709255"/>
          </a:xfrm>
          <a:prstGeom prst="rect">
            <a:avLst/>
          </a:prstGeom>
          <a:noFill/>
        </p:spPr>
        <p:txBody>
          <a:bodyPr wrap="square" rtlCol="0">
            <a:spAutoFit/>
          </a:bodyPr>
          <a:lstStyle/>
          <a:p>
            <a:pPr marL="571501" lvl="1" indent="0">
              <a:spcAft>
                <a:spcPts val="600"/>
              </a:spcAft>
              <a:defRPr/>
            </a:pPr>
            <a:endParaRPr lang="en-US" sz="1800" dirty="0">
              <a:solidFill>
                <a:schemeClr val="bg1"/>
              </a:solidFill>
              <a:ea typeface="ヒラギノ角ゴ Pro W3" charset="0"/>
              <a:cs typeface="ヒラギノ角ゴ Pro W3" charset="0"/>
            </a:endParaRPr>
          </a:p>
          <a:p>
            <a:pPr marL="461963" indent="-342900">
              <a:spcAft>
                <a:spcPts val="600"/>
              </a:spcAft>
              <a:buFont typeface="Arial"/>
              <a:buChar char="•"/>
              <a:defRPr/>
            </a:pPr>
            <a:r>
              <a:rPr lang="en-US" sz="2400" dirty="0" smtClean="0">
                <a:solidFill>
                  <a:srgbClr val="463416"/>
                </a:solidFill>
                <a:ea typeface="ヒラギノ角ゴ Pro W3" charset="0"/>
                <a:cs typeface="ヒラギノ角ゴ Pro W3" charset="0"/>
              </a:rPr>
              <a:t>More </a:t>
            </a:r>
            <a:r>
              <a:rPr lang="en-US" sz="2400" dirty="0">
                <a:solidFill>
                  <a:srgbClr val="463416"/>
                </a:solidFill>
                <a:ea typeface="ヒラギノ角ゴ Pro W3" charset="0"/>
                <a:cs typeface="ヒラギノ角ゴ Pro W3" charset="0"/>
              </a:rPr>
              <a:t>participants and additional states/countries each year</a:t>
            </a: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2008: 5.4 million   (Southern California)</a:t>
            </a:r>
            <a:endParaRPr lang="en-US" sz="1800" dirty="0" smtClean="0">
              <a:solidFill>
                <a:srgbClr val="0E4782"/>
              </a:solidFill>
              <a:ea typeface="ヒラギノ角ゴ Pro W3" charset="0"/>
              <a:cs typeface="ヒラギノ角ゴ Pro W3" charset="0"/>
            </a:endParaRP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2009</a:t>
            </a:r>
            <a:r>
              <a:rPr lang="en-US" sz="2000" dirty="0">
                <a:solidFill>
                  <a:srgbClr val="0E4782"/>
                </a:solidFill>
                <a:ea typeface="ヒラギノ角ゴ Pro W3" charset="0"/>
                <a:cs typeface="ヒラギノ角ゴ Pro W3" charset="0"/>
              </a:rPr>
              <a:t>: 6.9 million </a:t>
            </a:r>
            <a:r>
              <a:rPr lang="en-US" sz="2000" dirty="0" smtClean="0">
                <a:solidFill>
                  <a:srgbClr val="0E4782"/>
                </a:solidFill>
                <a:ea typeface="ヒラギノ角ゴ Pro W3" charset="0"/>
                <a:cs typeface="ヒラギノ角ゴ Pro W3" charset="0"/>
              </a:rPr>
              <a:t>  (all California)</a:t>
            </a:r>
            <a:endParaRPr lang="en-US" sz="2000" dirty="0">
              <a:solidFill>
                <a:srgbClr val="0E4782"/>
              </a:solidFill>
              <a:ea typeface="ヒラギノ角ゴ Pro W3" charset="0"/>
              <a:cs typeface="ヒラギノ角ゴ Pro W3" charset="0"/>
            </a:endParaRP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2010</a:t>
            </a:r>
            <a:r>
              <a:rPr lang="en-US" sz="2000" dirty="0">
                <a:solidFill>
                  <a:srgbClr val="0E4782"/>
                </a:solidFill>
                <a:ea typeface="ヒラギノ角ゴ Pro W3" charset="0"/>
                <a:cs typeface="ヒラギノ角ゴ Pro W3" charset="0"/>
              </a:rPr>
              <a:t>: 8 </a:t>
            </a:r>
            <a:r>
              <a:rPr lang="en-US" sz="2000" dirty="0" smtClean="0">
                <a:solidFill>
                  <a:srgbClr val="0E4782"/>
                </a:solidFill>
                <a:ea typeface="ヒラギノ角ゴ Pro W3" charset="0"/>
                <a:cs typeface="ヒラギノ角ゴ Pro W3" charset="0"/>
              </a:rPr>
              <a:t>million      (California</a:t>
            </a:r>
            <a:r>
              <a:rPr lang="en-US" sz="2000" dirty="0">
                <a:solidFill>
                  <a:srgbClr val="0E4782"/>
                </a:solidFill>
                <a:ea typeface="ヒラギノ角ゴ Pro W3" charset="0"/>
                <a:cs typeface="ヒラギノ角ゴ Pro W3" charset="0"/>
              </a:rPr>
              <a:t>, Nevada, and </a:t>
            </a:r>
            <a:r>
              <a:rPr lang="en-US" sz="2000" dirty="0" smtClean="0">
                <a:solidFill>
                  <a:srgbClr val="0E4782"/>
                </a:solidFill>
                <a:ea typeface="ヒラギノ角ゴ Pro W3" charset="0"/>
                <a:cs typeface="ヒラギノ角ゴ Pro W3" charset="0"/>
              </a:rPr>
              <a:t>Guam)</a:t>
            </a:r>
            <a:endParaRPr lang="en-US" sz="2000" dirty="0">
              <a:solidFill>
                <a:srgbClr val="0E4782"/>
              </a:solidFill>
              <a:ea typeface="ヒラギノ角ゴ Pro W3" charset="0"/>
              <a:cs typeface="ヒラギノ角ゴ Pro W3" charset="0"/>
            </a:endParaRP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2011</a:t>
            </a:r>
            <a:r>
              <a:rPr lang="en-US" sz="2000" dirty="0">
                <a:solidFill>
                  <a:srgbClr val="0E4782"/>
                </a:solidFill>
                <a:ea typeface="ヒラギノ角ゴ Pro W3" charset="0"/>
                <a:cs typeface="ヒラギノ角ゴ Pro W3" charset="0"/>
              </a:rPr>
              <a:t>: 12.1 </a:t>
            </a:r>
            <a:r>
              <a:rPr lang="en-US" sz="2000" dirty="0" smtClean="0">
                <a:solidFill>
                  <a:srgbClr val="0E4782"/>
                </a:solidFill>
                <a:ea typeface="ヒラギノ角ゴ Pro W3" charset="0"/>
                <a:cs typeface="ヒラギノ角ゴ Pro W3" charset="0"/>
              </a:rPr>
              <a:t>million</a:t>
            </a:r>
            <a:r>
              <a:rPr lang="en-US" sz="2000" dirty="0">
                <a:solidFill>
                  <a:srgbClr val="0E4782"/>
                </a:solidFill>
                <a:ea typeface="ヒラギノ角ゴ Pro W3" charset="0"/>
                <a:cs typeface="ヒラギノ角ゴ Pro W3" charset="0"/>
              </a:rPr>
              <a:t> </a:t>
            </a:r>
            <a:r>
              <a:rPr lang="en-US" sz="2000" dirty="0" smtClean="0">
                <a:solidFill>
                  <a:srgbClr val="0E4782"/>
                </a:solidFill>
                <a:ea typeface="ヒラギノ角ゴ Pro W3" charset="0"/>
                <a:cs typeface="ヒラギノ角ゴ Pro W3" charset="0"/>
              </a:rPr>
              <a:t>(15 </a:t>
            </a:r>
            <a:r>
              <a:rPr lang="en-US" sz="2000" dirty="0">
                <a:solidFill>
                  <a:srgbClr val="0E4782"/>
                </a:solidFill>
                <a:ea typeface="ヒラギノ角ゴ Pro W3" charset="0"/>
                <a:cs typeface="ヒラギノ角ゴ Pro W3" charset="0"/>
              </a:rPr>
              <a:t>states/territories &amp; British </a:t>
            </a:r>
            <a:r>
              <a:rPr lang="en-US" sz="2000" dirty="0" smtClean="0">
                <a:solidFill>
                  <a:srgbClr val="0E4782"/>
                </a:solidFill>
                <a:ea typeface="ヒラギノ角ゴ Pro W3" charset="0"/>
                <a:cs typeface="ヒラギノ角ゴ Pro W3" charset="0"/>
              </a:rPr>
              <a:t>Columbia)</a:t>
            </a:r>
            <a:endParaRPr lang="en-US" sz="2000" dirty="0">
              <a:solidFill>
                <a:srgbClr val="0E4782"/>
              </a:solidFill>
              <a:ea typeface="ヒラギノ角ゴ Pro W3" charset="0"/>
              <a:cs typeface="ヒラギノ角ゴ Pro W3" charset="0"/>
            </a:endParaRP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2012</a:t>
            </a:r>
            <a:r>
              <a:rPr lang="en-US" sz="2000" dirty="0">
                <a:solidFill>
                  <a:srgbClr val="0E4782"/>
                </a:solidFill>
                <a:ea typeface="ヒラギノ角ゴ Pro W3" charset="0"/>
                <a:cs typeface="ヒラギノ角ゴ Pro W3" charset="0"/>
              </a:rPr>
              <a:t>: 19.4 </a:t>
            </a:r>
            <a:r>
              <a:rPr lang="en-US" sz="2000" dirty="0" smtClean="0">
                <a:solidFill>
                  <a:srgbClr val="0E4782"/>
                </a:solidFill>
                <a:ea typeface="ヒラギノ角ゴ Pro W3" charset="0"/>
                <a:cs typeface="ヒラギノ角ゴ Pro W3" charset="0"/>
              </a:rPr>
              <a:t>million</a:t>
            </a:r>
            <a:r>
              <a:rPr lang="en-US" sz="2000" dirty="0">
                <a:solidFill>
                  <a:srgbClr val="0E4782"/>
                </a:solidFill>
                <a:ea typeface="ヒラギノ角ゴ Pro W3" charset="0"/>
                <a:cs typeface="ヒラギノ角ゴ Pro W3" charset="0"/>
              </a:rPr>
              <a:t> </a:t>
            </a:r>
            <a:r>
              <a:rPr lang="en-US" sz="2000" dirty="0" smtClean="0">
                <a:solidFill>
                  <a:srgbClr val="0E4782"/>
                </a:solidFill>
                <a:ea typeface="ヒラギノ角ゴ Pro W3" charset="0"/>
                <a:cs typeface="ヒラギノ角ゴ Pro W3" charset="0"/>
              </a:rPr>
              <a:t>(26 </a:t>
            </a:r>
            <a:r>
              <a:rPr lang="en-US" sz="2000" dirty="0">
                <a:solidFill>
                  <a:srgbClr val="0E4782"/>
                </a:solidFill>
                <a:ea typeface="ヒラギノ角ゴ Pro W3" charset="0"/>
                <a:cs typeface="ヒラギノ角ゴ Pro W3" charset="0"/>
              </a:rPr>
              <a:t>states/territories, 5 countries with official </a:t>
            </a:r>
            <a:r>
              <a:rPr lang="en-US" sz="2000" dirty="0" smtClean="0">
                <a:solidFill>
                  <a:srgbClr val="0E4782"/>
                </a:solidFill>
                <a:ea typeface="ヒラギノ角ゴ Pro W3" charset="0"/>
                <a:cs typeface="ヒラギノ角ゴ Pro W3" charset="0"/>
              </a:rPr>
              <a:t>drills)</a:t>
            </a:r>
            <a:endParaRPr lang="en-US" sz="2000" dirty="0">
              <a:solidFill>
                <a:srgbClr val="0E4782"/>
              </a:solidFill>
              <a:ea typeface="ヒラギノ角ゴ Pro W3" charset="0"/>
              <a:cs typeface="ヒラギノ角ゴ Pro W3" charset="0"/>
            </a:endParaRP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2013</a:t>
            </a:r>
            <a:r>
              <a:rPr lang="en-US" sz="2000" dirty="0">
                <a:solidFill>
                  <a:srgbClr val="0E4782"/>
                </a:solidFill>
                <a:ea typeface="ヒラギノ角ゴ Pro W3" charset="0"/>
                <a:cs typeface="ヒラギノ角ゴ Pro W3" charset="0"/>
              </a:rPr>
              <a:t>: </a:t>
            </a:r>
            <a:r>
              <a:rPr lang="en-US" sz="2000" dirty="0" smtClean="0">
                <a:solidFill>
                  <a:srgbClr val="0E4782"/>
                </a:solidFill>
                <a:ea typeface="ヒラギノ角ゴ Pro W3" charset="0"/>
                <a:cs typeface="ヒラギノ角ゴ Pro W3" charset="0"/>
              </a:rPr>
              <a:t>24.9 million</a:t>
            </a:r>
            <a:r>
              <a:rPr lang="en-US" sz="2000" dirty="0">
                <a:solidFill>
                  <a:srgbClr val="0E4782"/>
                </a:solidFill>
                <a:ea typeface="ヒラギノ角ゴ Pro W3" charset="0"/>
                <a:cs typeface="ヒラギノ角ゴ Pro W3" charset="0"/>
              </a:rPr>
              <a:t> </a:t>
            </a:r>
            <a:r>
              <a:rPr lang="en-US" sz="2000" dirty="0" smtClean="0">
                <a:solidFill>
                  <a:srgbClr val="0E4782"/>
                </a:solidFill>
                <a:ea typeface="ヒラギノ角ゴ Pro W3" charset="0"/>
                <a:cs typeface="ヒラギノ角ゴ Pro W3" charset="0"/>
              </a:rPr>
              <a:t>(44 </a:t>
            </a:r>
            <a:r>
              <a:rPr lang="en-US" sz="2000" dirty="0">
                <a:solidFill>
                  <a:srgbClr val="0E4782"/>
                </a:solidFill>
                <a:ea typeface="ヒラギノ角ゴ Pro W3" charset="0"/>
                <a:cs typeface="ヒラギノ角ゴ Pro W3" charset="0"/>
              </a:rPr>
              <a:t>states/territories, </a:t>
            </a:r>
            <a:r>
              <a:rPr lang="en-US" sz="2000" dirty="0" smtClean="0">
                <a:solidFill>
                  <a:srgbClr val="0E4782"/>
                </a:solidFill>
                <a:ea typeface="ヒラギノ角ゴ Pro W3" charset="0"/>
                <a:cs typeface="ヒラギノ角ゴ Pro W3" charset="0"/>
              </a:rPr>
              <a:t>expansion worldwide)</a:t>
            </a: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2014: 26.5 millio</a:t>
            </a:r>
            <a:r>
              <a:rPr lang="en-US" sz="2000" dirty="0">
                <a:solidFill>
                  <a:srgbClr val="0E4782"/>
                </a:solidFill>
                <a:ea typeface="ヒラギノ角ゴ Pro W3" charset="0"/>
                <a:cs typeface="ヒラギノ角ゴ Pro W3" charset="0"/>
              </a:rPr>
              <a:t>n</a:t>
            </a:r>
            <a:r>
              <a:rPr lang="en-US" sz="2000" dirty="0" smtClean="0">
                <a:solidFill>
                  <a:srgbClr val="0E4782"/>
                </a:solidFill>
                <a:ea typeface="ヒラギノ角ゴ Pro W3" charset="0"/>
                <a:cs typeface="ヒラギノ角ゴ Pro W3" charset="0"/>
              </a:rPr>
              <a:t> (47 states/territories, participation in 60 countries)</a:t>
            </a:r>
          </a:p>
          <a:p>
            <a:pPr marL="804863" lvl="1" indent="-342900">
              <a:spcAft>
                <a:spcPts val="600"/>
              </a:spcAft>
              <a:buFont typeface="Lucida Grande"/>
              <a:buChar char="–"/>
              <a:defRPr/>
            </a:pPr>
            <a:endParaRPr lang="en-US" sz="2000" dirty="0">
              <a:solidFill>
                <a:srgbClr val="0E4782"/>
              </a:solidFill>
              <a:ea typeface="ヒラギノ角ゴ Pro W3" charset="0"/>
              <a:cs typeface="ヒラギノ角ゴ Pro W3" charset="0"/>
            </a:endParaRPr>
          </a:p>
          <a:p>
            <a:pPr marL="804863" lvl="1" indent="-342900">
              <a:spcAft>
                <a:spcPts val="600"/>
              </a:spcAft>
              <a:buFont typeface="Lucida Grande"/>
              <a:buChar char="–"/>
              <a:defRPr/>
            </a:pPr>
            <a:r>
              <a:rPr lang="en-US" sz="2000" dirty="0" smtClean="0">
                <a:solidFill>
                  <a:srgbClr val="0E4782"/>
                </a:solidFill>
                <a:ea typeface="ヒラギノ角ゴ Pro W3" charset="0"/>
                <a:cs typeface="ヒラギノ角ゴ Pro W3" charset="0"/>
              </a:rPr>
              <a:t>2015: </a:t>
            </a:r>
            <a:r>
              <a:rPr lang="en-US" sz="2000" dirty="0" smtClean="0">
                <a:solidFill>
                  <a:srgbClr val="FF0000"/>
                </a:solidFill>
                <a:ea typeface="ヒラギノ角ゴ Pro W3" charset="0"/>
                <a:cs typeface="ヒラギノ角ゴ Pro W3" charset="0"/>
              </a:rPr>
              <a:t>43.9 million</a:t>
            </a:r>
            <a:r>
              <a:rPr lang="en-US" sz="2000" dirty="0">
                <a:solidFill>
                  <a:srgbClr val="0E4782"/>
                </a:solidFill>
                <a:ea typeface="ヒラギノ角ゴ Pro W3" charset="0"/>
                <a:cs typeface="ヒラギノ角ゴ Pro W3" charset="0"/>
              </a:rPr>
              <a:t> </a:t>
            </a:r>
            <a:r>
              <a:rPr lang="en-US" sz="2000" dirty="0" smtClean="0">
                <a:solidFill>
                  <a:srgbClr val="0E4782"/>
                </a:solidFill>
                <a:ea typeface="ヒラギノ角ゴ Pro W3" charset="0"/>
                <a:cs typeface="ヒラギノ角ゴ Pro W3" charset="0"/>
              </a:rPr>
              <a:t>(51 states/territories, 70+countries, including </a:t>
            </a:r>
            <a:br>
              <a:rPr lang="en-US" sz="2000" dirty="0" smtClean="0">
                <a:solidFill>
                  <a:srgbClr val="0E4782"/>
                </a:solidFill>
                <a:ea typeface="ヒラギノ角ゴ Pro W3" charset="0"/>
                <a:cs typeface="ヒラギノ角ゴ Pro W3" charset="0"/>
              </a:rPr>
            </a:br>
            <a:r>
              <a:rPr lang="en-US" sz="2000" dirty="0" smtClean="0">
                <a:solidFill>
                  <a:srgbClr val="0E4782"/>
                </a:solidFill>
                <a:ea typeface="ヒラギノ角ゴ Pro W3" charset="0"/>
                <a:cs typeface="ヒラギノ角ゴ Pro W3" charset="0"/>
              </a:rPr>
              <a:t>                               New Zealand’s second drill, and Iran)</a:t>
            </a:r>
            <a:endParaRPr lang="en-US" sz="2000" dirty="0">
              <a:solidFill>
                <a:srgbClr val="0E4782"/>
              </a:solidFill>
              <a:ea typeface="ヒラギノ角ゴ Pro W3" charset="0"/>
              <a:cs typeface="ヒラギノ角ゴ Pro W3" charset="0"/>
            </a:endParaRPr>
          </a:p>
          <a:p>
            <a:pPr marL="914401" lvl="1" indent="-342900">
              <a:spcAft>
                <a:spcPts val="600"/>
              </a:spcAft>
              <a:buFont typeface="Lucida Grande"/>
              <a:buChar char="–"/>
              <a:defRPr/>
            </a:pPr>
            <a:endParaRPr lang="en-US" sz="1800" dirty="0">
              <a:solidFill>
                <a:srgbClr val="003399"/>
              </a:solidFill>
              <a:ea typeface="ヒラギノ角ゴ Pro W3" charset="0"/>
              <a:cs typeface="ヒラギノ角ゴ Pro W3" charset="0"/>
            </a:endParaRPr>
          </a:p>
          <a:p>
            <a:pPr marL="914401" lvl="1" indent="-342900">
              <a:spcAft>
                <a:spcPts val="600"/>
              </a:spcAft>
              <a:buFont typeface="Lucida Grande"/>
              <a:buChar char="–"/>
              <a:defRPr/>
            </a:pPr>
            <a:endParaRPr lang="en-US" sz="2000" dirty="0">
              <a:solidFill>
                <a:srgbClr val="003399"/>
              </a:solidFill>
              <a:ea typeface="ヒラギノ角ゴ Pro W3" charset="0"/>
              <a:cs typeface="ヒラギノ角ゴ Pro W3" charset="0"/>
            </a:endParaRPr>
          </a:p>
          <a:p>
            <a:pPr marL="914401" lvl="1" indent="-342900">
              <a:buFont typeface="Lucida Grande"/>
              <a:buChar char="–"/>
            </a:pPr>
            <a:endParaRPr lang="en-US" sz="2000" dirty="0">
              <a:solidFill>
                <a:srgbClr val="463416"/>
              </a:solidFill>
            </a:endParaRPr>
          </a:p>
        </p:txBody>
      </p:sp>
    </p:spTree>
    <p:extLst>
      <p:ext uri="{BB962C8B-B14F-4D97-AF65-F5344CB8AC3E}">
        <p14:creationId xmlns:p14="http://schemas.microsoft.com/office/powerpoint/2010/main" val="14115946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Participation Categories</a:t>
            </a:r>
            <a:endParaRPr lang="en-US" sz="2000" b="1" dirty="0">
              <a:solidFill>
                <a:srgbClr val="FFFFFF"/>
              </a:solidFill>
            </a:endParaRPr>
          </a:p>
        </p:txBody>
      </p:sp>
      <p:sp>
        <p:nvSpPr>
          <p:cNvPr id="5" name="Rectangle 4"/>
          <p:cNvSpPr/>
          <p:nvPr/>
        </p:nvSpPr>
        <p:spPr>
          <a:xfrm>
            <a:off x="457200" y="1066800"/>
            <a:ext cx="8305800" cy="5755423"/>
          </a:xfrm>
          <a:prstGeom prst="rect">
            <a:avLst/>
          </a:prstGeom>
        </p:spPr>
        <p:txBody>
          <a:bodyPr wrap="square">
            <a:spAutoFit/>
          </a:bodyPr>
          <a:lstStyle/>
          <a:p>
            <a:pPr lvl="2" indent="0">
              <a:defRPr/>
            </a:pPr>
            <a:r>
              <a:rPr lang="en-US" sz="1800" b="1" u="sng" dirty="0" smtClean="0">
                <a:solidFill>
                  <a:srgbClr val="463416"/>
                </a:solidFill>
              </a:rPr>
              <a:t>Category</a:t>
            </a:r>
            <a:r>
              <a:rPr lang="en-US" sz="1800" b="1" dirty="0" smtClean="0">
                <a:solidFill>
                  <a:srgbClr val="463416"/>
                </a:solidFill>
              </a:rPr>
              <a:t>			</a:t>
            </a:r>
            <a:r>
              <a:rPr lang="en-US" sz="1800" b="1" u="sng" dirty="0" smtClean="0">
                <a:solidFill>
                  <a:srgbClr val="463416"/>
                </a:solidFill>
              </a:rPr>
              <a:t>2015</a:t>
            </a:r>
            <a:r>
              <a:rPr lang="en-US" sz="1800" b="1" dirty="0" smtClean="0">
                <a:solidFill>
                  <a:srgbClr val="463416"/>
                </a:solidFill>
              </a:rPr>
              <a:t>		</a:t>
            </a:r>
            <a:r>
              <a:rPr lang="en-US" sz="1800" b="1" u="sng" dirty="0" smtClean="0">
                <a:solidFill>
                  <a:srgbClr val="463416"/>
                </a:solidFill>
              </a:rPr>
              <a:t>2014</a:t>
            </a:r>
            <a:r>
              <a:rPr lang="en-US" sz="1600" b="1" u="sng" dirty="0" smtClean="0">
                <a:solidFill>
                  <a:srgbClr val="463416"/>
                </a:solidFill>
              </a:rPr>
              <a:t>  </a:t>
            </a:r>
          </a:p>
          <a:p>
            <a:pPr lvl="2" indent="0">
              <a:defRPr/>
            </a:pPr>
            <a:r>
              <a:rPr lang="en-US" sz="1600" dirty="0" smtClean="0">
                <a:solidFill>
                  <a:srgbClr val="463416"/>
                </a:solidFill>
              </a:rPr>
              <a:t>K</a:t>
            </a:r>
            <a:r>
              <a:rPr lang="en-US" sz="1600" dirty="0">
                <a:solidFill>
                  <a:srgbClr val="463416"/>
                </a:solidFill>
              </a:rPr>
              <a:t>-12 Schools 		</a:t>
            </a:r>
            <a:r>
              <a:rPr lang="en-US" sz="1600" dirty="0" smtClean="0">
                <a:solidFill>
                  <a:srgbClr val="463416"/>
                </a:solidFill>
              </a:rPr>
              <a:t>	29,719,551	14,494,225</a:t>
            </a:r>
          </a:p>
          <a:p>
            <a:pPr lvl="2" indent="0">
              <a:defRPr/>
            </a:pPr>
            <a:r>
              <a:rPr lang="en-US" sz="1600" dirty="0">
                <a:solidFill>
                  <a:srgbClr val="463416"/>
                </a:solidFill>
              </a:rPr>
              <a:t>Colleges and </a:t>
            </a:r>
            <a:r>
              <a:rPr lang="en-US" sz="1600" dirty="0" smtClean="0">
                <a:solidFill>
                  <a:srgbClr val="463416"/>
                </a:solidFill>
              </a:rPr>
              <a:t>Universities	</a:t>
            </a:r>
            <a:r>
              <a:rPr lang="en-US" sz="1600" dirty="0">
                <a:solidFill>
                  <a:srgbClr val="463416"/>
                </a:solidFill>
              </a:rPr>
              <a:t>	</a:t>
            </a:r>
            <a:r>
              <a:rPr lang="en-US" sz="1600" dirty="0" smtClean="0">
                <a:solidFill>
                  <a:srgbClr val="463416"/>
                </a:solidFill>
              </a:rPr>
              <a:t>3,751,392		3,368,835</a:t>
            </a:r>
            <a:endParaRPr lang="en-US" sz="1600" dirty="0">
              <a:solidFill>
                <a:srgbClr val="463416"/>
              </a:solidFill>
            </a:endParaRPr>
          </a:p>
          <a:p>
            <a:pPr lvl="2" indent="0">
              <a:defRPr/>
            </a:pPr>
            <a:r>
              <a:rPr lang="en-US" sz="1600" dirty="0">
                <a:solidFill>
                  <a:srgbClr val="463416"/>
                </a:solidFill>
              </a:rPr>
              <a:t>Businesses	</a:t>
            </a:r>
            <a:r>
              <a:rPr lang="en-US" sz="1600" dirty="0" smtClean="0">
                <a:solidFill>
                  <a:srgbClr val="463416"/>
                </a:solidFill>
              </a:rPr>
              <a:t>		1,222,078		992,011</a:t>
            </a:r>
            <a:endParaRPr lang="en-US" sz="1600" dirty="0">
              <a:solidFill>
                <a:srgbClr val="463416"/>
              </a:solidFill>
            </a:endParaRPr>
          </a:p>
          <a:p>
            <a:pPr lvl="2" indent="0">
              <a:defRPr/>
            </a:pPr>
            <a:r>
              <a:rPr lang="en-US" sz="1600" dirty="0">
                <a:solidFill>
                  <a:srgbClr val="463416"/>
                </a:solidFill>
              </a:rPr>
              <a:t>Local Government	</a:t>
            </a:r>
            <a:r>
              <a:rPr lang="en-US" sz="1600" dirty="0" smtClean="0">
                <a:solidFill>
                  <a:srgbClr val="463416"/>
                </a:solidFill>
              </a:rPr>
              <a:t>		940,856		774,518</a:t>
            </a:r>
            <a:endParaRPr lang="en-US" sz="1600" dirty="0">
              <a:solidFill>
                <a:srgbClr val="463416"/>
              </a:solidFill>
            </a:endParaRPr>
          </a:p>
          <a:p>
            <a:pPr lvl="2" indent="0">
              <a:defRPr/>
            </a:pPr>
            <a:r>
              <a:rPr lang="en-US" sz="1600" dirty="0">
                <a:solidFill>
                  <a:srgbClr val="463416"/>
                </a:solidFill>
              </a:rPr>
              <a:t>National Government	</a:t>
            </a:r>
            <a:r>
              <a:rPr lang="en-US" sz="1600" dirty="0" smtClean="0">
                <a:solidFill>
                  <a:srgbClr val="463416"/>
                </a:solidFill>
              </a:rPr>
              <a:t>	732,934		605,309</a:t>
            </a:r>
            <a:endParaRPr lang="en-US" sz="1600" dirty="0">
              <a:solidFill>
                <a:srgbClr val="463416"/>
              </a:solidFill>
            </a:endParaRPr>
          </a:p>
          <a:p>
            <a:pPr lvl="2" indent="0">
              <a:defRPr/>
            </a:pPr>
            <a:r>
              <a:rPr lang="en-US" sz="1600" dirty="0">
                <a:solidFill>
                  <a:srgbClr val="463416"/>
                </a:solidFill>
              </a:rPr>
              <a:t>State Government	</a:t>
            </a:r>
            <a:r>
              <a:rPr lang="en-US" sz="1600" dirty="0" smtClean="0">
                <a:solidFill>
                  <a:srgbClr val="463416"/>
                </a:solidFill>
              </a:rPr>
              <a:t>		397,396		457,098</a:t>
            </a:r>
            <a:endParaRPr lang="en-US" sz="1600" dirty="0">
              <a:solidFill>
                <a:srgbClr val="463416"/>
              </a:solidFill>
            </a:endParaRPr>
          </a:p>
          <a:p>
            <a:pPr lvl="2" indent="0">
              <a:defRPr/>
            </a:pPr>
            <a:r>
              <a:rPr lang="en-US" sz="1600" dirty="0">
                <a:solidFill>
                  <a:srgbClr val="463416"/>
                </a:solidFill>
              </a:rPr>
              <a:t>Non-Profit Organizations	</a:t>
            </a:r>
            <a:r>
              <a:rPr lang="en-US" sz="1600" dirty="0" smtClean="0">
                <a:solidFill>
                  <a:srgbClr val="463416"/>
                </a:solidFill>
              </a:rPr>
              <a:t>	465,773		450,527</a:t>
            </a:r>
            <a:endParaRPr lang="en-US" sz="1600" dirty="0">
              <a:solidFill>
                <a:srgbClr val="463416"/>
              </a:solidFill>
            </a:endParaRPr>
          </a:p>
          <a:p>
            <a:pPr lvl="2" indent="0">
              <a:defRPr/>
            </a:pPr>
            <a:r>
              <a:rPr lang="en-US" sz="1600" dirty="0">
                <a:solidFill>
                  <a:srgbClr val="463416"/>
                </a:solidFill>
              </a:rPr>
              <a:t>Healthcare		</a:t>
            </a:r>
            <a:r>
              <a:rPr lang="en-US" sz="1600" dirty="0" smtClean="0">
                <a:solidFill>
                  <a:srgbClr val="463416"/>
                </a:solidFill>
              </a:rPr>
              <a:t>	479,938		383,514</a:t>
            </a:r>
            <a:endParaRPr lang="en-US" sz="1600" dirty="0">
              <a:solidFill>
                <a:srgbClr val="463416"/>
              </a:solidFill>
            </a:endParaRPr>
          </a:p>
          <a:p>
            <a:pPr lvl="2" indent="0">
              <a:defRPr/>
            </a:pPr>
            <a:r>
              <a:rPr lang="en-US" sz="1600" dirty="0">
                <a:solidFill>
                  <a:srgbClr val="463416"/>
                </a:solidFill>
              </a:rPr>
              <a:t>Faith-based Organizations	</a:t>
            </a:r>
            <a:r>
              <a:rPr lang="en-US" sz="1600" dirty="0" smtClean="0">
                <a:solidFill>
                  <a:srgbClr val="463416"/>
                </a:solidFill>
              </a:rPr>
              <a:t>	213,529		238,950</a:t>
            </a:r>
            <a:endParaRPr lang="en-US" sz="1600" dirty="0">
              <a:solidFill>
                <a:srgbClr val="463416"/>
              </a:solidFill>
            </a:endParaRPr>
          </a:p>
          <a:p>
            <a:pPr lvl="2" indent="0">
              <a:defRPr/>
            </a:pPr>
            <a:r>
              <a:rPr lang="en-US" sz="1600" dirty="0">
                <a:solidFill>
                  <a:srgbClr val="463416"/>
                </a:solidFill>
              </a:rPr>
              <a:t>Childcare and Pre-Schools	</a:t>
            </a:r>
            <a:r>
              <a:rPr lang="en-US" sz="1600" dirty="0" smtClean="0">
                <a:solidFill>
                  <a:srgbClr val="463416"/>
                </a:solidFill>
              </a:rPr>
              <a:t>	288,024		129,708</a:t>
            </a:r>
            <a:endParaRPr lang="en-US" sz="1600" dirty="0">
              <a:solidFill>
                <a:srgbClr val="463416"/>
              </a:solidFill>
            </a:endParaRPr>
          </a:p>
          <a:p>
            <a:pPr lvl="2" indent="0">
              <a:defRPr/>
            </a:pPr>
            <a:r>
              <a:rPr lang="en-US" sz="1600" dirty="0">
                <a:solidFill>
                  <a:srgbClr val="463416"/>
                </a:solidFill>
              </a:rPr>
              <a:t>Preparedness Organizations	</a:t>
            </a:r>
            <a:r>
              <a:rPr lang="en-US" sz="1600" dirty="0" smtClean="0">
                <a:solidFill>
                  <a:srgbClr val="463416"/>
                </a:solidFill>
              </a:rPr>
              <a:t>	68,887		41,919</a:t>
            </a:r>
            <a:endParaRPr lang="en-US" sz="1600" dirty="0">
              <a:solidFill>
                <a:srgbClr val="463416"/>
              </a:solidFill>
            </a:endParaRPr>
          </a:p>
          <a:p>
            <a:pPr lvl="2" indent="0">
              <a:defRPr/>
            </a:pPr>
            <a:r>
              <a:rPr lang="en-US" sz="1600" dirty="0" smtClean="0">
                <a:solidFill>
                  <a:srgbClr val="463416"/>
                </a:solidFill>
              </a:rPr>
              <a:t>Individuals/Families</a:t>
            </a:r>
            <a:r>
              <a:rPr lang="en-US" sz="1600" dirty="0">
                <a:solidFill>
                  <a:srgbClr val="463416"/>
                </a:solidFill>
              </a:rPr>
              <a:t>	</a:t>
            </a:r>
            <a:r>
              <a:rPr lang="en-US" sz="1600" dirty="0" smtClean="0">
                <a:solidFill>
                  <a:srgbClr val="463416"/>
                </a:solidFill>
              </a:rPr>
              <a:t>		57,204		39,296</a:t>
            </a:r>
          </a:p>
          <a:p>
            <a:pPr lvl="2" indent="0">
              <a:defRPr/>
            </a:pPr>
            <a:r>
              <a:rPr lang="en-US" sz="1600" dirty="0">
                <a:solidFill>
                  <a:srgbClr val="463416"/>
                </a:solidFill>
              </a:rPr>
              <a:t>Senior Facilities/Communities	</a:t>
            </a:r>
            <a:r>
              <a:rPr lang="en-US" sz="1600" dirty="0" smtClean="0">
                <a:solidFill>
                  <a:srgbClr val="463416"/>
                </a:solidFill>
              </a:rPr>
              <a:t>	42,861		37,654</a:t>
            </a:r>
            <a:endParaRPr lang="en-US" sz="1600" dirty="0">
              <a:solidFill>
                <a:srgbClr val="463416"/>
              </a:solidFill>
            </a:endParaRPr>
          </a:p>
          <a:p>
            <a:pPr lvl="2" indent="0">
              <a:defRPr/>
            </a:pPr>
            <a:r>
              <a:rPr lang="en-US" sz="1600" dirty="0">
                <a:solidFill>
                  <a:srgbClr val="463416"/>
                </a:solidFill>
              </a:rPr>
              <a:t>Neighborhood Groups	</a:t>
            </a:r>
            <a:r>
              <a:rPr lang="en-US" sz="1600" dirty="0" smtClean="0">
                <a:solidFill>
                  <a:srgbClr val="463416"/>
                </a:solidFill>
              </a:rPr>
              <a:t>	39,434		37,296</a:t>
            </a:r>
            <a:endParaRPr lang="en-US" sz="1600" dirty="0">
              <a:solidFill>
                <a:srgbClr val="463416"/>
              </a:solidFill>
            </a:endParaRPr>
          </a:p>
          <a:p>
            <a:pPr lvl="2" indent="0">
              <a:defRPr/>
            </a:pPr>
            <a:r>
              <a:rPr lang="en-US" sz="1600" dirty="0" smtClean="0">
                <a:solidFill>
                  <a:srgbClr val="463416"/>
                </a:solidFill>
              </a:rPr>
              <a:t>Tribes/Indigenous</a:t>
            </a:r>
            <a:r>
              <a:rPr lang="en-US" sz="1600" dirty="0">
                <a:solidFill>
                  <a:srgbClr val="463416"/>
                </a:solidFill>
              </a:rPr>
              <a:t>	</a:t>
            </a:r>
            <a:r>
              <a:rPr lang="en-US" sz="1600" dirty="0" smtClean="0">
                <a:solidFill>
                  <a:srgbClr val="463416"/>
                </a:solidFill>
              </a:rPr>
              <a:t>		21,055		20,948</a:t>
            </a:r>
          </a:p>
          <a:p>
            <a:pPr lvl="2" indent="0">
              <a:defRPr/>
            </a:pPr>
            <a:r>
              <a:rPr lang="en-US" sz="1600" dirty="0">
                <a:solidFill>
                  <a:srgbClr val="463416"/>
                </a:solidFill>
              </a:rPr>
              <a:t>Media Organizations	</a:t>
            </a:r>
            <a:r>
              <a:rPr lang="en-US" sz="1600" dirty="0" smtClean="0">
                <a:solidFill>
                  <a:srgbClr val="463416"/>
                </a:solidFill>
              </a:rPr>
              <a:t>	27,705		18,000</a:t>
            </a:r>
            <a:endParaRPr lang="en-US" sz="1600" dirty="0">
              <a:solidFill>
                <a:srgbClr val="463416"/>
              </a:solidFill>
            </a:endParaRPr>
          </a:p>
          <a:p>
            <a:pPr lvl="2" indent="0">
              <a:defRPr/>
            </a:pPr>
            <a:r>
              <a:rPr lang="en-US" sz="1600" dirty="0" smtClean="0">
                <a:solidFill>
                  <a:srgbClr val="463416"/>
                </a:solidFill>
              </a:rPr>
              <a:t>Museums</a:t>
            </a:r>
            <a:r>
              <a:rPr lang="en-US" sz="1600" dirty="0">
                <a:solidFill>
                  <a:srgbClr val="463416"/>
                </a:solidFill>
              </a:rPr>
              <a:t>, Libraries, Parks, etc.	</a:t>
            </a:r>
            <a:r>
              <a:rPr lang="en-US" sz="1600" dirty="0" smtClean="0">
                <a:solidFill>
                  <a:srgbClr val="463416"/>
                </a:solidFill>
              </a:rPr>
              <a:t>14,705		15,019</a:t>
            </a:r>
            <a:endParaRPr lang="en-US" sz="1600" dirty="0">
              <a:solidFill>
                <a:srgbClr val="463416"/>
              </a:solidFill>
            </a:endParaRPr>
          </a:p>
          <a:p>
            <a:pPr lvl="2" indent="0">
              <a:defRPr/>
            </a:pPr>
            <a:r>
              <a:rPr lang="en-US" sz="1600" dirty="0">
                <a:solidFill>
                  <a:srgbClr val="463416"/>
                </a:solidFill>
              </a:rPr>
              <a:t>Science/Engineering Organizations	</a:t>
            </a:r>
            <a:r>
              <a:rPr lang="en-US" sz="1600" dirty="0" smtClean="0">
                <a:solidFill>
                  <a:srgbClr val="463416"/>
                </a:solidFill>
              </a:rPr>
              <a:t>24,147		12,181</a:t>
            </a:r>
          </a:p>
          <a:p>
            <a:pPr lvl="2" indent="0">
              <a:defRPr/>
            </a:pPr>
            <a:r>
              <a:rPr lang="en-US" sz="1600" dirty="0" smtClean="0">
                <a:solidFill>
                  <a:srgbClr val="463416"/>
                </a:solidFill>
              </a:rPr>
              <a:t>Other categories:			92,464		95,293</a:t>
            </a:r>
          </a:p>
          <a:p>
            <a:pPr marL="1252538" lvl="2" indent="-342900">
              <a:buFont typeface="Arial"/>
              <a:buChar char="•"/>
              <a:defRPr/>
            </a:pPr>
            <a:endParaRPr lang="en-US" sz="1600" dirty="0">
              <a:solidFill>
                <a:srgbClr val="463416"/>
              </a:solidFill>
            </a:endParaRPr>
          </a:p>
          <a:p>
            <a:pPr lvl="2" indent="0" algn="r">
              <a:defRPr/>
            </a:pPr>
            <a:r>
              <a:rPr lang="en-US" sz="1600" dirty="0" smtClean="0">
                <a:solidFill>
                  <a:srgbClr val="463416"/>
                </a:solidFill>
              </a:rPr>
              <a:t>These totals do not include participation in Japan,</a:t>
            </a:r>
          </a:p>
          <a:p>
            <a:pPr lvl="2" indent="0" algn="r">
              <a:defRPr/>
            </a:pPr>
            <a:r>
              <a:rPr lang="en-US" sz="1600" dirty="0">
                <a:solidFill>
                  <a:srgbClr val="463416"/>
                </a:solidFill>
              </a:rPr>
              <a:t> </a:t>
            </a:r>
            <a:r>
              <a:rPr lang="en-US" sz="1600" dirty="0" smtClean="0">
                <a:solidFill>
                  <a:srgbClr val="463416"/>
                </a:solidFill>
              </a:rPr>
              <a:t>for which participation is not provided by category.</a:t>
            </a:r>
            <a:endParaRPr lang="en-US" sz="1600" dirty="0">
              <a:solidFill>
                <a:srgbClr val="463416"/>
              </a:solidFill>
            </a:endParaRPr>
          </a:p>
        </p:txBody>
      </p:sp>
    </p:spTree>
    <p:extLst>
      <p:ext uri="{BB962C8B-B14F-4D97-AF65-F5344CB8AC3E}">
        <p14:creationId xmlns:p14="http://schemas.microsoft.com/office/powerpoint/2010/main" val="3347931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762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sz="2800" b="1" dirty="0" err="1" smtClean="0">
                <a:solidFill>
                  <a:srgbClr val="FFFFFF"/>
                </a:solidFill>
              </a:rPr>
              <a:t>www.shakeout.org</a:t>
            </a:r>
            <a:r>
              <a:rPr lang="en-US" sz="2800" b="1" dirty="0" smtClean="0">
                <a:solidFill>
                  <a:srgbClr val="FFFFFF"/>
                </a:solidFill>
              </a:rPr>
              <a:t> &amp; </a:t>
            </a:r>
            <a:r>
              <a:rPr lang="en-US" sz="2800" b="1" dirty="0" err="1" smtClean="0">
                <a:solidFill>
                  <a:srgbClr val="FFFFFF"/>
                </a:solidFill>
              </a:rPr>
              <a:t>www.shakeout.org</a:t>
            </a:r>
            <a:r>
              <a:rPr lang="en-US" sz="2800" b="1" dirty="0" smtClean="0">
                <a:solidFill>
                  <a:srgbClr val="FFFFFF"/>
                </a:solidFill>
              </a:rPr>
              <a:t>/</a:t>
            </a:r>
            <a:r>
              <a:rPr lang="en-US" sz="2800" b="1" dirty="0" err="1" smtClean="0">
                <a:solidFill>
                  <a:srgbClr val="FFFFFF"/>
                </a:solidFill>
              </a:rPr>
              <a:t>california</a:t>
            </a:r>
            <a:r>
              <a:rPr lang="en-US" sz="2800" b="1" dirty="0" smtClean="0">
                <a:solidFill>
                  <a:srgbClr val="FFFFFF"/>
                </a:solidFill>
              </a:rPr>
              <a:t/>
            </a:r>
            <a:br>
              <a:rPr lang="en-US" sz="2800" b="1" dirty="0" smtClean="0">
                <a:solidFill>
                  <a:srgbClr val="FFFFFF"/>
                </a:solidFill>
              </a:rPr>
            </a:br>
            <a:endParaRPr lang="en-US" sz="1600" b="1" dirty="0">
              <a:solidFill>
                <a:srgbClr val="FFFFFF"/>
              </a:solidFill>
            </a:endParaRPr>
          </a:p>
        </p:txBody>
      </p:sp>
      <p:pic>
        <p:nvPicPr>
          <p:cNvPr id="3" name="Picture 2" descr="Screen Shot 2014-01-17 at 10.33.08 A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1400" y="990600"/>
            <a:ext cx="5415008" cy="5779692"/>
          </a:xfrm>
          <a:prstGeom prst="rect">
            <a:avLst/>
          </a:prstGeom>
          <a:ln>
            <a:solidFill>
              <a:schemeClr val="bg2"/>
            </a:solidFill>
          </a:ln>
        </p:spPr>
      </p:pic>
      <p:pic>
        <p:nvPicPr>
          <p:cNvPr id="5" name="Picture 4" descr="Screen Shot 2014-06-16 at 2.23.45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1295400"/>
            <a:ext cx="3124200" cy="4670328"/>
          </a:xfrm>
          <a:prstGeom prst="rect">
            <a:avLst/>
          </a:prstGeom>
          <a:ln>
            <a:solidFill>
              <a:srgbClr val="3399FF"/>
            </a:solidFill>
          </a:ln>
        </p:spPr>
      </p:pic>
    </p:spTree>
    <p:extLst>
      <p:ext uri="{BB962C8B-B14F-4D97-AF65-F5344CB8AC3E}">
        <p14:creationId xmlns:p14="http://schemas.microsoft.com/office/powerpoint/2010/main" val="1066268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Canada</a:t>
            </a:r>
            <a:endParaRPr lang="en-US" b="1" dirty="0">
              <a:solidFill>
                <a:srgbClr val="FFFFFF"/>
              </a:solidFill>
            </a:endParaRPr>
          </a:p>
        </p:txBody>
      </p:sp>
      <p:sp>
        <p:nvSpPr>
          <p:cNvPr id="3" name="Rectangle 2"/>
          <p:cNvSpPr/>
          <p:nvPr/>
        </p:nvSpPr>
        <p:spPr>
          <a:xfrm>
            <a:off x="5715000" y="5257800"/>
            <a:ext cx="3733800" cy="1323439"/>
          </a:xfrm>
          <a:prstGeom prst="rect">
            <a:avLst/>
          </a:prstGeom>
        </p:spPr>
        <p:txBody>
          <a:bodyPr wrap="square">
            <a:spAutoFit/>
          </a:bodyPr>
          <a:lstStyle/>
          <a:p>
            <a:pPr algn="ctr"/>
            <a:r>
              <a:rPr lang="en-US" sz="2000" b="1" dirty="0" err="1" smtClean="0">
                <a:solidFill>
                  <a:srgbClr val="0E4782"/>
                </a:solidFill>
              </a:rPr>
              <a:t>grandesecousse.org</a:t>
            </a:r>
            <a:endParaRPr lang="en-US" sz="2000" b="1" dirty="0" smtClean="0">
              <a:solidFill>
                <a:srgbClr val="0E4782"/>
              </a:solidFill>
            </a:endParaRPr>
          </a:p>
          <a:p>
            <a:pPr algn="ctr"/>
            <a:r>
              <a:rPr lang="en-US" sz="2000" dirty="0" smtClean="0">
                <a:solidFill>
                  <a:srgbClr val="463416"/>
                </a:solidFill>
              </a:rPr>
              <a:t>(Quebec)</a:t>
            </a:r>
          </a:p>
          <a:p>
            <a:pPr algn="ctr"/>
            <a:r>
              <a:rPr lang="en-US" sz="2000" dirty="0" smtClean="0">
                <a:solidFill>
                  <a:srgbClr val="463416"/>
                </a:solidFill>
              </a:rPr>
              <a:t>Expanded from local drill</a:t>
            </a:r>
          </a:p>
          <a:p>
            <a:pPr algn="ctr"/>
            <a:r>
              <a:rPr lang="en-US" sz="2000" dirty="0" smtClean="0">
                <a:solidFill>
                  <a:srgbClr val="463416"/>
                </a:solidFill>
              </a:rPr>
              <a:t> in 2013 </a:t>
            </a:r>
            <a:r>
              <a:rPr lang="en-US" sz="2000" dirty="0">
                <a:solidFill>
                  <a:srgbClr val="463416"/>
                </a:solidFill>
              </a:rPr>
              <a:t>(</a:t>
            </a:r>
            <a:r>
              <a:rPr lang="en-US" sz="2000" dirty="0" smtClean="0">
                <a:solidFill>
                  <a:srgbClr val="463416"/>
                </a:solidFill>
              </a:rPr>
              <a:t>Charlevoix)</a:t>
            </a:r>
            <a:endParaRPr lang="en-US" sz="2000" dirty="0">
              <a:solidFill>
                <a:srgbClr val="463416"/>
              </a:solidFill>
            </a:endParaRPr>
          </a:p>
        </p:txBody>
      </p:sp>
      <p:pic>
        <p:nvPicPr>
          <p:cNvPr id="5" name="Picture 4" descr="Screen Shot 2014-06-16 at 1.51.59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82092" y="1676400"/>
            <a:ext cx="2656016" cy="3569190"/>
          </a:xfrm>
          <a:prstGeom prst="rect">
            <a:avLst/>
          </a:prstGeom>
          <a:ln>
            <a:solidFill>
              <a:srgbClr val="3399FF"/>
            </a:solidFill>
          </a:ln>
        </p:spPr>
      </p:pic>
      <p:pic>
        <p:nvPicPr>
          <p:cNvPr id="6" name="Picture 5" descr="Screen Shot 2014-06-16 at 1.52.38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53892" y="1905000"/>
            <a:ext cx="2656016" cy="2974198"/>
          </a:xfrm>
          <a:prstGeom prst="rect">
            <a:avLst/>
          </a:prstGeom>
          <a:ln>
            <a:solidFill>
              <a:srgbClr val="3399FF"/>
            </a:solidFill>
          </a:ln>
        </p:spPr>
      </p:pic>
      <p:pic>
        <p:nvPicPr>
          <p:cNvPr id="7" name="Picture 6" descr="Screen Shot 2014-06-16 at 1.53.24 P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7893" y="1905000"/>
            <a:ext cx="2656015" cy="3004212"/>
          </a:xfrm>
          <a:prstGeom prst="rect">
            <a:avLst/>
          </a:prstGeom>
          <a:ln>
            <a:solidFill>
              <a:srgbClr val="3399FF"/>
            </a:solidFill>
          </a:ln>
        </p:spPr>
      </p:pic>
      <p:sp>
        <p:nvSpPr>
          <p:cNvPr id="8" name="Rectangle 7"/>
          <p:cNvSpPr/>
          <p:nvPr/>
        </p:nvSpPr>
        <p:spPr>
          <a:xfrm>
            <a:off x="2743200" y="5270500"/>
            <a:ext cx="3733800" cy="1015663"/>
          </a:xfrm>
          <a:prstGeom prst="rect">
            <a:avLst/>
          </a:prstGeom>
        </p:spPr>
        <p:txBody>
          <a:bodyPr wrap="square">
            <a:spAutoFit/>
          </a:bodyPr>
          <a:lstStyle/>
          <a:p>
            <a:pPr algn="ctr"/>
            <a:r>
              <a:rPr lang="en-US" sz="2000" b="1" dirty="0" err="1" smtClean="0">
                <a:solidFill>
                  <a:srgbClr val="0E4782"/>
                </a:solidFill>
              </a:rPr>
              <a:t>Shakeoutbc.ca</a:t>
            </a:r>
            <a:endParaRPr lang="en-US" sz="2000" b="1" dirty="0" smtClean="0">
              <a:solidFill>
                <a:srgbClr val="0E4782"/>
              </a:solidFill>
            </a:endParaRPr>
          </a:p>
          <a:p>
            <a:pPr algn="ctr"/>
            <a:r>
              <a:rPr lang="en-US" sz="2000" dirty="0" smtClean="0">
                <a:solidFill>
                  <a:srgbClr val="463416"/>
                </a:solidFill>
              </a:rPr>
              <a:t>(British Columbia)</a:t>
            </a:r>
          </a:p>
          <a:p>
            <a:pPr algn="ctr"/>
            <a:r>
              <a:rPr lang="en-US" sz="2000" dirty="0" smtClean="0">
                <a:solidFill>
                  <a:srgbClr val="463416"/>
                </a:solidFill>
              </a:rPr>
              <a:t>Since 2011</a:t>
            </a:r>
            <a:endParaRPr lang="en-US" sz="2000" dirty="0">
              <a:solidFill>
                <a:srgbClr val="463416"/>
              </a:solidFill>
            </a:endParaRPr>
          </a:p>
        </p:txBody>
      </p:sp>
      <p:sp>
        <p:nvSpPr>
          <p:cNvPr id="9" name="Rectangle 8"/>
          <p:cNvSpPr/>
          <p:nvPr/>
        </p:nvSpPr>
        <p:spPr>
          <a:xfrm>
            <a:off x="-381000" y="5257800"/>
            <a:ext cx="3733800" cy="1015663"/>
          </a:xfrm>
          <a:prstGeom prst="rect">
            <a:avLst/>
          </a:prstGeom>
        </p:spPr>
        <p:txBody>
          <a:bodyPr wrap="square">
            <a:spAutoFit/>
          </a:bodyPr>
          <a:lstStyle/>
          <a:p>
            <a:pPr algn="ctr"/>
            <a:r>
              <a:rPr lang="en-US" sz="2000" b="1" dirty="0" err="1" smtClean="0">
                <a:solidFill>
                  <a:srgbClr val="0E4782"/>
                </a:solidFill>
              </a:rPr>
              <a:t>Shakeout.org</a:t>
            </a:r>
            <a:r>
              <a:rPr lang="en-US" sz="2000" b="1" dirty="0" smtClean="0">
                <a:solidFill>
                  <a:srgbClr val="0E4782"/>
                </a:solidFill>
              </a:rPr>
              <a:t>/</a:t>
            </a:r>
            <a:r>
              <a:rPr lang="en-US" sz="2000" b="1" dirty="0" err="1" smtClean="0">
                <a:solidFill>
                  <a:srgbClr val="0E4782"/>
                </a:solidFill>
              </a:rPr>
              <a:t>yukon</a:t>
            </a:r>
            <a:endParaRPr lang="en-US" sz="2000" b="1" dirty="0" smtClean="0">
              <a:solidFill>
                <a:srgbClr val="0E4782"/>
              </a:solidFill>
            </a:endParaRPr>
          </a:p>
          <a:p>
            <a:pPr algn="ctr"/>
            <a:r>
              <a:rPr lang="en-US" sz="2000" dirty="0" smtClean="0">
                <a:solidFill>
                  <a:schemeClr val="bg2"/>
                </a:solidFill>
              </a:rPr>
              <a:t>(Yukon)</a:t>
            </a:r>
          </a:p>
          <a:p>
            <a:pPr algn="ctr"/>
            <a:r>
              <a:rPr lang="en-US" sz="2000" dirty="0" smtClean="0">
                <a:solidFill>
                  <a:schemeClr val="bg2"/>
                </a:solidFill>
              </a:rPr>
              <a:t>New for 2014</a:t>
            </a:r>
            <a:endParaRPr lang="en-US" sz="2000" dirty="0">
              <a:solidFill>
                <a:schemeClr val="bg2"/>
              </a:solidFill>
            </a:endParaRPr>
          </a:p>
        </p:txBody>
      </p:sp>
    </p:spTree>
    <p:extLst>
      <p:ext uri="{BB962C8B-B14F-4D97-AF65-F5344CB8AC3E}">
        <p14:creationId xmlns:p14="http://schemas.microsoft.com/office/powerpoint/2010/main" val="1870427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Japan</a:t>
            </a:r>
            <a:endParaRPr lang="en-US" b="1" dirty="0">
              <a:solidFill>
                <a:srgbClr val="FFFFFF"/>
              </a:solidFill>
            </a:endParaRPr>
          </a:p>
        </p:txBody>
      </p:sp>
      <p:pic>
        <p:nvPicPr>
          <p:cNvPr id="3" name="Picture 2"/>
          <p:cNvPicPr>
            <a:picLocks noChangeAspect="1"/>
          </p:cNvPicPr>
          <p:nvPr/>
        </p:nvPicPr>
        <p:blipFill>
          <a:blip r:embed="rId2"/>
          <a:stretch>
            <a:fillRect/>
          </a:stretch>
        </p:blipFill>
        <p:spPr>
          <a:xfrm>
            <a:off x="5529682" y="4876800"/>
            <a:ext cx="3233318" cy="990600"/>
          </a:xfrm>
          <a:prstGeom prst="rect">
            <a:avLst/>
          </a:prstGeom>
        </p:spPr>
      </p:pic>
      <p:sp>
        <p:nvSpPr>
          <p:cNvPr id="6" name="Rectangle 3"/>
          <p:cNvSpPr txBox="1">
            <a:spLocks noChangeArrowheads="1"/>
          </p:cNvSpPr>
          <p:nvPr/>
        </p:nvSpPr>
        <p:spPr bwMode="auto">
          <a:xfrm>
            <a:off x="5257800" y="1524000"/>
            <a:ext cx="38862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131832" bIns="45658" numCol="1" anchor="t" anchorCtr="0" compatLnSpc="1">
            <a:prstTxWarp prst="textNoShape">
              <a:avLst/>
            </a:prstTxWarp>
          </a:bodyPr>
          <a:lstStyle>
            <a:lvl1pPr marL="338138" indent="-338138" algn="l" rtl="0" eaLnBrk="0" fontAlgn="base" hangingPunct="0">
              <a:spcBef>
                <a:spcPct val="20000"/>
              </a:spcBef>
              <a:spcAft>
                <a:spcPct val="0"/>
              </a:spcAft>
              <a:buClr>
                <a:schemeClr val="bg2"/>
              </a:buClr>
              <a:buChar char="•"/>
              <a:defRPr sz="3200">
                <a:solidFill>
                  <a:srgbClr val="463416"/>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rgbClr val="463416"/>
                </a:solidFill>
                <a:latin typeface="+mn-lt"/>
                <a:ea typeface="ＭＳ Ｐゴシック" pitchFamily="-108" charset="-128"/>
              </a:defRPr>
            </a:lvl2pPr>
            <a:lvl3pPr marL="1138238" indent="-223838" algn="l" rtl="0" eaLnBrk="0" fontAlgn="base" hangingPunct="0">
              <a:spcBef>
                <a:spcPct val="20000"/>
              </a:spcBef>
              <a:spcAft>
                <a:spcPct val="0"/>
              </a:spcAft>
              <a:buClr>
                <a:schemeClr val="bg2"/>
              </a:buClr>
              <a:buChar char="•"/>
              <a:defRPr sz="2400">
                <a:solidFill>
                  <a:srgbClr val="463416"/>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rgbClr val="463416"/>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bg2"/>
              </a:buClr>
              <a:buChar char="•"/>
              <a:defRPr sz="2000">
                <a:solidFill>
                  <a:srgbClr val="463416"/>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a:lnSpc>
                <a:spcPct val="90000"/>
              </a:lnSpc>
            </a:pPr>
            <a:r>
              <a:rPr lang="en-US" sz="2000" dirty="0" smtClean="0"/>
              <a:t>2015: 5.3 </a:t>
            </a:r>
            <a:r>
              <a:rPr lang="en-US" sz="2000" dirty="0" smtClean="0"/>
              <a:t>million participants</a:t>
            </a:r>
          </a:p>
          <a:p>
            <a:pPr>
              <a:lnSpc>
                <a:spcPct val="90000"/>
              </a:lnSpc>
            </a:pPr>
            <a:endParaRPr lang="en-US" sz="2000" dirty="0"/>
          </a:p>
          <a:p>
            <a:pPr>
              <a:lnSpc>
                <a:spcPct val="90000"/>
              </a:lnSpc>
            </a:pPr>
            <a:r>
              <a:rPr lang="en-US" sz="2000" dirty="0" smtClean="0"/>
              <a:t>Many local and prefecture-based drills on various dates</a:t>
            </a:r>
          </a:p>
          <a:p>
            <a:pPr>
              <a:lnSpc>
                <a:spcPct val="90000"/>
              </a:lnSpc>
            </a:pPr>
            <a:endParaRPr lang="en-US" sz="2000" dirty="0">
              <a:solidFill>
                <a:schemeClr val="bg2"/>
              </a:solidFill>
            </a:endParaRPr>
          </a:p>
          <a:p>
            <a:pPr>
              <a:lnSpc>
                <a:spcPct val="90000"/>
              </a:lnSpc>
            </a:pPr>
            <a:r>
              <a:rPr lang="en-US" sz="2000" dirty="0" smtClean="0">
                <a:solidFill>
                  <a:schemeClr val="bg2"/>
                </a:solidFill>
              </a:rPr>
              <a:t>Website and registration managed independently of other ShakeOut regions</a:t>
            </a:r>
          </a:p>
          <a:p>
            <a:pPr>
              <a:lnSpc>
                <a:spcPct val="90000"/>
              </a:lnSpc>
            </a:pPr>
            <a:endParaRPr lang="en-US" sz="2000" dirty="0" smtClean="0">
              <a:solidFill>
                <a:schemeClr val="bg2"/>
              </a:solidFill>
            </a:endParaRPr>
          </a:p>
          <a:p>
            <a:pPr>
              <a:lnSpc>
                <a:spcPct val="90000"/>
              </a:lnSpc>
            </a:pPr>
            <a:endParaRPr lang="en-US" sz="2000" dirty="0" smtClean="0">
              <a:solidFill>
                <a:schemeClr val="bg2"/>
              </a:solidFill>
            </a:endParaRPr>
          </a:p>
        </p:txBody>
      </p:sp>
      <p:pic>
        <p:nvPicPr>
          <p:cNvPr id="2" name="Picture 1" descr="Screen Shot 2015-03-08 at 9.24.57 AM.png"/>
          <p:cNvPicPr>
            <a:picLocks noChangeAspect="1"/>
          </p:cNvPicPr>
          <p:nvPr/>
        </p:nvPicPr>
        <p:blipFill rotWithShape="1">
          <a:blip r:embed="rId3" cstate="email">
            <a:extLst>
              <a:ext uri="{28A0092B-C50C-407E-A947-70E740481C1C}">
                <a14:useLocalDpi xmlns:a14="http://schemas.microsoft.com/office/drawing/2010/main" val="0"/>
              </a:ext>
            </a:extLst>
          </a:blip>
          <a:srcRect b="39408"/>
          <a:stretch/>
        </p:blipFill>
        <p:spPr>
          <a:xfrm>
            <a:off x="304800" y="990600"/>
            <a:ext cx="4648200" cy="5314170"/>
          </a:xfrm>
          <a:prstGeom prst="rect">
            <a:avLst/>
          </a:prstGeom>
        </p:spPr>
      </p:pic>
      <p:sp>
        <p:nvSpPr>
          <p:cNvPr id="7" name="Rectangle 6"/>
          <p:cNvSpPr/>
          <p:nvPr/>
        </p:nvSpPr>
        <p:spPr>
          <a:xfrm>
            <a:off x="228600" y="6258580"/>
            <a:ext cx="4572000" cy="523220"/>
          </a:xfrm>
          <a:prstGeom prst="rect">
            <a:avLst/>
          </a:prstGeom>
        </p:spPr>
        <p:txBody>
          <a:bodyPr>
            <a:spAutoFit/>
          </a:bodyPr>
          <a:lstStyle/>
          <a:p>
            <a:pPr algn="ctr"/>
            <a:r>
              <a:rPr lang="en-US" sz="2800" b="1" dirty="0" err="1" smtClean="0">
                <a:solidFill>
                  <a:srgbClr val="0E4782"/>
                </a:solidFill>
              </a:rPr>
              <a:t>www.shakeout.jp</a:t>
            </a:r>
            <a:endParaRPr lang="en-US" sz="3200" b="1" dirty="0">
              <a:solidFill>
                <a:srgbClr val="0E4782"/>
              </a:solidFill>
            </a:endParaRPr>
          </a:p>
        </p:txBody>
      </p:sp>
    </p:spTree>
    <p:extLst>
      <p:ext uri="{BB962C8B-B14F-4D97-AF65-F5344CB8AC3E}">
        <p14:creationId xmlns:p14="http://schemas.microsoft.com/office/powerpoint/2010/main" val="2721990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Picture 1" descr="Screen Shot 2012-08-29 at 8.49.52 PM.png"/>
          <p:cNvPicPr>
            <a:picLocks noChangeAspect="1"/>
          </p:cNvPicPr>
          <p:nvPr/>
        </p:nvPicPr>
        <p:blipFill rotWithShape="1">
          <a:blip r:embed="rId2" cstate="email">
            <a:extLst>
              <a:ext uri="{28A0092B-C50C-407E-A947-70E740481C1C}">
                <a14:useLocalDpi xmlns:a14="http://schemas.microsoft.com/office/drawing/2010/main" val="0"/>
              </a:ext>
            </a:extLst>
          </a:blip>
          <a:srcRect l="3888" r="4131"/>
          <a:stretch/>
        </p:blipFill>
        <p:spPr bwMode="auto">
          <a:xfrm>
            <a:off x="304800" y="990600"/>
            <a:ext cx="4495799" cy="5132625"/>
          </a:xfrm>
          <a:prstGeom prst="rect">
            <a:avLst/>
          </a:prstGeom>
          <a:noFill/>
          <a:ln w="9525">
            <a:solidFill>
              <a:srgbClr val="3399FF"/>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New Zealand</a:t>
            </a:r>
            <a:endParaRPr lang="en-US" b="1" dirty="0">
              <a:solidFill>
                <a:srgbClr val="FFFFFF"/>
              </a:solidFill>
            </a:endParaRPr>
          </a:p>
        </p:txBody>
      </p:sp>
      <p:sp>
        <p:nvSpPr>
          <p:cNvPr id="2" name="Rectangle 1"/>
          <p:cNvSpPr/>
          <p:nvPr/>
        </p:nvSpPr>
        <p:spPr>
          <a:xfrm>
            <a:off x="228600" y="6172200"/>
            <a:ext cx="4572000" cy="523220"/>
          </a:xfrm>
          <a:prstGeom prst="rect">
            <a:avLst/>
          </a:prstGeom>
        </p:spPr>
        <p:txBody>
          <a:bodyPr>
            <a:spAutoFit/>
          </a:bodyPr>
          <a:lstStyle/>
          <a:p>
            <a:pPr algn="ctr"/>
            <a:r>
              <a:rPr lang="en-US" sz="2800" b="1" dirty="0" err="1">
                <a:solidFill>
                  <a:srgbClr val="0E4782"/>
                </a:solidFill>
              </a:rPr>
              <a:t>www.shakeout.govt.nz</a:t>
            </a:r>
            <a:endParaRPr lang="en-US" sz="2800" b="1" dirty="0">
              <a:solidFill>
                <a:srgbClr val="0E4782"/>
              </a:solidFill>
            </a:endParaRPr>
          </a:p>
        </p:txBody>
      </p:sp>
      <p:sp>
        <p:nvSpPr>
          <p:cNvPr id="5" name="Rectangle 3"/>
          <p:cNvSpPr txBox="1">
            <a:spLocks noChangeArrowheads="1"/>
          </p:cNvSpPr>
          <p:nvPr/>
        </p:nvSpPr>
        <p:spPr bwMode="auto">
          <a:xfrm>
            <a:off x="5105400" y="2209800"/>
            <a:ext cx="38862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131832" bIns="45658" numCol="1" anchor="t" anchorCtr="0" compatLnSpc="1">
            <a:prstTxWarp prst="textNoShape">
              <a:avLst/>
            </a:prstTxWarp>
          </a:bodyPr>
          <a:lstStyle>
            <a:lvl1pPr marL="338138" indent="-338138" algn="l" rtl="0" eaLnBrk="0" fontAlgn="base" hangingPunct="0">
              <a:spcBef>
                <a:spcPct val="20000"/>
              </a:spcBef>
              <a:spcAft>
                <a:spcPct val="0"/>
              </a:spcAft>
              <a:buClr>
                <a:schemeClr val="bg2"/>
              </a:buClr>
              <a:buChar char="•"/>
              <a:defRPr sz="3200">
                <a:solidFill>
                  <a:srgbClr val="463416"/>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rgbClr val="463416"/>
                </a:solidFill>
                <a:latin typeface="+mn-lt"/>
                <a:ea typeface="ＭＳ Ｐゴシック" pitchFamily="-108" charset="-128"/>
              </a:defRPr>
            </a:lvl2pPr>
            <a:lvl3pPr marL="1138238" indent="-223838" algn="l" rtl="0" eaLnBrk="0" fontAlgn="base" hangingPunct="0">
              <a:spcBef>
                <a:spcPct val="20000"/>
              </a:spcBef>
              <a:spcAft>
                <a:spcPct val="0"/>
              </a:spcAft>
              <a:buClr>
                <a:schemeClr val="bg2"/>
              </a:buClr>
              <a:buChar char="•"/>
              <a:defRPr sz="2400">
                <a:solidFill>
                  <a:srgbClr val="463416"/>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rgbClr val="463416"/>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bg2"/>
              </a:buClr>
              <a:buChar char="•"/>
              <a:defRPr sz="2000">
                <a:solidFill>
                  <a:srgbClr val="463416"/>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a:lnSpc>
                <a:spcPct val="90000"/>
              </a:lnSpc>
            </a:pPr>
            <a:r>
              <a:rPr lang="en-US" sz="2000" dirty="0" smtClean="0"/>
              <a:t>2015: </a:t>
            </a:r>
            <a:r>
              <a:rPr lang="en-US" sz="2000" dirty="0" smtClean="0"/>
              <a:t>1.3 million participants</a:t>
            </a:r>
          </a:p>
          <a:p>
            <a:pPr>
              <a:lnSpc>
                <a:spcPct val="90000"/>
              </a:lnSpc>
            </a:pPr>
            <a:endParaRPr lang="en-US" sz="2000" dirty="0"/>
          </a:p>
          <a:p>
            <a:pPr>
              <a:lnSpc>
                <a:spcPct val="90000"/>
              </a:lnSpc>
            </a:pPr>
            <a:r>
              <a:rPr lang="en-US" sz="2000" dirty="0" smtClean="0"/>
              <a:t>First nationwide ShakeOut</a:t>
            </a:r>
          </a:p>
          <a:p>
            <a:pPr>
              <a:lnSpc>
                <a:spcPct val="90000"/>
              </a:lnSpc>
            </a:pPr>
            <a:endParaRPr lang="en-US" sz="2000" dirty="0">
              <a:solidFill>
                <a:schemeClr val="bg2"/>
              </a:solidFill>
            </a:endParaRPr>
          </a:p>
          <a:p>
            <a:pPr>
              <a:lnSpc>
                <a:spcPct val="90000"/>
              </a:lnSpc>
            </a:pPr>
            <a:r>
              <a:rPr lang="en-US" sz="2000" dirty="0" smtClean="0">
                <a:solidFill>
                  <a:schemeClr val="bg2"/>
                </a:solidFill>
              </a:rPr>
              <a:t>Next drill: </a:t>
            </a:r>
            <a:r>
              <a:rPr lang="en-US" sz="2000" dirty="0" smtClean="0">
                <a:solidFill>
                  <a:schemeClr val="bg2"/>
                </a:solidFill>
              </a:rPr>
              <a:t>2018</a:t>
            </a:r>
            <a:endParaRPr lang="en-US" sz="2000" dirty="0" smtClean="0">
              <a:solidFill>
                <a:schemeClr val="bg2"/>
              </a:solidFill>
            </a:endParaRPr>
          </a:p>
          <a:p>
            <a:pPr>
              <a:lnSpc>
                <a:spcPct val="90000"/>
              </a:lnSpc>
            </a:pPr>
            <a:endParaRPr lang="en-US" sz="2000" dirty="0" smtClean="0">
              <a:solidFill>
                <a:schemeClr val="bg2"/>
              </a:solidFill>
            </a:endParaRPr>
          </a:p>
          <a:p>
            <a:pPr>
              <a:lnSpc>
                <a:spcPct val="90000"/>
              </a:lnSpc>
            </a:pPr>
            <a:endParaRPr lang="en-US" sz="2000" dirty="0" smtClean="0">
              <a:solidFill>
                <a:schemeClr val="bg2"/>
              </a:solidFill>
            </a:endParaRPr>
          </a:p>
        </p:txBody>
      </p:sp>
      <p:pic>
        <p:nvPicPr>
          <p:cNvPr id="7" name="Picture 6"/>
          <p:cNvPicPr>
            <a:picLocks noChangeAspect="1"/>
          </p:cNvPicPr>
          <p:nvPr/>
        </p:nvPicPr>
        <p:blipFill>
          <a:blip r:embed="rId3"/>
          <a:stretch>
            <a:fillRect/>
          </a:stretch>
        </p:blipFill>
        <p:spPr>
          <a:xfrm>
            <a:off x="5410200" y="4724400"/>
            <a:ext cx="3352800" cy="1341120"/>
          </a:xfrm>
          <a:prstGeom prst="rect">
            <a:avLst/>
          </a:prstGeom>
        </p:spPr>
      </p:pic>
    </p:spTree>
    <p:extLst>
      <p:ext uri="{BB962C8B-B14F-4D97-AF65-F5344CB8AC3E}">
        <p14:creationId xmlns:p14="http://schemas.microsoft.com/office/powerpoint/2010/main" val="1243173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endParaRPr lang="en-US" b="1" dirty="0">
              <a:solidFill>
                <a:srgbClr val="FFFFFF"/>
              </a:solidFill>
            </a:endParaRPr>
          </a:p>
        </p:txBody>
      </p:sp>
      <p:pic>
        <p:nvPicPr>
          <p:cNvPr id="247810" name="Picture 2" descr="Screen Shot 2013-10-16 at 1.13.43 PM.png"/>
          <p:cNvPicPr>
            <a:picLocks noChangeAspect="1"/>
          </p:cNvPicPr>
          <p:nvPr/>
        </p:nvPicPr>
        <p:blipFill rotWithShape="1">
          <a:blip r:embed="rId2" cstate="email">
            <a:extLst>
              <a:ext uri="{28A0092B-C50C-407E-A947-70E740481C1C}">
                <a14:useLocalDpi xmlns:a14="http://schemas.microsoft.com/office/drawing/2010/main" val="0"/>
              </a:ext>
            </a:extLst>
          </a:blip>
          <a:srcRect b="21481"/>
          <a:stretch/>
        </p:blipFill>
        <p:spPr bwMode="auto">
          <a:xfrm>
            <a:off x="228600" y="990600"/>
            <a:ext cx="4383088" cy="5384800"/>
          </a:xfrm>
          <a:prstGeom prst="rect">
            <a:avLst/>
          </a:prstGeom>
          <a:noFill/>
          <a:ln w="9525">
            <a:solidFill>
              <a:srgbClr val="3399FF"/>
            </a:solidFill>
            <a:miter lim="800000"/>
            <a:headEnd/>
            <a:tailEnd/>
          </a:ln>
          <a:extLst>
            <a:ext uri="{909E8E84-426E-40dd-AFC4-6F175D3DCCD1}">
              <a14:hiddenFill xmlns:a14="http://schemas.microsoft.com/office/drawing/2010/main">
                <a:solidFill>
                  <a:srgbClr val="FFFFFF"/>
                </a:solidFill>
              </a14:hiddenFill>
            </a:ext>
          </a:extLst>
        </p:spPr>
      </p:pic>
      <p:sp>
        <p:nvSpPr>
          <p:cNvPr id="247811" name="Rectangle 4"/>
          <p:cNvSpPr>
            <a:spLocks noChangeArrowheads="1"/>
          </p:cNvSpPr>
          <p:nvPr/>
        </p:nvSpPr>
        <p:spPr bwMode="auto">
          <a:xfrm>
            <a:off x="5257800" y="1077177"/>
            <a:ext cx="4419600" cy="575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b="1" dirty="0">
                <a:solidFill>
                  <a:schemeClr val="bg2"/>
                </a:solidFill>
              </a:rPr>
              <a:t>Country</a:t>
            </a:r>
            <a:r>
              <a:rPr lang="en-US" sz="1600" dirty="0">
                <a:solidFill>
                  <a:schemeClr val="bg2"/>
                </a:solidFill>
              </a:rPr>
              <a:t>	</a:t>
            </a:r>
            <a:r>
              <a:rPr lang="en-US" sz="1600" dirty="0" smtClean="0">
                <a:solidFill>
                  <a:schemeClr val="bg2"/>
                </a:solidFill>
              </a:rPr>
              <a:t>	</a:t>
            </a:r>
            <a:r>
              <a:rPr lang="en-US" sz="1600" b="1" dirty="0" smtClean="0">
                <a:solidFill>
                  <a:schemeClr val="bg2"/>
                </a:solidFill>
              </a:rPr>
              <a:t>Participation</a:t>
            </a:r>
            <a:br>
              <a:rPr lang="en-US" sz="1600" b="1" dirty="0" smtClean="0">
                <a:solidFill>
                  <a:schemeClr val="bg2"/>
                </a:solidFill>
              </a:rPr>
            </a:br>
            <a:r>
              <a:rPr lang="en-US" sz="1600" dirty="0">
                <a:solidFill>
                  <a:srgbClr val="003399"/>
                </a:solidFill>
              </a:rPr>
              <a:t>	</a:t>
            </a:r>
          </a:p>
          <a:p>
            <a:r>
              <a:rPr lang="en-US" sz="1600" dirty="0" smtClean="0">
                <a:solidFill>
                  <a:srgbClr val="0E4782"/>
                </a:solidFill>
              </a:rPr>
              <a:t>Afghanistan</a:t>
            </a:r>
            <a:r>
              <a:rPr lang="en-US" sz="1600" dirty="0">
                <a:solidFill>
                  <a:srgbClr val="0E4782"/>
                </a:solidFill>
              </a:rPr>
              <a:t>	</a:t>
            </a:r>
            <a:r>
              <a:rPr lang="en-US" sz="1600" dirty="0" smtClean="0">
                <a:solidFill>
                  <a:srgbClr val="0E4782"/>
                </a:solidFill>
              </a:rPr>
              <a:t>32,336</a:t>
            </a:r>
            <a:r>
              <a:rPr lang="en-US" sz="1600" dirty="0">
                <a:solidFill>
                  <a:srgbClr val="0E4782"/>
                </a:solidFill>
              </a:rPr>
              <a:t>	</a:t>
            </a:r>
          </a:p>
          <a:p>
            <a:r>
              <a:rPr lang="it-IT" sz="1600" dirty="0">
                <a:solidFill>
                  <a:srgbClr val="0E4782"/>
                </a:solidFill>
              </a:rPr>
              <a:t>Angola	             </a:t>
            </a:r>
            <a:r>
              <a:rPr lang="it-IT" sz="1600" dirty="0" smtClean="0">
                <a:solidFill>
                  <a:srgbClr val="0E4782"/>
                </a:solidFill>
              </a:rPr>
              <a:t>	215</a:t>
            </a:r>
            <a:r>
              <a:rPr lang="it-IT" sz="1600" dirty="0">
                <a:solidFill>
                  <a:srgbClr val="0E4782"/>
                </a:solidFill>
              </a:rPr>
              <a:t>	</a:t>
            </a:r>
          </a:p>
          <a:p>
            <a:r>
              <a:rPr lang="it-IT" sz="1600" dirty="0">
                <a:solidFill>
                  <a:srgbClr val="0E4782"/>
                </a:solidFill>
              </a:rPr>
              <a:t>Australia	             </a:t>
            </a:r>
            <a:r>
              <a:rPr lang="it-IT" sz="1600" dirty="0" smtClean="0">
                <a:solidFill>
                  <a:srgbClr val="0E4782"/>
                </a:solidFill>
              </a:rPr>
              <a:t>	447</a:t>
            </a:r>
            <a:r>
              <a:rPr lang="it-IT" sz="1600" dirty="0">
                <a:solidFill>
                  <a:srgbClr val="0E4782"/>
                </a:solidFill>
              </a:rPr>
              <a:t>	</a:t>
            </a:r>
          </a:p>
          <a:p>
            <a:r>
              <a:rPr lang="sv-SE" sz="1600" dirty="0" smtClean="0">
                <a:solidFill>
                  <a:srgbClr val="0E4782"/>
                </a:solidFill>
              </a:rPr>
              <a:t>Bangladesh	350</a:t>
            </a:r>
            <a:r>
              <a:rPr lang="sv-SE" sz="1600" dirty="0">
                <a:solidFill>
                  <a:srgbClr val="0E4782"/>
                </a:solidFill>
              </a:rPr>
              <a:t>	</a:t>
            </a:r>
          </a:p>
          <a:p>
            <a:r>
              <a:rPr lang="is-IS" sz="1600" dirty="0">
                <a:solidFill>
                  <a:srgbClr val="0E4782"/>
                </a:solidFill>
              </a:rPr>
              <a:t>Burundi	             </a:t>
            </a:r>
            <a:r>
              <a:rPr lang="is-IS" sz="1600" dirty="0" smtClean="0">
                <a:solidFill>
                  <a:srgbClr val="0E4782"/>
                </a:solidFill>
              </a:rPr>
              <a:t>	95</a:t>
            </a:r>
            <a:r>
              <a:rPr lang="is-IS" sz="1600" dirty="0">
                <a:solidFill>
                  <a:srgbClr val="0E4782"/>
                </a:solidFill>
              </a:rPr>
              <a:t>	</a:t>
            </a:r>
          </a:p>
          <a:p>
            <a:r>
              <a:rPr lang="is-IS" sz="1600" dirty="0">
                <a:solidFill>
                  <a:srgbClr val="0E4782"/>
                </a:solidFill>
              </a:rPr>
              <a:t>Canada	         </a:t>
            </a:r>
            <a:r>
              <a:rPr lang="is-IS" sz="1600" dirty="0" smtClean="0">
                <a:solidFill>
                  <a:srgbClr val="0E4782"/>
                </a:solidFill>
              </a:rPr>
              <a:t>	22,919</a:t>
            </a:r>
            <a:r>
              <a:rPr lang="is-IS" sz="1600" dirty="0">
                <a:solidFill>
                  <a:srgbClr val="0E4782"/>
                </a:solidFill>
              </a:rPr>
              <a:t>	</a:t>
            </a:r>
          </a:p>
          <a:p>
            <a:r>
              <a:rPr lang="is-IS" sz="1600" dirty="0">
                <a:solidFill>
                  <a:srgbClr val="0E4782"/>
                </a:solidFill>
              </a:rPr>
              <a:t>India	         </a:t>
            </a:r>
            <a:r>
              <a:rPr lang="is-IS" sz="1600" dirty="0" smtClean="0">
                <a:solidFill>
                  <a:srgbClr val="0E4782"/>
                </a:solidFill>
              </a:rPr>
              <a:t>	96,470</a:t>
            </a:r>
            <a:r>
              <a:rPr lang="is-IS" sz="1600" dirty="0">
                <a:solidFill>
                  <a:srgbClr val="0E4782"/>
                </a:solidFill>
              </a:rPr>
              <a:t>	</a:t>
            </a:r>
          </a:p>
          <a:p>
            <a:r>
              <a:rPr lang="tr-TR" sz="1600" dirty="0">
                <a:solidFill>
                  <a:srgbClr val="0E4782"/>
                </a:solidFill>
              </a:rPr>
              <a:t>Kenya	          </a:t>
            </a:r>
            <a:r>
              <a:rPr lang="tr-TR" sz="1600" dirty="0" smtClean="0">
                <a:solidFill>
                  <a:srgbClr val="0E4782"/>
                </a:solidFill>
              </a:rPr>
              <a:t>	2,706</a:t>
            </a:r>
            <a:r>
              <a:rPr lang="tr-TR" sz="1600" dirty="0">
                <a:solidFill>
                  <a:srgbClr val="0E4782"/>
                </a:solidFill>
              </a:rPr>
              <a:t>	</a:t>
            </a:r>
          </a:p>
          <a:p>
            <a:r>
              <a:rPr lang="hu-HU" sz="1600" dirty="0" smtClean="0">
                <a:solidFill>
                  <a:srgbClr val="0E4782"/>
                </a:solidFill>
              </a:rPr>
              <a:t>Kyrgyzstan	1,496</a:t>
            </a:r>
            <a:r>
              <a:rPr lang="hu-HU" sz="1600" dirty="0">
                <a:solidFill>
                  <a:srgbClr val="0E4782"/>
                </a:solidFill>
              </a:rPr>
              <a:t>	</a:t>
            </a:r>
          </a:p>
          <a:p>
            <a:r>
              <a:rPr lang="is-IS" sz="1600" dirty="0">
                <a:solidFill>
                  <a:srgbClr val="0E4782"/>
                </a:solidFill>
              </a:rPr>
              <a:t>Madagascar	</a:t>
            </a:r>
            <a:r>
              <a:rPr lang="is-IS" sz="1600" dirty="0" smtClean="0">
                <a:solidFill>
                  <a:srgbClr val="0E4782"/>
                </a:solidFill>
              </a:rPr>
              <a:t>55</a:t>
            </a:r>
            <a:r>
              <a:rPr lang="is-IS" sz="1600" dirty="0">
                <a:solidFill>
                  <a:srgbClr val="0E4782"/>
                </a:solidFill>
              </a:rPr>
              <a:t>	</a:t>
            </a:r>
          </a:p>
          <a:p>
            <a:r>
              <a:rPr lang="fr-FR" sz="1600" dirty="0">
                <a:solidFill>
                  <a:srgbClr val="0E4782"/>
                </a:solidFill>
              </a:rPr>
              <a:t>Mozambique	</a:t>
            </a:r>
            <a:r>
              <a:rPr lang="fr-FR" sz="1600" dirty="0" smtClean="0">
                <a:solidFill>
                  <a:srgbClr val="0E4782"/>
                </a:solidFill>
              </a:rPr>
              <a:t>1,755</a:t>
            </a:r>
            <a:r>
              <a:rPr lang="fr-FR" sz="1600" dirty="0">
                <a:solidFill>
                  <a:srgbClr val="0E4782"/>
                </a:solidFill>
              </a:rPr>
              <a:t>	</a:t>
            </a:r>
          </a:p>
          <a:p>
            <a:r>
              <a:rPr lang="pl-PL" sz="1600" dirty="0">
                <a:solidFill>
                  <a:srgbClr val="0E4782"/>
                </a:solidFill>
              </a:rPr>
              <a:t>New </a:t>
            </a:r>
            <a:r>
              <a:rPr lang="pl-PL" sz="1600" dirty="0" err="1">
                <a:solidFill>
                  <a:srgbClr val="0E4782"/>
                </a:solidFill>
              </a:rPr>
              <a:t>Zealand</a:t>
            </a:r>
            <a:r>
              <a:rPr lang="pl-PL" sz="1600" dirty="0">
                <a:solidFill>
                  <a:srgbClr val="0E4782"/>
                </a:solidFill>
              </a:rPr>
              <a:t>	</a:t>
            </a:r>
            <a:r>
              <a:rPr lang="pl-PL" sz="1600" dirty="0" smtClean="0">
                <a:solidFill>
                  <a:srgbClr val="0E4782"/>
                </a:solidFill>
              </a:rPr>
              <a:t>100</a:t>
            </a:r>
            <a:r>
              <a:rPr lang="pl-PL" sz="1600" dirty="0">
                <a:solidFill>
                  <a:srgbClr val="0E4782"/>
                </a:solidFill>
              </a:rPr>
              <a:t>	</a:t>
            </a:r>
          </a:p>
          <a:p>
            <a:r>
              <a:rPr lang="pl-PL" sz="1600" dirty="0">
                <a:solidFill>
                  <a:srgbClr val="0E4782"/>
                </a:solidFill>
              </a:rPr>
              <a:t>Pakistan	       </a:t>
            </a:r>
            <a:r>
              <a:rPr lang="pl-PL" sz="1600" dirty="0" smtClean="0">
                <a:solidFill>
                  <a:srgbClr val="0E4782"/>
                </a:solidFill>
              </a:rPr>
              <a:t>	119,860</a:t>
            </a:r>
            <a:r>
              <a:rPr lang="pl-PL" sz="1600" dirty="0">
                <a:solidFill>
                  <a:srgbClr val="0E4782"/>
                </a:solidFill>
              </a:rPr>
              <a:t>	</a:t>
            </a:r>
          </a:p>
          <a:p>
            <a:r>
              <a:rPr lang="pl-PL" sz="1600" dirty="0">
                <a:solidFill>
                  <a:srgbClr val="0E4782"/>
                </a:solidFill>
              </a:rPr>
              <a:t>Portugal	             </a:t>
            </a:r>
            <a:r>
              <a:rPr lang="pl-PL" sz="1600" dirty="0" smtClean="0">
                <a:solidFill>
                  <a:srgbClr val="0E4782"/>
                </a:solidFill>
              </a:rPr>
              <a:t>	906</a:t>
            </a:r>
            <a:r>
              <a:rPr lang="pl-PL" sz="1600" dirty="0">
                <a:solidFill>
                  <a:srgbClr val="0E4782"/>
                </a:solidFill>
              </a:rPr>
              <a:t>	</a:t>
            </a:r>
          </a:p>
          <a:p>
            <a:r>
              <a:rPr lang="en-US" sz="1600" dirty="0">
                <a:solidFill>
                  <a:srgbClr val="0E4782"/>
                </a:solidFill>
              </a:rPr>
              <a:t>South Africa	</a:t>
            </a:r>
            <a:r>
              <a:rPr lang="en-US" sz="1600" dirty="0" smtClean="0">
                <a:solidFill>
                  <a:srgbClr val="0E4782"/>
                </a:solidFill>
              </a:rPr>
              <a:t>125</a:t>
            </a:r>
            <a:r>
              <a:rPr lang="en-US" sz="1600" dirty="0">
                <a:solidFill>
                  <a:srgbClr val="0E4782"/>
                </a:solidFill>
              </a:rPr>
              <a:t>	</a:t>
            </a:r>
          </a:p>
          <a:p>
            <a:r>
              <a:rPr lang="de-DE" sz="1600" dirty="0" err="1">
                <a:solidFill>
                  <a:srgbClr val="0E4782"/>
                </a:solidFill>
              </a:rPr>
              <a:t>Switzerland</a:t>
            </a:r>
            <a:r>
              <a:rPr lang="de-DE" sz="1600" dirty="0">
                <a:solidFill>
                  <a:srgbClr val="0E4782"/>
                </a:solidFill>
              </a:rPr>
              <a:t>	</a:t>
            </a:r>
            <a:r>
              <a:rPr lang="de-DE" sz="1600" dirty="0" smtClean="0">
                <a:solidFill>
                  <a:srgbClr val="0E4782"/>
                </a:solidFill>
              </a:rPr>
              <a:t>10</a:t>
            </a:r>
            <a:r>
              <a:rPr lang="de-DE" sz="1600" dirty="0">
                <a:solidFill>
                  <a:srgbClr val="0E4782"/>
                </a:solidFill>
              </a:rPr>
              <a:t>	</a:t>
            </a:r>
          </a:p>
          <a:p>
            <a:r>
              <a:rPr lang="hr-HR" sz="1600" dirty="0">
                <a:solidFill>
                  <a:srgbClr val="0E4782"/>
                </a:solidFill>
              </a:rPr>
              <a:t>Tajikistan	          </a:t>
            </a:r>
            <a:r>
              <a:rPr lang="hr-HR" sz="1600" dirty="0" smtClean="0">
                <a:solidFill>
                  <a:srgbClr val="0E4782"/>
                </a:solidFill>
              </a:rPr>
              <a:t>	4,306</a:t>
            </a:r>
            <a:r>
              <a:rPr lang="hr-HR" sz="1600" dirty="0">
                <a:solidFill>
                  <a:srgbClr val="0E4782"/>
                </a:solidFill>
              </a:rPr>
              <a:t>	</a:t>
            </a:r>
          </a:p>
          <a:p>
            <a:r>
              <a:rPr lang="it-IT" sz="1600" dirty="0">
                <a:solidFill>
                  <a:srgbClr val="0E4782"/>
                </a:solidFill>
              </a:rPr>
              <a:t>Tanzania	          </a:t>
            </a:r>
            <a:r>
              <a:rPr lang="it-IT" sz="1600" dirty="0" smtClean="0">
                <a:solidFill>
                  <a:srgbClr val="0E4782"/>
                </a:solidFill>
              </a:rPr>
              <a:t>	4,999</a:t>
            </a:r>
            <a:r>
              <a:rPr lang="it-IT" sz="1600" dirty="0">
                <a:solidFill>
                  <a:srgbClr val="0E4782"/>
                </a:solidFill>
              </a:rPr>
              <a:t>	</a:t>
            </a:r>
          </a:p>
          <a:p>
            <a:r>
              <a:rPr lang="it-IT" sz="1600" dirty="0">
                <a:solidFill>
                  <a:srgbClr val="0E4782"/>
                </a:solidFill>
              </a:rPr>
              <a:t>USA	         </a:t>
            </a:r>
            <a:r>
              <a:rPr lang="it-IT" sz="1600" dirty="0" smtClean="0">
                <a:solidFill>
                  <a:srgbClr val="0E4782"/>
                </a:solidFill>
              </a:rPr>
              <a:t>	21,172</a:t>
            </a:r>
            <a:r>
              <a:rPr lang="it-IT" sz="1600" dirty="0">
                <a:solidFill>
                  <a:srgbClr val="0E4782"/>
                </a:solidFill>
              </a:rPr>
              <a:t>	</a:t>
            </a:r>
          </a:p>
          <a:p>
            <a:r>
              <a:rPr lang="it-IT" sz="1600" dirty="0">
                <a:solidFill>
                  <a:srgbClr val="003399"/>
                </a:solidFill>
              </a:rPr>
              <a:t> 	                	</a:t>
            </a:r>
          </a:p>
          <a:p>
            <a:r>
              <a:rPr lang="it-IT" sz="1600" b="1" dirty="0">
                <a:solidFill>
                  <a:srgbClr val="463416"/>
                </a:solidFill>
              </a:rPr>
              <a:t>TOTAL</a:t>
            </a:r>
            <a:r>
              <a:rPr lang="it-IT" sz="1600" dirty="0">
                <a:solidFill>
                  <a:srgbClr val="463416"/>
                </a:solidFill>
              </a:rPr>
              <a:t>	</a:t>
            </a:r>
            <a:r>
              <a:rPr lang="it-IT" sz="1600" b="1" dirty="0">
                <a:solidFill>
                  <a:srgbClr val="463416"/>
                </a:solidFill>
              </a:rPr>
              <a:t>       </a:t>
            </a:r>
            <a:r>
              <a:rPr lang="it-IT" sz="1600" b="1" dirty="0" smtClean="0">
                <a:solidFill>
                  <a:srgbClr val="463416"/>
                </a:solidFill>
              </a:rPr>
              <a:t>	310,322</a:t>
            </a:r>
            <a:r>
              <a:rPr lang="it-IT" sz="1600" b="1" dirty="0">
                <a:solidFill>
                  <a:srgbClr val="003399"/>
                </a:solidFill>
              </a:rPr>
              <a:t>	</a:t>
            </a:r>
          </a:p>
        </p:txBody>
      </p:sp>
      <p:sp>
        <p:nvSpPr>
          <p:cNvPr id="2" name="Rectangle 1"/>
          <p:cNvSpPr/>
          <p:nvPr/>
        </p:nvSpPr>
        <p:spPr>
          <a:xfrm>
            <a:off x="76200" y="6360180"/>
            <a:ext cx="4572000" cy="523220"/>
          </a:xfrm>
          <a:prstGeom prst="rect">
            <a:avLst/>
          </a:prstGeom>
        </p:spPr>
        <p:txBody>
          <a:bodyPr>
            <a:spAutoFit/>
          </a:bodyPr>
          <a:lstStyle/>
          <a:p>
            <a:pPr algn="ctr"/>
            <a:r>
              <a:rPr lang="en-US" sz="2800" b="1" dirty="0" err="1">
                <a:solidFill>
                  <a:srgbClr val="0E4782"/>
                </a:solidFill>
              </a:rPr>
              <a:t>www.shakeout.org</a:t>
            </a:r>
            <a:r>
              <a:rPr lang="en-US" sz="2800" b="1" dirty="0">
                <a:solidFill>
                  <a:srgbClr val="0E4782"/>
                </a:solidFill>
              </a:rPr>
              <a:t>/</a:t>
            </a:r>
            <a:r>
              <a:rPr lang="en-US" sz="2800" b="1" dirty="0" err="1">
                <a:solidFill>
                  <a:srgbClr val="0E4782"/>
                </a:solidFill>
              </a:rPr>
              <a:t>akdn</a:t>
            </a:r>
            <a:endParaRPr lang="en-US" sz="2800" b="1" dirty="0">
              <a:solidFill>
                <a:srgbClr val="0E4782"/>
              </a:solidFill>
            </a:endParaRPr>
          </a:p>
        </p:txBody>
      </p:sp>
      <p:sp>
        <p:nvSpPr>
          <p:cNvPr id="6"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AKDN: Schools, Colleges &amp; Hospitals</a:t>
            </a:r>
            <a:endParaRPr lang="en-US" b="1" dirty="0">
              <a:solidFill>
                <a:srgbClr val="FFFFFF"/>
              </a:solidFill>
            </a:endParaRPr>
          </a:p>
        </p:txBody>
      </p:sp>
    </p:spTree>
    <p:extLst>
      <p:ext uri="{BB962C8B-B14F-4D97-AF65-F5344CB8AC3E}">
        <p14:creationId xmlns:p14="http://schemas.microsoft.com/office/powerpoint/2010/main" val="39535206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err="1" smtClean="0">
                <a:solidFill>
                  <a:srgbClr val="FFFFFF"/>
                </a:solidFill>
              </a:rPr>
              <a:t>www.ShakeOut.org</a:t>
            </a:r>
            <a:r>
              <a:rPr lang="en-US" b="1" dirty="0" smtClean="0">
                <a:solidFill>
                  <a:srgbClr val="FFFFFF"/>
                </a:solidFill>
              </a:rPr>
              <a:t>/</a:t>
            </a:r>
            <a:r>
              <a:rPr lang="en-US" b="1" dirty="0" err="1" smtClean="0">
                <a:solidFill>
                  <a:srgbClr val="FFFFFF"/>
                </a:solidFill>
              </a:rPr>
              <a:t>espanol</a:t>
            </a:r>
            <a:endParaRPr lang="en-US" b="1" dirty="0">
              <a:solidFill>
                <a:srgbClr val="FFFFFF"/>
              </a:solidFill>
            </a:endParaRPr>
          </a:p>
        </p:txBody>
      </p:sp>
      <p:pic>
        <p:nvPicPr>
          <p:cNvPr id="2" name="Picture 1" descr="Screen Shot 2014-05-21 at 10.09.30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 y="1447800"/>
            <a:ext cx="4239158" cy="4572000"/>
          </a:xfrm>
          <a:prstGeom prst="rect">
            <a:avLst/>
          </a:prstGeom>
          <a:ln>
            <a:solidFill>
              <a:srgbClr val="3399FF"/>
            </a:solidFill>
          </a:ln>
        </p:spPr>
      </p:pic>
      <p:sp>
        <p:nvSpPr>
          <p:cNvPr id="5" name="Rectangle 3"/>
          <p:cNvSpPr txBox="1">
            <a:spLocks noChangeArrowheads="1"/>
          </p:cNvSpPr>
          <p:nvPr/>
        </p:nvSpPr>
        <p:spPr bwMode="auto">
          <a:xfrm>
            <a:off x="4533900" y="1371600"/>
            <a:ext cx="42291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131832" bIns="45658" numCol="1" anchor="t" anchorCtr="0" compatLnSpc="1">
            <a:prstTxWarp prst="textNoShape">
              <a:avLst/>
            </a:prstTxWarp>
          </a:bodyPr>
          <a:lstStyle>
            <a:lvl1pPr marL="338138" indent="-338138" algn="l" rtl="0" eaLnBrk="0" fontAlgn="base" hangingPunct="0">
              <a:spcBef>
                <a:spcPct val="20000"/>
              </a:spcBef>
              <a:spcAft>
                <a:spcPct val="0"/>
              </a:spcAft>
              <a:buClr>
                <a:schemeClr val="bg2"/>
              </a:buClr>
              <a:buChar char="•"/>
              <a:defRPr sz="3200">
                <a:solidFill>
                  <a:srgbClr val="463416"/>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rgbClr val="463416"/>
                </a:solidFill>
                <a:latin typeface="+mn-lt"/>
                <a:ea typeface="ＭＳ Ｐゴシック" pitchFamily="-108" charset="-128"/>
              </a:defRPr>
            </a:lvl2pPr>
            <a:lvl3pPr marL="1138238" indent="-223838" algn="l" rtl="0" eaLnBrk="0" fontAlgn="base" hangingPunct="0">
              <a:spcBef>
                <a:spcPct val="20000"/>
              </a:spcBef>
              <a:spcAft>
                <a:spcPct val="0"/>
              </a:spcAft>
              <a:buClr>
                <a:schemeClr val="bg2"/>
              </a:buClr>
              <a:buChar char="•"/>
              <a:defRPr sz="2400">
                <a:solidFill>
                  <a:srgbClr val="463416"/>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rgbClr val="463416"/>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bg2"/>
              </a:buClr>
              <a:buChar char="•"/>
              <a:defRPr sz="2000">
                <a:solidFill>
                  <a:srgbClr val="463416"/>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a:lnSpc>
                <a:spcPct val="90000"/>
              </a:lnSpc>
            </a:pPr>
            <a:r>
              <a:rPr lang="en-US" sz="2400" dirty="0" smtClean="0"/>
              <a:t>Global site for all Spanish-speaking participants</a:t>
            </a:r>
          </a:p>
          <a:p>
            <a:pPr marL="0" indent="0">
              <a:lnSpc>
                <a:spcPct val="90000"/>
              </a:lnSpc>
              <a:buNone/>
            </a:pPr>
            <a:endParaRPr lang="en-US" sz="2400" dirty="0"/>
          </a:p>
          <a:p>
            <a:pPr>
              <a:lnSpc>
                <a:spcPct val="90000"/>
              </a:lnSpc>
            </a:pPr>
            <a:r>
              <a:rPr lang="en-US" sz="2400" dirty="0" smtClean="0"/>
              <a:t>Registrants are counted </a:t>
            </a:r>
            <a:br>
              <a:rPr lang="en-US" sz="2400" dirty="0" smtClean="0"/>
            </a:br>
            <a:r>
              <a:rPr lang="en-US" sz="2400" dirty="0" smtClean="0"/>
              <a:t>in their state or country</a:t>
            </a:r>
          </a:p>
          <a:p>
            <a:pPr>
              <a:lnSpc>
                <a:spcPct val="90000"/>
              </a:lnSpc>
            </a:pPr>
            <a:endParaRPr lang="en-US" sz="2400" dirty="0">
              <a:solidFill>
                <a:schemeClr val="bg2"/>
              </a:solidFill>
            </a:endParaRPr>
          </a:p>
          <a:p>
            <a:pPr>
              <a:lnSpc>
                <a:spcPct val="90000"/>
              </a:lnSpc>
            </a:pPr>
            <a:r>
              <a:rPr lang="en-US" sz="2400" dirty="0" err="1" smtClean="0">
                <a:solidFill>
                  <a:srgbClr val="1059AB"/>
                </a:solidFill>
              </a:rPr>
              <a:t>Terremotos.org</a:t>
            </a:r>
            <a:r>
              <a:rPr lang="en-US" sz="2400" dirty="0" smtClean="0">
                <a:solidFill>
                  <a:schemeClr val="bg2"/>
                </a:solidFill>
              </a:rPr>
              <a:t> has additional earthquake safety information</a:t>
            </a:r>
          </a:p>
          <a:p>
            <a:pPr>
              <a:lnSpc>
                <a:spcPct val="90000"/>
              </a:lnSpc>
            </a:pPr>
            <a:endParaRPr lang="en-US" sz="2400" dirty="0" smtClean="0">
              <a:solidFill>
                <a:schemeClr val="bg2"/>
              </a:solidFill>
            </a:endParaRPr>
          </a:p>
          <a:p>
            <a:pPr>
              <a:lnSpc>
                <a:spcPct val="90000"/>
              </a:lnSpc>
            </a:pPr>
            <a:endParaRPr lang="en-US" sz="2400" dirty="0" smtClean="0">
              <a:solidFill>
                <a:schemeClr val="bg2"/>
              </a:solidFill>
            </a:endParaRPr>
          </a:p>
        </p:txBody>
      </p:sp>
      <p:pic>
        <p:nvPicPr>
          <p:cNvPr id="3" name="Picture 2" descr="Geneva_blue_espanol_withtabl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5181600"/>
            <a:ext cx="4191000" cy="1379501"/>
          </a:xfrm>
          <a:prstGeom prst="rect">
            <a:avLst/>
          </a:prstGeom>
        </p:spPr>
      </p:pic>
    </p:spTree>
    <p:extLst>
      <p:ext uri="{BB962C8B-B14F-4D97-AF65-F5344CB8AC3E}">
        <p14:creationId xmlns:p14="http://schemas.microsoft.com/office/powerpoint/2010/main" val="2159739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Registration Form</a:t>
            </a:r>
            <a:endParaRPr lang="en-US" b="1" dirty="0">
              <a:solidFill>
                <a:srgbClr val="FFFFFF"/>
              </a:solidFill>
            </a:endParaRPr>
          </a:p>
        </p:txBody>
      </p:sp>
      <p:pic>
        <p:nvPicPr>
          <p:cNvPr id="8" name="Picture 7" descr="Screen Shot 2014-06-03 at 3.11.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914400"/>
            <a:ext cx="6553200" cy="5973466"/>
          </a:xfrm>
          <a:prstGeom prst="rect">
            <a:avLst/>
          </a:prstGeom>
          <a:ln>
            <a:solidFill>
              <a:schemeClr val="bg1"/>
            </a:solidFill>
          </a:ln>
        </p:spPr>
      </p:pic>
    </p:spTree>
    <p:extLst>
      <p:ext uri="{BB962C8B-B14F-4D97-AF65-F5344CB8AC3E}">
        <p14:creationId xmlns:p14="http://schemas.microsoft.com/office/powerpoint/2010/main" val="1912936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Example Statistics</a:t>
            </a:r>
            <a:endParaRPr lang="en-US" sz="2000" b="1" dirty="0">
              <a:solidFill>
                <a:srgbClr val="FFFFFF"/>
              </a:solidFill>
            </a:endParaRPr>
          </a:p>
        </p:txBody>
      </p:sp>
      <p:pic>
        <p:nvPicPr>
          <p:cNvPr id="2" name="Picture 1" descr="Screen Shot 2015-03-07 at 10.19.43 PM.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100" y="1066800"/>
            <a:ext cx="2628900" cy="5562600"/>
          </a:xfrm>
          <a:prstGeom prst="rect">
            <a:avLst/>
          </a:prstGeom>
          <a:ln>
            <a:solidFill>
              <a:schemeClr val="bg1"/>
            </a:solidFill>
          </a:ln>
        </p:spPr>
      </p:pic>
      <p:grpSp>
        <p:nvGrpSpPr>
          <p:cNvPr id="36" name="Group 35"/>
          <p:cNvGrpSpPr/>
          <p:nvPr/>
        </p:nvGrpSpPr>
        <p:grpSpPr>
          <a:xfrm>
            <a:off x="685800" y="1066800"/>
            <a:ext cx="5349853" cy="5562600"/>
            <a:chOff x="685800" y="1066800"/>
            <a:chExt cx="5349853" cy="5562600"/>
          </a:xfrm>
        </p:grpSpPr>
        <p:pic>
          <p:nvPicPr>
            <p:cNvPr id="5" name="Picture 4" descr="Screen Shot 2015-03-07 at 10.22.24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95600" y="1066800"/>
              <a:ext cx="3140053" cy="5562600"/>
            </a:xfrm>
            <a:prstGeom prst="rect">
              <a:avLst/>
            </a:prstGeom>
            <a:ln>
              <a:solidFill>
                <a:srgbClr val="003399"/>
              </a:solidFill>
            </a:ln>
          </p:spPr>
        </p:pic>
        <p:cxnSp>
          <p:nvCxnSpPr>
            <p:cNvPr id="11" name="Straight Connector 10"/>
            <p:cNvCxnSpPr/>
            <p:nvPr/>
          </p:nvCxnSpPr>
          <p:spPr bwMode="auto">
            <a:xfrm>
              <a:off x="685800" y="2438400"/>
              <a:ext cx="2133600" cy="0"/>
            </a:xfrm>
            <a:prstGeom prst="line">
              <a:avLst/>
            </a:prstGeom>
            <a:solidFill>
              <a:schemeClr val="accent1"/>
            </a:solidFill>
            <a:ln w="76200" cap="flat" cmpd="sng" algn="ctr">
              <a:solidFill>
                <a:srgbClr val="0E4780"/>
              </a:solidFill>
              <a:prstDash val="sysDash"/>
              <a:round/>
              <a:headEnd type="none" w="med" len="med"/>
              <a:tailEnd type="triangle" w="lg" len="lg"/>
            </a:ln>
            <a:effectLst>
              <a:glow rad="38100">
                <a:schemeClr val="bg1">
                  <a:lumMod val="20000"/>
                  <a:lumOff val="80000"/>
                  <a:alpha val="58000"/>
                </a:schemeClr>
              </a:glow>
              <a:outerShdw blurRad="152400" dir="2700000" algn="tl" rotWithShape="0">
                <a:srgbClr val="000000">
                  <a:alpha val="35000"/>
                </a:srgbClr>
              </a:outerShdw>
            </a:effectLst>
          </p:spPr>
        </p:cxnSp>
        <p:sp>
          <p:nvSpPr>
            <p:cNvPr id="34" name="TextBox 33"/>
            <p:cNvSpPr txBox="1"/>
            <p:nvPr/>
          </p:nvSpPr>
          <p:spPr>
            <a:xfrm>
              <a:off x="3733800" y="1352490"/>
              <a:ext cx="1268070" cy="400110"/>
            </a:xfrm>
            <a:prstGeom prst="rect">
              <a:avLst/>
            </a:prstGeom>
            <a:noFill/>
          </p:spPr>
          <p:txBody>
            <a:bodyPr wrap="none" rtlCol="0">
              <a:spAutoFit/>
            </a:bodyPr>
            <a:lstStyle/>
            <a:p>
              <a:r>
                <a:rPr lang="en-US" sz="2000" dirty="0" smtClean="0">
                  <a:solidFill>
                    <a:srgbClr val="0E4782"/>
                  </a:solidFill>
                </a:rPr>
                <a:t>California</a:t>
              </a:r>
              <a:endParaRPr lang="en-US" sz="2000" dirty="0">
                <a:solidFill>
                  <a:srgbClr val="0E4782"/>
                </a:solidFill>
              </a:endParaRPr>
            </a:p>
          </p:txBody>
        </p:sp>
      </p:grpSp>
      <p:grpSp>
        <p:nvGrpSpPr>
          <p:cNvPr id="37" name="Group 36"/>
          <p:cNvGrpSpPr/>
          <p:nvPr/>
        </p:nvGrpSpPr>
        <p:grpSpPr>
          <a:xfrm>
            <a:off x="3962400" y="1066800"/>
            <a:ext cx="5105400" cy="5562600"/>
            <a:chOff x="3962400" y="1066800"/>
            <a:chExt cx="5105400" cy="5562600"/>
          </a:xfrm>
        </p:grpSpPr>
        <p:pic>
          <p:nvPicPr>
            <p:cNvPr id="32" name="Picture 31" descr="Screen Shot 2015-03-08 at 9.16.30 A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94130" y="1066800"/>
              <a:ext cx="2871207" cy="5562600"/>
            </a:xfrm>
            <a:prstGeom prst="rect">
              <a:avLst/>
            </a:prstGeom>
            <a:ln>
              <a:solidFill>
                <a:srgbClr val="0E4780"/>
              </a:solidFill>
            </a:ln>
          </p:spPr>
        </p:pic>
        <p:sp>
          <p:nvSpPr>
            <p:cNvPr id="35" name="TextBox 34"/>
            <p:cNvSpPr txBox="1"/>
            <p:nvPr/>
          </p:nvSpPr>
          <p:spPr>
            <a:xfrm>
              <a:off x="7571552" y="1371600"/>
              <a:ext cx="1496248" cy="400110"/>
            </a:xfrm>
            <a:prstGeom prst="rect">
              <a:avLst/>
            </a:prstGeom>
            <a:noFill/>
          </p:spPr>
          <p:txBody>
            <a:bodyPr wrap="none" rtlCol="0">
              <a:spAutoFit/>
            </a:bodyPr>
            <a:lstStyle/>
            <a:p>
              <a:r>
                <a:rPr lang="en-US" sz="2000" dirty="0" smtClean="0">
                  <a:solidFill>
                    <a:srgbClr val="0E4782"/>
                  </a:solidFill>
                </a:rPr>
                <a:t>Businesses</a:t>
              </a:r>
              <a:endParaRPr lang="en-US" sz="2000" dirty="0">
                <a:solidFill>
                  <a:srgbClr val="0E4782"/>
                </a:solidFill>
              </a:endParaRPr>
            </a:p>
          </p:txBody>
        </p:sp>
        <p:cxnSp>
          <p:nvCxnSpPr>
            <p:cNvPr id="27" name="Straight Connector 26"/>
            <p:cNvCxnSpPr/>
            <p:nvPr/>
          </p:nvCxnSpPr>
          <p:spPr bwMode="auto">
            <a:xfrm>
              <a:off x="3962400" y="3352800"/>
              <a:ext cx="2209800" cy="0"/>
            </a:xfrm>
            <a:prstGeom prst="line">
              <a:avLst/>
            </a:prstGeom>
            <a:solidFill>
              <a:schemeClr val="accent1"/>
            </a:solidFill>
            <a:ln w="76200" cap="flat" cmpd="sng" algn="ctr">
              <a:solidFill>
                <a:srgbClr val="0E4780"/>
              </a:solidFill>
              <a:prstDash val="sysDash"/>
              <a:round/>
              <a:headEnd type="none" w="med" len="med"/>
              <a:tailEnd type="triangle" w="lg" len="lg"/>
            </a:ln>
            <a:effectLst>
              <a:glow rad="38100">
                <a:schemeClr val="bg1">
                  <a:lumMod val="20000"/>
                  <a:lumOff val="80000"/>
                  <a:alpha val="58000"/>
                </a:schemeClr>
              </a:glow>
              <a:outerShdw blurRad="152400" dir="2700000" algn="tl" rotWithShape="0">
                <a:srgbClr val="000000">
                  <a:alpha val="35000"/>
                </a:srgbClr>
              </a:outerShdw>
            </a:effectLst>
          </p:spPr>
        </p:cxnSp>
      </p:grpSp>
      <p:sp>
        <p:nvSpPr>
          <p:cNvPr id="38" name="TextBox 37"/>
          <p:cNvSpPr txBox="1"/>
          <p:nvPr/>
        </p:nvSpPr>
        <p:spPr>
          <a:xfrm>
            <a:off x="838200" y="1371600"/>
            <a:ext cx="1365065" cy="369332"/>
          </a:xfrm>
          <a:prstGeom prst="rect">
            <a:avLst/>
          </a:prstGeom>
          <a:noFill/>
        </p:spPr>
        <p:txBody>
          <a:bodyPr wrap="none" rtlCol="0">
            <a:spAutoFit/>
          </a:bodyPr>
          <a:lstStyle/>
          <a:p>
            <a:r>
              <a:rPr lang="en-US" sz="1800" dirty="0" smtClean="0">
                <a:solidFill>
                  <a:srgbClr val="0E4782"/>
                </a:solidFill>
              </a:rPr>
              <a:t>All Regions</a:t>
            </a:r>
            <a:endParaRPr lang="en-US" sz="1800" dirty="0">
              <a:solidFill>
                <a:srgbClr val="0E4782"/>
              </a:solidFill>
            </a:endParaRPr>
          </a:p>
        </p:txBody>
      </p:sp>
    </p:spTree>
    <p:extLst>
      <p:ext uri="{BB962C8B-B14F-4D97-AF65-F5344CB8AC3E}">
        <p14:creationId xmlns:p14="http://schemas.microsoft.com/office/powerpoint/2010/main" val="580398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0-#ppt_w/2"/>
                                          </p:val>
                                        </p:tav>
                                        <p:tav tm="100000">
                                          <p:val>
                                            <p:strVal val="#ppt_x"/>
                                          </p:val>
                                        </p:tav>
                                      </p:tavLst>
                                    </p:anim>
                                    <p:anim calcmode="lin" valueType="num">
                                      <p:cBhvr additive="base">
                                        <p:cTn id="1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8" tIns="45674" rIns="91348" bIns="45674" anchor="ctr"/>
          <a:lstStyle>
            <a:lvl1pPr eaLnBrk="0" hangingPunct="0">
              <a:defRPr sz="3600">
                <a:solidFill>
                  <a:schemeClr val="tx1"/>
                </a:solidFill>
                <a:latin typeface="Arial" charset="0"/>
                <a:ea typeface="ＭＳ Ｐゴシック" charset="0"/>
                <a:cs typeface="ＭＳ Ｐゴシック" charset="0"/>
              </a:defRPr>
            </a:lvl1pPr>
            <a:lvl2pPr marL="37931725" indent="-37474525" eaLnBrk="0" hangingPunct="0">
              <a:defRPr sz="3600">
                <a:solidFill>
                  <a:schemeClr val="tx1"/>
                </a:solidFill>
                <a:latin typeface="Arial" charset="0"/>
                <a:ea typeface="ＭＳ Ｐゴシック" charset="0"/>
              </a:defRPr>
            </a:lvl2pPr>
            <a:lvl3pPr eaLnBrk="0" hangingPunct="0">
              <a:defRPr sz="3600">
                <a:solidFill>
                  <a:schemeClr val="tx1"/>
                </a:solidFill>
                <a:latin typeface="Arial" charset="0"/>
                <a:ea typeface="ＭＳ Ｐゴシック" charset="0"/>
              </a:defRPr>
            </a:lvl3pPr>
            <a:lvl4pPr eaLnBrk="0" hangingPunct="0">
              <a:defRPr sz="3600">
                <a:solidFill>
                  <a:schemeClr val="tx1"/>
                </a:solidFill>
                <a:latin typeface="Arial" charset="0"/>
                <a:ea typeface="ＭＳ Ｐゴシック" charset="0"/>
              </a:defRPr>
            </a:lvl4pPr>
            <a:lvl5pPr eaLnBrk="0" hangingPunct="0">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pPr algn="ctr"/>
            <a:r>
              <a:rPr lang="en-US" b="1" dirty="0" smtClean="0">
                <a:solidFill>
                  <a:srgbClr val="FFFFFF"/>
                </a:solidFill>
              </a:rPr>
              <a:t>Benefits of Registering</a:t>
            </a:r>
            <a:endParaRPr lang="en-US" sz="2000" b="1" dirty="0">
              <a:solidFill>
                <a:srgbClr val="FFFFFF"/>
              </a:solidFill>
            </a:endParaRPr>
          </a:p>
        </p:txBody>
      </p:sp>
      <p:sp>
        <p:nvSpPr>
          <p:cNvPr id="5" name="Rectangle 4"/>
          <p:cNvSpPr/>
          <p:nvPr/>
        </p:nvSpPr>
        <p:spPr>
          <a:xfrm>
            <a:off x="1600200" y="1354753"/>
            <a:ext cx="7315200" cy="4893647"/>
          </a:xfrm>
          <a:prstGeom prst="rect">
            <a:avLst/>
          </a:prstGeom>
        </p:spPr>
        <p:txBody>
          <a:bodyPr wrap="square">
            <a:spAutoFit/>
          </a:bodyPr>
          <a:lstStyle/>
          <a:p>
            <a:pPr marL="1252538" lvl="2" indent="-342900">
              <a:buFont typeface="Arial"/>
              <a:buChar char="•"/>
              <a:defRPr/>
            </a:pPr>
            <a:r>
              <a:rPr lang="en-US" sz="2400" dirty="0">
                <a:solidFill>
                  <a:srgbClr val="463416"/>
                </a:solidFill>
              </a:rPr>
              <a:t>Be </a:t>
            </a:r>
            <a:r>
              <a:rPr lang="en-US" sz="2400" b="1" dirty="0">
                <a:solidFill>
                  <a:srgbClr val="463416"/>
                </a:solidFill>
              </a:rPr>
              <a:t>counted</a:t>
            </a:r>
            <a:r>
              <a:rPr lang="en-US" sz="2400" dirty="0">
                <a:solidFill>
                  <a:srgbClr val="463416"/>
                </a:solidFill>
              </a:rPr>
              <a:t> in the </a:t>
            </a:r>
            <a:r>
              <a:rPr lang="en-US" sz="2400" dirty="0" smtClean="0">
                <a:solidFill>
                  <a:srgbClr val="463416"/>
                </a:solidFill>
              </a:rPr>
              <a:t>world’s largest earthquake drill</a:t>
            </a:r>
          </a:p>
          <a:p>
            <a:pPr lvl="2" indent="0">
              <a:defRPr/>
            </a:pPr>
            <a:endParaRPr lang="en-US" sz="2400" dirty="0" smtClean="0">
              <a:solidFill>
                <a:srgbClr val="463416"/>
              </a:solidFill>
            </a:endParaRPr>
          </a:p>
          <a:p>
            <a:pPr marL="1252538" lvl="2" indent="-342900">
              <a:buFont typeface="Arial"/>
              <a:buChar char="•"/>
              <a:defRPr/>
            </a:pPr>
            <a:r>
              <a:rPr lang="en-US" sz="2400" dirty="0">
                <a:solidFill>
                  <a:srgbClr val="463416"/>
                </a:solidFill>
              </a:rPr>
              <a:t>Be </a:t>
            </a:r>
            <a:r>
              <a:rPr lang="en-US" sz="2400" b="1" dirty="0">
                <a:solidFill>
                  <a:srgbClr val="463416"/>
                </a:solidFill>
              </a:rPr>
              <a:t>updated</a:t>
            </a:r>
            <a:r>
              <a:rPr lang="en-US" sz="2400" dirty="0">
                <a:solidFill>
                  <a:srgbClr val="463416"/>
                </a:solidFill>
              </a:rPr>
              <a:t> with news and safety tips</a:t>
            </a:r>
          </a:p>
          <a:p>
            <a:pPr marL="1252538" lvl="2" indent="-342900">
              <a:buFont typeface="Arial"/>
              <a:buChar char="•"/>
              <a:defRPr/>
            </a:pPr>
            <a:endParaRPr lang="en-US" sz="2400" dirty="0" smtClean="0">
              <a:solidFill>
                <a:srgbClr val="463416"/>
              </a:solidFill>
            </a:endParaRPr>
          </a:p>
          <a:p>
            <a:pPr marL="1252538" lvl="2" indent="-342900">
              <a:buFont typeface="Arial"/>
              <a:buChar char="•"/>
              <a:defRPr/>
            </a:pPr>
            <a:r>
              <a:rPr lang="en-US" sz="2400" dirty="0" smtClean="0">
                <a:solidFill>
                  <a:srgbClr val="463416"/>
                </a:solidFill>
              </a:rPr>
              <a:t>Be </a:t>
            </a:r>
            <a:r>
              <a:rPr lang="en-US" sz="2400" b="1" dirty="0">
                <a:solidFill>
                  <a:srgbClr val="463416"/>
                </a:solidFill>
              </a:rPr>
              <a:t>listed</a:t>
            </a:r>
            <a:r>
              <a:rPr lang="en-US" sz="2400" dirty="0">
                <a:solidFill>
                  <a:srgbClr val="463416"/>
                </a:solidFill>
              </a:rPr>
              <a:t> with other </a:t>
            </a:r>
            <a:r>
              <a:rPr lang="en-US" sz="2400" dirty="0" smtClean="0">
                <a:solidFill>
                  <a:srgbClr val="463416"/>
                </a:solidFill>
              </a:rPr>
              <a:t>participants</a:t>
            </a:r>
          </a:p>
          <a:p>
            <a:pPr marL="1252538" lvl="2" indent="-342900">
              <a:buFont typeface="Arial"/>
              <a:buChar char="•"/>
              <a:defRPr/>
            </a:pPr>
            <a:endParaRPr lang="en-US" sz="2400" dirty="0">
              <a:solidFill>
                <a:srgbClr val="463416"/>
              </a:solidFill>
            </a:endParaRPr>
          </a:p>
          <a:p>
            <a:pPr marL="1252538" lvl="2" indent="-342900">
              <a:buFont typeface="Arial"/>
              <a:buChar char="•"/>
              <a:defRPr/>
            </a:pPr>
            <a:r>
              <a:rPr lang="en-US" sz="2400" dirty="0">
                <a:solidFill>
                  <a:srgbClr val="463416"/>
                </a:solidFill>
              </a:rPr>
              <a:t>Be an </a:t>
            </a:r>
            <a:r>
              <a:rPr lang="en-US" sz="2400" b="1" dirty="0">
                <a:solidFill>
                  <a:srgbClr val="463416"/>
                </a:solidFill>
              </a:rPr>
              <a:t>example</a:t>
            </a:r>
            <a:r>
              <a:rPr lang="en-US" sz="2400" dirty="0">
                <a:solidFill>
                  <a:srgbClr val="463416"/>
                </a:solidFill>
              </a:rPr>
              <a:t> that motivates </a:t>
            </a:r>
            <a:r>
              <a:rPr lang="en-US" sz="2400" dirty="0" smtClean="0">
                <a:solidFill>
                  <a:srgbClr val="463416"/>
                </a:solidFill>
              </a:rPr>
              <a:t>others</a:t>
            </a:r>
          </a:p>
          <a:p>
            <a:pPr lvl="2" indent="0">
              <a:defRPr/>
            </a:pPr>
            <a:endParaRPr lang="en-US" sz="2400" dirty="0">
              <a:solidFill>
                <a:srgbClr val="463416"/>
              </a:solidFill>
            </a:endParaRPr>
          </a:p>
          <a:p>
            <a:pPr marL="1252538" lvl="2" indent="-342900">
              <a:buFont typeface="Arial"/>
              <a:buChar char="•"/>
              <a:defRPr/>
            </a:pPr>
            <a:r>
              <a:rPr lang="en-US" sz="2400" dirty="0" smtClean="0">
                <a:solidFill>
                  <a:srgbClr val="463416"/>
                </a:solidFill>
              </a:rPr>
              <a:t>Have </a:t>
            </a:r>
            <a:r>
              <a:rPr lang="en-US" sz="2400" b="1" dirty="0" smtClean="0">
                <a:solidFill>
                  <a:srgbClr val="463416"/>
                </a:solidFill>
              </a:rPr>
              <a:t>peace </a:t>
            </a:r>
            <a:r>
              <a:rPr lang="en-US" sz="2400" b="1" dirty="0">
                <a:solidFill>
                  <a:srgbClr val="463416"/>
                </a:solidFill>
              </a:rPr>
              <a:t>of mind</a:t>
            </a:r>
            <a:r>
              <a:rPr lang="en-US" sz="2400" dirty="0">
                <a:solidFill>
                  <a:srgbClr val="463416"/>
                </a:solidFill>
              </a:rPr>
              <a:t> that </a:t>
            </a:r>
            <a:r>
              <a:rPr lang="en-US" sz="2400" dirty="0" smtClean="0">
                <a:solidFill>
                  <a:srgbClr val="463416"/>
                </a:solidFill>
              </a:rPr>
              <a:t>you have taken action and helped others </a:t>
            </a:r>
          </a:p>
          <a:p>
            <a:pPr marL="1252538" lvl="2" indent="-342900">
              <a:buFont typeface="Arial"/>
              <a:buChar char="•"/>
              <a:defRPr/>
            </a:pPr>
            <a:endParaRPr lang="en-US" sz="2400" dirty="0">
              <a:solidFill>
                <a:srgbClr val="463416"/>
              </a:solidFill>
            </a:endParaRPr>
          </a:p>
          <a:p>
            <a:pPr marL="1252538" lvl="2" indent="-342900">
              <a:buFont typeface="Arial"/>
              <a:buChar char="•"/>
              <a:defRPr/>
            </a:pPr>
            <a:r>
              <a:rPr lang="en-US" sz="2400" dirty="0">
                <a:solidFill>
                  <a:srgbClr val="463416"/>
                </a:solidFill>
              </a:rPr>
              <a:t>B</a:t>
            </a:r>
            <a:r>
              <a:rPr lang="en-US" sz="2400" dirty="0" smtClean="0">
                <a:solidFill>
                  <a:srgbClr val="463416"/>
                </a:solidFill>
              </a:rPr>
              <a:t>e </a:t>
            </a:r>
            <a:r>
              <a:rPr lang="en-US" sz="2400" b="1" dirty="0">
                <a:solidFill>
                  <a:srgbClr val="463416"/>
                </a:solidFill>
              </a:rPr>
              <a:t>better prepared </a:t>
            </a:r>
            <a:r>
              <a:rPr lang="en-US" sz="2400" dirty="0">
                <a:solidFill>
                  <a:srgbClr val="463416"/>
                </a:solidFill>
              </a:rPr>
              <a:t>to survive and </a:t>
            </a:r>
            <a:r>
              <a:rPr lang="en-US" sz="2400" dirty="0" smtClean="0">
                <a:solidFill>
                  <a:srgbClr val="463416"/>
                </a:solidFill>
              </a:rPr>
              <a:t>recover!</a:t>
            </a:r>
            <a:endParaRPr lang="en-US" sz="3200" dirty="0">
              <a:solidFill>
                <a:srgbClr val="463416"/>
              </a:solidFill>
            </a:endParaRPr>
          </a:p>
        </p:txBody>
      </p:sp>
      <p:pic>
        <p:nvPicPr>
          <p:cNvPr id="3" name="Picture 2"/>
          <p:cNvPicPr>
            <a:picLocks noChangeAspect="1"/>
          </p:cNvPicPr>
          <p:nvPr/>
        </p:nvPicPr>
        <p:blipFill>
          <a:blip r:embed="rId2"/>
          <a:stretch>
            <a:fillRect/>
          </a:stretch>
        </p:blipFill>
        <p:spPr>
          <a:xfrm>
            <a:off x="381000" y="1219200"/>
            <a:ext cx="1600200" cy="5410200"/>
          </a:xfrm>
          <a:prstGeom prst="rect">
            <a:avLst/>
          </a:prstGeom>
        </p:spPr>
      </p:pic>
    </p:spTree>
    <p:extLst>
      <p:ext uri="{BB962C8B-B14F-4D97-AF65-F5344CB8AC3E}">
        <p14:creationId xmlns:p14="http://schemas.microsoft.com/office/powerpoint/2010/main" val="964847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altLang="en-US" sz="3600">
                <a:ea typeface="ＭＳ Ｐゴシック" charset="-128"/>
              </a:rPr>
              <a:t>How has participation benefitted you? </a:t>
            </a:r>
          </a:p>
        </p:txBody>
      </p:sp>
      <p:sp>
        <p:nvSpPr>
          <p:cNvPr id="2" name="Content Placeholder 1"/>
          <p:cNvSpPr>
            <a:spLocks noGrp="1"/>
          </p:cNvSpPr>
          <p:nvPr>
            <p:ph idx="1"/>
          </p:nvPr>
        </p:nvSpPr>
        <p:spPr>
          <a:xfrm>
            <a:off x="228600" y="1143000"/>
            <a:ext cx="8839200" cy="4495800"/>
          </a:xfrm>
        </p:spPr>
        <p:txBody>
          <a:bodyPr/>
          <a:lstStyle/>
          <a:p>
            <a:pPr marL="0" lvl="0" indent="0">
              <a:buNone/>
            </a:pPr>
            <a:r>
              <a:rPr lang="en-US" dirty="0" smtClean="0"/>
              <a:t>I </a:t>
            </a:r>
            <a:r>
              <a:rPr lang="en-US" dirty="0"/>
              <a:t>have been able to point to the widespread implementation of the ShakeOut throughout </a:t>
            </a:r>
            <a:r>
              <a:rPr lang="en-US" dirty="0" smtClean="0"/>
              <a:t>our </a:t>
            </a:r>
            <a:r>
              <a:rPr lang="en-US" dirty="0"/>
              <a:t>state and </a:t>
            </a:r>
            <a:r>
              <a:rPr lang="en-US" dirty="0" smtClean="0"/>
              <a:t>our </a:t>
            </a:r>
            <a:r>
              <a:rPr lang="en-US" dirty="0"/>
              <a:t>nation to show our local regional leaders that we need to do more to become prepared. </a:t>
            </a:r>
            <a:r>
              <a:rPr lang="en-US" dirty="0" smtClean="0"/>
              <a:t/>
            </a:r>
            <a:br>
              <a:rPr lang="en-US" dirty="0" smtClean="0"/>
            </a:br>
            <a:endParaRPr lang="en-US" dirty="0" smtClean="0"/>
          </a:p>
          <a:p>
            <a:pPr marL="0" lvl="0" indent="0">
              <a:buNone/>
            </a:pPr>
            <a:r>
              <a:rPr lang="en-US" dirty="0" smtClean="0"/>
              <a:t>Once </a:t>
            </a:r>
            <a:r>
              <a:rPr lang="en-US" dirty="0"/>
              <a:t>I showed what our </a:t>
            </a:r>
            <a:r>
              <a:rPr lang="en-US" dirty="0" smtClean="0"/>
              <a:t>district </a:t>
            </a:r>
            <a:r>
              <a:rPr lang="en-US" dirty="0"/>
              <a:t>does to become prepared, there was greater </a:t>
            </a:r>
            <a:r>
              <a:rPr lang="en-US" dirty="0" smtClean="0"/>
              <a:t>appreciation </a:t>
            </a:r>
            <a:r>
              <a:rPr lang="en-US" dirty="0"/>
              <a:t>for the need for </a:t>
            </a:r>
            <a:r>
              <a:rPr lang="en-US" dirty="0" smtClean="0"/>
              <a:t>community-</a:t>
            </a:r>
            <a:r>
              <a:rPr lang="en-US" dirty="0"/>
              <a:t>wide preparedness </a:t>
            </a:r>
            <a:r>
              <a:rPr lang="en-US" dirty="0" smtClean="0"/>
              <a:t>for earthquakes </a:t>
            </a:r>
            <a:r>
              <a:rPr lang="en-US" dirty="0"/>
              <a:t>and other disasters.</a:t>
            </a:r>
          </a:p>
          <a:p>
            <a:endParaRPr lang="en-US" dirty="0"/>
          </a:p>
        </p:txBody>
      </p:sp>
    </p:spTree>
    <p:extLst>
      <p:ext uri="{BB962C8B-B14F-4D97-AF65-F5344CB8AC3E}">
        <p14:creationId xmlns:p14="http://schemas.microsoft.com/office/powerpoint/2010/main" val="98113095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en-US" altLang="en-US" sz="3600">
                <a:ea typeface="ＭＳ Ｐゴシック" charset="-128"/>
              </a:rPr>
              <a:t>How has participation benefitted you?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531076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459329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altLang="en-US" dirty="0" smtClean="0">
                <a:ea typeface="ＭＳ Ｐゴシック" charset="-128"/>
              </a:rPr>
              <a:t>Plans for Future Participation</a:t>
            </a:r>
            <a:endParaRPr lang="en-US" altLang="en-US" dirty="0">
              <a:ea typeface="ＭＳ Ｐゴシック" charset="-128"/>
            </a:endParaRPr>
          </a:p>
        </p:txBody>
      </p:sp>
      <p:pic>
        <p:nvPicPr>
          <p:cNvPr id="53251" name="Content Placeholder 4" descr="Macintosh HD:Users:Michele:Pictures:1.SCEC CEO Quant Eval Charts:Plans.png"/>
          <p:cNvPicPr>
            <a:picLocks noGrp="1"/>
          </p:cNvPicPr>
          <p:nvPr>
            <p:ph idx="1"/>
          </p:nvPr>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1524000"/>
            <a:ext cx="9067800" cy="4572000"/>
          </a:xfrm>
        </p:spPr>
      </p:pic>
    </p:spTree>
    <p:extLst>
      <p:ext uri="{BB962C8B-B14F-4D97-AF65-F5344CB8AC3E}">
        <p14:creationId xmlns:p14="http://schemas.microsoft.com/office/powerpoint/2010/main" val="231127113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Content Placeholder 2"/>
          <p:cNvSpPr>
            <a:spLocks noGrp="1"/>
          </p:cNvSpPr>
          <p:nvPr>
            <p:ph idx="4294967295"/>
          </p:nvPr>
        </p:nvSpPr>
        <p:spPr>
          <a:xfrm>
            <a:off x="609600" y="1295400"/>
            <a:ext cx="8153400" cy="4495800"/>
          </a:xfrm>
        </p:spPr>
        <p:txBody>
          <a:bodyPr/>
          <a:lstStyle/>
          <a:p>
            <a:pPr marL="0" indent="0">
              <a:buNone/>
            </a:pPr>
            <a:r>
              <a:rPr lang="en-US" sz="2800" b="1" dirty="0" smtClean="0"/>
              <a:t>Hinds </a:t>
            </a:r>
            <a:r>
              <a:rPr lang="en-US" sz="2800" b="1" dirty="0"/>
              <a:t>Community College, Raymond MS</a:t>
            </a:r>
          </a:p>
          <a:p>
            <a:pPr marL="0" indent="0">
              <a:buNone/>
            </a:pPr>
            <a:r>
              <a:rPr lang="en-US" sz="2400" dirty="0" smtClean="0"/>
              <a:t>The </a:t>
            </a:r>
            <a:r>
              <a:rPr lang="en-US" sz="2400" dirty="0"/>
              <a:t>past 2 years we have had an instructor conducting the drills in her classroom. Fall 2016 we are going to push a district wide drill for all 6 of our campuses. We are planning to hold informational training session prior to the drill that will be open to all students, faculty, and staff. These sessions will also be open to the general public. We will test our emergency communications to alert and message. Prior to the drill we will review the EOP for earthquakes and make any needed changes</a:t>
            </a:r>
            <a:r>
              <a:rPr lang="en-US" sz="2400" dirty="0" smtClean="0"/>
              <a:t>.</a:t>
            </a:r>
          </a:p>
          <a:p>
            <a:pPr marL="0" indent="0">
              <a:buNone/>
            </a:pPr>
            <a:endParaRPr lang="en-US" sz="2400" dirty="0" smtClean="0"/>
          </a:p>
          <a:p>
            <a:pPr marL="0" indent="0">
              <a:buNone/>
            </a:pPr>
            <a:r>
              <a:rPr lang="en-US" sz="2400" dirty="0" smtClean="0"/>
              <a:t>October 2015:    1 instructor, 32 students</a:t>
            </a:r>
          </a:p>
          <a:p>
            <a:pPr marL="0" indent="0">
              <a:buNone/>
            </a:pPr>
            <a:r>
              <a:rPr lang="en-US" sz="2400" dirty="0" smtClean="0"/>
              <a:t>October 2015:    2200 staff, 17000 students (6 campuses)</a:t>
            </a:r>
            <a:endParaRPr lang="en-US" sz="2400" dirty="0"/>
          </a:p>
          <a:p>
            <a:pPr marL="0" indent="0">
              <a:buNone/>
            </a:pPr>
            <a:endParaRPr lang="en-US" sz="2400" dirty="0"/>
          </a:p>
        </p:txBody>
      </p:sp>
      <p:sp>
        <p:nvSpPr>
          <p:cNvPr id="162818" name="Title 1"/>
          <p:cNvSpPr txBox="1">
            <a:spLocks/>
          </p:cNvSpPr>
          <p:nvPr/>
        </p:nvSpPr>
        <p:spPr bwMode="auto">
          <a:xfrm>
            <a:off x="0" y="1524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smtClean="0">
                <a:solidFill>
                  <a:srgbClr val="FFFFFF"/>
                </a:solidFill>
              </a:rPr>
              <a:t>Increased Participation Each Year</a:t>
            </a:r>
            <a:endParaRPr lang="en-US" b="1" dirty="0">
              <a:solidFill>
                <a:srgbClr val="FFFFFF"/>
              </a:solidFill>
            </a:endParaRPr>
          </a:p>
        </p:txBody>
      </p:sp>
    </p:spTree>
    <p:extLst>
      <p:ext uri="{BB962C8B-B14F-4D97-AF65-F5344CB8AC3E}">
        <p14:creationId xmlns:p14="http://schemas.microsoft.com/office/powerpoint/2010/main" val="260198487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8229600" cy="1143000"/>
          </a:xfrm>
        </p:spPr>
        <p:txBody>
          <a:bodyPr>
            <a:noAutofit/>
          </a:bodyPr>
          <a:lstStyle/>
          <a:p>
            <a:pPr algn="l">
              <a:lnSpc>
                <a:spcPct val="120000"/>
              </a:lnSpc>
            </a:pPr>
            <a:r>
              <a:rPr lang="en-US" sz="2000" i="1" dirty="0" smtClean="0">
                <a:solidFill>
                  <a:srgbClr val="0E4782"/>
                </a:solidFill>
              </a:rPr>
              <a:t>Did your ShakeOut Participation lead to improvement in any </a:t>
            </a:r>
            <a:br>
              <a:rPr lang="en-US" sz="2000" i="1" dirty="0" smtClean="0">
                <a:solidFill>
                  <a:srgbClr val="0E4782"/>
                </a:solidFill>
              </a:rPr>
            </a:br>
            <a:r>
              <a:rPr lang="en-US" sz="2000" i="1" dirty="0" smtClean="0">
                <a:solidFill>
                  <a:srgbClr val="0E4782"/>
                </a:solidFill>
              </a:rPr>
              <a:t>of the following areas? </a:t>
            </a:r>
            <a:endParaRPr lang="en-US" sz="2000" i="1" dirty="0">
              <a:solidFill>
                <a:srgbClr val="0E4782"/>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16758209"/>
              </p:ext>
            </p:extLst>
          </p:nvPr>
        </p:nvGraphicFramePr>
        <p:xfrm>
          <a:off x="228600" y="1905000"/>
          <a:ext cx="86868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8077200" y="1524000"/>
            <a:ext cx="921546" cy="400110"/>
          </a:xfrm>
          <a:prstGeom prst="rect">
            <a:avLst/>
          </a:prstGeom>
          <a:noFill/>
        </p:spPr>
        <p:txBody>
          <a:bodyPr wrap="none" rtlCol="0">
            <a:spAutoFit/>
          </a:bodyPr>
          <a:lstStyle/>
          <a:p>
            <a:r>
              <a:rPr lang="en-US" sz="2000" b="1" u="sng" dirty="0" smtClean="0">
                <a:solidFill>
                  <a:srgbClr val="463416"/>
                </a:solidFill>
              </a:rPr>
              <a:t>% Yes</a:t>
            </a:r>
            <a:endParaRPr lang="en-US" sz="2000" b="1" u="sng" dirty="0">
              <a:solidFill>
                <a:srgbClr val="463416"/>
              </a:solidFill>
            </a:endParaRPr>
          </a:p>
        </p:txBody>
      </p:sp>
      <p:sp>
        <p:nvSpPr>
          <p:cNvPr id="7" name="Rectangle 2"/>
          <p:cNvSpPr txBox="1">
            <a:spLocks noChangeArrowheads="1"/>
          </p:cNvSpPr>
          <p:nvPr/>
        </p:nvSpPr>
        <p:spPr bwMode="auto">
          <a:xfrm>
            <a:off x="0" y="152400"/>
            <a:ext cx="9144000" cy="838200"/>
          </a:xfrm>
          <a:prstGeom prst="rect">
            <a:avLst/>
          </a:prstGeom>
          <a:noFill/>
          <a:ln w="9525">
            <a:noFill/>
            <a:miter lim="800000"/>
            <a:headEnd/>
            <a:tailEnd/>
          </a:ln>
          <a:effectLst/>
        </p:spPr>
        <p:txBody>
          <a:bodyPr vert="horz" wrap="square" lIns="91316" tIns="45658" rIns="91316" bIns="45658" numCol="1" anchor="t" anchorCtr="0" compatLnSpc="1">
            <a:prstTxWarp prst="textNoShape">
              <a:avLst/>
            </a:prstTxWarp>
          </a:bodyPr>
          <a:lstStyle>
            <a:lvl1pPr algn="ctr" rtl="0" eaLnBrk="0" fontAlgn="base" hangingPunct="0">
              <a:spcBef>
                <a:spcPct val="0"/>
              </a:spcBef>
              <a:spcAft>
                <a:spcPct val="0"/>
              </a:spcAft>
              <a:defRPr sz="3600" b="1">
                <a:solidFill>
                  <a:schemeClr val="tx1"/>
                </a:solidFill>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5pPr>
            <a:lvl6pPr marL="456587"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3178"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69763"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6355"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r>
              <a:rPr lang="en-US" dirty="0" smtClean="0">
                <a:solidFill>
                  <a:srgbClr val="FFFFFF"/>
                </a:solidFill>
                <a:latin typeface="Arial" charset="0"/>
                <a:ea typeface="ＭＳ Ｐゴシック" charset="0"/>
                <a:cs typeface="ＭＳ Ｐゴシック" charset="0"/>
              </a:rPr>
              <a:t>Survey Results: Organizations  </a:t>
            </a:r>
            <a:endParaRPr lang="en-US" dirty="0">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13981285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8200"/>
            <a:ext cx="9144000" cy="914400"/>
          </a:xfrm>
        </p:spPr>
        <p:txBody>
          <a:bodyPr>
            <a:noAutofit/>
          </a:bodyPr>
          <a:lstStyle/>
          <a:p>
            <a:pPr algn="l">
              <a:lnSpc>
                <a:spcPct val="120000"/>
              </a:lnSpc>
            </a:pPr>
            <a:r>
              <a:rPr lang="en-US" sz="2000" i="1" dirty="0">
                <a:solidFill>
                  <a:srgbClr val="0E4782"/>
                </a:solidFill>
              </a:rPr>
              <a:t>Which things </a:t>
            </a:r>
            <a:r>
              <a:rPr lang="en-US" sz="2000" i="1" dirty="0" smtClean="0">
                <a:solidFill>
                  <a:srgbClr val="0E4782"/>
                </a:solidFill>
              </a:rPr>
              <a:t>has your institution done </a:t>
            </a:r>
            <a:r>
              <a:rPr lang="en-US" sz="2000" i="1" dirty="0">
                <a:solidFill>
                  <a:srgbClr val="0E4782"/>
                </a:solidFill>
              </a:rPr>
              <a:t>to prepare for earthquakes? </a:t>
            </a:r>
            <a:r>
              <a:rPr lang="en-US" sz="2000" i="1" dirty="0" smtClean="0">
                <a:solidFill>
                  <a:srgbClr val="0E4782"/>
                </a:solidFill>
              </a:rPr>
              <a:t/>
            </a:r>
            <a:br>
              <a:rPr lang="en-US" sz="2000" i="1" dirty="0" smtClean="0">
                <a:solidFill>
                  <a:srgbClr val="0E4782"/>
                </a:solidFill>
              </a:rPr>
            </a:br>
            <a:r>
              <a:rPr lang="en-US" sz="2000" i="1" dirty="0" smtClean="0">
                <a:solidFill>
                  <a:srgbClr val="0E4782"/>
                </a:solidFill>
              </a:rPr>
              <a:t>Did </a:t>
            </a:r>
            <a:r>
              <a:rPr lang="en-US" sz="2000" i="1" dirty="0">
                <a:solidFill>
                  <a:srgbClr val="0E4782"/>
                </a:solidFill>
              </a:rPr>
              <a:t>you do them because of the ShakeOut</a:t>
            </a:r>
            <a:r>
              <a:rPr lang="en-US" sz="2000" i="1" dirty="0" smtClean="0">
                <a:solidFill>
                  <a:srgbClr val="0E4782"/>
                </a:solidFill>
              </a:rPr>
              <a:t>?</a:t>
            </a:r>
            <a:endParaRPr lang="en-US" sz="2000" dirty="0">
              <a:solidFill>
                <a:srgbClr val="0E4782"/>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35750314"/>
              </p:ext>
            </p:extLst>
          </p:nvPr>
        </p:nvGraphicFramePr>
        <p:xfrm>
          <a:off x="0" y="1752600"/>
          <a:ext cx="91440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2"/>
          <p:cNvSpPr txBox="1">
            <a:spLocks noChangeArrowheads="1"/>
          </p:cNvSpPr>
          <p:nvPr/>
        </p:nvSpPr>
        <p:spPr bwMode="auto">
          <a:xfrm>
            <a:off x="0" y="152400"/>
            <a:ext cx="9144000" cy="838200"/>
          </a:xfrm>
          <a:prstGeom prst="rect">
            <a:avLst/>
          </a:prstGeom>
          <a:noFill/>
          <a:ln w="9525">
            <a:noFill/>
            <a:miter lim="800000"/>
            <a:headEnd/>
            <a:tailEnd/>
          </a:ln>
          <a:effectLst/>
        </p:spPr>
        <p:txBody>
          <a:bodyPr vert="horz" wrap="square" lIns="91316" tIns="45658" rIns="91316" bIns="45658" numCol="1" anchor="t" anchorCtr="0" compatLnSpc="1">
            <a:prstTxWarp prst="textNoShape">
              <a:avLst/>
            </a:prstTxWarp>
          </a:bodyPr>
          <a:lstStyle>
            <a:lvl1pPr algn="ctr" rtl="0" eaLnBrk="0" fontAlgn="base" hangingPunct="0">
              <a:spcBef>
                <a:spcPct val="0"/>
              </a:spcBef>
              <a:spcAft>
                <a:spcPct val="0"/>
              </a:spcAft>
              <a:defRPr sz="3600" b="1">
                <a:solidFill>
                  <a:schemeClr val="tx1"/>
                </a:solidFill>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5pPr>
            <a:lvl6pPr marL="456587"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3178"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69763"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6355"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r>
              <a:rPr lang="en-US" dirty="0">
                <a:solidFill>
                  <a:srgbClr val="FFFFFF"/>
                </a:solidFill>
                <a:latin typeface="Arial" charset="0"/>
                <a:ea typeface="ＭＳ Ｐゴシック" charset="0"/>
                <a:cs typeface="ＭＳ Ｐゴシック" charset="0"/>
              </a:rPr>
              <a:t>Survey Results: Organizations  </a:t>
            </a:r>
          </a:p>
        </p:txBody>
      </p:sp>
    </p:spTree>
    <p:extLst>
      <p:ext uri="{BB962C8B-B14F-4D97-AF65-F5344CB8AC3E}">
        <p14:creationId xmlns:p14="http://schemas.microsoft.com/office/powerpoint/2010/main" val="27379430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24839226"/>
              </p:ext>
            </p:extLst>
          </p:nvPr>
        </p:nvGraphicFramePr>
        <p:xfrm>
          <a:off x="0" y="1600200"/>
          <a:ext cx="91440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0" y="914400"/>
            <a:ext cx="8686800" cy="820738"/>
          </a:xfrm>
          <a:prstGeom prst="rect">
            <a:avLst/>
          </a:prstGeom>
          <a:noFill/>
        </p:spPr>
        <p:txBody>
          <a:bodyPr wrap="square" rtlCol="0">
            <a:spAutoFit/>
          </a:bodyPr>
          <a:lstStyle/>
          <a:p>
            <a:pPr>
              <a:lnSpc>
                <a:spcPct val="120000"/>
              </a:lnSpc>
            </a:pPr>
            <a:r>
              <a:rPr lang="en-US" sz="2000" b="1" i="1" dirty="0">
                <a:solidFill>
                  <a:srgbClr val="0E4782"/>
                </a:solidFill>
              </a:rPr>
              <a:t>Which things have you or your household done to prepare for earthquakes? Did you do them because of the ShakeOut? </a:t>
            </a:r>
            <a:endParaRPr lang="en-US" sz="2000" b="1" dirty="0">
              <a:solidFill>
                <a:srgbClr val="0E4782"/>
              </a:solidFill>
            </a:endParaRPr>
          </a:p>
        </p:txBody>
      </p:sp>
      <p:sp>
        <p:nvSpPr>
          <p:cNvPr id="5" name="Rectangle 2"/>
          <p:cNvSpPr txBox="1">
            <a:spLocks noChangeArrowheads="1"/>
          </p:cNvSpPr>
          <p:nvPr/>
        </p:nvSpPr>
        <p:spPr bwMode="auto">
          <a:xfrm>
            <a:off x="0" y="152400"/>
            <a:ext cx="9144000" cy="838200"/>
          </a:xfrm>
          <a:prstGeom prst="rect">
            <a:avLst/>
          </a:prstGeom>
          <a:noFill/>
          <a:ln w="9525">
            <a:noFill/>
            <a:miter lim="800000"/>
            <a:headEnd/>
            <a:tailEnd/>
          </a:ln>
          <a:effectLst/>
        </p:spPr>
        <p:txBody>
          <a:bodyPr vert="horz" wrap="square" lIns="91316" tIns="45658" rIns="91316" bIns="45658" numCol="1" anchor="t" anchorCtr="0" compatLnSpc="1">
            <a:prstTxWarp prst="textNoShape">
              <a:avLst/>
            </a:prstTxWarp>
          </a:bodyPr>
          <a:lstStyle>
            <a:lvl1pPr algn="ctr" rtl="0" eaLnBrk="0" fontAlgn="base" hangingPunct="0">
              <a:spcBef>
                <a:spcPct val="0"/>
              </a:spcBef>
              <a:spcAft>
                <a:spcPct val="0"/>
              </a:spcAft>
              <a:defRPr sz="3600" b="1">
                <a:solidFill>
                  <a:schemeClr val="tx1"/>
                </a:solidFill>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8" charset="-128"/>
                <a:cs typeface="ＭＳ Ｐゴシック" pitchFamily="-108" charset="-128"/>
              </a:defRPr>
            </a:lvl5pPr>
            <a:lvl6pPr marL="456587"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3178"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69763"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6355"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r>
              <a:rPr lang="en-US" dirty="0">
                <a:solidFill>
                  <a:srgbClr val="FFFFFF"/>
                </a:solidFill>
                <a:latin typeface="Arial" charset="0"/>
                <a:ea typeface="ＭＳ Ｐゴシック" charset="0"/>
                <a:cs typeface="ＭＳ Ｐゴシック" charset="0"/>
              </a:rPr>
              <a:t>Survey Results: </a:t>
            </a:r>
            <a:r>
              <a:rPr lang="en-US" dirty="0" smtClean="0">
                <a:solidFill>
                  <a:srgbClr val="FFFFFF"/>
                </a:solidFill>
                <a:latin typeface="Arial" charset="0"/>
                <a:ea typeface="ＭＳ Ｐゴシック" charset="0"/>
                <a:cs typeface="ＭＳ Ｐゴシック" charset="0"/>
              </a:rPr>
              <a:t>Individuals/Families  </a:t>
            </a:r>
            <a:endParaRPr lang="en-US" dirty="0">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9459242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4294967295"/>
          </p:nvPr>
        </p:nvSpPr>
        <p:spPr>
          <a:xfrm>
            <a:off x="228600" y="1066800"/>
            <a:ext cx="8610600" cy="4419600"/>
          </a:xfrm>
        </p:spPr>
        <p:txBody>
          <a:bodyPr/>
          <a:lstStyle/>
          <a:p>
            <a:pPr marL="338138" lvl="1" indent="-338138">
              <a:buFont typeface="Arial"/>
              <a:buChar char="•"/>
              <a:defRPr/>
            </a:pPr>
            <a:r>
              <a:rPr lang="en-US" sz="2000" dirty="0" smtClean="0">
                <a:solidFill>
                  <a:schemeClr val="bg2"/>
                </a:solidFill>
                <a:latin typeface="Arial" charset="0"/>
                <a:ea typeface="ＭＳ Ｐゴシック" charset="0"/>
                <a:cs typeface="ＭＳ Ｐゴシック" charset="0"/>
              </a:rPr>
              <a:t>Manages the California ShakeOut, and the websites of 27 other </a:t>
            </a:r>
            <a:r>
              <a:rPr lang="en-US" sz="2000" dirty="0">
                <a:solidFill>
                  <a:schemeClr val="bg2"/>
                </a:solidFill>
                <a:latin typeface="Arial" charset="0"/>
                <a:ea typeface="ＭＳ Ｐゴシック" charset="0"/>
                <a:cs typeface="ＭＳ Ｐゴシック" charset="0"/>
              </a:rPr>
              <a:t>customized ShakeOut </a:t>
            </a:r>
            <a:r>
              <a:rPr lang="en-US" sz="2000" dirty="0" smtClean="0">
                <a:solidFill>
                  <a:schemeClr val="bg2"/>
                </a:solidFill>
                <a:latin typeface="Arial" charset="0"/>
                <a:ea typeface="ＭＳ Ｐゴシック" charset="0"/>
                <a:cs typeface="ＭＳ Ｐゴシック" charset="0"/>
              </a:rPr>
              <a:t>websites on behalf of state or regional partners</a:t>
            </a:r>
            <a:endParaRPr lang="en-US" sz="2000" dirty="0">
              <a:solidFill>
                <a:schemeClr val="bg2"/>
              </a:solidFill>
              <a:latin typeface="Arial" charset="0"/>
              <a:ea typeface="ＭＳ Ｐゴシック" charset="0"/>
              <a:cs typeface="ＭＳ Ｐゴシック" charset="0"/>
            </a:endParaRPr>
          </a:p>
          <a:p>
            <a:pPr marL="338138" lvl="1" indent="-338138">
              <a:buFont typeface="Arial"/>
              <a:buChar char="•"/>
              <a:defRPr/>
            </a:pPr>
            <a:endParaRPr lang="en-US" sz="1050" dirty="0" smtClean="0">
              <a:solidFill>
                <a:schemeClr val="bg2"/>
              </a:solidFill>
              <a:latin typeface="Arial" charset="0"/>
              <a:ea typeface="ＭＳ Ｐゴシック" charset="0"/>
              <a:cs typeface="ＭＳ Ｐゴシック" charset="0"/>
            </a:endParaRPr>
          </a:p>
          <a:p>
            <a:pPr marL="338138" lvl="1" indent="-338138">
              <a:buFont typeface="Arial"/>
              <a:buChar char="•"/>
              <a:defRPr/>
            </a:pPr>
            <a:r>
              <a:rPr lang="en-US" sz="2000" dirty="0" smtClean="0">
                <a:solidFill>
                  <a:schemeClr val="bg2"/>
                </a:solidFill>
                <a:latin typeface="Arial" charset="0"/>
                <a:ea typeface="ＭＳ Ｐゴシック" charset="0"/>
                <a:cs typeface="ＭＳ Ｐゴシック" charset="0"/>
              </a:rPr>
              <a:t>Creates and distributes regionally customized monthly/weekly Participant Update </a:t>
            </a:r>
            <a:r>
              <a:rPr lang="en-US" sz="2000" dirty="0">
                <a:solidFill>
                  <a:schemeClr val="bg2"/>
                </a:solidFill>
                <a:latin typeface="Arial" charset="0"/>
                <a:ea typeface="ＭＳ Ｐゴシック" charset="0"/>
                <a:cs typeface="ＭＳ Ｐゴシック" charset="0"/>
              </a:rPr>
              <a:t>e</a:t>
            </a:r>
            <a:r>
              <a:rPr lang="en-US" sz="2000" dirty="0" smtClean="0">
                <a:solidFill>
                  <a:schemeClr val="bg2"/>
                </a:solidFill>
                <a:latin typeface="Arial" charset="0"/>
                <a:ea typeface="ＭＳ Ｐゴシック" charset="0"/>
                <a:cs typeface="ＭＳ Ｐゴシック" charset="0"/>
              </a:rPr>
              <a:t>mails</a:t>
            </a:r>
          </a:p>
          <a:p>
            <a:pPr marL="338138" lvl="1" indent="-338138">
              <a:buFont typeface="Arial"/>
              <a:buChar char="•"/>
              <a:defRPr/>
            </a:pPr>
            <a:endParaRPr lang="en-US" sz="1050" dirty="0">
              <a:solidFill>
                <a:schemeClr val="bg2"/>
              </a:solidFill>
              <a:latin typeface="Arial" charset="0"/>
              <a:ea typeface="ＭＳ Ｐゴシック" charset="0"/>
              <a:cs typeface="ＭＳ Ｐゴシック" charset="0"/>
            </a:endParaRPr>
          </a:p>
          <a:p>
            <a:pPr marL="338138" lvl="1" indent="-338138">
              <a:buFont typeface="Arial"/>
              <a:buChar char="•"/>
              <a:defRPr/>
            </a:pPr>
            <a:r>
              <a:rPr lang="en-US" sz="2000" dirty="0" smtClean="0">
                <a:solidFill>
                  <a:schemeClr val="bg2"/>
                </a:solidFill>
                <a:latin typeface="Arial" charset="0"/>
                <a:ea typeface="ＭＳ Ｐゴシック" charset="0"/>
                <a:cs typeface="ＭＳ Ｐゴシック" charset="0"/>
              </a:rPr>
              <a:t>Sends regular emails to people who haven’t renewed their registration for the current year</a:t>
            </a:r>
            <a:br>
              <a:rPr lang="en-US" sz="2000" dirty="0" smtClean="0">
                <a:solidFill>
                  <a:schemeClr val="bg2"/>
                </a:solidFill>
                <a:latin typeface="Arial" charset="0"/>
                <a:ea typeface="ＭＳ Ｐゴシック" charset="0"/>
                <a:cs typeface="ＭＳ Ｐゴシック" charset="0"/>
              </a:rPr>
            </a:br>
            <a:endParaRPr lang="en-US" sz="1200" dirty="0" smtClean="0">
              <a:latin typeface="Arial" charset="0"/>
              <a:ea typeface="ＭＳ Ｐゴシック" charset="0"/>
              <a:cs typeface="ＭＳ Ｐゴシック" charset="0"/>
            </a:endParaRPr>
          </a:p>
          <a:p>
            <a:pPr marL="338138" lvl="1" indent="-338138">
              <a:buFont typeface="Arial"/>
              <a:buChar char="•"/>
              <a:defRPr/>
            </a:pPr>
            <a:r>
              <a:rPr lang="en-US" sz="2000" dirty="0" smtClean="0">
                <a:latin typeface="Arial" charset="0"/>
                <a:ea typeface="ＭＳ Ｐゴシック" charset="0"/>
                <a:cs typeface="ＭＳ Ｐゴシック" charset="0"/>
              </a:rPr>
              <a:t>Call larger organizations nationwide to invite them to renew or register (school districts, etc.)</a:t>
            </a:r>
          </a:p>
          <a:p>
            <a:pPr marL="338138" lvl="1" indent="-338138">
              <a:buFont typeface="Arial"/>
              <a:buChar char="•"/>
              <a:defRPr/>
            </a:pPr>
            <a:endParaRPr lang="en-US" sz="1050" u="sng" dirty="0">
              <a:solidFill>
                <a:srgbClr val="0E4782"/>
              </a:solidFill>
              <a:latin typeface="Arial" charset="0"/>
              <a:ea typeface="ＭＳ Ｐゴシック" charset="0"/>
              <a:cs typeface="ＭＳ Ｐゴシック" charset="0"/>
            </a:endParaRPr>
          </a:p>
          <a:p>
            <a:pPr marL="338138" lvl="1" indent="-338138">
              <a:buFont typeface="Arial"/>
              <a:buChar char="•"/>
              <a:defRPr/>
            </a:pPr>
            <a:r>
              <a:rPr lang="en-US" sz="2000" dirty="0" smtClean="0">
                <a:latin typeface="Arial" charset="0"/>
                <a:ea typeface="ＭＳ Ｐゴシック" charset="0"/>
                <a:cs typeface="ＭＳ Ｐゴシック" charset="0"/>
              </a:rPr>
              <a:t>Frequent Social Media posts, new content, etc.</a:t>
            </a:r>
          </a:p>
          <a:p>
            <a:pPr marL="338138" lvl="1" indent="-338138">
              <a:buFont typeface="Arial"/>
              <a:buChar char="•"/>
              <a:defRPr/>
            </a:pPr>
            <a:endParaRPr lang="en-US" sz="1050" dirty="0">
              <a:latin typeface="Arial" charset="0"/>
              <a:ea typeface="ＭＳ Ｐゴシック" charset="0"/>
              <a:cs typeface="ＭＳ Ｐゴシック" charset="0"/>
            </a:endParaRPr>
          </a:p>
          <a:p>
            <a:pPr marL="338138" lvl="1" indent="-338138">
              <a:buFont typeface="Arial"/>
              <a:buChar char="•"/>
              <a:defRPr/>
            </a:pPr>
            <a:r>
              <a:rPr lang="en-US" sz="2000" dirty="0" smtClean="0">
                <a:latin typeface="Arial" charset="0"/>
                <a:ea typeface="ＭＳ Ｐゴシック" charset="0"/>
                <a:cs typeface="ＭＳ Ｐゴシック" charset="0"/>
              </a:rPr>
              <a:t>Provides resources and training to ShakeOut Regional Coordinators</a:t>
            </a:r>
            <a:endParaRPr lang="en-US" sz="1000" dirty="0">
              <a:latin typeface="Arial" charset="0"/>
              <a:ea typeface="ＭＳ Ｐゴシック" charset="0"/>
              <a:cs typeface="ＭＳ Ｐゴシック" charset="0"/>
            </a:endParaRPr>
          </a:p>
          <a:p>
            <a:pPr marL="338138" lvl="1" indent="-338138">
              <a:buFont typeface="Arial"/>
              <a:buChar char="•"/>
              <a:defRPr/>
            </a:pPr>
            <a:endParaRPr lang="en-US" sz="600" dirty="0">
              <a:latin typeface="Arial" charset="0"/>
              <a:ea typeface="ＭＳ Ｐゴシック" charset="0"/>
              <a:cs typeface="ＭＳ Ｐゴシック" charset="0"/>
            </a:endParaRPr>
          </a:p>
          <a:p>
            <a:pPr>
              <a:buFont typeface="Arial"/>
              <a:buChar char="•"/>
              <a:defRPr/>
            </a:pPr>
            <a:endParaRPr lang="en-US" sz="1600" u="sng" dirty="0">
              <a:solidFill>
                <a:srgbClr val="0E4782"/>
              </a:solidFill>
              <a:latin typeface="Arial" charset="0"/>
              <a:ea typeface="ＭＳ Ｐゴシック" charset="0"/>
              <a:cs typeface="ＭＳ Ｐゴシック" charset="0"/>
            </a:endParaRPr>
          </a:p>
          <a:p>
            <a:pPr>
              <a:buFont typeface="Arial"/>
              <a:buChar char="•"/>
              <a:defRPr/>
            </a:pPr>
            <a:endParaRPr lang="en-US" sz="2400" dirty="0">
              <a:solidFill>
                <a:srgbClr val="FFFFFF"/>
              </a:solidFill>
              <a:latin typeface="Arial" charset="0"/>
              <a:ea typeface="ＭＳ Ｐゴシック" charset="0"/>
              <a:cs typeface="ＭＳ Ｐゴシック" charset="0"/>
            </a:endParaRPr>
          </a:p>
          <a:p>
            <a:pPr>
              <a:defRPr/>
            </a:pPr>
            <a:endParaRPr lang="en-US" sz="2400" dirty="0">
              <a:latin typeface="Arial" charset="0"/>
              <a:ea typeface="ＭＳ Ｐゴシック" charset="0"/>
              <a:cs typeface="ＭＳ Ｐゴシック" charset="0"/>
            </a:endParaRPr>
          </a:p>
          <a:p>
            <a:pPr>
              <a:defRPr/>
            </a:pPr>
            <a:endParaRPr lang="en-US" sz="2400" dirty="0">
              <a:latin typeface="Arial" charset="0"/>
              <a:ea typeface="ＭＳ Ｐゴシック" charset="0"/>
              <a:cs typeface="ＭＳ Ｐゴシック" charset="0"/>
            </a:endParaRPr>
          </a:p>
          <a:p>
            <a:pPr>
              <a:defRPr/>
            </a:pPr>
            <a:endParaRPr lang="en-US" sz="2400" dirty="0">
              <a:latin typeface="Arial" charset="0"/>
              <a:ea typeface="ＭＳ Ｐゴシック" charset="0"/>
              <a:cs typeface="ＭＳ Ｐゴシック" charset="0"/>
            </a:endParaRPr>
          </a:p>
        </p:txBody>
      </p:sp>
      <p:pic>
        <p:nvPicPr>
          <p:cNvPr id="8" name="Picture 7" descr="ShakeOut_Global_JoinUs_728x90_ND.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03760"/>
            <a:ext cx="9220200" cy="1130440"/>
          </a:xfrm>
          <a:prstGeom prst="rect">
            <a:avLst/>
          </a:prstGeom>
        </p:spPr>
      </p:pic>
      <p:sp>
        <p:nvSpPr>
          <p:cNvPr id="9" name="Title 1"/>
          <p:cNvSpPr txBox="1">
            <a:spLocks/>
          </p:cNvSpPr>
          <p:nvPr/>
        </p:nvSpPr>
        <p:spPr bwMode="auto">
          <a:xfrm>
            <a:off x="0" y="762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smtClean="0">
                <a:solidFill>
                  <a:srgbClr val="FFFFFF"/>
                </a:solidFill>
              </a:rPr>
              <a:t>What SCEC Provides</a:t>
            </a:r>
            <a:endParaRPr lang="en-US" b="1" dirty="0">
              <a:solidFill>
                <a:srgbClr val="FFFFFF"/>
              </a:solidFill>
            </a:endParaRPr>
          </a:p>
        </p:txBody>
      </p:sp>
    </p:spTree>
    <p:extLst>
      <p:ext uri="{BB962C8B-B14F-4D97-AF65-F5344CB8AC3E}">
        <p14:creationId xmlns:p14="http://schemas.microsoft.com/office/powerpoint/2010/main" val="279834845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0" y="152400"/>
            <a:ext cx="9144000" cy="838200"/>
          </a:xfrm>
        </p:spPr>
        <p:txBody>
          <a:bodyPr anchor="t"/>
          <a:lstStyle/>
          <a:p>
            <a:pPr eaLnBrk="1" hangingPunct="1"/>
            <a:r>
              <a:rPr lang="en-US" sz="3600" b="1" dirty="0" smtClean="0">
                <a:solidFill>
                  <a:srgbClr val="FFFFFF"/>
                </a:solidFill>
                <a:effectLst/>
                <a:latin typeface="Arial" charset="0"/>
                <a:ea typeface="ＭＳ Ｐゴシック" charset="0"/>
                <a:cs typeface="ＭＳ Ｐゴシック" charset="0"/>
              </a:rPr>
              <a:t>Example ShakeOut </a:t>
            </a:r>
            <a:r>
              <a:rPr lang="en-US" sz="3600" b="1" dirty="0">
                <a:solidFill>
                  <a:srgbClr val="FFFFFF"/>
                </a:solidFill>
                <a:effectLst/>
                <a:latin typeface="Arial" charset="0"/>
                <a:ea typeface="ＭＳ Ｐゴシック" charset="0"/>
                <a:cs typeface="ＭＳ Ｐゴシック" charset="0"/>
              </a:rPr>
              <a:t>Resources</a:t>
            </a:r>
            <a:endParaRPr lang="en-US" sz="3600" dirty="0">
              <a:solidFill>
                <a:srgbClr val="FFFFFF"/>
              </a:solidFill>
              <a:effectLst/>
              <a:latin typeface="Arial" charset="0"/>
              <a:ea typeface="ＭＳ Ｐゴシック" charset="0"/>
              <a:cs typeface="ＭＳ Ｐゴシック" charset="0"/>
            </a:endParaRPr>
          </a:p>
        </p:txBody>
      </p:sp>
      <p:pic>
        <p:nvPicPr>
          <p:cNvPr id="106507" name="Picture 16" descr="ShakeOutShopWeb.gif"/>
          <p:cNvPicPr>
            <a:picLocks noChangeAspect="1"/>
          </p:cNvPicPr>
          <p:nvPr/>
        </p:nvPicPr>
        <p:blipFill>
          <a:blip r:embed="rId3">
            <a:lum bright="-20000" contrast="50000"/>
            <a:extLst>
              <a:ext uri="{28A0092B-C50C-407E-A947-70E740481C1C}">
                <a14:useLocalDpi xmlns:a14="http://schemas.microsoft.com/office/drawing/2010/main"/>
              </a:ext>
            </a:extLst>
          </a:blip>
          <a:srcRect/>
          <a:stretch>
            <a:fillRect/>
          </a:stretch>
        </p:blipFill>
        <p:spPr bwMode="auto">
          <a:xfrm>
            <a:off x="6019800" y="5638800"/>
            <a:ext cx="28194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hakeOut_Global_GetReady_300x250_ND.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480" y="4343400"/>
            <a:ext cx="1722120" cy="1435100"/>
          </a:xfrm>
          <a:prstGeom prst="rect">
            <a:avLst/>
          </a:prstGeom>
        </p:spPr>
      </p:pic>
      <p:pic>
        <p:nvPicPr>
          <p:cNvPr id="4" name="Picture 3" descr="ShakeOut_Global_DontFreak_728x90_ND.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8600" y="6019800"/>
            <a:ext cx="4930985" cy="609600"/>
          </a:xfrm>
          <a:prstGeom prst="rect">
            <a:avLst/>
          </a:prstGeom>
        </p:spPr>
      </p:pic>
      <p:pic>
        <p:nvPicPr>
          <p:cNvPr id="8" name="Picture 7" descr="Screen Shot 2013-08-15 at 7.13.58 PM.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666868" y="3200400"/>
            <a:ext cx="1905132" cy="2476672"/>
          </a:xfrm>
          <a:prstGeom prst="rect">
            <a:avLst/>
          </a:prstGeom>
        </p:spPr>
      </p:pic>
      <p:pic>
        <p:nvPicPr>
          <p:cNvPr id="10" name="Picture 9" descr="Screen Shot 2013-08-15 at 7.13.29 PM.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648068" y="3200400"/>
            <a:ext cx="1905132" cy="2463971"/>
          </a:xfrm>
          <a:prstGeom prst="rect">
            <a:avLst/>
          </a:prstGeom>
        </p:spPr>
      </p:pic>
      <p:pic>
        <p:nvPicPr>
          <p:cNvPr id="11" name="Picture 10" descr="Screen Shot 2013-08-15 at 7.13.01 PM.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324" y="990600"/>
            <a:ext cx="2365076" cy="3057292"/>
          </a:xfrm>
          <a:prstGeom prst="rect">
            <a:avLst/>
          </a:prstGeom>
        </p:spPr>
      </p:pic>
      <p:pic>
        <p:nvPicPr>
          <p:cNvPr id="106506" name="Picture 14" descr="Screen shot 2011-09-22 at 2.18.11 AM.pn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778072" y="1143000"/>
            <a:ext cx="1863288" cy="241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Screen Shot 2013-08-15 at 7.30.16 PM.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971800" y="1143000"/>
            <a:ext cx="3175220" cy="1778123"/>
          </a:xfrm>
          <a:prstGeom prst="rect">
            <a:avLst/>
          </a:prstGeom>
        </p:spPr>
      </p:pic>
      <p:pic>
        <p:nvPicPr>
          <p:cNvPr id="12" name="Picture 11" descr="Screen Shot 2013-08-15 at 7.23.47 PM.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082872" y="2819400"/>
            <a:ext cx="1908728" cy="2438400"/>
          </a:xfrm>
          <a:prstGeom prst="rect">
            <a:avLst/>
          </a:prstGeom>
        </p:spPr>
      </p:pic>
    </p:spTree>
    <p:extLst>
      <p:ext uri="{BB962C8B-B14F-4D97-AF65-F5344CB8AC3E}">
        <p14:creationId xmlns:p14="http://schemas.microsoft.com/office/powerpoint/2010/main" val="12518884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Content Placeholder 2"/>
          <p:cNvSpPr>
            <a:spLocks noGrp="1"/>
          </p:cNvSpPr>
          <p:nvPr>
            <p:ph idx="4294967295"/>
          </p:nvPr>
        </p:nvSpPr>
        <p:spPr>
          <a:xfrm>
            <a:off x="76200" y="1295400"/>
            <a:ext cx="4876800" cy="4495800"/>
          </a:xfrm>
        </p:spPr>
        <p:txBody>
          <a:bodyPr/>
          <a:lstStyle/>
          <a:p>
            <a:r>
              <a:rPr lang="en-US" sz="2400" dirty="0" smtClean="0">
                <a:latin typeface="Arial" charset="0"/>
                <a:ea typeface="ＭＳ Ｐゴシック" charset="0"/>
                <a:cs typeface="ＭＳ Ｐゴシック" charset="0"/>
              </a:rPr>
              <a:t>Each has instructions for multiple levels of earthquake drills:</a:t>
            </a:r>
          </a:p>
          <a:p>
            <a:pPr lvl="1"/>
            <a:r>
              <a:rPr lang="en-US" sz="2000" dirty="0" smtClean="0">
                <a:latin typeface="Arial" charset="0"/>
                <a:ea typeface="ＭＳ Ｐゴシック" charset="0"/>
                <a:cs typeface="ＭＳ Ｐゴシック" charset="0"/>
              </a:rPr>
              <a:t>Simple Drop, Cover, Hold On drill</a:t>
            </a:r>
          </a:p>
          <a:p>
            <a:pPr lvl="1"/>
            <a:r>
              <a:rPr lang="en-US" sz="2000" dirty="0" smtClean="0">
                <a:latin typeface="Arial" charset="0"/>
                <a:ea typeface="ＭＳ Ｐゴシック" charset="0"/>
                <a:cs typeface="ＭＳ Ｐゴシック" charset="0"/>
              </a:rPr>
              <a:t>Life Safety (including evacuation)</a:t>
            </a:r>
          </a:p>
          <a:p>
            <a:pPr lvl="1"/>
            <a:r>
              <a:rPr lang="en-US" sz="2000" dirty="0" smtClean="0">
                <a:latin typeface="Arial" charset="0"/>
                <a:ea typeface="ＭＳ Ｐゴシック" charset="0"/>
                <a:cs typeface="ＭＳ Ｐゴシック" charset="0"/>
              </a:rPr>
              <a:t>Decision-Making Table Top drill</a:t>
            </a:r>
          </a:p>
          <a:p>
            <a:pPr lvl="1"/>
            <a:r>
              <a:rPr lang="en-US" sz="2000" dirty="0" smtClean="0">
                <a:latin typeface="Arial" charset="0"/>
                <a:ea typeface="ＭＳ Ｐゴシック" charset="0"/>
                <a:cs typeface="ＭＳ Ｐゴシック" charset="0"/>
              </a:rPr>
              <a:t>Advanced Exercise</a:t>
            </a:r>
            <a:br>
              <a:rPr lang="en-US" sz="2000" dirty="0" smtClean="0">
                <a:latin typeface="Arial" charset="0"/>
                <a:ea typeface="ＭＳ Ｐゴシック" charset="0"/>
                <a:cs typeface="ＭＳ Ｐゴシック" charset="0"/>
              </a:rPr>
            </a:br>
            <a:endParaRPr lang="en-US" sz="20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Available for schools, businesses/organizations, government agencies, and healthcare facilities</a:t>
            </a:r>
          </a:p>
          <a:p>
            <a:endParaRPr lang="en-US" sz="2400" dirty="0">
              <a:latin typeface="Arial" charset="0"/>
              <a:ea typeface="ＭＳ Ｐゴシック" charset="0"/>
              <a:cs typeface="Arial" charset="0"/>
            </a:endParaRPr>
          </a:p>
          <a:p>
            <a:endParaRPr lang="en-US" sz="2400" dirty="0">
              <a:latin typeface="Arial" charset="0"/>
              <a:ea typeface="ＭＳ Ｐゴシック" charset="0"/>
              <a:cs typeface="Arial" charset="0"/>
            </a:endParaRPr>
          </a:p>
        </p:txBody>
      </p:sp>
      <p:sp>
        <p:nvSpPr>
          <p:cNvPr id="162818" name="Title 1"/>
          <p:cNvSpPr txBox="1">
            <a:spLocks/>
          </p:cNvSpPr>
          <p:nvPr/>
        </p:nvSpPr>
        <p:spPr bwMode="auto">
          <a:xfrm>
            <a:off x="0" y="1524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err="1" smtClean="0">
                <a:solidFill>
                  <a:srgbClr val="FFFFFF"/>
                </a:solidFill>
              </a:rPr>
              <a:t>ShakeOut</a:t>
            </a:r>
            <a:r>
              <a:rPr lang="en-US" b="1" dirty="0" smtClean="0">
                <a:solidFill>
                  <a:srgbClr val="FFFFFF"/>
                </a:solidFill>
              </a:rPr>
              <a:t> Drill Manuals</a:t>
            </a:r>
            <a:endParaRPr lang="en-US" b="1" dirty="0">
              <a:solidFill>
                <a:srgbClr val="FFFFFF"/>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1143000"/>
            <a:ext cx="4058163" cy="5424902"/>
          </a:xfrm>
          <a:prstGeom prst="rect">
            <a:avLst/>
          </a:prstGeom>
        </p:spPr>
      </p:pic>
    </p:spTree>
    <p:extLst>
      <p:ext uri="{BB962C8B-B14F-4D97-AF65-F5344CB8AC3E}">
        <p14:creationId xmlns:p14="http://schemas.microsoft.com/office/powerpoint/2010/main" val="172716302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Content Placeholder 2"/>
          <p:cNvSpPr>
            <a:spLocks noGrp="1"/>
          </p:cNvSpPr>
          <p:nvPr>
            <p:ph idx="4294967295"/>
          </p:nvPr>
        </p:nvSpPr>
        <p:spPr>
          <a:xfrm>
            <a:off x="76200" y="1066800"/>
            <a:ext cx="4343400" cy="4495800"/>
          </a:xfrm>
        </p:spPr>
        <p:txBody>
          <a:bodyPr/>
          <a:lstStyle/>
          <a:p>
            <a:r>
              <a:rPr lang="en-US" sz="2400" dirty="0" smtClean="0">
                <a:latin typeface="Arial" charset="0"/>
                <a:ea typeface="ＭＳ Ｐゴシック" charset="0"/>
                <a:cs typeface="ＭＳ Ｐゴシック" charset="0"/>
              </a:rPr>
              <a:t>Options for how to hold a ShakeOut Drill</a:t>
            </a:r>
            <a:br>
              <a:rPr lang="en-US" sz="2400" dirty="0" smtClean="0">
                <a:latin typeface="Arial" charset="0"/>
                <a:ea typeface="ＭＳ Ｐゴシック" charset="0"/>
                <a:cs typeface="ＭＳ Ｐゴシック" charset="0"/>
              </a:rPr>
            </a:br>
            <a:endParaRPr lang="en-US" sz="12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Options for coordinating participation of agencies/ departments</a:t>
            </a:r>
            <a:br>
              <a:rPr lang="en-US" sz="2400" dirty="0" smtClean="0">
                <a:latin typeface="Arial" charset="0"/>
                <a:ea typeface="ＭＳ Ｐゴシック" charset="0"/>
                <a:cs typeface="ＭＳ Ｐゴシック" charset="0"/>
              </a:rPr>
            </a:br>
            <a:endParaRPr lang="en-US" sz="12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Options for promoting ShakeOut to constituents</a:t>
            </a:r>
            <a:br>
              <a:rPr lang="en-US" sz="2400" dirty="0" smtClean="0">
                <a:latin typeface="Arial" charset="0"/>
                <a:ea typeface="ＭＳ Ｐゴシック" charset="0"/>
                <a:cs typeface="ＭＳ Ｐゴシック" charset="0"/>
              </a:rPr>
            </a:br>
            <a:endParaRPr lang="en-US" sz="12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Examples of government organized ShakeOut drills</a:t>
            </a:r>
          </a:p>
          <a:p>
            <a:endParaRPr lang="en-US" sz="1200" dirty="0">
              <a:latin typeface="Arial" charset="0"/>
              <a:ea typeface="ＭＳ Ｐゴシック" charset="0"/>
              <a:cs typeface="ＭＳ Ｐゴシック" charset="0"/>
            </a:endParaRPr>
          </a:p>
          <a:p>
            <a:r>
              <a:rPr lang="en-US" sz="2800" b="1" u="sng" dirty="0" err="1" smtClean="0">
                <a:solidFill>
                  <a:srgbClr val="11487E"/>
                </a:solidFill>
                <a:latin typeface="Arial" charset="0"/>
                <a:ea typeface="ＭＳ Ｐゴシック" charset="0"/>
                <a:cs typeface="Arial" charset="0"/>
              </a:rPr>
              <a:t>www.ShakeOut.org</a:t>
            </a:r>
            <a:r>
              <a:rPr lang="en-US" sz="2800" b="1" u="sng" dirty="0" smtClean="0">
                <a:solidFill>
                  <a:srgbClr val="11487E"/>
                </a:solidFill>
                <a:latin typeface="Arial" charset="0"/>
                <a:ea typeface="ＭＳ Ｐゴシック" charset="0"/>
                <a:cs typeface="Arial" charset="0"/>
              </a:rPr>
              <a:t>/resources</a:t>
            </a:r>
            <a:endParaRPr lang="en-US" sz="2800" b="1" u="sng" dirty="0">
              <a:solidFill>
                <a:srgbClr val="11487E"/>
              </a:solidFill>
              <a:latin typeface="Arial" charset="0"/>
              <a:ea typeface="ＭＳ Ｐゴシック" charset="0"/>
              <a:cs typeface="Arial" charset="0"/>
            </a:endParaRPr>
          </a:p>
          <a:p>
            <a:endParaRPr lang="en-US" sz="2400" dirty="0">
              <a:latin typeface="Arial" charset="0"/>
              <a:ea typeface="ＭＳ Ｐゴシック" charset="0"/>
              <a:cs typeface="Arial" charset="0"/>
            </a:endParaRPr>
          </a:p>
        </p:txBody>
      </p:sp>
      <p:sp>
        <p:nvSpPr>
          <p:cNvPr id="162818" name="Title 1"/>
          <p:cNvSpPr txBox="1">
            <a:spLocks/>
          </p:cNvSpPr>
          <p:nvPr/>
        </p:nvSpPr>
        <p:spPr bwMode="auto">
          <a:xfrm>
            <a:off x="0" y="762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sz="2800" b="1" dirty="0" smtClean="0">
                <a:solidFill>
                  <a:srgbClr val="FFFFFF"/>
                </a:solidFill>
              </a:rPr>
              <a:t>Options for Government Agency Participation</a:t>
            </a:r>
            <a:endParaRPr lang="en-US" sz="2800" b="1" dirty="0">
              <a:solidFill>
                <a:srgbClr val="FFFFFF"/>
              </a:solidFill>
            </a:endParaRPr>
          </a:p>
        </p:txBody>
      </p:sp>
      <p:pic>
        <p:nvPicPr>
          <p:cNvPr id="2" name="Picture 1" descr="Screen Shot 2014-09-23 at 4.16.13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8200" y="1066800"/>
            <a:ext cx="4343400" cy="5603358"/>
          </a:xfrm>
          <a:prstGeom prst="rect">
            <a:avLst/>
          </a:prstGeom>
        </p:spPr>
      </p:pic>
    </p:spTree>
    <p:extLst>
      <p:ext uri="{BB962C8B-B14F-4D97-AF65-F5344CB8AC3E}">
        <p14:creationId xmlns:p14="http://schemas.microsoft.com/office/powerpoint/2010/main" val="356023870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p:cNvSpPr>
          <p:nvPr/>
        </p:nvSpPr>
        <p:spPr bwMode="auto">
          <a:xfrm>
            <a:off x="0" y="146050"/>
            <a:ext cx="91567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47" bIns="0" anchor="ctr"/>
          <a:lstStyle/>
          <a:p>
            <a:pPr marL="39688" algn="ctr"/>
            <a:r>
              <a:rPr lang="en-US" b="1">
                <a:latin typeface="Arial Bold" charset="0"/>
                <a:cs typeface="Arial Bold" charset="0"/>
                <a:sym typeface="Arial Bold" charset="0"/>
              </a:rPr>
              <a:t>College ShakeOut Resources</a:t>
            </a:r>
          </a:p>
        </p:txBody>
      </p:sp>
      <p:sp>
        <p:nvSpPr>
          <p:cNvPr id="78851" name="Rectangle 4"/>
          <p:cNvSpPr>
            <a:spLocks/>
          </p:cNvSpPr>
          <p:nvPr/>
        </p:nvSpPr>
        <p:spPr bwMode="auto">
          <a:xfrm>
            <a:off x="533400" y="5029200"/>
            <a:ext cx="8229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r>
              <a:rPr lang="en-US" sz="2800" dirty="0">
                <a:solidFill>
                  <a:schemeClr val="bg2"/>
                </a:solidFill>
                <a:cs typeface="Arial" charset="0"/>
              </a:rPr>
              <a:t>Messaging templates, instructor’s guide, and PowerPoint slides (with link to Drill Broadcast):</a:t>
            </a:r>
          </a:p>
          <a:p>
            <a:pPr marL="39688"/>
            <a:r>
              <a:rPr lang="en-US" b="1" dirty="0" err="1" smtClean="0">
                <a:solidFill>
                  <a:srgbClr val="0E4782"/>
                </a:solidFill>
                <a:cs typeface="Arial" charset="0"/>
              </a:rPr>
              <a:t>ShakeOut.org</a:t>
            </a:r>
            <a:r>
              <a:rPr lang="en-US" b="1" dirty="0" smtClean="0">
                <a:solidFill>
                  <a:srgbClr val="0E4782"/>
                </a:solidFill>
                <a:cs typeface="Arial" charset="0"/>
              </a:rPr>
              <a:t>/</a:t>
            </a:r>
            <a:r>
              <a:rPr lang="en-US" b="1" dirty="0">
                <a:solidFill>
                  <a:srgbClr val="0E4782"/>
                </a:solidFill>
                <a:cs typeface="Arial" charset="0"/>
              </a:rPr>
              <a:t>colleges</a:t>
            </a:r>
            <a:r>
              <a:rPr lang="en-US" sz="2800" b="1" dirty="0">
                <a:solidFill>
                  <a:srgbClr val="0E4782"/>
                </a:solidFill>
                <a:cs typeface="Arial" charset="0"/>
              </a:rPr>
              <a:t> </a:t>
            </a:r>
          </a:p>
        </p:txBody>
      </p:sp>
      <p:pic>
        <p:nvPicPr>
          <p:cNvPr id="78852" name="Picture 1" descr="Screen Shot 2012-09-24 at 10.52.48 AM.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4800" y="1143000"/>
            <a:ext cx="30543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2" descr="Screen Shot 2012-09-24 at 10.54.25 AM.pn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581400" y="1143000"/>
            <a:ext cx="285273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4-09-07 at 8.43.32 PM.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791199" y="1752600"/>
            <a:ext cx="3238823" cy="2438400"/>
          </a:xfrm>
          <a:prstGeom prst="rect">
            <a:avLst/>
          </a:prstGeom>
          <a:ln>
            <a:solidFill>
              <a:schemeClr val="bg2"/>
            </a:solidFill>
          </a:ln>
        </p:spPr>
      </p:pic>
    </p:spTree>
    <p:extLst>
      <p:ext uri="{BB962C8B-B14F-4D97-AF65-F5344CB8AC3E}">
        <p14:creationId xmlns:p14="http://schemas.microsoft.com/office/powerpoint/2010/main" val="110693215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p:cNvSpPr>
          <p:nvPr/>
        </p:nvSpPr>
        <p:spPr bwMode="auto">
          <a:xfrm>
            <a:off x="0" y="146050"/>
            <a:ext cx="91567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547" bIns="0" anchor="ctr"/>
          <a:lstStyle/>
          <a:p>
            <a:pPr marL="39688" algn="ctr"/>
            <a:r>
              <a:rPr lang="en-US" b="1" dirty="0" smtClean="0">
                <a:latin typeface="Arial Bold" charset="0"/>
                <a:cs typeface="Arial Bold" charset="0"/>
                <a:sym typeface="Arial Bold" charset="0"/>
              </a:rPr>
              <a:t>America’s PrepareAthon!</a:t>
            </a:r>
            <a:endParaRPr lang="en-US" b="1" dirty="0">
              <a:latin typeface="Arial Bold" charset="0"/>
              <a:cs typeface="Arial Bold" charset="0"/>
              <a:sym typeface="Arial Bold" charset="0"/>
            </a:endParaRPr>
          </a:p>
        </p:txBody>
      </p:sp>
      <p:sp>
        <p:nvSpPr>
          <p:cNvPr id="4" name="Rectangle 3"/>
          <p:cNvSpPr txBox="1">
            <a:spLocks noChangeArrowheads="1"/>
          </p:cNvSpPr>
          <p:nvPr/>
        </p:nvSpPr>
        <p:spPr bwMode="auto">
          <a:xfrm>
            <a:off x="152400" y="1066800"/>
            <a:ext cx="4572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16" tIns="45658" rIns="131832" bIns="45658" numCol="1" anchor="t" anchorCtr="0" compatLnSpc="1">
            <a:prstTxWarp prst="textNoShape">
              <a:avLst/>
            </a:prstTxWarp>
          </a:bodyPr>
          <a:lstStyle>
            <a:lvl1pPr marL="338138" indent="-338138" algn="l" rtl="0" eaLnBrk="0" fontAlgn="base" hangingPunct="0">
              <a:spcBef>
                <a:spcPct val="20000"/>
              </a:spcBef>
              <a:spcAft>
                <a:spcPct val="0"/>
              </a:spcAft>
              <a:buClr>
                <a:schemeClr val="bg2"/>
              </a:buClr>
              <a:buChar char="•"/>
              <a:defRPr sz="3200">
                <a:solidFill>
                  <a:srgbClr val="463416"/>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rgbClr val="463416"/>
                </a:solidFill>
                <a:latin typeface="+mn-lt"/>
                <a:ea typeface="ＭＳ Ｐゴシック" pitchFamily="-108" charset="-128"/>
              </a:defRPr>
            </a:lvl2pPr>
            <a:lvl3pPr marL="1138238" indent="-223838" algn="l" rtl="0" eaLnBrk="0" fontAlgn="base" hangingPunct="0">
              <a:spcBef>
                <a:spcPct val="20000"/>
              </a:spcBef>
              <a:spcAft>
                <a:spcPct val="0"/>
              </a:spcAft>
              <a:buClr>
                <a:schemeClr val="bg2"/>
              </a:buClr>
              <a:buChar char="•"/>
              <a:defRPr sz="2400">
                <a:solidFill>
                  <a:srgbClr val="463416"/>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rgbClr val="463416"/>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bg2"/>
              </a:buClr>
              <a:buChar char="•"/>
              <a:defRPr sz="2000">
                <a:solidFill>
                  <a:srgbClr val="463416"/>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marL="0" indent="0">
              <a:lnSpc>
                <a:spcPct val="90000"/>
              </a:lnSpc>
              <a:buFontTx/>
              <a:buNone/>
            </a:pPr>
            <a:endParaRPr lang="en-US" sz="2000" dirty="0" smtClean="0"/>
          </a:p>
          <a:p>
            <a:pPr>
              <a:lnSpc>
                <a:spcPct val="90000"/>
              </a:lnSpc>
            </a:pPr>
            <a:r>
              <a:rPr lang="en-US" sz="2400" dirty="0" smtClean="0"/>
              <a:t>ShakeOut is a major activity of “</a:t>
            </a:r>
            <a:r>
              <a:rPr lang="en-US" sz="2400" dirty="0" smtClean="0">
                <a:solidFill>
                  <a:srgbClr val="0E4780"/>
                </a:solidFill>
              </a:rPr>
              <a:t>America’s PrepareAthon!” </a:t>
            </a:r>
            <a:br>
              <a:rPr lang="en-US" sz="2400" dirty="0" smtClean="0">
                <a:solidFill>
                  <a:srgbClr val="0E4780"/>
                </a:solidFill>
              </a:rPr>
            </a:br>
            <a:endParaRPr lang="en-US" sz="2400" dirty="0">
              <a:solidFill>
                <a:schemeClr val="bg2"/>
              </a:solidFill>
            </a:endParaRPr>
          </a:p>
          <a:p>
            <a:pPr>
              <a:lnSpc>
                <a:spcPct val="90000"/>
              </a:lnSpc>
            </a:pPr>
            <a:r>
              <a:rPr lang="en-US" sz="2400" dirty="0" smtClean="0">
                <a:solidFill>
                  <a:schemeClr val="bg2"/>
                </a:solidFill>
              </a:rPr>
              <a:t>Assessment of preparedness</a:t>
            </a:r>
            <a:r>
              <a:rPr lang="en-US" sz="2400" dirty="0">
                <a:solidFill>
                  <a:schemeClr val="bg2"/>
                </a:solidFill>
              </a:rPr>
              <a:t/>
            </a:r>
            <a:br>
              <a:rPr lang="en-US" sz="2400" dirty="0">
                <a:solidFill>
                  <a:schemeClr val="bg2"/>
                </a:solidFill>
              </a:rPr>
            </a:br>
            <a:r>
              <a:rPr lang="en-US" sz="2400" dirty="0" smtClean="0">
                <a:solidFill>
                  <a:schemeClr val="bg2"/>
                </a:solidFill>
              </a:rPr>
              <a:t>activities (drills, fairs, media campaigns, and other activities) for all hazards</a:t>
            </a:r>
          </a:p>
          <a:p>
            <a:pPr>
              <a:lnSpc>
                <a:spcPct val="90000"/>
              </a:lnSpc>
            </a:pPr>
            <a:endParaRPr lang="en-US" sz="2400" dirty="0">
              <a:solidFill>
                <a:schemeClr val="bg2"/>
              </a:solidFill>
            </a:endParaRPr>
          </a:p>
          <a:p>
            <a:pPr>
              <a:lnSpc>
                <a:spcPct val="90000"/>
              </a:lnSpc>
            </a:pPr>
            <a:r>
              <a:rPr lang="en-US" sz="2400" dirty="0">
                <a:solidFill>
                  <a:schemeClr val="bg2"/>
                </a:solidFill>
              </a:rPr>
              <a:t>National PrepareAthon </a:t>
            </a:r>
            <a:r>
              <a:rPr lang="en-US" sz="2400" dirty="0" smtClean="0">
                <a:solidFill>
                  <a:schemeClr val="bg2"/>
                </a:solidFill>
              </a:rPr>
              <a:t>Days: April 30 and September 30</a:t>
            </a:r>
            <a:endParaRPr lang="en-US" sz="2400" dirty="0">
              <a:solidFill>
                <a:schemeClr val="bg2"/>
              </a:solidFill>
            </a:endParaRPr>
          </a:p>
          <a:p>
            <a:pPr marL="0" indent="0">
              <a:lnSpc>
                <a:spcPct val="90000"/>
              </a:lnSpc>
              <a:buNone/>
            </a:pPr>
            <a:endParaRPr lang="en-US" sz="2000" dirty="0">
              <a:solidFill>
                <a:schemeClr val="bg2"/>
              </a:solidFill>
            </a:endParaRPr>
          </a:p>
          <a:p>
            <a:pPr>
              <a:lnSpc>
                <a:spcPct val="90000"/>
              </a:lnSpc>
            </a:pPr>
            <a:r>
              <a:rPr lang="en-US" dirty="0" err="1">
                <a:solidFill>
                  <a:srgbClr val="0E4782"/>
                </a:solidFill>
              </a:rPr>
              <a:t>r</a:t>
            </a:r>
            <a:r>
              <a:rPr lang="en-US" dirty="0" err="1" smtClean="0">
                <a:solidFill>
                  <a:srgbClr val="0E4782"/>
                </a:solidFill>
              </a:rPr>
              <a:t>eady.gov</a:t>
            </a:r>
            <a:r>
              <a:rPr lang="en-US" dirty="0" smtClean="0">
                <a:solidFill>
                  <a:srgbClr val="0E4782"/>
                </a:solidFill>
              </a:rPr>
              <a:t>/prepare</a:t>
            </a:r>
          </a:p>
          <a:p>
            <a:pPr>
              <a:lnSpc>
                <a:spcPct val="90000"/>
              </a:lnSpc>
            </a:pPr>
            <a:r>
              <a:rPr lang="en-US" dirty="0" smtClean="0">
                <a:solidFill>
                  <a:srgbClr val="0E4782"/>
                </a:solidFill>
              </a:rPr>
              <a:t>@PrepareAthon</a:t>
            </a:r>
          </a:p>
        </p:txBody>
      </p:sp>
      <p:pic>
        <p:nvPicPr>
          <p:cNvPr id="6" name="Picture 5" descr="Screen Shot 2016-03-17 at 9.34.41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5237" y="1295400"/>
            <a:ext cx="4076363" cy="4724400"/>
          </a:xfrm>
          <a:prstGeom prst="rect">
            <a:avLst/>
          </a:prstGeom>
        </p:spPr>
      </p:pic>
    </p:spTree>
    <p:extLst>
      <p:ext uri="{BB962C8B-B14F-4D97-AF65-F5344CB8AC3E}">
        <p14:creationId xmlns:p14="http://schemas.microsoft.com/office/powerpoint/2010/main" val="389220275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4294967295"/>
          </p:nvPr>
        </p:nvSpPr>
        <p:spPr>
          <a:xfrm>
            <a:off x="228600" y="1066800"/>
            <a:ext cx="8763000" cy="4419600"/>
          </a:xfrm>
        </p:spPr>
        <p:txBody>
          <a:bodyPr/>
          <a:lstStyle/>
          <a:p>
            <a:pPr>
              <a:defRPr/>
            </a:pPr>
            <a:r>
              <a:rPr lang="en-US" sz="2400" dirty="0">
                <a:latin typeface="Arial" charset="0"/>
                <a:ea typeface="ＭＳ Ｐゴシック" charset="0"/>
                <a:cs typeface="ＭＳ Ｐゴシック" charset="0"/>
              </a:rPr>
              <a:t>Register </a:t>
            </a:r>
            <a:r>
              <a:rPr lang="en-US" sz="2400" dirty="0" smtClean="0">
                <a:latin typeface="Arial" charset="0"/>
                <a:ea typeface="ＭＳ Ｐゴシック" charset="0"/>
                <a:cs typeface="ＭＳ Ｐゴシック" charset="0"/>
              </a:rPr>
              <a:t>your organization’s drill at </a:t>
            </a:r>
            <a:br>
              <a:rPr lang="en-US" sz="2400" dirty="0" smtClean="0">
                <a:latin typeface="Arial" charset="0"/>
                <a:ea typeface="ＭＳ Ｐゴシック" charset="0"/>
                <a:cs typeface="ＭＳ Ｐゴシック" charset="0"/>
              </a:rPr>
            </a:br>
            <a:r>
              <a:rPr lang="en-US" b="1" u="sng" dirty="0" err="1" smtClean="0">
                <a:solidFill>
                  <a:srgbClr val="0E4782"/>
                </a:solidFill>
                <a:latin typeface="Arial" charset="0"/>
                <a:ea typeface="ＭＳ Ｐゴシック" charset="0"/>
                <a:cs typeface="ＭＳ Ｐゴシック" charset="0"/>
              </a:rPr>
              <a:t>Shakeout.Org</a:t>
            </a:r>
            <a:endParaRPr lang="en-US" b="1" u="sng" dirty="0" smtClean="0">
              <a:solidFill>
                <a:srgbClr val="0E4782"/>
              </a:solidFill>
              <a:latin typeface="Arial" charset="0"/>
              <a:ea typeface="ＭＳ Ｐゴシック" charset="0"/>
              <a:cs typeface="ＭＳ Ｐゴシック" charset="0"/>
            </a:endParaRPr>
          </a:p>
          <a:p>
            <a:pPr>
              <a:defRPr/>
            </a:pPr>
            <a:endParaRPr lang="en-US" sz="1200" u="sng" dirty="0">
              <a:solidFill>
                <a:srgbClr val="0E4782"/>
              </a:solidFill>
              <a:latin typeface="Arial" charset="0"/>
              <a:ea typeface="ＭＳ Ｐゴシック" charset="0"/>
              <a:cs typeface="ＭＳ Ｐゴシック" charset="0"/>
            </a:endParaRPr>
          </a:p>
          <a:p>
            <a:pPr>
              <a:defRPr/>
            </a:pPr>
            <a:r>
              <a:rPr lang="en-US" sz="2400" dirty="0" smtClean="0">
                <a:solidFill>
                  <a:schemeClr val="bg2"/>
                </a:solidFill>
                <a:latin typeface="Arial" charset="0"/>
                <a:ea typeface="ＭＳ Ｐゴシック" charset="0"/>
                <a:cs typeface="ＭＳ Ｐゴシック" charset="0"/>
              </a:rPr>
              <a:t>Host </a:t>
            </a:r>
            <a:r>
              <a:rPr lang="en-US" sz="2400" dirty="0">
                <a:solidFill>
                  <a:schemeClr val="bg2"/>
                </a:solidFill>
                <a:latin typeface="Arial" charset="0"/>
                <a:ea typeface="ＭＳ Ｐゴシック" charset="0"/>
                <a:cs typeface="ＭＳ Ｐゴシック" charset="0"/>
              </a:rPr>
              <a:t>a ShakeOut Media </a:t>
            </a:r>
            <a:r>
              <a:rPr lang="en-US" sz="2400" dirty="0" smtClean="0">
                <a:solidFill>
                  <a:schemeClr val="bg2"/>
                </a:solidFill>
                <a:latin typeface="Arial" charset="0"/>
                <a:ea typeface="ＭＳ Ｐゴシック" charset="0"/>
                <a:cs typeface="ＭＳ Ｐゴシック" charset="0"/>
              </a:rPr>
              <a:t>event in </a:t>
            </a:r>
            <a:br>
              <a:rPr lang="en-US" sz="2400" dirty="0" smtClean="0">
                <a:solidFill>
                  <a:schemeClr val="bg2"/>
                </a:solidFill>
                <a:latin typeface="Arial" charset="0"/>
                <a:ea typeface="ＭＳ Ｐゴシック" charset="0"/>
                <a:cs typeface="ＭＳ Ｐゴシック" charset="0"/>
              </a:rPr>
            </a:br>
            <a:r>
              <a:rPr lang="en-US" sz="2400" dirty="0" smtClean="0">
                <a:solidFill>
                  <a:schemeClr val="bg2"/>
                </a:solidFill>
                <a:latin typeface="Arial" charset="0"/>
                <a:ea typeface="ＭＳ Ｐゴシック" charset="0"/>
                <a:cs typeface="ＭＳ Ｐゴシック" charset="0"/>
              </a:rPr>
              <a:t>your community</a:t>
            </a:r>
          </a:p>
          <a:p>
            <a:pPr>
              <a:defRPr/>
            </a:pPr>
            <a:endParaRPr lang="en-US" sz="1400" dirty="0" smtClean="0">
              <a:latin typeface="Arial" charset="0"/>
              <a:ea typeface="ＭＳ Ｐゴシック" charset="0"/>
              <a:cs typeface="ＭＳ Ｐゴシック" charset="0"/>
            </a:endParaRPr>
          </a:p>
          <a:p>
            <a:pPr>
              <a:defRPr/>
            </a:pPr>
            <a:r>
              <a:rPr lang="en-US" sz="2400" dirty="0" smtClean="0">
                <a:latin typeface="Arial" charset="0"/>
                <a:ea typeface="ＭＳ Ｐゴシック" charset="0"/>
                <a:cs typeface="ＭＳ Ｐゴシック" charset="0"/>
              </a:rPr>
              <a:t>Distribute or use drill manuals, </a:t>
            </a:r>
            <a:br>
              <a:rPr lang="en-US" sz="2400" dirty="0" smtClean="0">
                <a:latin typeface="Arial" charset="0"/>
                <a:ea typeface="ＭＳ Ｐゴシック" charset="0"/>
                <a:cs typeface="ＭＳ Ｐゴシック" charset="0"/>
              </a:rPr>
            </a:br>
            <a:r>
              <a:rPr lang="en-US" sz="2400" dirty="0" smtClean="0">
                <a:latin typeface="Arial" charset="0"/>
                <a:ea typeface="ＭＳ Ｐゴシック" charset="0"/>
                <a:cs typeface="ＭＳ Ｐゴシック" charset="0"/>
              </a:rPr>
              <a:t>flyers, posters, videos, &amp; more:</a:t>
            </a:r>
            <a:br>
              <a:rPr lang="en-US" sz="2400" dirty="0" smtClean="0">
                <a:latin typeface="Arial" charset="0"/>
                <a:ea typeface="ＭＳ Ｐゴシック" charset="0"/>
                <a:cs typeface="ＭＳ Ｐゴシック" charset="0"/>
              </a:rPr>
            </a:br>
            <a:r>
              <a:rPr lang="en-US" sz="2800" b="1" u="sng" dirty="0" err="1" smtClean="0">
                <a:solidFill>
                  <a:srgbClr val="0E4782"/>
                </a:solidFill>
                <a:latin typeface="Arial" charset="0"/>
                <a:ea typeface="ＭＳ Ｐゴシック" charset="0"/>
                <a:cs typeface="ＭＳ Ｐゴシック" charset="0"/>
              </a:rPr>
              <a:t>ShakeOut.org</a:t>
            </a:r>
            <a:r>
              <a:rPr lang="en-US" sz="2800" b="1" u="sng" dirty="0" smtClean="0">
                <a:solidFill>
                  <a:srgbClr val="0E4782"/>
                </a:solidFill>
                <a:latin typeface="Arial" charset="0"/>
                <a:ea typeface="ＭＳ Ｐゴシック" charset="0"/>
                <a:cs typeface="ＭＳ Ｐゴシック" charset="0"/>
              </a:rPr>
              <a:t>/resources</a:t>
            </a:r>
          </a:p>
          <a:p>
            <a:pPr>
              <a:defRPr/>
            </a:pPr>
            <a:endParaRPr lang="en-US" sz="900" b="1" u="sng" dirty="0" smtClean="0">
              <a:solidFill>
                <a:srgbClr val="0E4782"/>
              </a:solidFill>
              <a:latin typeface="Arial" charset="0"/>
              <a:ea typeface="ＭＳ Ｐゴシック" charset="0"/>
              <a:cs typeface="ＭＳ Ｐゴシック" charset="0"/>
            </a:endParaRPr>
          </a:p>
          <a:p>
            <a:pPr>
              <a:defRPr/>
            </a:pPr>
            <a:r>
              <a:rPr lang="en-US" sz="2400" dirty="0" smtClean="0"/>
              <a:t>Post </a:t>
            </a:r>
            <a:r>
              <a:rPr lang="en-US" sz="2400" dirty="0"/>
              <a:t>content from </a:t>
            </a:r>
            <a:r>
              <a:rPr lang="en-US" sz="2400" dirty="0">
                <a:solidFill>
                  <a:srgbClr val="0E4782"/>
                </a:solidFill>
              </a:rPr>
              <a:t/>
            </a:r>
            <a:br>
              <a:rPr lang="en-US" sz="2400" dirty="0">
                <a:solidFill>
                  <a:srgbClr val="0E4782"/>
                </a:solidFill>
              </a:rPr>
            </a:br>
            <a:r>
              <a:rPr lang="en-US" sz="2800" b="1" dirty="0" err="1">
                <a:solidFill>
                  <a:srgbClr val="0E4782"/>
                </a:solidFill>
              </a:rPr>
              <a:t>ShakeOut.org</a:t>
            </a:r>
            <a:r>
              <a:rPr lang="en-US" sz="2800" b="1" dirty="0">
                <a:solidFill>
                  <a:srgbClr val="0E4782"/>
                </a:solidFill>
              </a:rPr>
              <a:t>/messaging</a:t>
            </a:r>
          </a:p>
          <a:p>
            <a:pPr>
              <a:defRPr/>
            </a:pPr>
            <a:endParaRPr lang="en-US" sz="2800" b="1" u="sng" dirty="0" smtClean="0">
              <a:solidFill>
                <a:srgbClr val="0E4782"/>
              </a:solidFill>
              <a:latin typeface="Arial" charset="0"/>
              <a:ea typeface="ＭＳ Ｐゴシック" charset="0"/>
              <a:cs typeface="ＭＳ Ｐゴシック" charset="0"/>
            </a:endParaRPr>
          </a:p>
          <a:p>
            <a:pPr marL="0" indent="0">
              <a:buNone/>
              <a:defRPr/>
            </a:pPr>
            <a:r>
              <a:rPr lang="en-US" sz="2400" dirty="0">
                <a:solidFill>
                  <a:srgbClr val="0E4782"/>
                </a:solidFill>
                <a:latin typeface="Arial" charset="0"/>
                <a:ea typeface="ＭＳ Ｐゴシック" charset="0"/>
                <a:cs typeface="ＭＳ Ｐゴシック" charset="0"/>
              </a:rPr>
              <a:t> </a:t>
            </a:r>
            <a:r>
              <a:rPr lang="en-US" sz="2400" dirty="0" smtClean="0">
                <a:solidFill>
                  <a:srgbClr val="0E4782"/>
                </a:solidFill>
                <a:latin typeface="Arial" charset="0"/>
                <a:ea typeface="ＭＳ Ｐゴシック" charset="0"/>
                <a:cs typeface="ＭＳ Ｐゴシック" charset="0"/>
              </a:rPr>
              <a:t>  </a:t>
            </a:r>
            <a:endParaRPr lang="en-US" sz="600" dirty="0">
              <a:latin typeface="Arial" charset="0"/>
              <a:ea typeface="ＭＳ Ｐゴシック" charset="0"/>
              <a:cs typeface="ＭＳ Ｐゴシック" charset="0"/>
            </a:endParaRPr>
          </a:p>
          <a:p>
            <a:pPr>
              <a:defRPr/>
            </a:pPr>
            <a:endParaRPr lang="en-US" sz="1600" u="sng" dirty="0">
              <a:solidFill>
                <a:srgbClr val="0E4782"/>
              </a:solidFill>
              <a:latin typeface="Arial" charset="0"/>
              <a:ea typeface="ＭＳ Ｐゴシック" charset="0"/>
              <a:cs typeface="ＭＳ Ｐゴシック" charset="0"/>
            </a:endParaRPr>
          </a:p>
          <a:p>
            <a:pPr>
              <a:defRPr/>
            </a:pPr>
            <a:endParaRPr lang="en-US" sz="2400" dirty="0">
              <a:solidFill>
                <a:srgbClr val="FFFFFF"/>
              </a:solidFill>
              <a:latin typeface="Arial" charset="0"/>
              <a:ea typeface="ＭＳ Ｐゴシック" charset="0"/>
              <a:cs typeface="ＭＳ Ｐゴシック" charset="0"/>
            </a:endParaRPr>
          </a:p>
          <a:p>
            <a:pPr>
              <a:defRPr/>
            </a:pPr>
            <a:endParaRPr lang="en-US" sz="2400" dirty="0">
              <a:latin typeface="Arial" charset="0"/>
              <a:ea typeface="ＭＳ Ｐゴシック" charset="0"/>
              <a:cs typeface="ＭＳ Ｐゴシック" charset="0"/>
            </a:endParaRPr>
          </a:p>
          <a:p>
            <a:pPr>
              <a:defRPr/>
            </a:pPr>
            <a:endParaRPr lang="en-US" sz="2400" dirty="0">
              <a:latin typeface="Arial" charset="0"/>
              <a:ea typeface="ＭＳ Ｐゴシック" charset="0"/>
              <a:cs typeface="ＭＳ Ｐゴシック" charset="0"/>
            </a:endParaRPr>
          </a:p>
          <a:p>
            <a:pPr>
              <a:defRPr/>
            </a:pPr>
            <a:endParaRPr lang="en-US" sz="2400" dirty="0">
              <a:latin typeface="Arial" charset="0"/>
              <a:ea typeface="ＭＳ Ｐゴシック" charset="0"/>
              <a:cs typeface="ＭＳ Ｐゴシック" charset="0"/>
            </a:endParaRPr>
          </a:p>
        </p:txBody>
      </p:sp>
      <p:pic>
        <p:nvPicPr>
          <p:cNvPr id="4" name="Picture 3" descr="Screen Shot 2014-06-03 at 3.11.1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143000"/>
            <a:ext cx="2590800" cy="2361603"/>
          </a:xfrm>
          <a:prstGeom prst="rect">
            <a:avLst/>
          </a:prstGeom>
          <a:ln>
            <a:solidFill>
              <a:schemeClr val="bg1"/>
            </a:solidFill>
          </a:ln>
        </p:spPr>
      </p:pic>
      <p:pic>
        <p:nvPicPr>
          <p:cNvPr id="8" name="Picture 7" descr="ShakeOut_Global_JoinUs_728x90_ND.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03760"/>
            <a:ext cx="9220200" cy="1130440"/>
          </a:xfrm>
          <a:prstGeom prst="rect">
            <a:avLst/>
          </a:prstGeom>
        </p:spPr>
      </p:pic>
      <p:sp>
        <p:nvSpPr>
          <p:cNvPr id="9" name="Title 1"/>
          <p:cNvSpPr txBox="1">
            <a:spLocks/>
          </p:cNvSpPr>
          <p:nvPr/>
        </p:nvSpPr>
        <p:spPr bwMode="auto">
          <a:xfrm>
            <a:off x="0" y="762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smtClean="0">
                <a:solidFill>
                  <a:srgbClr val="FFFFFF"/>
                </a:solidFill>
              </a:rPr>
              <a:t>You Can Help Increase Participation</a:t>
            </a:r>
            <a:endParaRPr lang="en-US" b="1" dirty="0">
              <a:solidFill>
                <a:srgbClr val="FFFFFF"/>
              </a:solidFill>
            </a:endParaRPr>
          </a:p>
        </p:txBody>
      </p:sp>
      <p:pic>
        <p:nvPicPr>
          <p:cNvPr id="10" name="Picture 9" descr="Desk Fin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7400" y="3771900"/>
            <a:ext cx="2912533" cy="1638300"/>
          </a:xfrm>
          <a:prstGeom prst="rect">
            <a:avLst/>
          </a:prstGeom>
        </p:spPr>
      </p:pic>
    </p:spTree>
    <p:extLst>
      <p:ext uri="{BB962C8B-B14F-4D97-AF65-F5344CB8AC3E}">
        <p14:creationId xmlns:p14="http://schemas.microsoft.com/office/powerpoint/2010/main" val="206995831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txBox="1">
            <a:spLocks/>
          </p:cNvSpPr>
          <p:nvPr/>
        </p:nvSpPr>
        <p:spPr bwMode="auto">
          <a:xfrm>
            <a:off x="533400" y="762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eaLnBrk="1" hangingPunct="1"/>
            <a:r>
              <a:rPr lang="en-US" b="1" dirty="0" smtClean="0">
                <a:solidFill>
                  <a:srgbClr val="FFFFFF"/>
                </a:solidFill>
              </a:rPr>
              <a:t>Connect with the ECA &amp; ShakeOut</a:t>
            </a:r>
            <a:endParaRPr lang="en-US" b="1" dirty="0">
              <a:solidFill>
                <a:srgbClr val="FFFFFF"/>
              </a:solidFill>
            </a:endParaRPr>
          </a:p>
        </p:txBody>
      </p:sp>
      <p:sp>
        <p:nvSpPr>
          <p:cNvPr id="7" name="Rectangle 3"/>
          <p:cNvSpPr txBox="1">
            <a:spLocks noChangeArrowheads="1"/>
          </p:cNvSpPr>
          <p:nvPr/>
        </p:nvSpPr>
        <p:spPr>
          <a:xfrm>
            <a:off x="685800" y="1066800"/>
            <a:ext cx="8077200" cy="2895600"/>
          </a:xfrm>
          <a:prstGeom prst="rect">
            <a:avLst/>
          </a:prstGeom>
        </p:spPr>
        <p:txBody>
          <a:bodyPr rIns="131832"/>
          <a:lstStyle>
            <a:lvl1pPr marL="338138" indent="-338138" algn="l" rtl="0" eaLnBrk="0" fontAlgn="base" hangingPunct="0">
              <a:spcBef>
                <a:spcPct val="20000"/>
              </a:spcBef>
              <a:spcAft>
                <a:spcPct val="0"/>
              </a:spcAft>
              <a:buClr>
                <a:schemeClr val="tx2"/>
              </a:buClr>
              <a:buChar char="•"/>
              <a:defRPr sz="3200">
                <a:solidFill>
                  <a:schemeClr val="tx1"/>
                </a:solidFill>
                <a:latin typeface="+mn-lt"/>
                <a:ea typeface="ＭＳ Ｐゴシック" pitchFamily="-108" charset="-128"/>
                <a:cs typeface="ＭＳ Ｐゴシック" pitchFamily="-108" charset="-128"/>
              </a:defRPr>
            </a:lvl1pPr>
            <a:lvl2pPr marL="738188" indent="-280988"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38238" indent="-223838" algn="l" rtl="0" eaLnBrk="0" fontAlgn="base" hangingPunct="0">
              <a:spcBef>
                <a:spcPct val="20000"/>
              </a:spcBef>
              <a:spcAft>
                <a:spcPct val="0"/>
              </a:spcAft>
              <a:buClr>
                <a:schemeClr val="tx2"/>
              </a:buClr>
              <a:buChar char="•"/>
              <a:defRPr sz="2400">
                <a:solidFill>
                  <a:schemeClr val="tx1"/>
                </a:solidFill>
                <a:latin typeface="+mn-lt"/>
                <a:ea typeface="ヒラギノ角ゴ Pro W3" charset="-128"/>
                <a:cs typeface="ヒラギノ角ゴ Pro W3" pitchFamily="-107" charset="-128"/>
              </a:defRPr>
            </a:lvl3pPr>
            <a:lvl4pPr marL="1593850" indent="-223838" algn="l" rtl="0" eaLnBrk="0" fontAlgn="base" hangingPunct="0">
              <a:spcBef>
                <a:spcPct val="20000"/>
              </a:spcBef>
              <a:spcAft>
                <a:spcPct val="0"/>
              </a:spcAft>
              <a:buChar char="–"/>
              <a:defRPr sz="2000">
                <a:solidFill>
                  <a:schemeClr val="tx1"/>
                </a:solidFill>
                <a:latin typeface="+mn-lt"/>
                <a:ea typeface="ヒラギノ角ゴ Pro W3" charset="-128"/>
                <a:cs typeface="ヒラギノ角ゴ Pro W3" charset="0"/>
              </a:defRPr>
            </a:lvl4pPr>
            <a:lvl5pPr marL="2051050" indent="-223838" algn="l" rtl="0" eaLnBrk="0" fontAlgn="base" hangingPunct="0">
              <a:spcBef>
                <a:spcPct val="20000"/>
              </a:spcBef>
              <a:spcAft>
                <a:spcPct val="0"/>
              </a:spcAft>
              <a:buClr>
                <a:schemeClr val="tx2"/>
              </a:buClr>
              <a:buChar char="•"/>
              <a:defRPr sz="2000">
                <a:solidFill>
                  <a:schemeClr val="tx1"/>
                </a:solidFill>
                <a:latin typeface="+mn-lt"/>
                <a:ea typeface="ＭＳ Ｐゴシック" charset="-128"/>
                <a:cs typeface="ＭＳ Ｐゴシック" charset="-128"/>
              </a:defRPr>
            </a:lvl5pPr>
            <a:lvl6pPr marL="2511242" indent="-228296" algn="l" rtl="0" fontAlgn="base">
              <a:spcBef>
                <a:spcPct val="20000"/>
              </a:spcBef>
              <a:spcAft>
                <a:spcPct val="0"/>
              </a:spcAft>
              <a:buClr>
                <a:schemeClr val="tx2"/>
              </a:buClr>
              <a:buChar char="•"/>
              <a:defRPr sz="2000">
                <a:solidFill>
                  <a:schemeClr val="tx1"/>
                </a:solidFill>
                <a:latin typeface="+mn-lt"/>
              </a:defRPr>
            </a:lvl6pPr>
            <a:lvl7pPr marL="2967832" indent="-228296" algn="l" rtl="0" fontAlgn="base">
              <a:spcBef>
                <a:spcPct val="20000"/>
              </a:spcBef>
              <a:spcAft>
                <a:spcPct val="0"/>
              </a:spcAft>
              <a:buClr>
                <a:schemeClr val="tx2"/>
              </a:buClr>
              <a:buChar char="•"/>
              <a:defRPr sz="2000">
                <a:solidFill>
                  <a:schemeClr val="tx1"/>
                </a:solidFill>
                <a:latin typeface="+mn-lt"/>
              </a:defRPr>
            </a:lvl7pPr>
            <a:lvl8pPr marL="3424419" indent="-228296" algn="l" rtl="0" fontAlgn="base">
              <a:spcBef>
                <a:spcPct val="20000"/>
              </a:spcBef>
              <a:spcAft>
                <a:spcPct val="0"/>
              </a:spcAft>
              <a:buClr>
                <a:schemeClr val="tx2"/>
              </a:buClr>
              <a:buChar char="•"/>
              <a:defRPr sz="2000">
                <a:solidFill>
                  <a:schemeClr val="tx1"/>
                </a:solidFill>
                <a:latin typeface="+mn-lt"/>
              </a:defRPr>
            </a:lvl8pPr>
            <a:lvl9pPr marL="3881008" indent="-228296" algn="l" rtl="0" fontAlgn="base">
              <a:spcBef>
                <a:spcPct val="20000"/>
              </a:spcBef>
              <a:spcAft>
                <a:spcPct val="0"/>
              </a:spcAft>
              <a:buClr>
                <a:schemeClr val="tx2"/>
              </a:buClr>
              <a:buChar char="•"/>
              <a:defRPr sz="2000">
                <a:solidFill>
                  <a:schemeClr val="tx1"/>
                </a:solidFill>
                <a:latin typeface="+mn-lt"/>
              </a:defRPr>
            </a:lvl9pPr>
          </a:lstStyle>
          <a:p>
            <a:pPr>
              <a:lnSpc>
                <a:spcPct val="90000"/>
              </a:lnSpc>
              <a:buClr>
                <a:schemeClr val="bg2"/>
              </a:buClr>
            </a:pPr>
            <a:r>
              <a:rPr lang="en-US" sz="2400" dirty="0" smtClean="0">
                <a:solidFill>
                  <a:schemeClr val="bg2"/>
                </a:solidFill>
              </a:rPr>
              <a:t>213-740-3262</a:t>
            </a:r>
            <a:endParaRPr lang="en-US" sz="2400" dirty="0" smtClean="0">
              <a:solidFill>
                <a:schemeClr val="bg2"/>
              </a:solidFill>
              <a:hlinkClick r:id="rId3" action="ppaction://hlinkfile"/>
            </a:endParaRPr>
          </a:p>
          <a:p>
            <a:pPr>
              <a:lnSpc>
                <a:spcPct val="90000"/>
              </a:lnSpc>
              <a:buClr>
                <a:schemeClr val="bg2"/>
              </a:buClr>
            </a:pPr>
            <a:endParaRPr lang="en-US" sz="1800" dirty="0">
              <a:solidFill>
                <a:schemeClr val="bg2"/>
              </a:solidFill>
              <a:hlinkClick r:id="rId3" action="ppaction://hlinkfile"/>
            </a:endParaRPr>
          </a:p>
          <a:p>
            <a:pPr>
              <a:lnSpc>
                <a:spcPct val="90000"/>
              </a:lnSpc>
              <a:buClr>
                <a:schemeClr val="bg2"/>
              </a:buClr>
            </a:pPr>
            <a:r>
              <a:rPr lang="en-US" sz="2400" b="1" dirty="0" smtClean="0">
                <a:solidFill>
                  <a:schemeClr val="bg2"/>
                </a:solidFill>
                <a:hlinkClick r:id="" action="ppaction://hlinkfile"/>
              </a:rPr>
              <a:t>info@earthquakecountry.org</a:t>
            </a:r>
          </a:p>
          <a:p>
            <a:pPr>
              <a:lnSpc>
                <a:spcPct val="90000"/>
              </a:lnSpc>
              <a:buClr>
                <a:schemeClr val="bg2"/>
              </a:buClr>
            </a:pPr>
            <a:r>
              <a:rPr lang="en-US" sz="2400" b="1" dirty="0" smtClean="0">
                <a:solidFill>
                  <a:schemeClr val="bg2"/>
                </a:solidFill>
                <a:hlinkClick r:id="" action="ppaction://hlinkfile"/>
              </a:rPr>
              <a:t>info@shakeout.org</a:t>
            </a:r>
          </a:p>
          <a:p>
            <a:pPr marL="0" indent="0">
              <a:lnSpc>
                <a:spcPct val="90000"/>
              </a:lnSpc>
              <a:buClr>
                <a:schemeClr val="bg2"/>
              </a:buClr>
              <a:buNone/>
            </a:pPr>
            <a:endParaRPr lang="en-US" sz="1800" b="1" dirty="0" smtClean="0">
              <a:solidFill>
                <a:schemeClr val="bg2"/>
              </a:solidFill>
              <a:hlinkClick r:id="" action="ppaction://hlinkfile"/>
            </a:endParaRPr>
          </a:p>
          <a:p>
            <a:pPr>
              <a:lnSpc>
                <a:spcPct val="90000"/>
              </a:lnSpc>
              <a:buClr>
                <a:schemeClr val="bg2"/>
              </a:buClr>
            </a:pPr>
            <a:r>
              <a:rPr lang="en-US" sz="2400" b="1" dirty="0" smtClean="0">
                <a:solidFill>
                  <a:schemeClr val="bg2"/>
                </a:solidFill>
                <a:hlinkClick r:id="" action="ppaction://hlinkfile"/>
              </a:rPr>
              <a:t>Twitter.com/eca</a:t>
            </a:r>
            <a:r>
              <a:rPr lang="en-US" sz="2400" b="1" dirty="0" smtClean="0">
                <a:solidFill>
                  <a:schemeClr val="bg2"/>
                </a:solidFill>
              </a:rPr>
              <a:t>	</a:t>
            </a:r>
            <a:r>
              <a:rPr lang="en-US" sz="2400" dirty="0" smtClean="0">
                <a:solidFill>
                  <a:schemeClr val="bg2"/>
                </a:solidFill>
              </a:rPr>
              <a:t>@</a:t>
            </a:r>
            <a:r>
              <a:rPr lang="en-US" sz="2400" dirty="0" err="1" smtClean="0">
                <a:solidFill>
                  <a:schemeClr val="bg2"/>
                </a:solidFill>
              </a:rPr>
              <a:t>eca</a:t>
            </a:r>
            <a:endParaRPr lang="en-US" sz="2400" dirty="0" smtClean="0">
              <a:solidFill>
                <a:schemeClr val="bg2"/>
              </a:solidFill>
            </a:endParaRPr>
          </a:p>
          <a:p>
            <a:pPr>
              <a:lnSpc>
                <a:spcPct val="90000"/>
              </a:lnSpc>
              <a:buClr>
                <a:schemeClr val="bg2"/>
              </a:buClr>
            </a:pPr>
            <a:r>
              <a:rPr lang="en-US" sz="2400" b="1" dirty="0" smtClean="0">
                <a:solidFill>
                  <a:schemeClr val="bg2"/>
                </a:solidFill>
                <a:hlinkClick r:id="rId4" action="ppaction://hlinkfile"/>
              </a:rPr>
              <a:t>Twitter.com/shakeout </a:t>
            </a:r>
            <a:r>
              <a:rPr lang="en-US" sz="2400" b="1" dirty="0" smtClean="0">
                <a:solidFill>
                  <a:schemeClr val="bg2"/>
                </a:solidFill>
              </a:rPr>
              <a:t>  </a:t>
            </a:r>
            <a:r>
              <a:rPr lang="en-US" sz="2400" dirty="0" smtClean="0">
                <a:solidFill>
                  <a:schemeClr val="bg2"/>
                </a:solidFill>
              </a:rPr>
              <a:t>@shakeout</a:t>
            </a:r>
          </a:p>
          <a:p>
            <a:pPr>
              <a:lnSpc>
                <a:spcPct val="90000"/>
              </a:lnSpc>
              <a:buClr>
                <a:schemeClr val="bg2"/>
              </a:buClr>
            </a:pPr>
            <a:r>
              <a:rPr lang="en-US" sz="2400" b="1" dirty="0" smtClean="0">
                <a:solidFill>
                  <a:schemeClr val="bg2"/>
                </a:solidFill>
                <a:hlinkClick r:id="rId5" action="ppaction://hlinkfile"/>
              </a:rPr>
              <a:t>Twitter.com/thetsunamizone</a:t>
            </a:r>
            <a:r>
              <a:rPr lang="en-US" sz="2400" b="1" dirty="0" smtClean="0">
                <a:solidFill>
                  <a:schemeClr val="bg2"/>
                </a:solidFill>
              </a:rPr>
              <a:t>  </a:t>
            </a:r>
            <a:r>
              <a:rPr lang="en-US" sz="2400" dirty="0" smtClean="0">
                <a:solidFill>
                  <a:schemeClr val="bg2"/>
                </a:solidFill>
              </a:rPr>
              <a:t>@</a:t>
            </a:r>
            <a:r>
              <a:rPr lang="en-US" sz="2400" dirty="0" err="1" smtClean="0">
                <a:solidFill>
                  <a:schemeClr val="bg2"/>
                </a:solidFill>
              </a:rPr>
              <a:t>thetsunamizone</a:t>
            </a:r>
            <a:endParaRPr lang="en-US" sz="2400" dirty="0" smtClean="0">
              <a:solidFill>
                <a:schemeClr val="bg2"/>
              </a:solidFill>
            </a:endParaRPr>
          </a:p>
          <a:p>
            <a:pPr marL="0" indent="0">
              <a:lnSpc>
                <a:spcPct val="90000"/>
              </a:lnSpc>
              <a:buClr>
                <a:schemeClr val="bg2"/>
              </a:buClr>
              <a:buNone/>
            </a:pPr>
            <a:endParaRPr lang="en-US" sz="2000" b="1" dirty="0" smtClean="0">
              <a:solidFill>
                <a:schemeClr val="bg2"/>
              </a:solidFill>
              <a:hlinkClick r:id="" action="ppaction://hlinkfile"/>
            </a:endParaRPr>
          </a:p>
          <a:p>
            <a:pPr>
              <a:lnSpc>
                <a:spcPct val="90000"/>
              </a:lnSpc>
              <a:buClr>
                <a:schemeClr val="bg2"/>
              </a:buClr>
            </a:pPr>
            <a:r>
              <a:rPr lang="en-US" sz="2400" b="1" dirty="0" smtClean="0">
                <a:solidFill>
                  <a:schemeClr val="bg2"/>
                </a:solidFill>
                <a:hlinkClick r:id="" action="ppaction://hlinkfile"/>
              </a:rPr>
              <a:t>Facebook.com/earthquakecountryalliance</a:t>
            </a:r>
            <a:endParaRPr lang="en-US" sz="2400" b="1" dirty="0" smtClean="0">
              <a:solidFill>
                <a:schemeClr val="bg2"/>
              </a:solidFill>
            </a:endParaRPr>
          </a:p>
          <a:p>
            <a:pPr>
              <a:lnSpc>
                <a:spcPct val="90000"/>
              </a:lnSpc>
              <a:buClr>
                <a:schemeClr val="bg2"/>
              </a:buClr>
            </a:pPr>
            <a:r>
              <a:rPr lang="en-US" sz="2400" b="1" dirty="0">
                <a:solidFill>
                  <a:schemeClr val="bg2"/>
                </a:solidFill>
                <a:hlinkClick r:id="rId6" action="ppaction://hlinkfile"/>
              </a:rPr>
              <a:t>Facebook.com/</a:t>
            </a:r>
            <a:r>
              <a:rPr lang="en-US" sz="2400" b="1" dirty="0" smtClean="0">
                <a:solidFill>
                  <a:schemeClr val="bg2"/>
                </a:solidFill>
                <a:hlinkClick r:id="rId6" action="ppaction://hlinkfile"/>
              </a:rPr>
              <a:t>greatshakeout</a:t>
            </a:r>
            <a:endParaRPr lang="en-US" sz="2400" b="1" dirty="0">
              <a:solidFill>
                <a:schemeClr val="bg2"/>
              </a:solidFill>
            </a:endParaRPr>
          </a:p>
          <a:p>
            <a:pPr>
              <a:lnSpc>
                <a:spcPct val="90000"/>
              </a:lnSpc>
              <a:buClr>
                <a:schemeClr val="bg2"/>
              </a:buClr>
            </a:pPr>
            <a:r>
              <a:rPr lang="en-US" sz="2400" b="1" dirty="0" smtClean="0">
                <a:solidFill>
                  <a:schemeClr val="bg2"/>
                </a:solidFill>
                <a:hlinkClick r:id="rId7" action="ppaction://hlinkfile"/>
              </a:rPr>
              <a:t>Facebook.com/thetsunamizone</a:t>
            </a:r>
            <a:endParaRPr lang="en-US" sz="2400" b="1" dirty="0" smtClean="0">
              <a:solidFill>
                <a:schemeClr val="bg2"/>
              </a:solidFill>
            </a:endParaRPr>
          </a:p>
          <a:p>
            <a:pPr>
              <a:lnSpc>
                <a:spcPct val="90000"/>
              </a:lnSpc>
              <a:buClr>
                <a:schemeClr val="bg2"/>
              </a:buClr>
            </a:pPr>
            <a:endParaRPr lang="en-US" sz="1800" b="1" dirty="0" smtClean="0">
              <a:solidFill>
                <a:schemeClr val="bg2"/>
              </a:solidFill>
            </a:endParaRPr>
          </a:p>
          <a:p>
            <a:pPr>
              <a:lnSpc>
                <a:spcPct val="90000"/>
              </a:lnSpc>
              <a:buClr>
                <a:schemeClr val="bg2"/>
              </a:buClr>
            </a:pPr>
            <a:r>
              <a:rPr lang="en-US" sz="2400" b="1" dirty="0" err="1" smtClean="0">
                <a:solidFill>
                  <a:schemeClr val="bg2"/>
                </a:solidFill>
                <a:hlinkClick r:id="rId8"/>
              </a:rPr>
              <a:t>www.youtube.com</a:t>
            </a:r>
            <a:r>
              <a:rPr lang="en-US" sz="2400" b="1" dirty="0">
                <a:solidFill>
                  <a:schemeClr val="bg2"/>
                </a:solidFill>
                <a:hlinkClick r:id="rId8"/>
              </a:rPr>
              <a:t>/user/</a:t>
            </a:r>
            <a:r>
              <a:rPr lang="en-US" sz="2400" b="1" dirty="0" err="1">
                <a:solidFill>
                  <a:schemeClr val="bg2"/>
                </a:solidFill>
                <a:hlinkClick r:id="rId8"/>
              </a:rPr>
              <a:t>greatshakeout</a:t>
            </a:r>
            <a:endParaRPr lang="en-US" sz="2400" b="1" dirty="0" smtClean="0">
              <a:solidFill>
                <a:schemeClr val="bg2"/>
              </a:solidFill>
            </a:endParaRPr>
          </a:p>
          <a:p>
            <a:pPr>
              <a:lnSpc>
                <a:spcPct val="90000"/>
              </a:lnSpc>
              <a:buClr>
                <a:schemeClr val="bg2"/>
              </a:buClr>
            </a:pPr>
            <a:endParaRPr lang="en-US" sz="2000" dirty="0">
              <a:solidFill>
                <a:schemeClr val="bg2"/>
              </a:solidFill>
            </a:endParaRPr>
          </a:p>
          <a:p>
            <a:pPr>
              <a:lnSpc>
                <a:spcPct val="90000"/>
              </a:lnSpc>
              <a:buClr>
                <a:schemeClr val="bg2"/>
              </a:buClr>
            </a:pPr>
            <a:endParaRPr lang="en-US" sz="2000" dirty="0">
              <a:solidFill>
                <a:schemeClr val="bg2"/>
              </a:solidFill>
            </a:endParaRPr>
          </a:p>
        </p:txBody>
      </p:sp>
    </p:spTree>
    <p:extLst>
      <p:ext uri="{BB962C8B-B14F-4D97-AF65-F5344CB8AC3E}">
        <p14:creationId xmlns:p14="http://schemas.microsoft.com/office/powerpoint/2010/main" val="3450406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ChangeArrowheads="1"/>
          </p:cNvSpPr>
          <p:nvPr/>
        </p:nvSpPr>
        <p:spPr bwMode="auto">
          <a:xfrm>
            <a:off x="0" y="0"/>
            <a:ext cx="9144000" cy="6858000"/>
          </a:xfrm>
          <a:prstGeom prst="rect">
            <a:avLst/>
          </a:prstGeom>
          <a:solidFill>
            <a:srgbClr val="C4D3E4"/>
          </a:solidFill>
          <a:ln>
            <a:noFill/>
          </a:ln>
          <a:extLst/>
        </p:spPr>
        <p:txBody>
          <a:bodyPr lIns="91416" tIns="45708" rIns="91416" bIns="45708"/>
          <a:lstStyle/>
          <a:p>
            <a:pPr eaLnBrk="0" hangingPunct="0"/>
            <a:endParaRPr lang="en-US"/>
          </a:p>
        </p:txBody>
      </p:sp>
      <p:sp>
        <p:nvSpPr>
          <p:cNvPr id="20482" name="Subtitle 2"/>
          <p:cNvSpPr txBox="1">
            <a:spLocks/>
          </p:cNvSpPr>
          <p:nvPr/>
        </p:nvSpPr>
        <p:spPr bwMode="auto">
          <a:xfrm>
            <a:off x="0" y="1905000"/>
            <a:ext cx="9144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6" tIns="45658" rIns="91316" bIns="45658"/>
          <a:lstStyle>
            <a:lvl1pPr eaLnBrk="0" hangingPunct="0">
              <a:defRPr sz="3600">
                <a:solidFill>
                  <a:schemeClr val="tx1"/>
                </a:solidFill>
                <a:latin typeface="Arial" charset="0"/>
                <a:ea typeface="ＭＳ Ｐゴシック" charset="0"/>
                <a:cs typeface="ＭＳ Ｐゴシック" charset="0"/>
              </a:defRPr>
            </a:lvl1pPr>
            <a:lvl2pPr marL="742950" indent="-285750" eaLnBrk="0" hangingPunct="0">
              <a:defRPr sz="3600">
                <a:solidFill>
                  <a:schemeClr val="tx1"/>
                </a:solidFill>
                <a:latin typeface="Arial" charset="0"/>
                <a:ea typeface="ＭＳ Ｐゴシック" charset="0"/>
              </a:defRPr>
            </a:lvl2pPr>
            <a:lvl3pPr marL="1143000" indent="-228600" eaLnBrk="0" hangingPunct="0">
              <a:defRPr sz="3600">
                <a:solidFill>
                  <a:schemeClr val="tx1"/>
                </a:solidFill>
                <a:latin typeface="Arial" charset="0"/>
                <a:ea typeface="ＭＳ Ｐゴシック" charset="0"/>
              </a:defRPr>
            </a:lvl3pPr>
            <a:lvl4pPr marL="1600200" indent="-228600" eaLnBrk="0" hangingPunct="0">
              <a:defRPr sz="3600">
                <a:solidFill>
                  <a:schemeClr val="tx1"/>
                </a:solidFill>
                <a:latin typeface="Arial" charset="0"/>
                <a:ea typeface="ＭＳ Ｐゴシック" charset="0"/>
              </a:defRPr>
            </a:lvl4pPr>
            <a:lvl5pPr marL="2057400" indent="-228600" eaLnBrk="0" hangingPunct="0">
              <a:defRPr sz="3600">
                <a:solidFill>
                  <a:schemeClr val="tx1"/>
                </a:solidFill>
                <a:latin typeface="Arial" charset="0"/>
                <a:ea typeface="ＭＳ Ｐゴシック" charset="0"/>
              </a:defRPr>
            </a:lvl5pPr>
            <a:lvl6pPr marL="2514600" indent="-228600" eaLnBrk="0" fontAlgn="base" hangingPunct="0">
              <a:spcBef>
                <a:spcPct val="0"/>
              </a:spcBef>
              <a:spcAft>
                <a:spcPct val="0"/>
              </a:spcAft>
              <a:defRPr sz="3600">
                <a:solidFill>
                  <a:schemeClr val="tx1"/>
                </a:solidFill>
                <a:latin typeface="Arial" charset="0"/>
                <a:ea typeface="ＭＳ Ｐゴシック" charset="0"/>
              </a:defRPr>
            </a:lvl6pPr>
            <a:lvl7pPr marL="2971800" indent="-228600" eaLnBrk="0" fontAlgn="base" hangingPunct="0">
              <a:spcBef>
                <a:spcPct val="0"/>
              </a:spcBef>
              <a:spcAft>
                <a:spcPct val="0"/>
              </a:spcAft>
              <a:defRPr sz="3600">
                <a:solidFill>
                  <a:schemeClr val="tx1"/>
                </a:solidFill>
                <a:latin typeface="Arial" charset="0"/>
                <a:ea typeface="ＭＳ Ｐゴシック" charset="0"/>
              </a:defRPr>
            </a:lvl7pPr>
            <a:lvl8pPr marL="3429000" indent="-228600" eaLnBrk="0" fontAlgn="base" hangingPunct="0">
              <a:spcBef>
                <a:spcPct val="0"/>
              </a:spcBef>
              <a:spcAft>
                <a:spcPct val="0"/>
              </a:spcAft>
              <a:defRPr sz="3600">
                <a:solidFill>
                  <a:schemeClr val="tx1"/>
                </a:solidFill>
                <a:latin typeface="Arial" charset="0"/>
                <a:ea typeface="ＭＳ Ｐゴシック" charset="0"/>
              </a:defRPr>
            </a:lvl8pPr>
            <a:lvl9pPr marL="3886200" indent="-228600" eaLnBrk="0" fontAlgn="base" hangingPunct="0">
              <a:spcBef>
                <a:spcPct val="0"/>
              </a:spcBef>
              <a:spcAft>
                <a:spcPct val="0"/>
              </a:spcAft>
              <a:defRPr sz="3600">
                <a:solidFill>
                  <a:schemeClr val="tx1"/>
                </a:solidFill>
                <a:latin typeface="Arial" charset="0"/>
                <a:ea typeface="ＭＳ Ｐゴシック" charset="0"/>
              </a:defRPr>
            </a:lvl9pPr>
          </a:lstStyle>
          <a:p>
            <a:pPr algn="ctr">
              <a:spcBef>
                <a:spcPct val="20000"/>
              </a:spcBef>
              <a:buClr>
                <a:schemeClr val="tx2"/>
              </a:buClr>
            </a:pPr>
            <a:r>
              <a:rPr lang="en-US" sz="4400" dirty="0" smtClean="0">
                <a:solidFill>
                  <a:srgbClr val="B33412"/>
                </a:solidFill>
              </a:rPr>
              <a:t>Great ShakeOut Earthquake Drills: Awareness to Action </a:t>
            </a:r>
          </a:p>
          <a:p>
            <a:pPr algn="ctr">
              <a:spcBef>
                <a:spcPct val="20000"/>
              </a:spcBef>
              <a:buClr>
                <a:schemeClr val="tx2"/>
              </a:buClr>
            </a:pPr>
            <a:endParaRPr lang="en-US" sz="1800" i="1" dirty="0">
              <a:solidFill>
                <a:srgbClr val="B33412"/>
              </a:solidFill>
            </a:endParaRPr>
          </a:p>
          <a:p>
            <a:pPr algn="ctr">
              <a:spcBef>
                <a:spcPct val="20000"/>
              </a:spcBef>
              <a:buClr>
                <a:schemeClr val="tx2"/>
              </a:buClr>
            </a:pPr>
            <a:r>
              <a:rPr lang="en-US" sz="2400" dirty="0">
                <a:solidFill>
                  <a:schemeClr val="bg2"/>
                </a:solidFill>
              </a:rPr>
              <a:t>Mark Benthien</a:t>
            </a:r>
          </a:p>
          <a:p>
            <a:pPr algn="ctr">
              <a:spcBef>
                <a:spcPct val="20000"/>
              </a:spcBef>
              <a:buClr>
                <a:schemeClr val="tx2"/>
              </a:buClr>
            </a:pPr>
            <a:r>
              <a:rPr lang="en-US" sz="2400" dirty="0">
                <a:solidFill>
                  <a:schemeClr val="bg2"/>
                </a:solidFill>
              </a:rPr>
              <a:t>Southern California Earthquake </a:t>
            </a:r>
            <a:r>
              <a:rPr lang="en-US" sz="2400" dirty="0" smtClean="0">
                <a:solidFill>
                  <a:schemeClr val="bg2"/>
                </a:solidFill>
              </a:rPr>
              <a:t>Center</a:t>
            </a:r>
          </a:p>
          <a:p>
            <a:pPr algn="ctr">
              <a:spcBef>
                <a:spcPct val="20000"/>
              </a:spcBef>
              <a:buClr>
                <a:schemeClr val="tx2"/>
              </a:buClr>
            </a:pPr>
            <a:r>
              <a:rPr lang="en-US" sz="2400" dirty="0" smtClean="0">
                <a:solidFill>
                  <a:schemeClr val="bg2"/>
                </a:solidFill>
                <a:hlinkClick r:id="rId3"/>
              </a:rPr>
              <a:t>benthien@usc.edu</a:t>
            </a:r>
            <a:endParaRPr lang="en-US" sz="2400" dirty="0" smtClean="0">
              <a:solidFill>
                <a:schemeClr val="bg2"/>
              </a:solidFill>
            </a:endParaRPr>
          </a:p>
          <a:p>
            <a:pPr algn="ctr">
              <a:spcBef>
                <a:spcPct val="20000"/>
              </a:spcBef>
              <a:buClr>
                <a:schemeClr val="tx2"/>
              </a:buClr>
            </a:pPr>
            <a:r>
              <a:rPr lang="en-US" sz="2400" dirty="0" smtClean="0">
                <a:solidFill>
                  <a:schemeClr val="bg2"/>
                </a:solidFill>
              </a:rPr>
              <a:t>+1 213-740-0323</a:t>
            </a:r>
            <a:endParaRPr lang="en-US" sz="2400" dirty="0">
              <a:solidFill>
                <a:schemeClr val="bg2"/>
              </a:solidFill>
            </a:endParaRPr>
          </a:p>
        </p:txBody>
      </p:sp>
      <p:pic>
        <p:nvPicPr>
          <p:cNvPr id="2" name="Picture 1" descr="2013ECAlogortsideword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7000" y="5520933"/>
            <a:ext cx="2362200" cy="1166299"/>
          </a:xfrm>
          <a:prstGeom prst="rect">
            <a:avLst/>
          </a:prstGeom>
        </p:spPr>
      </p:pic>
      <p:pic>
        <p:nvPicPr>
          <p:cNvPr id="3" name="Picture 2" descr="Screen Shot 2014-03-22 at 11.08.22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556845"/>
          </a:xfrm>
          <a:prstGeom prst="rect">
            <a:avLst/>
          </a:prstGeom>
        </p:spPr>
      </p:pic>
      <p:pic>
        <p:nvPicPr>
          <p:cNvPr id="7" name="Picture 6" descr="SCEClogo_DoNotDistribute.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00" y="5334000"/>
            <a:ext cx="2362200" cy="1367014"/>
          </a:xfrm>
          <a:prstGeom prst="rect">
            <a:avLst/>
          </a:prstGeom>
        </p:spPr>
      </p:pic>
    </p:spTree>
    <p:extLst>
      <p:ext uri="{BB962C8B-B14F-4D97-AF65-F5344CB8AC3E}">
        <p14:creationId xmlns:p14="http://schemas.microsoft.com/office/powerpoint/2010/main" val="21969290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Mountain Top">
  <a:themeElements>
    <a:clrScheme name="Custom 6">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84782"/>
      </a:hlink>
      <a:folHlink>
        <a:srgbClr val="084782"/>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44486</TotalTime>
  <Words>1683</Words>
  <Application>Microsoft Macintosh PowerPoint</Application>
  <PresentationFormat>On-screen Show (4:3)</PresentationFormat>
  <Paragraphs>444</Paragraphs>
  <Slides>52</Slides>
  <Notes>37</Notes>
  <HiddenSlides>0</HiddenSlides>
  <MMClips>1</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Mountain Top</vt:lpstr>
      <vt:lpstr>PowerPoint Presentation</vt:lpstr>
      <vt:lpstr>PowerPoint Presentation</vt:lpstr>
      <vt:lpstr>PowerPoint Presentation</vt:lpstr>
      <vt:lpstr>PowerPoint Presentation</vt:lpstr>
      <vt:lpstr> ECA Sector-Based Outreach Committees</vt:lpstr>
      <vt:lpstr>PowerPoint Presentation</vt:lpstr>
      <vt:lpstr>PowerPoint Presentation</vt:lpstr>
      <vt:lpstr>PowerPoint Presentation</vt:lpstr>
      <vt:lpstr>PowerPoint Presentation</vt:lpstr>
      <vt:lpstr>PowerPoint Presentation</vt:lpstr>
      <vt:lpstr>PowerPoint Presentation</vt:lpstr>
      <vt:lpstr>Great ShakeOut Earthquake Drills</vt:lpstr>
      <vt:lpstr>PowerPoint Presentation</vt:lpstr>
      <vt:lpstr>PowerPoint Presentation</vt:lpstr>
      <vt:lpstr>Mission</vt:lpstr>
      <vt:lpstr>Goals</vt:lpstr>
      <vt:lpstr>Why Drop, Cover, and Hold On?</vt:lpstr>
      <vt:lpstr>PowerPoint Presentation</vt:lpstr>
      <vt:lpstr>PowerPoint Presentation</vt:lpstr>
      <vt:lpstr>Earthquake Safety Video Series</vt:lpstr>
      <vt:lpstr>PowerPoint Presentation</vt:lpstr>
      <vt:lpstr>Adapt to Your Situation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has participation benefitted you? </vt:lpstr>
      <vt:lpstr>How has participation benefitted you? </vt:lpstr>
      <vt:lpstr>Plans for Future Participation</vt:lpstr>
      <vt:lpstr>PowerPoint Presentation</vt:lpstr>
      <vt:lpstr>Did your ShakeOut Participation lead to improvement in any  of the following areas? </vt:lpstr>
      <vt:lpstr>Which things has your institution done to prepare for earthquakes?  Did you do them because of the ShakeOut?</vt:lpstr>
      <vt:lpstr>PowerPoint Presentation</vt:lpstr>
      <vt:lpstr>PowerPoint Presentation</vt:lpstr>
      <vt:lpstr>Example ShakeOut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cp:keywords/>
  <dc:description/>
  <cp:lastModifiedBy>George Markowsky</cp:lastModifiedBy>
  <cp:revision>754</cp:revision>
  <cp:lastPrinted>2009-03-11T22:11:51Z</cp:lastPrinted>
  <dcterms:created xsi:type="dcterms:W3CDTF">2012-06-26T18:58:30Z</dcterms:created>
  <dcterms:modified xsi:type="dcterms:W3CDTF">2016-09-15T13:14:22Z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