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mp3" ContentType="audio/unknown"/>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Default Extension="wav" ContentType="audio/wav"/>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57" r:id="rId4"/>
    <p:sldId id="259" r:id="rId5"/>
    <p:sldId id="264" r:id="rId6"/>
    <p:sldId id="263" r:id="rId7"/>
    <p:sldId id="265" r:id="rId8"/>
    <p:sldId id="299" r:id="rId9"/>
    <p:sldId id="268" r:id="rId10"/>
    <p:sldId id="269" r:id="rId11"/>
    <p:sldId id="270" r:id="rId12"/>
    <p:sldId id="271" r:id="rId13"/>
    <p:sldId id="272" r:id="rId14"/>
    <p:sldId id="273" r:id="rId15"/>
    <p:sldId id="261" r:id="rId16"/>
    <p:sldId id="262" r:id="rId17"/>
    <p:sldId id="274" r:id="rId18"/>
    <p:sldId id="298" r:id="rId19"/>
    <p:sldId id="302" r:id="rId20"/>
    <p:sldId id="275" r:id="rId21"/>
    <p:sldId id="276" r:id="rId22"/>
    <p:sldId id="277" r:id="rId23"/>
    <p:sldId id="280" r:id="rId24"/>
    <p:sldId id="281" r:id="rId25"/>
    <p:sldId id="282" r:id="rId26"/>
    <p:sldId id="289" r:id="rId27"/>
    <p:sldId id="300" r:id="rId28"/>
    <p:sldId id="301" r:id="rId29"/>
    <p:sldId id="283" r:id="rId30"/>
    <p:sldId id="284" r:id="rId31"/>
    <p:sldId id="286" r:id="rId32"/>
    <p:sldId id="287" r:id="rId33"/>
    <p:sldId id="288" r:id="rId34"/>
    <p:sldId id="292" r:id="rId35"/>
    <p:sldId id="293" r:id="rId36"/>
    <p:sldId id="26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60"/>
  </p:normalViewPr>
  <p:slideViewPr>
    <p:cSldViewPr>
      <p:cViewPr>
        <p:scale>
          <a:sx n="70" d="100"/>
          <a:sy n="70" d="100"/>
        </p:scale>
        <p:origin x="-1314" y="13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CC4EBFCA-B245-4EF2-BF3B-100194224146}" type="datetimeFigureOut">
              <a:rPr lang="en-US" smtClean="0"/>
              <a:pPr/>
              <a:t>4/25/2016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EC0FA8-A1DC-4CD4-84EF-EFA0B33E5AE4}"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CC4EBFCA-B245-4EF2-BF3B-100194224146}" type="datetimeFigureOut">
              <a:rPr lang="en-US" smtClean="0"/>
              <a:pPr/>
              <a:t>4/25/2016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EC0FA8-A1DC-4CD4-84EF-EFA0B33E5AE4}"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4EBFCA-B245-4EF2-BF3B-100194224146}" type="datetimeFigureOut">
              <a:rPr lang="en-US" smtClean="0"/>
              <a:pPr/>
              <a:t>4/25/2016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EC0FA8-A1DC-4CD4-84EF-EFA0B33E5AE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CC4EBFCA-B245-4EF2-BF3B-100194224146}" type="datetimeFigureOut">
              <a:rPr lang="en-US" smtClean="0"/>
              <a:pPr/>
              <a:t>4/25/2016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EC0FA8-A1DC-4CD4-84EF-EFA0B33E5AE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CC4EBFCA-B245-4EF2-BF3B-100194224146}" type="datetimeFigureOut">
              <a:rPr lang="en-US" smtClean="0"/>
              <a:pPr/>
              <a:t>4/25/2016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EC0FA8-A1DC-4CD4-84EF-EFA0B33E5AE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4EBFCA-B245-4EF2-BF3B-100194224146}" type="datetimeFigureOut">
              <a:rPr lang="en-US" smtClean="0"/>
              <a:pPr/>
              <a:t>4/25/2016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EC0FA8-A1DC-4CD4-84EF-EFA0B33E5AE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4EBFCA-B245-4EF2-BF3B-100194224146}" type="datetimeFigureOut">
              <a:rPr lang="en-US" smtClean="0"/>
              <a:pPr/>
              <a:t>4/25/2016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EC0FA8-A1DC-4CD4-84EF-EFA0B33E5AE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4EBFCA-B245-4EF2-BF3B-100194224146}" type="datetimeFigureOut">
              <a:rPr lang="en-US" smtClean="0"/>
              <a:pPr/>
              <a:t>4/25/2016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EC0FA8-A1DC-4CD4-84EF-EFA0B33E5AE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4EBFCA-B245-4EF2-BF3B-100194224146}" type="datetimeFigureOut">
              <a:rPr lang="en-US" smtClean="0"/>
              <a:pPr/>
              <a:t>4/25/2016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EC0FA8-A1DC-4CD4-84EF-EFA0B33E5AE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4EBFCA-B245-4EF2-BF3B-100194224146}" type="datetimeFigureOut">
              <a:rPr lang="en-US" smtClean="0"/>
              <a:pPr/>
              <a:t>4/25/2016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EC0FA8-A1DC-4CD4-84EF-EFA0B33E5AE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4EBFCA-B245-4EF2-BF3B-100194224146}" type="datetimeFigureOut">
              <a:rPr lang="en-US" smtClean="0"/>
              <a:pPr/>
              <a:t>4/25/2016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EC0FA8-A1DC-4CD4-84EF-EFA0B33E5AE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892969" y="1151930"/>
            <a:ext cx="7358063" cy="2321719"/>
          </a:xfrm>
          <a:prstGeom prst="rect">
            <a:avLst/>
          </a:prstGeom>
        </p:spPr>
        <p:txBody>
          <a:bodyPr anchor="b"/>
          <a:lstStyle/>
          <a:p>
            <a:pPr lvl="0">
              <a:defRPr sz="1800"/>
            </a:pPr>
            <a:r>
              <a:rPr sz="5600"/>
              <a:t>Title Text</a:t>
            </a:r>
          </a:p>
        </p:txBody>
      </p:sp>
      <p:sp>
        <p:nvSpPr>
          <p:cNvPr id="6" name="Shape 6"/>
          <p:cNvSpPr>
            <a:spLocks noGrp="1"/>
          </p:cNvSpPr>
          <p:nvPr>
            <p:ph type="body" idx="1"/>
          </p:nvPr>
        </p:nvSpPr>
        <p:spPr>
          <a:xfrm>
            <a:off x="892969" y="3536156"/>
            <a:ext cx="7358063" cy="794742"/>
          </a:xfrm>
          <a:prstGeom prst="rect">
            <a:avLst/>
          </a:prstGeom>
        </p:spPr>
        <p:txBody>
          <a:bodyPr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pPr lvl="0">
              <a:defRPr sz="1800"/>
            </a:pPr>
            <a:r>
              <a:rPr sz="2200"/>
              <a:t>Body Level One</a:t>
            </a:r>
          </a:p>
          <a:p>
            <a:pPr lvl="1">
              <a:defRPr sz="1800"/>
            </a:pPr>
            <a:r>
              <a:rPr sz="2200"/>
              <a:t>Body Level Two</a:t>
            </a:r>
          </a:p>
          <a:p>
            <a:pPr lvl="2">
              <a:defRPr sz="1800"/>
            </a:pPr>
            <a:r>
              <a:rPr sz="2200"/>
              <a:t>Body Level Three</a:t>
            </a:r>
          </a:p>
          <a:p>
            <a:pPr lvl="3">
              <a:defRPr sz="1800"/>
            </a:pPr>
            <a:r>
              <a:rPr sz="2200"/>
              <a:t>Body Level Four</a:t>
            </a:r>
          </a:p>
          <a:p>
            <a:pPr lvl="4">
              <a:defRPr sz="1800"/>
            </a:pPr>
            <a:r>
              <a:rPr sz="2200"/>
              <a:t>Body Level Five</a:t>
            </a:r>
          </a:p>
        </p:txBody>
      </p:sp>
    </p:spTree>
    <p:extLst>
      <p:ext uri="{BB962C8B-B14F-4D97-AF65-F5344CB8AC3E}">
        <p14:creationId xmlns:p14="http://schemas.microsoft.com/office/powerpoint/2010/main" xmlns="" val="349759210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8" name="Shape 8"/>
          <p:cNvSpPr>
            <a:spLocks noGrp="1"/>
          </p:cNvSpPr>
          <p:nvPr>
            <p:ph type="title"/>
          </p:nvPr>
        </p:nvSpPr>
        <p:spPr>
          <a:xfrm>
            <a:off x="892969" y="4723805"/>
            <a:ext cx="7358063" cy="1000125"/>
          </a:xfrm>
          <a:prstGeom prst="rect">
            <a:avLst/>
          </a:prstGeom>
        </p:spPr>
        <p:txBody>
          <a:bodyPr anchor="b"/>
          <a:lstStyle/>
          <a:p>
            <a:pPr lvl="0">
              <a:defRPr sz="1800"/>
            </a:pPr>
            <a:r>
              <a:rPr sz="5600"/>
              <a:t>Title Text</a:t>
            </a:r>
          </a:p>
        </p:txBody>
      </p:sp>
      <p:sp>
        <p:nvSpPr>
          <p:cNvPr id="9" name="Shape 9"/>
          <p:cNvSpPr>
            <a:spLocks noGrp="1"/>
          </p:cNvSpPr>
          <p:nvPr>
            <p:ph type="body" idx="1"/>
          </p:nvPr>
        </p:nvSpPr>
        <p:spPr>
          <a:xfrm>
            <a:off x="892969" y="5759649"/>
            <a:ext cx="7358063" cy="794742"/>
          </a:xfrm>
          <a:prstGeom prst="rect">
            <a:avLst/>
          </a:prstGeom>
        </p:spPr>
        <p:txBody>
          <a:bodyPr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pPr lvl="0">
              <a:defRPr sz="1800"/>
            </a:pPr>
            <a:r>
              <a:rPr sz="2200"/>
              <a:t>Body Level One</a:t>
            </a:r>
          </a:p>
          <a:p>
            <a:pPr lvl="1">
              <a:defRPr sz="1800"/>
            </a:pPr>
            <a:r>
              <a:rPr sz="2200"/>
              <a:t>Body Level Two</a:t>
            </a:r>
          </a:p>
          <a:p>
            <a:pPr lvl="2">
              <a:defRPr sz="1800"/>
            </a:pPr>
            <a:r>
              <a:rPr sz="2200"/>
              <a:t>Body Level Three</a:t>
            </a:r>
          </a:p>
          <a:p>
            <a:pPr lvl="3">
              <a:defRPr sz="1800"/>
            </a:pPr>
            <a:r>
              <a:rPr sz="2200"/>
              <a:t>Body Level Four</a:t>
            </a:r>
          </a:p>
          <a:p>
            <a:pPr lvl="4">
              <a:defRPr sz="1800"/>
            </a:pPr>
            <a:r>
              <a:rPr sz="2200"/>
              <a:t>Body Level Five</a:t>
            </a:r>
          </a:p>
        </p:txBody>
      </p:sp>
    </p:spTree>
    <p:extLst>
      <p:ext uri="{BB962C8B-B14F-4D97-AF65-F5344CB8AC3E}">
        <p14:creationId xmlns:p14="http://schemas.microsoft.com/office/powerpoint/2010/main" xmlns="" val="2955336464"/>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 Center">
    <p:bg>
      <p:bgPr>
        <a:gradFill flip="none" rotWithShape="1">
          <a:gsLst>
            <a:gs pos="0">
              <a:srgbClr val="FFFFFF"/>
            </a:gs>
            <a:gs pos="46622">
              <a:srgbClr val="EAEAEA"/>
            </a:gs>
            <a:gs pos="100000">
              <a:srgbClr val="D6D6D6"/>
            </a:gs>
          </a:gsLst>
          <a:lin ang="5400000" scaled="0"/>
        </a:gradFill>
        <a:effectLst/>
      </p:bgPr>
    </p:bg>
    <p:spTree>
      <p:nvGrpSpPr>
        <p:cNvPr id="1" name=""/>
        <p:cNvGrpSpPr/>
        <p:nvPr/>
      </p:nvGrpSpPr>
      <p:grpSpPr>
        <a:xfrm>
          <a:off x="0" y="0"/>
          <a:ext cx="0" cy="0"/>
          <a:chOff x="0" y="0"/>
          <a:chExt cx="0" cy="0"/>
        </a:xfrm>
      </p:grpSpPr>
      <p:sp>
        <p:nvSpPr>
          <p:cNvPr id="11" name="Shape 11"/>
          <p:cNvSpPr>
            <a:spLocks noGrp="1"/>
          </p:cNvSpPr>
          <p:nvPr>
            <p:ph type="title"/>
          </p:nvPr>
        </p:nvSpPr>
        <p:spPr>
          <a:xfrm>
            <a:off x="-4919" y="4247741"/>
            <a:ext cx="9148919" cy="1511908"/>
          </a:xfrm>
          <a:prstGeom prst="rect">
            <a:avLst/>
          </a:prstGeom>
          <a:solidFill>
            <a:srgbClr val="00203E"/>
          </a:solidFill>
        </p:spPr>
        <p:txBody>
          <a:bodyPr/>
          <a:lstStyle>
            <a:lvl1pPr algn="l">
              <a:defRPr>
                <a:solidFill>
                  <a:srgbClr val="FFFFFF"/>
                </a:solidFill>
                <a:latin typeface="Segoe UI Light" pitchFamily="34" charset="0"/>
              </a:defRPr>
            </a:lvl1pPr>
          </a:lstStyle>
          <a:p>
            <a:pPr lvl="0">
              <a:defRPr sz="1800">
                <a:solidFill>
                  <a:srgbClr val="000000"/>
                </a:solidFill>
              </a:defRPr>
            </a:pPr>
            <a:r>
              <a:rPr sz="5600" dirty="0">
                <a:solidFill>
                  <a:srgbClr val="FFFFFF"/>
                </a:solidFill>
              </a:rPr>
              <a:t>Title Text</a:t>
            </a:r>
          </a:p>
        </p:txBody>
      </p:sp>
      <p:pic>
        <p:nvPicPr>
          <p:cNvPr id="5" name="Picture 4" descr="H:\DMENCINI\Admin\Seals\FBI Seal hires.png"/>
          <p:cNvPicPr/>
          <p:nvPr userDrawn="1"/>
        </p:nvPicPr>
        <p:blipFill>
          <a:blip r:embed="rId2" cstate="print"/>
          <a:srcRect/>
          <a:stretch>
            <a:fillRect/>
          </a:stretch>
        </p:blipFill>
        <p:spPr bwMode="auto">
          <a:xfrm>
            <a:off x="125016" y="107156"/>
            <a:ext cx="1714500" cy="1714500"/>
          </a:xfrm>
          <a:prstGeom prst="rect">
            <a:avLst/>
          </a:prstGeom>
          <a:noFill/>
          <a:ln w="9525">
            <a:noFill/>
            <a:miter lim="800000"/>
            <a:headEnd/>
            <a:tailEnd/>
          </a:ln>
        </p:spPr>
      </p:pic>
      <p:pic>
        <p:nvPicPr>
          <p:cNvPr id="1027" name="Picture 3" descr="H:\DMENCINI\1aCTD\Map with Flare.png"/>
          <p:cNvPicPr>
            <a:picLocks noChangeAspect="1" noChangeArrowheads="1"/>
          </p:cNvPicPr>
          <p:nvPr userDrawn="1"/>
        </p:nvPicPr>
        <p:blipFill>
          <a:blip r:embed="rId3" cstate="print"/>
          <a:srcRect/>
          <a:stretch>
            <a:fillRect/>
          </a:stretch>
        </p:blipFill>
        <p:spPr bwMode="auto">
          <a:xfrm>
            <a:off x="1839516" y="107156"/>
            <a:ext cx="7304484" cy="4071938"/>
          </a:xfrm>
          <a:prstGeom prst="rect">
            <a:avLst/>
          </a:prstGeom>
          <a:noFill/>
        </p:spPr>
      </p:pic>
      <p:sp>
        <p:nvSpPr>
          <p:cNvPr id="6" name="Shape 39"/>
          <p:cNvSpPr/>
          <p:nvPr userDrawn="1"/>
        </p:nvSpPr>
        <p:spPr>
          <a:xfrm>
            <a:off x="6815" y="6667715"/>
            <a:ext cx="9130371" cy="201978"/>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spAutoFit/>
          </a:bodyPr>
          <a:lstStyle>
            <a:lvl1pPr>
              <a:defRPr sz="1200" b="1">
                <a:latin typeface="Helvetica"/>
                <a:ea typeface="Helvetica"/>
                <a:cs typeface="Helvetica"/>
                <a:sym typeface="Helvetica"/>
              </a:defRPr>
            </a:lvl1pPr>
          </a:lstStyle>
          <a:p>
            <a:pPr algn="ctr" defTabSz="410751">
              <a:defRPr sz="1800" b="0"/>
            </a:pPr>
            <a:r>
              <a:rPr lang="en-US" sz="800" kern="0" dirty="0" smtClean="0">
                <a:solidFill>
                  <a:sysClr val="windowText" lastClr="000000"/>
                </a:solidFill>
              </a:rPr>
              <a:t>UNCLASSIFIED//LAW ENFORCEMENT SENSITIVE</a:t>
            </a:r>
          </a:p>
        </p:txBody>
      </p:sp>
      <p:sp>
        <p:nvSpPr>
          <p:cNvPr id="7" name="Shape 40"/>
          <p:cNvSpPr/>
          <p:nvPr userDrawn="1"/>
        </p:nvSpPr>
        <p:spPr>
          <a:xfrm>
            <a:off x="6815" y="-44620"/>
            <a:ext cx="9130371" cy="201978"/>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spAutoFit/>
          </a:bodyPr>
          <a:lstStyle>
            <a:lvl1pPr>
              <a:defRPr sz="1200" b="1">
                <a:latin typeface="Helvetica"/>
                <a:ea typeface="Helvetica"/>
                <a:cs typeface="Helvetica"/>
                <a:sym typeface="Helvetica"/>
              </a:defRPr>
            </a:lvl1pPr>
          </a:lstStyle>
          <a:p>
            <a:pPr algn="ctr" defTabSz="410751">
              <a:defRPr sz="1800" b="0"/>
            </a:pPr>
            <a:r>
              <a:rPr lang="en-US" sz="800" kern="0" dirty="0" smtClean="0">
                <a:solidFill>
                  <a:sysClr val="windowText" lastClr="000000"/>
                </a:solidFill>
              </a:rPr>
              <a:t>UNCLASSIFIED//LAW ENFORCEMENT SENSITIVE</a:t>
            </a:r>
            <a:endParaRPr sz="800" kern="0" dirty="0">
              <a:solidFill>
                <a:sysClr val="windowText" lastClr="000000"/>
              </a:solidFill>
            </a:endParaRPr>
          </a:p>
        </p:txBody>
      </p:sp>
      <p:pic>
        <p:nvPicPr>
          <p:cNvPr id="52225" name="Picture 1" descr="H:\DMENCINI\1aCTD Ops II\Threat-Crisis\SB Exec Powepoint\Inland JTTTF.png"/>
          <p:cNvPicPr>
            <a:picLocks noChangeAspect="1" noChangeArrowheads="1"/>
          </p:cNvPicPr>
          <p:nvPr userDrawn="1"/>
        </p:nvPicPr>
        <p:blipFill>
          <a:blip r:embed="rId4" cstate="print"/>
          <a:srcRect/>
          <a:stretch>
            <a:fillRect/>
          </a:stretch>
        </p:blipFill>
        <p:spPr bwMode="auto">
          <a:xfrm>
            <a:off x="178594" y="1982391"/>
            <a:ext cx="1821656" cy="2029362"/>
          </a:xfrm>
          <a:prstGeom prst="rect">
            <a:avLst/>
          </a:prstGeom>
          <a:noFill/>
        </p:spPr>
      </p:pic>
    </p:spTree>
    <p:extLst>
      <p:ext uri="{BB962C8B-B14F-4D97-AF65-F5344CB8AC3E}">
        <p14:creationId xmlns:p14="http://schemas.microsoft.com/office/powerpoint/2010/main" xmlns="" val="2507315089"/>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5" name="Shape 15"/>
          <p:cNvSpPr>
            <a:spLocks noGrp="1"/>
          </p:cNvSpPr>
          <p:nvPr>
            <p:ph type="title"/>
          </p:nvPr>
        </p:nvSpPr>
        <p:spPr>
          <a:xfrm>
            <a:off x="669726" y="446484"/>
            <a:ext cx="3750469" cy="2803922"/>
          </a:xfrm>
          <a:prstGeom prst="rect">
            <a:avLst/>
          </a:prstGeom>
        </p:spPr>
        <p:txBody>
          <a:bodyPr anchor="b"/>
          <a:lstStyle>
            <a:lvl1pPr>
              <a:defRPr sz="4200"/>
            </a:lvl1pPr>
          </a:lstStyle>
          <a:p>
            <a:pPr lvl="0">
              <a:defRPr sz="1800"/>
            </a:pPr>
            <a:r>
              <a:rPr sz="4200"/>
              <a:t>Title Text</a:t>
            </a:r>
          </a:p>
        </p:txBody>
      </p:sp>
      <p:sp>
        <p:nvSpPr>
          <p:cNvPr id="16" name="Shape 16"/>
          <p:cNvSpPr>
            <a:spLocks noGrp="1"/>
          </p:cNvSpPr>
          <p:nvPr>
            <p:ph type="body" idx="1"/>
          </p:nvPr>
        </p:nvSpPr>
        <p:spPr>
          <a:xfrm>
            <a:off x="669726" y="3348633"/>
            <a:ext cx="3750469" cy="2884289"/>
          </a:xfrm>
          <a:prstGeom prst="rect">
            <a:avLst/>
          </a:prstGeom>
        </p:spPr>
        <p:txBody>
          <a:bodyPr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pPr lvl="0">
              <a:defRPr sz="1800"/>
            </a:pPr>
            <a:r>
              <a:rPr sz="2200"/>
              <a:t>Body Level One</a:t>
            </a:r>
          </a:p>
          <a:p>
            <a:pPr lvl="1">
              <a:defRPr sz="1800"/>
            </a:pPr>
            <a:r>
              <a:rPr sz="2200"/>
              <a:t>Body Level Two</a:t>
            </a:r>
          </a:p>
          <a:p>
            <a:pPr lvl="2">
              <a:defRPr sz="1800"/>
            </a:pPr>
            <a:r>
              <a:rPr sz="2200"/>
              <a:t>Body Level Three</a:t>
            </a:r>
          </a:p>
          <a:p>
            <a:pPr lvl="3">
              <a:defRPr sz="1800"/>
            </a:pPr>
            <a:r>
              <a:rPr sz="2200"/>
              <a:t>Body Level Four</a:t>
            </a:r>
          </a:p>
          <a:p>
            <a:pPr lvl="4">
              <a:defRPr sz="1800"/>
            </a:pPr>
            <a:r>
              <a:rPr sz="2200"/>
              <a:t>Body Level Five</a:t>
            </a:r>
          </a:p>
        </p:txBody>
      </p:sp>
    </p:spTree>
    <p:extLst>
      <p:ext uri="{BB962C8B-B14F-4D97-AF65-F5344CB8AC3E}">
        <p14:creationId xmlns:p14="http://schemas.microsoft.com/office/powerpoint/2010/main" xmlns="" val="161846775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 Top">
    <p:bg>
      <p:bgPr>
        <a:gradFill flip="none" rotWithShape="1">
          <a:gsLst>
            <a:gs pos="0">
              <a:srgbClr val="FFFFFF"/>
            </a:gs>
            <a:gs pos="46622">
              <a:srgbClr val="EAEAEA"/>
            </a:gs>
            <a:gs pos="100000">
              <a:srgbClr val="D6D6D6"/>
            </a:gs>
          </a:gsLst>
          <a:lin ang="5400000" scaled="0"/>
        </a:gra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xfrm>
            <a:off x="0" y="205383"/>
            <a:ext cx="7304484" cy="1070447"/>
          </a:xfrm>
          <a:prstGeom prst="rect">
            <a:avLst/>
          </a:prstGeom>
          <a:solidFill>
            <a:srgbClr val="002452"/>
          </a:solidFill>
        </p:spPr>
        <p:txBody>
          <a:bodyPr/>
          <a:lstStyle>
            <a:lvl1pPr algn="l">
              <a:defRPr>
                <a:solidFill>
                  <a:schemeClr val="bg1"/>
                </a:solidFill>
                <a:latin typeface="Segoe UI Light" pitchFamily="34" charset="0"/>
              </a:defRPr>
            </a:lvl1pPr>
          </a:lstStyle>
          <a:p>
            <a:pPr lvl="0">
              <a:defRPr sz="1800">
                <a:solidFill>
                  <a:srgbClr val="000000"/>
                </a:solidFill>
              </a:defRPr>
            </a:pPr>
            <a:r>
              <a:rPr sz="5600" dirty="0">
                <a:solidFill>
                  <a:srgbClr val="FFFFFF"/>
                </a:solidFill>
              </a:rPr>
              <a:t>Title Text</a:t>
            </a:r>
          </a:p>
        </p:txBody>
      </p:sp>
      <p:pic>
        <p:nvPicPr>
          <p:cNvPr id="8" name="Picture 7" descr="H:\DMENCINI\Admin\Seals\FBI Seal hires.png"/>
          <p:cNvPicPr/>
          <p:nvPr userDrawn="1"/>
        </p:nvPicPr>
        <p:blipFill>
          <a:blip r:embed="rId2" cstate="print"/>
          <a:srcRect/>
          <a:stretch>
            <a:fillRect/>
          </a:stretch>
        </p:blipFill>
        <p:spPr bwMode="auto">
          <a:xfrm>
            <a:off x="8161734" y="321469"/>
            <a:ext cx="803672" cy="803672"/>
          </a:xfrm>
          <a:prstGeom prst="rect">
            <a:avLst/>
          </a:prstGeom>
          <a:noFill/>
          <a:ln w="9525">
            <a:noFill/>
            <a:miter lim="800000"/>
            <a:headEnd/>
            <a:tailEnd/>
          </a:ln>
        </p:spPr>
      </p:pic>
      <p:sp>
        <p:nvSpPr>
          <p:cNvPr id="6" name="Shape 39"/>
          <p:cNvSpPr/>
          <p:nvPr userDrawn="1"/>
        </p:nvSpPr>
        <p:spPr>
          <a:xfrm>
            <a:off x="6815" y="6667715"/>
            <a:ext cx="9130371" cy="201978"/>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spAutoFit/>
          </a:bodyPr>
          <a:lstStyle>
            <a:lvl1pPr>
              <a:defRPr sz="1200" b="1">
                <a:latin typeface="Helvetica"/>
                <a:ea typeface="Helvetica"/>
                <a:cs typeface="Helvetica"/>
                <a:sym typeface="Helvetica"/>
              </a:defRPr>
            </a:lvl1pPr>
          </a:lstStyle>
          <a:p>
            <a:pPr algn="ctr" defTabSz="410751">
              <a:defRPr sz="1800" b="0"/>
            </a:pPr>
            <a:r>
              <a:rPr lang="en-US" sz="800" kern="0" dirty="0" smtClean="0">
                <a:solidFill>
                  <a:sysClr val="windowText" lastClr="000000"/>
                </a:solidFill>
              </a:rPr>
              <a:t>UNCLASSIFIED//LAW ENFORCEMENT SENSITIVE</a:t>
            </a:r>
            <a:endParaRPr lang="en-US" sz="800" kern="0" dirty="0">
              <a:solidFill>
                <a:sysClr val="windowText" lastClr="000000"/>
              </a:solidFill>
            </a:endParaRPr>
          </a:p>
        </p:txBody>
      </p:sp>
      <p:sp>
        <p:nvSpPr>
          <p:cNvPr id="7" name="Shape 40"/>
          <p:cNvSpPr/>
          <p:nvPr userDrawn="1"/>
        </p:nvSpPr>
        <p:spPr>
          <a:xfrm>
            <a:off x="6815" y="-44620"/>
            <a:ext cx="9130371" cy="201978"/>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spAutoFit/>
          </a:bodyPr>
          <a:lstStyle>
            <a:lvl1pPr>
              <a:defRPr sz="1200" b="1">
                <a:latin typeface="Helvetica"/>
                <a:ea typeface="Helvetica"/>
                <a:cs typeface="Helvetica"/>
                <a:sym typeface="Helvetica"/>
              </a:defRPr>
            </a:lvl1pPr>
          </a:lstStyle>
          <a:p>
            <a:pPr algn="ctr" defTabSz="410751">
              <a:defRPr sz="1800" b="0"/>
            </a:pPr>
            <a:r>
              <a:rPr lang="en-US" sz="800" kern="0" dirty="0" smtClean="0">
                <a:solidFill>
                  <a:sysClr val="windowText" lastClr="000000"/>
                </a:solidFill>
              </a:rPr>
              <a:t>UNCLASSIFIED//LAW ENFORCEMENT SENSITIVE</a:t>
            </a:r>
            <a:endParaRPr sz="800" kern="0" dirty="0">
              <a:solidFill>
                <a:sysClr val="windowText" lastClr="000000"/>
              </a:solidFill>
            </a:endParaRPr>
          </a:p>
        </p:txBody>
      </p:sp>
      <p:pic>
        <p:nvPicPr>
          <p:cNvPr id="50177" name="Picture 1" descr="H:\DMENCINI\1aCTD Ops II\Threat-Crisis\SB Exec Powepoint\Inland JTTTF.png"/>
          <p:cNvPicPr>
            <a:picLocks noChangeAspect="1" noChangeArrowheads="1"/>
          </p:cNvPicPr>
          <p:nvPr userDrawn="1"/>
        </p:nvPicPr>
        <p:blipFill>
          <a:blip r:embed="rId3" cstate="print"/>
          <a:srcRect/>
          <a:stretch>
            <a:fillRect/>
          </a:stretch>
        </p:blipFill>
        <p:spPr bwMode="auto">
          <a:xfrm>
            <a:off x="7358063" y="321469"/>
            <a:ext cx="817604" cy="910828"/>
          </a:xfrm>
          <a:prstGeom prst="rect">
            <a:avLst/>
          </a:prstGeom>
          <a:noFill/>
        </p:spPr>
      </p:pic>
    </p:spTree>
    <p:extLst>
      <p:ext uri="{BB962C8B-B14F-4D97-AF65-F5344CB8AC3E}">
        <p14:creationId xmlns:p14="http://schemas.microsoft.com/office/powerpoint/2010/main" xmlns="" val="134497278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reserve="1">
  <p:cSld name="High Layout">
    <p:bg>
      <p:bgPr>
        <a:gradFill flip="none" rotWithShape="1">
          <a:gsLst>
            <a:gs pos="0">
              <a:srgbClr val="FFFFFF"/>
            </a:gs>
            <a:gs pos="46622">
              <a:srgbClr val="EAEAEA"/>
            </a:gs>
            <a:gs pos="100000">
              <a:srgbClr val="D6D6D6"/>
            </a:gs>
          </a:gsLst>
          <a:lin ang="5400000" scaled="0"/>
        </a:gra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xfrm>
            <a:off x="0" y="107156"/>
            <a:ext cx="7250906" cy="1070447"/>
          </a:xfrm>
          <a:prstGeom prst="rect">
            <a:avLst/>
          </a:prstGeom>
          <a:solidFill>
            <a:srgbClr val="002452"/>
          </a:solidFill>
        </p:spPr>
        <p:txBody>
          <a:bodyPr/>
          <a:lstStyle>
            <a:lvl1pPr algn="l">
              <a:defRPr>
                <a:solidFill>
                  <a:schemeClr val="bg1"/>
                </a:solidFill>
                <a:latin typeface="Segoe UI Light" pitchFamily="34" charset="0"/>
              </a:defRPr>
            </a:lvl1pPr>
          </a:lstStyle>
          <a:p>
            <a:pPr lvl="0">
              <a:defRPr sz="1800">
                <a:solidFill>
                  <a:srgbClr val="000000"/>
                </a:solidFill>
              </a:defRPr>
            </a:pPr>
            <a:r>
              <a:rPr sz="5600" dirty="0">
                <a:solidFill>
                  <a:srgbClr val="FFFFFF"/>
                </a:solidFill>
              </a:rPr>
              <a:t>Title Text</a:t>
            </a:r>
          </a:p>
        </p:txBody>
      </p:sp>
      <p:sp>
        <p:nvSpPr>
          <p:cNvPr id="7" name="Shape 40"/>
          <p:cNvSpPr/>
          <p:nvPr userDrawn="1"/>
        </p:nvSpPr>
        <p:spPr>
          <a:xfrm>
            <a:off x="6815" y="-44620"/>
            <a:ext cx="9130371" cy="201978"/>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spAutoFit/>
          </a:bodyPr>
          <a:lstStyle>
            <a:lvl1pPr>
              <a:defRPr sz="1200" b="1">
                <a:latin typeface="Helvetica"/>
                <a:ea typeface="Helvetica"/>
                <a:cs typeface="Helvetica"/>
                <a:sym typeface="Helvetica"/>
              </a:defRPr>
            </a:lvl1pPr>
          </a:lstStyle>
          <a:p>
            <a:pPr algn="ctr" defTabSz="410751">
              <a:defRPr sz="1800" b="0"/>
            </a:pPr>
            <a:r>
              <a:rPr lang="en-US" sz="800" kern="0" dirty="0" smtClean="0">
                <a:solidFill>
                  <a:sysClr val="windowText" lastClr="000000"/>
                </a:solidFill>
              </a:rPr>
              <a:t>UNCLASSIFIED//LAW ENFORCEMENT SENSITIVE</a:t>
            </a:r>
            <a:endParaRPr lang="en-US" sz="800" kern="0" dirty="0">
              <a:solidFill>
                <a:sysClr val="windowText" lastClr="000000"/>
              </a:solidFill>
            </a:endParaRPr>
          </a:p>
        </p:txBody>
      </p:sp>
      <p:pic>
        <p:nvPicPr>
          <p:cNvPr id="5" name="Picture 4" descr="H:\DMENCINI\Admin\Seals\FBI Seal hires.png"/>
          <p:cNvPicPr/>
          <p:nvPr userDrawn="1"/>
        </p:nvPicPr>
        <p:blipFill>
          <a:blip r:embed="rId2" cstate="print"/>
          <a:srcRect/>
          <a:stretch>
            <a:fillRect/>
          </a:stretch>
        </p:blipFill>
        <p:spPr bwMode="auto">
          <a:xfrm>
            <a:off x="8161734" y="214312"/>
            <a:ext cx="803672" cy="803672"/>
          </a:xfrm>
          <a:prstGeom prst="rect">
            <a:avLst/>
          </a:prstGeom>
          <a:noFill/>
          <a:ln w="9525">
            <a:noFill/>
            <a:miter lim="800000"/>
            <a:headEnd/>
            <a:tailEnd/>
          </a:ln>
        </p:spPr>
      </p:pic>
      <p:pic>
        <p:nvPicPr>
          <p:cNvPr id="6" name="Picture 1" descr="H:\DMENCINI\1aCTD Ops II\Threat-Crisis\SB Exec Powepoint\Inland JTTTF.png"/>
          <p:cNvPicPr>
            <a:picLocks noChangeAspect="1" noChangeArrowheads="1"/>
          </p:cNvPicPr>
          <p:nvPr userDrawn="1"/>
        </p:nvPicPr>
        <p:blipFill>
          <a:blip r:embed="rId3" cstate="print"/>
          <a:srcRect/>
          <a:stretch>
            <a:fillRect/>
          </a:stretch>
        </p:blipFill>
        <p:spPr bwMode="auto">
          <a:xfrm>
            <a:off x="7358063" y="214313"/>
            <a:ext cx="817604" cy="910828"/>
          </a:xfrm>
          <a:prstGeom prst="rect">
            <a:avLst/>
          </a:prstGeom>
          <a:noFill/>
        </p:spPr>
      </p:pic>
    </p:spTree>
    <p:extLst>
      <p:ext uri="{BB962C8B-B14F-4D97-AF65-F5344CB8AC3E}">
        <p14:creationId xmlns:p14="http://schemas.microsoft.com/office/powerpoint/2010/main" xmlns="" val="327132822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pPr lvl="0">
              <a:defRPr sz="1800"/>
            </a:pPr>
            <a:r>
              <a:rPr sz="5600"/>
              <a:t>Title Text</a:t>
            </a:r>
          </a:p>
        </p:txBody>
      </p:sp>
      <p:sp>
        <p:nvSpPr>
          <p:cNvPr id="21" name="Shape 21"/>
          <p:cNvSpPr>
            <a:spLocks noGrp="1"/>
          </p:cNvSpPr>
          <p:nvPr>
            <p:ph type="body" idx="1"/>
          </p:nvPr>
        </p:nvSpPr>
        <p:spPr>
          <a:prstGeom prst="rect">
            <a:avLst/>
          </a:prstGeom>
        </p:spPr>
        <p:txBody>
          <a:bodyPr/>
          <a:lstStyle/>
          <a:p>
            <a:pPr lvl="0">
              <a:defRPr sz="1800"/>
            </a:pPr>
            <a:r>
              <a:rPr sz="2500"/>
              <a:t>Body Level One</a:t>
            </a:r>
          </a:p>
          <a:p>
            <a:pPr lvl="1">
              <a:defRPr sz="1800"/>
            </a:pPr>
            <a:r>
              <a:rPr sz="2500"/>
              <a:t>Body Level Two</a:t>
            </a:r>
          </a:p>
          <a:p>
            <a:pPr lvl="2">
              <a:defRPr sz="1800"/>
            </a:pPr>
            <a:r>
              <a:rPr sz="2500"/>
              <a:t>Body Level Three</a:t>
            </a:r>
          </a:p>
          <a:p>
            <a:pPr lvl="3">
              <a:defRPr sz="1800"/>
            </a:pPr>
            <a:r>
              <a:rPr sz="2500"/>
              <a:t>Body Level Four</a:t>
            </a:r>
          </a:p>
          <a:p>
            <a:pPr lvl="4">
              <a:defRPr sz="1800"/>
            </a:pPr>
            <a:r>
              <a:rPr sz="2500"/>
              <a:t>Body Level Five</a:t>
            </a:r>
          </a:p>
        </p:txBody>
      </p:sp>
    </p:spTree>
    <p:extLst>
      <p:ext uri="{BB962C8B-B14F-4D97-AF65-F5344CB8AC3E}">
        <p14:creationId xmlns:p14="http://schemas.microsoft.com/office/powerpoint/2010/main" xmlns="" val="2410719364"/>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3" name="Shape 23"/>
          <p:cNvSpPr>
            <a:spLocks noGrp="1"/>
          </p:cNvSpPr>
          <p:nvPr>
            <p:ph type="title"/>
          </p:nvPr>
        </p:nvSpPr>
        <p:spPr>
          <a:prstGeom prst="rect">
            <a:avLst/>
          </a:prstGeom>
        </p:spPr>
        <p:txBody>
          <a:bodyPr/>
          <a:lstStyle/>
          <a:p>
            <a:pPr lvl="0">
              <a:defRPr sz="1800"/>
            </a:pPr>
            <a:r>
              <a:rPr sz="5600"/>
              <a:t>Title Text</a:t>
            </a:r>
          </a:p>
        </p:txBody>
      </p:sp>
      <p:sp>
        <p:nvSpPr>
          <p:cNvPr id="24" name="Shape 24"/>
          <p:cNvSpPr>
            <a:spLocks noGrp="1"/>
          </p:cNvSpPr>
          <p:nvPr>
            <p:ph type="body" idx="1"/>
          </p:nvPr>
        </p:nvSpPr>
        <p:spPr>
          <a:xfrm>
            <a:off x="669726" y="1830586"/>
            <a:ext cx="3750469" cy="4420195"/>
          </a:xfrm>
          <a:prstGeom prst="rect">
            <a:avLst/>
          </a:prstGeom>
        </p:spPr>
        <p:txBody>
          <a:bodyPr/>
          <a:lstStyle>
            <a:lvl1pPr marL="241093" indent="-241093">
              <a:spcBef>
                <a:spcPts val="2250"/>
              </a:spcBef>
              <a:defRPr sz="2000"/>
            </a:lvl1pPr>
            <a:lvl2pPr marL="482186" indent="-241093">
              <a:spcBef>
                <a:spcPts val="2250"/>
              </a:spcBef>
              <a:defRPr sz="2000"/>
            </a:lvl2pPr>
            <a:lvl3pPr marL="723279" indent="-241093">
              <a:spcBef>
                <a:spcPts val="2250"/>
              </a:spcBef>
              <a:defRPr sz="2000"/>
            </a:lvl3pPr>
            <a:lvl4pPr marL="964372" indent="-241093">
              <a:spcBef>
                <a:spcPts val="2250"/>
              </a:spcBef>
              <a:defRPr sz="2000"/>
            </a:lvl4pPr>
            <a:lvl5pPr marL="1205465" indent="-241093">
              <a:spcBef>
                <a:spcPts val="2250"/>
              </a:spcBef>
              <a:defRPr sz="2000"/>
            </a:lvl5pPr>
          </a:lstStyle>
          <a:p>
            <a:pPr lvl="0">
              <a:defRPr sz="1800"/>
            </a:pPr>
            <a:r>
              <a:rPr sz="2000"/>
              <a:t>Body Level One</a:t>
            </a:r>
          </a:p>
          <a:p>
            <a:pPr lvl="1">
              <a:defRPr sz="1800"/>
            </a:pPr>
            <a:r>
              <a:rPr sz="2000"/>
              <a:t>Body Level Two</a:t>
            </a:r>
          </a:p>
          <a:p>
            <a:pPr lvl="2">
              <a:defRPr sz="1800"/>
            </a:pPr>
            <a:r>
              <a:rPr sz="2000"/>
              <a:t>Body Level Three</a:t>
            </a:r>
          </a:p>
          <a:p>
            <a:pPr lvl="3">
              <a:defRPr sz="1800"/>
            </a:pPr>
            <a:r>
              <a:rPr sz="2000"/>
              <a:t>Body Level Four</a:t>
            </a:r>
          </a:p>
          <a:p>
            <a:pPr lvl="4">
              <a:defRPr sz="1800"/>
            </a:pPr>
            <a:r>
              <a:rPr sz="2000"/>
              <a:t>Body Level Five</a:t>
            </a:r>
          </a:p>
        </p:txBody>
      </p:sp>
    </p:spTree>
    <p:extLst>
      <p:ext uri="{BB962C8B-B14F-4D97-AF65-F5344CB8AC3E}">
        <p14:creationId xmlns:p14="http://schemas.microsoft.com/office/powerpoint/2010/main" xmlns="" val="386834343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6" name="Shape 26"/>
          <p:cNvSpPr>
            <a:spLocks noGrp="1"/>
          </p:cNvSpPr>
          <p:nvPr>
            <p:ph type="body" idx="1"/>
          </p:nvPr>
        </p:nvSpPr>
        <p:spPr>
          <a:xfrm>
            <a:off x="669727" y="892969"/>
            <a:ext cx="7804547" cy="5072063"/>
          </a:xfrm>
          <a:prstGeom prst="rect">
            <a:avLst/>
          </a:prstGeom>
        </p:spPr>
        <p:txBody>
          <a:bodyPr/>
          <a:lstStyle/>
          <a:p>
            <a:pPr lvl="0">
              <a:defRPr sz="1800"/>
            </a:pPr>
            <a:r>
              <a:rPr sz="2500"/>
              <a:t>Body Level One</a:t>
            </a:r>
          </a:p>
          <a:p>
            <a:pPr lvl="1">
              <a:defRPr sz="1800"/>
            </a:pPr>
            <a:r>
              <a:rPr sz="2500"/>
              <a:t>Body Level Two</a:t>
            </a:r>
          </a:p>
          <a:p>
            <a:pPr lvl="2">
              <a:defRPr sz="1800"/>
            </a:pPr>
            <a:r>
              <a:rPr sz="2500"/>
              <a:t>Body Level Three</a:t>
            </a:r>
          </a:p>
          <a:p>
            <a:pPr lvl="3">
              <a:defRPr sz="1800"/>
            </a:pPr>
            <a:r>
              <a:rPr sz="2500"/>
              <a:t>Body Level Four</a:t>
            </a:r>
          </a:p>
          <a:p>
            <a:pPr lvl="4">
              <a:defRPr sz="1800"/>
            </a:pPr>
            <a:r>
              <a:rPr sz="2500"/>
              <a:t>Body Level Five</a:t>
            </a:r>
          </a:p>
        </p:txBody>
      </p:sp>
    </p:spTree>
    <p:extLst>
      <p:ext uri="{BB962C8B-B14F-4D97-AF65-F5344CB8AC3E}">
        <p14:creationId xmlns:p14="http://schemas.microsoft.com/office/powerpoint/2010/main" xmlns="" val="303520348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38188679"/>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05226414"/>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2922585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lIns="91435" tIns="45718" rIns="91435" bIns="45718"/>
          <a:lstStyle/>
          <a:p>
            <a:pPr algn="ctr" defTabSz="410751"/>
            <a:fld id="{6E38ECDF-E02F-436B-9DB3-95A8326C7379}" type="datetime1">
              <a:rPr lang="en-US" sz="2500" kern="0" smtClean="0">
                <a:solidFill>
                  <a:sysClr val="windowText" lastClr="000000"/>
                </a:solidFill>
                <a:sym typeface="Helvetica Light"/>
              </a:rPr>
              <a:pPr algn="ctr" defTabSz="410751"/>
              <a:t>4/25/2016</a:t>
            </a:fld>
            <a:endParaRPr lang="en-US" sz="2500" kern="0">
              <a:solidFill>
                <a:sysClr val="windowText" lastClr="000000"/>
              </a:solidFill>
              <a:sym typeface="Helvetica Light"/>
            </a:endParaRPr>
          </a:p>
        </p:txBody>
      </p:sp>
      <p:sp>
        <p:nvSpPr>
          <p:cNvPr id="5" name="Footer Placeholder 4"/>
          <p:cNvSpPr>
            <a:spLocks noGrp="1"/>
          </p:cNvSpPr>
          <p:nvPr>
            <p:ph type="ftr" sz="quarter" idx="11"/>
          </p:nvPr>
        </p:nvSpPr>
        <p:spPr>
          <a:xfrm>
            <a:off x="3124201" y="6356351"/>
            <a:ext cx="2895600" cy="365125"/>
          </a:xfrm>
          <a:prstGeom prst="rect">
            <a:avLst/>
          </a:prstGeom>
        </p:spPr>
        <p:txBody>
          <a:bodyPr lIns="91435" tIns="45718" rIns="91435" bIns="45718"/>
          <a:lstStyle/>
          <a:p>
            <a:pPr algn="ctr" defTabSz="410751"/>
            <a:endParaRPr lang="en-US" sz="2500" kern="0">
              <a:solidFill>
                <a:sysClr val="windowText" lastClr="000000"/>
              </a:solidFill>
              <a:sym typeface="Helvetica Light"/>
            </a:endParaRPr>
          </a:p>
        </p:txBody>
      </p:sp>
      <p:sp>
        <p:nvSpPr>
          <p:cNvPr id="6" name="Slide Number Placeholder 5"/>
          <p:cNvSpPr>
            <a:spLocks noGrp="1"/>
          </p:cNvSpPr>
          <p:nvPr>
            <p:ph type="sldNum" sz="quarter" idx="12"/>
          </p:nvPr>
        </p:nvSpPr>
        <p:spPr>
          <a:xfrm>
            <a:off x="6553200" y="6356351"/>
            <a:ext cx="2133600" cy="365125"/>
          </a:xfrm>
          <a:prstGeom prst="rect">
            <a:avLst/>
          </a:prstGeom>
        </p:spPr>
        <p:txBody>
          <a:bodyPr lIns="91435" tIns="45718" rIns="91435" bIns="45718"/>
          <a:lstStyle/>
          <a:p>
            <a:pPr algn="ctr" defTabSz="410751"/>
            <a:fld id="{2CBD2A18-910B-4AF1-9DFF-2FB1C09EE698}" type="slidenum">
              <a:rPr lang="en-US" sz="2500" kern="0" smtClean="0">
                <a:solidFill>
                  <a:sysClr val="windowText" lastClr="000000"/>
                </a:solidFill>
                <a:sym typeface="Helvetica Light"/>
              </a:rPr>
              <a:pPr algn="ctr" defTabSz="410751"/>
              <a:t>‹#›</a:t>
            </a:fld>
            <a:endParaRPr lang="en-US" sz="2500" kern="0">
              <a:solidFill>
                <a:sysClr val="windowText" lastClr="000000"/>
              </a:solidFill>
              <a:sym typeface="Helvetica Light"/>
            </a:endParaRPr>
          </a:p>
        </p:txBody>
      </p:sp>
    </p:spTree>
    <p:extLst>
      <p:ext uri="{BB962C8B-B14F-4D97-AF65-F5344CB8AC3E}">
        <p14:creationId xmlns:p14="http://schemas.microsoft.com/office/powerpoint/2010/main" xmlns="" val="356455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CC4EBFCA-B245-4EF2-BF3B-100194224146}" type="datetimeFigureOut">
              <a:rPr lang="en-US" smtClean="0"/>
              <a:pPr/>
              <a:t>4/25/2016</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41EC0FA8-A1DC-4CD4-84EF-EFA0B33E5AE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69727" y="312539"/>
            <a:ext cx="7804547" cy="151804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5600"/>
              <a:t>Title Text</a:t>
            </a:r>
          </a:p>
        </p:txBody>
      </p:sp>
      <p:sp>
        <p:nvSpPr>
          <p:cNvPr id="3" name="Shape 3"/>
          <p:cNvSpPr>
            <a:spLocks noGrp="1"/>
          </p:cNvSpPr>
          <p:nvPr>
            <p:ph type="body" idx="1"/>
          </p:nvPr>
        </p:nvSpPr>
        <p:spPr>
          <a:xfrm>
            <a:off x="669727" y="1830586"/>
            <a:ext cx="7804547" cy="442019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2500"/>
              <a:t>Body Level One</a:t>
            </a:r>
          </a:p>
          <a:p>
            <a:pPr lvl="1">
              <a:defRPr sz="1800"/>
            </a:pPr>
            <a:r>
              <a:rPr sz="2500"/>
              <a:t>Body Level Two</a:t>
            </a:r>
          </a:p>
          <a:p>
            <a:pPr lvl="2">
              <a:defRPr sz="1800"/>
            </a:pPr>
            <a:r>
              <a:rPr sz="2500"/>
              <a:t>Body Level Three</a:t>
            </a:r>
          </a:p>
          <a:p>
            <a:pPr lvl="3">
              <a:defRPr sz="1800"/>
            </a:pPr>
            <a:r>
              <a:rPr sz="2500"/>
              <a:t>Body Level Four</a:t>
            </a:r>
          </a:p>
          <a:p>
            <a:pPr lvl="4">
              <a:defRPr sz="1800"/>
            </a:pPr>
            <a:r>
              <a:rPr sz="2500"/>
              <a:t>Body Level Five</a:t>
            </a:r>
          </a:p>
        </p:txBody>
      </p:sp>
    </p:spTree>
    <p:extLst>
      <p:ext uri="{BB962C8B-B14F-4D97-AF65-F5344CB8AC3E}">
        <p14:creationId xmlns:p14="http://schemas.microsoft.com/office/powerpoint/2010/main" xmlns="" val="36488402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spd="med"/>
  <p:txStyles>
    <p:titleStyle>
      <a:lvl1pPr algn="ctr" defTabSz="410751">
        <a:defRPr sz="5600">
          <a:latin typeface="+mn-lt"/>
          <a:ea typeface="+mn-ea"/>
          <a:cs typeface="+mn-cs"/>
          <a:sym typeface="Helvetica Light"/>
        </a:defRPr>
      </a:lvl1pPr>
      <a:lvl2pPr indent="160729" algn="ctr" defTabSz="410751">
        <a:defRPr sz="5600">
          <a:latin typeface="+mn-lt"/>
          <a:ea typeface="+mn-ea"/>
          <a:cs typeface="+mn-cs"/>
          <a:sym typeface="Helvetica Light"/>
        </a:defRPr>
      </a:lvl2pPr>
      <a:lvl3pPr indent="321457" algn="ctr" defTabSz="410751">
        <a:defRPr sz="5600">
          <a:latin typeface="+mn-lt"/>
          <a:ea typeface="+mn-ea"/>
          <a:cs typeface="+mn-cs"/>
          <a:sym typeface="Helvetica Light"/>
        </a:defRPr>
      </a:lvl3pPr>
      <a:lvl4pPr indent="482186" algn="ctr" defTabSz="410751">
        <a:defRPr sz="5600">
          <a:latin typeface="+mn-lt"/>
          <a:ea typeface="+mn-ea"/>
          <a:cs typeface="+mn-cs"/>
          <a:sym typeface="Helvetica Light"/>
        </a:defRPr>
      </a:lvl4pPr>
      <a:lvl5pPr indent="642915" algn="ctr" defTabSz="410751">
        <a:defRPr sz="5600">
          <a:latin typeface="+mn-lt"/>
          <a:ea typeface="+mn-ea"/>
          <a:cs typeface="+mn-cs"/>
          <a:sym typeface="Helvetica Light"/>
        </a:defRPr>
      </a:lvl5pPr>
      <a:lvl6pPr indent="803643" algn="ctr" defTabSz="410751">
        <a:defRPr sz="5600">
          <a:latin typeface="+mn-lt"/>
          <a:ea typeface="+mn-ea"/>
          <a:cs typeface="+mn-cs"/>
          <a:sym typeface="Helvetica Light"/>
        </a:defRPr>
      </a:lvl6pPr>
      <a:lvl7pPr indent="964372" algn="ctr" defTabSz="410751">
        <a:defRPr sz="5600">
          <a:latin typeface="+mn-lt"/>
          <a:ea typeface="+mn-ea"/>
          <a:cs typeface="+mn-cs"/>
          <a:sym typeface="Helvetica Light"/>
        </a:defRPr>
      </a:lvl7pPr>
      <a:lvl8pPr indent="1125101" algn="ctr" defTabSz="410751">
        <a:defRPr sz="5600">
          <a:latin typeface="+mn-lt"/>
          <a:ea typeface="+mn-ea"/>
          <a:cs typeface="+mn-cs"/>
          <a:sym typeface="Helvetica Light"/>
        </a:defRPr>
      </a:lvl8pPr>
      <a:lvl9pPr indent="1285829" algn="ctr" defTabSz="410751">
        <a:defRPr sz="5600">
          <a:latin typeface="+mn-lt"/>
          <a:ea typeface="+mn-ea"/>
          <a:cs typeface="+mn-cs"/>
          <a:sym typeface="Helvetica Light"/>
        </a:defRPr>
      </a:lvl9pPr>
    </p:titleStyle>
    <p:bodyStyle>
      <a:lvl1pPr marL="312528" indent="-312528" defTabSz="410751">
        <a:spcBef>
          <a:spcPts val="2953"/>
        </a:spcBef>
        <a:buSzPct val="75000"/>
        <a:buChar char="•"/>
        <a:defRPr sz="2500">
          <a:latin typeface="+mn-lt"/>
          <a:ea typeface="+mn-ea"/>
          <a:cs typeface="+mn-cs"/>
          <a:sym typeface="Helvetica Light"/>
        </a:defRPr>
      </a:lvl1pPr>
      <a:lvl2pPr marL="625056" indent="-312528" defTabSz="410751">
        <a:spcBef>
          <a:spcPts val="2953"/>
        </a:spcBef>
        <a:buSzPct val="75000"/>
        <a:buChar char="•"/>
        <a:defRPr sz="2500">
          <a:latin typeface="+mn-lt"/>
          <a:ea typeface="+mn-ea"/>
          <a:cs typeface="+mn-cs"/>
          <a:sym typeface="Helvetica Light"/>
        </a:defRPr>
      </a:lvl2pPr>
      <a:lvl3pPr marL="937584" indent="-312528" defTabSz="410751">
        <a:spcBef>
          <a:spcPts val="2953"/>
        </a:spcBef>
        <a:buSzPct val="75000"/>
        <a:buChar char="•"/>
        <a:defRPr sz="2500">
          <a:latin typeface="+mn-lt"/>
          <a:ea typeface="+mn-ea"/>
          <a:cs typeface="+mn-cs"/>
          <a:sym typeface="Helvetica Light"/>
        </a:defRPr>
      </a:lvl3pPr>
      <a:lvl4pPr marL="1250112" indent="-312528" defTabSz="410751">
        <a:spcBef>
          <a:spcPts val="2953"/>
        </a:spcBef>
        <a:buSzPct val="75000"/>
        <a:buChar char="•"/>
        <a:defRPr sz="2500">
          <a:latin typeface="+mn-lt"/>
          <a:ea typeface="+mn-ea"/>
          <a:cs typeface="+mn-cs"/>
          <a:sym typeface="Helvetica Light"/>
        </a:defRPr>
      </a:lvl4pPr>
      <a:lvl5pPr marL="1562640" indent="-312528" defTabSz="410751">
        <a:spcBef>
          <a:spcPts val="2953"/>
        </a:spcBef>
        <a:buSzPct val="75000"/>
        <a:buChar char="•"/>
        <a:defRPr sz="2500">
          <a:latin typeface="+mn-lt"/>
          <a:ea typeface="+mn-ea"/>
          <a:cs typeface="+mn-cs"/>
          <a:sym typeface="Helvetica Light"/>
        </a:defRPr>
      </a:lvl5pPr>
      <a:lvl6pPr marL="1875168" indent="-312528" defTabSz="410751">
        <a:spcBef>
          <a:spcPts val="2953"/>
        </a:spcBef>
        <a:buSzPct val="75000"/>
        <a:buChar char="•"/>
        <a:defRPr sz="2500">
          <a:latin typeface="+mn-lt"/>
          <a:ea typeface="+mn-ea"/>
          <a:cs typeface="+mn-cs"/>
          <a:sym typeface="Helvetica Light"/>
        </a:defRPr>
      </a:lvl6pPr>
      <a:lvl7pPr marL="2187696" indent="-312528" defTabSz="410751">
        <a:spcBef>
          <a:spcPts val="2953"/>
        </a:spcBef>
        <a:buSzPct val="75000"/>
        <a:buChar char="•"/>
        <a:defRPr sz="2500">
          <a:latin typeface="+mn-lt"/>
          <a:ea typeface="+mn-ea"/>
          <a:cs typeface="+mn-cs"/>
          <a:sym typeface="Helvetica Light"/>
        </a:defRPr>
      </a:lvl7pPr>
      <a:lvl8pPr marL="2500224" indent="-312528" defTabSz="410751">
        <a:spcBef>
          <a:spcPts val="2953"/>
        </a:spcBef>
        <a:buSzPct val="75000"/>
        <a:buChar char="•"/>
        <a:defRPr sz="2500">
          <a:latin typeface="+mn-lt"/>
          <a:ea typeface="+mn-ea"/>
          <a:cs typeface="+mn-cs"/>
          <a:sym typeface="Helvetica Light"/>
        </a:defRPr>
      </a:lvl8pPr>
      <a:lvl9pPr marL="2812752" indent="-312528" defTabSz="410751">
        <a:spcBef>
          <a:spcPts val="2953"/>
        </a:spcBef>
        <a:buSzPct val="75000"/>
        <a:buChar char="•"/>
        <a:defRPr sz="2500">
          <a:latin typeface="+mn-lt"/>
          <a:ea typeface="+mn-ea"/>
          <a:cs typeface="+mn-cs"/>
          <a:sym typeface="Helvetica Light"/>
        </a:defRPr>
      </a:lvl9pPr>
    </p:bodyStyle>
    <p:otherStyle>
      <a:lvl1pPr algn="ctr" defTabSz="410751">
        <a:defRPr>
          <a:solidFill>
            <a:schemeClr val="tx1"/>
          </a:solidFill>
          <a:latin typeface="+mn-lt"/>
          <a:ea typeface="+mn-ea"/>
          <a:cs typeface="+mn-cs"/>
          <a:sym typeface="Helvetica Light"/>
        </a:defRPr>
      </a:lvl1pPr>
      <a:lvl2pPr indent="160729" algn="ctr" defTabSz="410751">
        <a:defRPr>
          <a:solidFill>
            <a:schemeClr val="tx1"/>
          </a:solidFill>
          <a:latin typeface="+mn-lt"/>
          <a:ea typeface="+mn-ea"/>
          <a:cs typeface="+mn-cs"/>
          <a:sym typeface="Helvetica Light"/>
        </a:defRPr>
      </a:lvl2pPr>
      <a:lvl3pPr indent="321457" algn="ctr" defTabSz="410751">
        <a:defRPr>
          <a:solidFill>
            <a:schemeClr val="tx1"/>
          </a:solidFill>
          <a:latin typeface="+mn-lt"/>
          <a:ea typeface="+mn-ea"/>
          <a:cs typeface="+mn-cs"/>
          <a:sym typeface="Helvetica Light"/>
        </a:defRPr>
      </a:lvl3pPr>
      <a:lvl4pPr indent="482186" algn="ctr" defTabSz="410751">
        <a:defRPr>
          <a:solidFill>
            <a:schemeClr val="tx1"/>
          </a:solidFill>
          <a:latin typeface="+mn-lt"/>
          <a:ea typeface="+mn-ea"/>
          <a:cs typeface="+mn-cs"/>
          <a:sym typeface="Helvetica Light"/>
        </a:defRPr>
      </a:lvl4pPr>
      <a:lvl5pPr indent="642915" algn="ctr" defTabSz="410751">
        <a:defRPr>
          <a:solidFill>
            <a:schemeClr val="tx1"/>
          </a:solidFill>
          <a:latin typeface="+mn-lt"/>
          <a:ea typeface="+mn-ea"/>
          <a:cs typeface="+mn-cs"/>
          <a:sym typeface="Helvetica Light"/>
        </a:defRPr>
      </a:lvl5pPr>
      <a:lvl6pPr indent="803643" algn="ctr" defTabSz="410751">
        <a:defRPr>
          <a:solidFill>
            <a:schemeClr val="tx1"/>
          </a:solidFill>
          <a:latin typeface="+mn-lt"/>
          <a:ea typeface="+mn-ea"/>
          <a:cs typeface="+mn-cs"/>
          <a:sym typeface="Helvetica Light"/>
        </a:defRPr>
      </a:lvl6pPr>
      <a:lvl7pPr indent="964372" algn="ctr" defTabSz="410751">
        <a:defRPr>
          <a:solidFill>
            <a:schemeClr val="tx1"/>
          </a:solidFill>
          <a:latin typeface="+mn-lt"/>
          <a:ea typeface="+mn-ea"/>
          <a:cs typeface="+mn-cs"/>
          <a:sym typeface="Helvetica Light"/>
        </a:defRPr>
      </a:lvl7pPr>
      <a:lvl8pPr indent="1125101" algn="ctr" defTabSz="410751">
        <a:defRPr>
          <a:solidFill>
            <a:schemeClr val="tx1"/>
          </a:solidFill>
          <a:latin typeface="+mn-lt"/>
          <a:ea typeface="+mn-ea"/>
          <a:cs typeface="+mn-cs"/>
          <a:sym typeface="Helvetica Light"/>
        </a:defRPr>
      </a:lvl8pPr>
      <a:lvl9pPr indent="1285829" algn="ctr" defTabSz="410751">
        <a:defRPr>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media" Target="../media/media1.mp3"/><Relationship Id="rId2" Type="http://schemas.openxmlformats.org/officeDocument/2006/relationships/slideLayout" Target="../slideLayouts/slideLayout2.xml"/><Relationship Id="rId1" Type="http://schemas.openxmlformats.org/officeDocument/2006/relationships/audio" Target="../media/media1.mp3"/><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Office_PowerPoint_Slide1.sld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3" Type="http://schemas.microsoft.com/office/2007/relationships/media" Target="../media/media2.wav"/><Relationship Id="rId2" Type="http://schemas.openxmlformats.org/officeDocument/2006/relationships/slideLayout" Target="../slideLayouts/slideLayout2.xml"/><Relationship Id="rId1" Type="http://schemas.openxmlformats.org/officeDocument/2006/relationships/audio" Target="../media/media2.wav"/><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audio" Target="../media/media3.wav"/><Relationship Id="rId6" Type="http://schemas.openxmlformats.org/officeDocument/2006/relationships/image" Target="../media/image11.png"/><Relationship Id="rId5" Type="http://schemas.microsoft.com/office/2007/relationships/media" Target="../media/media3.wav"/><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ctrTitle"/>
          </p:nvPr>
        </p:nvSpPr>
        <p:spPr/>
        <p:txBody>
          <a:bodyPr/>
          <a:lstStyle/>
          <a:p>
            <a:r>
              <a:rPr lang="en-US" sz="4000" dirty="0" smtClean="0"/>
              <a:t>San Bernardino Mass Shooting</a:t>
            </a:r>
            <a:br>
              <a:rPr lang="en-US" sz="4000" dirty="0" smtClean="0"/>
            </a:br>
            <a:r>
              <a:rPr lang="en-US" sz="4000" dirty="0" smtClean="0"/>
              <a:t>December 2, 2015</a:t>
            </a:r>
            <a:endParaRPr lang="en-US" sz="4000" dirty="0"/>
          </a:p>
        </p:txBody>
      </p:sp>
    </p:spTree>
    <p:extLst>
      <p:ext uri="{BB962C8B-B14F-4D97-AF65-F5344CB8AC3E}">
        <p14:creationId xmlns:p14="http://schemas.microsoft.com/office/powerpoint/2010/main" xmlns="" val="40245328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San Bernardino Mass Shooting</a:t>
            </a:r>
            <a:endParaRPr lang="en-US" dirty="0"/>
          </a:p>
        </p:txBody>
      </p:sp>
      <p:sp>
        <p:nvSpPr>
          <p:cNvPr id="3" name="Content Placeholder 2"/>
          <p:cNvSpPr>
            <a:spLocks noGrp="1"/>
          </p:cNvSpPr>
          <p:nvPr>
            <p:ph sz="quarter" idx="13"/>
          </p:nvPr>
        </p:nvSpPr>
        <p:spPr/>
        <p:txBody>
          <a:bodyPr>
            <a:normAutofit/>
          </a:bodyPr>
          <a:lstStyle/>
          <a:p>
            <a:r>
              <a:rPr lang="en-US" sz="1800" dirty="0" smtClean="0"/>
              <a:t>Two shooters armed with AR-15 style assault rifles enter the Inland Regional Center in San Bernardino and open fire on a group of San Bernardino County employees gathered at the Center for a training meeting and holiday luncheon.</a:t>
            </a:r>
          </a:p>
          <a:p>
            <a:pPr lvl="1"/>
            <a:r>
              <a:rPr lang="en-US" sz="1800" dirty="0" smtClean="0"/>
              <a:t>14 people killed</a:t>
            </a:r>
          </a:p>
          <a:p>
            <a:pPr lvl="1"/>
            <a:r>
              <a:rPr lang="en-US" sz="1800" dirty="0" smtClean="0"/>
              <a:t>22 people wounded</a:t>
            </a:r>
          </a:p>
          <a:p>
            <a:pPr lvl="1"/>
            <a:r>
              <a:rPr lang="en-US" sz="1800" dirty="0" smtClean="0"/>
              <a:t>Determined to be a “terrorist event”.</a:t>
            </a:r>
            <a:endParaRPr lang="en-US" sz="1800"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21582" y="3124200"/>
            <a:ext cx="3522318" cy="219557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921077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City of San Bernardino</a:t>
            </a:r>
            <a:endParaRPr lang="en-US" dirty="0"/>
          </a:p>
        </p:txBody>
      </p:sp>
      <p:sp>
        <p:nvSpPr>
          <p:cNvPr id="3" name="Content Placeholder 2"/>
          <p:cNvSpPr>
            <a:spLocks noGrp="1"/>
          </p:cNvSpPr>
          <p:nvPr>
            <p:ph sz="quarter" idx="13"/>
          </p:nvPr>
        </p:nvSpPr>
        <p:spPr/>
        <p:txBody>
          <a:bodyPr>
            <a:normAutofit/>
          </a:bodyPr>
          <a:lstStyle/>
          <a:p>
            <a:r>
              <a:rPr lang="en-US" sz="1800" dirty="0"/>
              <a:t>70 square miles – One hour east of Los Angeles.</a:t>
            </a:r>
          </a:p>
          <a:p>
            <a:r>
              <a:rPr lang="en-US" sz="1800" dirty="0"/>
              <a:t>Population – 215K</a:t>
            </a:r>
          </a:p>
          <a:p>
            <a:r>
              <a:rPr lang="en-US" sz="1800" dirty="0"/>
              <a:t>“All American City” in 1977</a:t>
            </a:r>
          </a:p>
          <a:p>
            <a:r>
              <a:rPr lang="en-US" sz="1800" dirty="0"/>
              <a:t>Former Norton AFB, steel industry, railroad town</a:t>
            </a:r>
            <a:r>
              <a:rPr lang="en-US" sz="1800" dirty="0" smtClean="0"/>
              <a:t>.</a:t>
            </a:r>
            <a:endParaRPr lang="en-US" sz="1800" dirty="0"/>
          </a:p>
          <a:p>
            <a:r>
              <a:rPr lang="en-US" sz="1800" dirty="0" smtClean="0"/>
              <a:t>Declared bankruptcy in 2012</a:t>
            </a:r>
          </a:p>
          <a:p>
            <a:r>
              <a:rPr lang="en-US" sz="1800" dirty="0" smtClean="0"/>
              <a:t>Among the poorest communities in the US</a:t>
            </a:r>
          </a:p>
          <a:p>
            <a:r>
              <a:rPr lang="en-US" sz="1800" dirty="0" smtClean="0"/>
              <a:t>High crime rate</a:t>
            </a:r>
          </a:p>
          <a:p>
            <a:r>
              <a:rPr lang="en-US" sz="1800" dirty="0" smtClean="0"/>
              <a:t>Among the Most “under-policed” communities in the United States</a:t>
            </a:r>
          </a:p>
          <a:p>
            <a:pPr lvl="1"/>
            <a:r>
              <a:rPr lang="en-US" sz="1800" dirty="0" smtClean="0"/>
              <a:t>UC Berkeley Study</a:t>
            </a:r>
            <a:endParaRPr lang="en-US" sz="1800"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62600" y="1589680"/>
            <a:ext cx="3200400" cy="221694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116292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Inland Regional Center</a:t>
            </a:r>
            <a:endParaRPr lang="en-US"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xmlns="" val="0"/>
              </a:ext>
            </a:extLst>
          </a:blip>
          <a:stretch>
            <a:fillRect/>
          </a:stretch>
        </p:blipFill>
        <p:spPr>
          <a:xfrm>
            <a:off x="762000" y="1600200"/>
            <a:ext cx="7696200" cy="4114800"/>
          </a:xfrm>
        </p:spPr>
      </p:pic>
    </p:spTree>
    <p:extLst>
      <p:ext uri="{BB962C8B-B14F-4D97-AF65-F5344CB8AC3E}">
        <p14:creationId xmlns:p14="http://schemas.microsoft.com/office/powerpoint/2010/main" xmlns="" val="11263311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December 2</a:t>
            </a:r>
            <a:r>
              <a:rPr lang="en-US" baseline="30000" dirty="0" smtClean="0"/>
              <a:t>nd</a:t>
            </a:r>
            <a:r>
              <a:rPr lang="en-US" dirty="0" smtClean="0"/>
              <a:t>, 2015</a:t>
            </a:r>
            <a:endParaRPr lang="en-US" dirty="0"/>
          </a:p>
        </p:txBody>
      </p:sp>
      <p:sp>
        <p:nvSpPr>
          <p:cNvPr id="3" name="Content Placeholder 2"/>
          <p:cNvSpPr>
            <a:spLocks noGrp="1"/>
          </p:cNvSpPr>
          <p:nvPr>
            <p:ph sz="quarter" idx="13"/>
          </p:nvPr>
        </p:nvSpPr>
        <p:spPr/>
        <p:txBody>
          <a:bodyPr>
            <a:normAutofit/>
          </a:bodyPr>
          <a:lstStyle/>
          <a:p>
            <a:r>
              <a:rPr lang="en-US" sz="2000" dirty="0" smtClean="0"/>
              <a:t>SB County Department of Public Health training </a:t>
            </a:r>
            <a:r>
              <a:rPr lang="en-US" sz="2000" dirty="0" smtClean="0"/>
              <a:t>and end of year event</a:t>
            </a:r>
            <a:r>
              <a:rPr lang="en-US" sz="2000" dirty="0" smtClean="0"/>
              <a:t>.</a:t>
            </a:r>
          </a:p>
          <a:p>
            <a:pPr lvl="1"/>
            <a:r>
              <a:rPr lang="en-US" sz="2000" dirty="0" smtClean="0"/>
              <a:t>80 + County Employees </a:t>
            </a:r>
            <a:r>
              <a:rPr lang="en-US" sz="2000" dirty="0" smtClean="0"/>
              <a:t>present</a:t>
            </a:r>
          </a:p>
          <a:p>
            <a:pPr lvl="1">
              <a:buNone/>
            </a:pPr>
            <a:endParaRPr lang="en-US" sz="2000" dirty="0" smtClean="0"/>
          </a:p>
          <a:p>
            <a:r>
              <a:rPr lang="en-US" sz="2000" dirty="0" smtClean="0"/>
              <a:t>Syed </a:t>
            </a:r>
            <a:r>
              <a:rPr lang="en-US" sz="2000" dirty="0" err="1" smtClean="0"/>
              <a:t>Farook</a:t>
            </a:r>
            <a:r>
              <a:rPr lang="en-US" sz="2000" dirty="0" smtClean="0"/>
              <a:t> was present all morning - alone</a:t>
            </a:r>
          </a:p>
          <a:p>
            <a:pPr lvl="1"/>
            <a:r>
              <a:rPr lang="en-US" sz="2000" dirty="0" smtClean="0"/>
              <a:t>Left the gathering sometime around 10:36AM</a:t>
            </a:r>
          </a:p>
          <a:p>
            <a:pPr lvl="1"/>
            <a:r>
              <a:rPr lang="en-US" sz="2000" dirty="0" smtClean="0"/>
              <a:t>Left a bag on a table – center of the room</a:t>
            </a:r>
          </a:p>
          <a:p>
            <a:pPr lvl="2"/>
            <a:r>
              <a:rPr lang="en-US" sz="2000" dirty="0" smtClean="0"/>
              <a:t>Later determined to contain a homemade RC IED </a:t>
            </a:r>
          </a:p>
          <a:p>
            <a:pPr lvl="1"/>
            <a:r>
              <a:rPr lang="en-US" sz="2000" dirty="0" smtClean="0"/>
              <a:t>Two Suspects enter at approximately 10:58 and open fire (100+ rounds)</a:t>
            </a:r>
            <a:endParaRPr lang="en-US" sz="2000" dirty="0"/>
          </a:p>
        </p:txBody>
      </p:sp>
    </p:spTree>
    <p:extLst>
      <p:ext uri="{BB962C8B-B14F-4D97-AF65-F5344CB8AC3E}">
        <p14:creationId xmlns:p14="http://schemas.microsoft.com/office/powerpoint/2010/main" xmlns="" val="40896645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Original Shooting Timeline</a:t>
            </a:r>
            <a:endParaRPr lang="en-US" dirty="0"/>
          </a:p>
        </p:txBody>
      </p:sp>
      <p:sp>
        <p:nvSpPr>
          <p:cNvPr id="3" name="Content Placeholder 2"/>
          <p:cNvSpPr>
            <a:spLocks noGrp="1"/>
          </p:cNvSpPr>
          <p:nvPr>
            <p:ph sz="quarter" idx="13"/>
          </p:nvPr>
        </p:nvSpPr>
        <p:spPr/>
        <p:txBody>
          <a:bodyPr>
            <a:normAutofit/>
          </a:bodyPr>
          <a:lstStyle/>
          <a:p>
            <a:r>
              <a:rPr lang="en-US" sz="2000" dirty="0" smtClean="0"/>
              <a:t>First 911 call at 10:58 – “Shots heard in the area”</a:t>
            </a:r>
          </a:p>
          <a:p>
            <a:pPr lvl="1"/>
            <a:r>
              <a:rPr lang="en-US" sz="2000" dirty="0" smtClean="0"/>
              <a:t>Almost immediately followed up by multiple calls of a shooting – elevated to an active shooter</a:t>
            </a:r>
          </a:p>
          <a:p>
            <a:r>
              <a:rPr lang="en-US" sz="2000" dirty="0" smtClean="0"/>
              <a:t>Multiple suspect descriptions were given…</a:t>
            </a:r>
          </a:p>
          <a:p>
            <a:pPr lvl="1"/>
            <a:r>
              <a:rPr lang="en-US" sz="2000" dirty="0" smtClean="0"/>
              <a:t>1-3 suspects (+possible get away driver)</a:t>
            </a:r>
          </a:p>
          <a:p>
            <a:pPr lvl="1"/>
            <a:r>
              <a:rPr lang="en-US" sz="2000" dirty="0" smtClean="0"/>
              <a:t>White or Hispanic male suspects</a:t>
            </a:r>
          </a:p>
          <a:p>
            <a:r>
              <a:rPr lang="en-US" sz="2000" dirty="0" smtClean="0"/>
              <a:t>Suspects were in and out in about 2-3 minutes</a:t>
            </a:r>
          </a:p>
          <a:p>
            <a:pPr lvl="1"/>
            <a:r>
              <a:rPr lang="en-US" sz="2000" dirty="0" smtClean="0"/>
              <a:t>100+ .223 rounds fired (2 guns used)</a:t>
            </a:r>
            <a:endParaRPr lang="en-US" sz="2000" dirty="0"/>
          </a:p>
        </p:txBody>
      </p:sp>
      <p:pic>
        <p:nvPicPr>
          <p:cNvPr id="4" name="initialcallcombined.mp3">
            <a:hlinkClick r:id="" action="ppaction://media"/>
          </p:cNvPr>
          <p:cNvPicPr>
            <a:picLocks noChangeAspect="1"/>
          </p:cNvPicPr>
          <p:nvPr>
            <a:audioFile r:link="rId1"/>
            <p:extLst>
              <p:ext uri="{DAA4B4D4-6D71-4841-9C94-3DE7FCFB9230}">
                <p14:media xmlns:p14="http://schemas.microsoft.com/office/powerpoint/2010/main" xmlns="" r:embed="rId3"/>
              </p:ext>
            </p:extLst>
          </p:nvPr>
        </p:nvPicPr>
        <p:blipFill>
          <a:blip r:embed="rId4" cstate="print"/>
          <a:stretch>
            <a:fillRect/>
          </a:stretch>
        </p:blipFill>
        <p:spPr>
          <a:xfrm>
            <a:off x="6964363" y="914400"/>
            <a:ext cx="487363" cy="487363"/>
          </a:xfrm>
          <a:prstGeom prst="rect">
            <a:avLst/>
          </a:prstGeom>
        </p:spPr>
      </p:pic>
    </p:spTree>
    <p:extLst>
      <p:ext uri="{BB962C8B-B14F-4D97-AF65-F5344CB8AC3E}">
        <p14:creationId xmlns:p14="http://schemas.microsoft.com/office/powerpoint/2010/main" xmlns="" val="141383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8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68806" fill="hold"/>
                                        <p:tgtEl>
                                          <p:spTgt spid="4"/>
                                        </p:tgtEl>
                                      </p:cBhvr>
                                    </p:cmd>
                                  </p:childTnLst>
                                </p:cTn>
                              </p:par>
                            </p:childTnLst>
                          </p:cTn>
                        </p:par>
                      </p:childTnLst>
                    </p:cTn>
                  </p:par>
                </p:childTnLst>
              </p:cTn>
              <p:nextCondLst>
                <p:cond evt="onClick" delay="0">
                  <p:tgtEl>
                    <p:spTgt spid="4"/>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IRC Building 3 layout</a:t>
            </a:r>
            <a:endParaRPr lang="en-US" dirty="0"/>
          </a:p>
        </p:txBody>
      </p:sp>
      <p:graphicFrame>
        <p:nvGraphicFramePr>
          <p:cNvPr id="4" name="Content Placeholder 3"/>
          <p:cNvGraphicFramePr>
            <a:graphicFrameLocks noGrp="1" noChangeAspect="1"/>
          </p:cNvGraphicFramePr>
          <p:nvPr>
            <p:ph sz="quarter" idx="13"/>
            <p:extLst>
              <p:ext uri="{D42A27DB-BD31-4B8C-83A1-F6EECF244321}">
                <p14:modId xmlns:p14="http://schemas.microsoft.com/office/powerpoint/2010/main" xmlns="" val="536070430"/>
              </p:ext>
            </p:extLst>
          </p:nvPr>
        </p:nvGraphicFramePr>
        <p:xfrm>
          <a:off x="1676400" y="1600200"/>
          <a:ext cx="5486400" cy="4114801"/>
        </p:xfrm>
        <a:graphic>
          <a:graphicData uri="http://schemas.openxmlformats.org/presentationml/2006/ole">
            <p:oleObj spid="_x0000_s1031" name="Slide" r:id="rId3" imgW="4050689" imgH="3039010" progId="PowerPoint.Slide.12">
              <p:embed/>
            </p:oleObj>
          </a:graphicData>
        </a:graphic>
      </p:graphicFrame>
    </p:spTree>
    <p:extLst>
      <p:ext uri="{BB962C8B-B14F-4D97-AF65-F5344CB8AC3E}">
        <p14:creationId xmlns:p14="http://schemas.microsoft.com/office/powerpoint/2010/main" xmlns="" val="3685129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Police Response</a:t>
            </a:r>
            <a:endParaRPr lang="en-US" dirty="0"/>
          </a:p>
        </p:txBody>
      </p:sp>
      <p:sp>
        <p:nvSpPr>
          <p:cNvPr id="3" name="Content Placeholder 2"/>
          <p:cNvSpPr>
            <a:spLocks noGrp="1"/>
          </p:cNvSpPr>
          <p:nvPr>
            <p:ph sz="quarter" idx="13"/>
          </p:nvPr>
        </p:nvSpPr>
        <p:spPr/>
        <p:txBody>
          <a:bodyPr>
            <a:normAutofit/>
          </a:bodyPr>
          <a:lstStyle/>
          <a:p>
            <a:r>
              <a:rPr lang="en-US" sz="2000" dirty="0" smtClean="0"/>
              <a:t>Approximately 4 minutes </a:t>
            </a:r>
          </a:p>
          <a:p>
            <a:pPr lvl="1"/>
            <a:r>
              <a:rPr lang="en-US" sz="2000" dirty="0" smtClean="0"/>
              <a:t>1</a:t>
            </a:r>
            <a:r>
              <a:rPr lang="en-US" sz="2000" baseline="30000" dirty="0" smtClean="0"/>
              <a:t>st</a:t>
            </a:r>
            <a:r>
              <a:rPr lang="en-US" sz="2000" dirty="0" smtClean="0"/>
              <a:t> team assembled (lieutenant, homicide detective, patrol officer, motor officer)</a:t>
            </a:r>
          </a:p>
          <a:p>
            <a:pPr lvl="2"/>
            <a:r>
              <a:rPr lang="en-US" sz="2000" dirty="0" smtClean="0"/>
              <a:t>Made entry expecting to take fire</a:t>
            </a:r>
          </a:p>
          <a:p>
            <a:pPr lvl="1"/>
            <a:r>
              <a:rPr lang="en-US" sz="2000" dirty="0" smtClean="0"/>
              <a:t>2</a:t>
            </a:r>
            <a:r>
              <a:rPr lang="en-US" sz="2000" baseline="30000" dirty="0" smtClean="0"/>
              <a:t>nd</a:t>
            </a:r>
            <a:r>
              <a:rPr lang="en-US" sz="2000" dirty="0" smtClean="0"/>
              <a:t> team assembled (SBPD officer, Fontana PD detectives)</a:t>
            </a:r>
          </a:p>
          <a:p>
            <a:pPr lvl="1"/>
            <a:r>
              <a:rPr lang="en-US" sz="2000" dirty="0" smtClean="0"/>
              <a:t>Response grows (100+ in less than </a:t>
            </a:r>
            <a:r>
              <a:rPr lang="en-US" sz="2000" dirty="0"/>
              <a:t>3</a:t>
            </a:r>
            <a:r>
              <a:rPr lang="en-US" sz="2000" dirty="0" smtClean="0"/>
              <a:t>0 minutes)</a:t>
            </a:r>
          </a:p>
          <a:p>
            <a:pPr lvl="1"/>
            <a:r>
              <a:rPr lang="en-US" sz="2000" dirty="0" smtClean="0"/>
              <a:t>SBPD SWAT – Training – 11 minute response</a:t>
            </a:r>
          </a:p>
          <a:p>
            <a:pPr lvl="1"/>
            <a:r>
              <a:rPr lang="en-US" sz="2000" dirty="0" smtClean="0"/>
              <a:t>SBSD SWAT – Training nearby as well</a:t>
            </a:r>
            <a:endParaRPr lang="en-US" sz="2000" dirty="0"/>
          </a:p>
        </p:txBody>
      </p:sp>
      <p:pic>
        <p:nvPicPr>
          <p:cNvPr id="4" name="policeresponse.wav">
            <a:hlinkClick r:id="" action="ppaction://media"/>
          </p:cNvPr>
          <p:cNvPicPr>
            <a:picLocks noChangeAspect="1"/>
          </p:cNvPicPr>
          <p:nvPr>
            <a:audioFile r:link="rId1"/>
            <p:extLst>
              <p:ext uri="{DAA4B4D4-6D71-4841-9C94-3DE7FCFB9230}">
                <p14:media xmlns:p14="http://schemas.microsoft.com/office/powerpoint/2010/main" xmlns="" r:embed="rId3"/>
              </p:ext>
            </p:extLst>
          </p:nvPr>
        </p:nvPicPr>
        <p:blipFill>
          <a:blip r:embed="rId4" cstate="print"/>
          <a:stretch>
            <a:fillRect/>
          </a:stretch>
        </p:blipFill>
        <p:spPr>
          <a:xfrm>
            <a:off x="6629400" y="914400"/>
            <a:ext cx="487363" cy="487363"/>
          </a:xfrm>
          <a:prstGeom prst="rect">
            <a:avLst/>
          </a:prstGeom>
        </p:spPr>
      </p:pic>
    </p:spTree>
    <p:extLst>
      <p:ext uri="{BB962C8B-B14F-4D97-AF65-F5344CB8AC3E}">
        <p14:creationId xmlns:p14="http://schemas.microsoft.com/office/powerpoint/2010/main" xmlns="" val="250747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34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573417" fill="hold"/>
                                        <p:tgtEl>
                                          <p:spTgt spid="4"/>
                                        </p:tgtEl>
                                      </p:cBhvr>
                                    </p:cmd>
                                  </p:childTnLst>
                                </p:cTn>
                              </p:par>
                            </p:childTnLst>
                          </p:cTn>
                        </p:par>
                      </p:childTnLst>
                    </p:cTn>
                  </p:par>
                </p:childTnLst>
              </p:cTn>
              <p:nextCondLst>
                <p:cond evt="onClick" delay="0">
                  <p:tgtEl>
                    <p:spTgt spid="4"/>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Police Response</a:t>
            </a:r>
            <a:endParaRPr lang="en-US" dirty="0"/>
          </a:p>
        </p:txBody>
      </p:sp>
      <p:sp>
        <p:nvSpPr>
          <p:cNvPr id="3" name="Content Placeholder 2"/>
          <p:cNvSpPr>
            <a:spLocks noGrp="1"/>
          </p:cNvSpPr>
          <p:nvPr>
            <p:ph sz="quarter" idx="13"/>
          </p:nvPr>
        </p:nvSpPr>
        <p:spPr/>
        <p:txBody>
          <a:bodyPr>
            <a:normAutofit/>
          </a:bodyPr>
          <a:lstStyle/>
          <a:p>
            <a:r>
              <a:rPr lang="en-US" sz="1600" dirty="0" smtClean="0"/>
              <a:t>1</a:t>
            </a:r>
            <a:r>
              <a:rPr lang="en-US" sz="1600" baseline="30000" dirty="0" smtClean="0"/>
              <a:t>st</a:t>
            </a:r>
            <a:r>
              <a:rPr lang="en-US" sz="1600" dirty="0" smtClean="0"/>
              <a:t> team enters – encounters hiding survivors</a:t>
            </a:r>
          </a:p>
          <a:p>
            <a:pPr lvl="1"/>
            <a:r>
              <a:rPr lang="en-US" sz="1600" dirty="0" smtClean="0"/>
              <a:t>Exchange – Distrust – Fear – Unstoppable Flood</a:t>
            </a:r>
          </a:p>
          <a:p>
            <a:r>
              <a:rPr lang="en-US" sz="1600" dirty="0" smtClean="0"/>
              <a:t>All teams reacted to “active shooter” training</a:t>
            </a:r>
          </a:p>
          <a:p>
            <a:r>
              <a:rPr lang="en-US" sz="1600" dirty="0" smtClean="0"/>
              <a:t>Tactical teams assumed search operations </a:t>
            </a:r>
          </a:p>
          <a:p>
            <a:pPr lvl="1"/>
            <a:r>
              <a:rPr lang="en-US" sz="1600" dirty="0" smtClean="0"/>
              <a:t>Started getting info suspects fled in dark SUV</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799" y="3810000"/>
            <a:ext cx="3352801" cy="18775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53000" y="3810000"/>
            <a:ext cx="3352800" cy="18775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2510933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Police Response</a:t>
            </a:r>
            <a:endParaRPr lang="en-US" dirty="0"/>
          </a:p>
        </p:txBody>
      </p:sp>
      <p:sp>
        <p:nvSpPr>
          <p:cNvPr id="3" name="Content Placeholder 2"/>
          <p:cNvSpPr>
            <a:spLocks noGrp="1"/>
          </p:cNvSpPr>
          <p:nvPr>
            <p:ph sz="quarter" idx="13"/>
          </p:nvPr>
        </p:nvSpPr>
        <p:spPr/>
        <p:txBody>
          <a:bodyPr>
            <a:normAutofit/>
          </a:bodyPr>
          <a:lstStyle/>
          <a:p>
            <a:r>
              <a:rPr lang="en-US" sz="1800" dirty="0"/>
              <a:t>Most wounded victims extracted by police officers</a:t>
            </a:r>
          </a:p>
          <a:p>
            <a:r>
              <a:rPr lang="en-US" sz="1800" dirty="0"/>
              <a:t>Pick-up truck transport – Triage center across the street</a:t>
            </a:r>
          </a:p>
          <a:p>
            <a:r>
              <a:rPr lang="en-US" sz="1800" dirty="0" smtClean="0"/>
              <a:t>All but two victims extracted from the building are transported and survive (2 died in triage area).</a:t>
            </a:r>
          </a:p>
          <a:p>
            <a:r>
              <a:rPr lang="en-US" sz="1800" dirty="0" smtClean="0"/>
              <a:t>Hundreds are evacuated from the three buildings.</a:t>
            </a:r>
            <a:endParaRPr lang="en-US" sz="18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34233" y="3733800"/>
            <a:ext cx="3516923" cy="1828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81791" y="3733800"/>
            <a:ext cx="3276264" cy="184364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5903740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Command Decisions</a:t>
            </a:r>
            <a:endParaRPr lang="en-US" dirty="0"/>
          </a:p>
        </p:txBody>
      </p:sp>
      <p:sp>
        <p:nvSpPr>
          <p:cNvPr id="3" name="Content Placeholder 2"/>
          <p:cNvSpPr>
            <a:spLocks noGrp="1"/>
          </p:cNvSpPr>
          <p:nvPr>
            <p:ph sz="quarter" idx="13"/>
          </p:nvPr>
        </p:nvSpPr>
        <p:spPr/>
        <p:txBody>
          <a:bodyPr>
            <a:normAutofit/>
          </a:bodyPr>
          <a:lstStyle/>
          <a:p>
            <a:r>
              <a:rPr lang="en-US" sz="2000" dirty="0" smtClean="0"/>
              <a:t>Sealed the area off – 1/2 mile +</a:t>
            </a:r>
          </a:p>
          <a:p>
            <a:r>
              <a:rPr lang="en-US" sz="2000" dirty="0"/>
              <a:t>O</a:t>
            </a:r>
            <a:r>
              <a:rPr lang="en-US" sz="2000" dirty="0" smtClean="0"/>
              <a:t>rdered public and school buses to pick up witness survivors</a:t>
            </a:r>
          </a:p>
          <a:p>
            <a:r>
              <a:rPr lang="en-US" sz="2000" dirty="0" smtClean="0"/>
              <a:t>Secured “The Rock Church” for witnesses</a:t>
            </a:r>
          </a:p>
          <a:p>
            <a:r>
              <a:rPr lang="en-US" sz="2000" dirty="0" smtClean="0"/>
              <a:t>Established a media staging area (nearby hotel)</a:t>
            </a:r>
          </a:p>
          <a:p>
            <a:r>
              <a:rPr lang="en-US" sz="2000" dirty="0" smtClean="0"/>
              <a:t>Opened Hernandez Center for family – Parks and Rec.</a:t>
            </a:r>
            <a:endParaRPr lang="en-US" sz="20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3962400"/>
            <a:ext cx="3089189" cy="1981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214930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Police Response</a:t>
            </a:r>
            <a:endParaRPr lang="en-US" dirty="0"/>
          </a:p>
        </p:txBody>
      </p:sp>
      <p:sp>
        <p:nvSpPr>
          <p:cNvPr id="3" name="Content Placeholder 2"/>
          <p:cNvSpPr>
            <a:spLocks noGrp="1"/>
          </p:cNvSpPr>
          <p:nvPr>
            <p:ph sz="quarter" idx="13"/>
          </p:nvPr>
        </p:nvSpPr>
        <p:spPr/>
        <p:txBody>
          <a:bodyPr>
            <a:normAutofit/>
          </a:bodyPr>
          <a:lstStyle/>
          <a:p>
            <a:r>
              <a:rPr lang="en-US" sz="2000" dirty="0" smtClean="0"/>
              <a:t>Nearly 300 officers within 2 hours</a:t>
            </a:r>
          </a:p>
          <a:p>
            <a:pPr lvl="1"/>
            <a:r>
              <a:rPr lang="en-US" sz="2000" dirty="0" smtClean="0"/>
              <a:t>10 local police agencies</a:t>
            </a:r>
          </a:p>
          <a:p>
            <a:pPr lvl="1"/>
            <a:r>
              <a:rPr lang="en-US" sz="2000" dirty="0"/>
              <a:t>4</a:t>
            </a:r>
            <a:r>
              <a:rPr lang="en-US" sz="2000" dirty="0" smtClean="0"/>
              <a:t> FD’s responded</a:t>
            </a:r>
          </a:p>
          <a:p>
            <a:r>
              <a:rPr lang="en-US" sz="2000" dirty="0" smtClean="0"/>
              <a:t>FBI</a:t>
            </a:r>
          </a:p>
          <a:p>
            <a:r>
              <a:rPr lang="en-US" sz="2000" dirty="0" smtClean="0"/>
              <a:t>ATF</a:t>
            </a:r>
          </a:p>
          <a:p>
            <a:r>
              <a:rPr lang="en-US" sz="2000" dirty="0" smtClean="0"/>
              <a:t>DHS</a:t>
            </a:r>
          </a:p>
          <a:p>
            <a:r>
              <a:rPr lang="en-US" sz="2000" dirty="0" smtClean="0"/>
              <a:t>US Attorney</a:t>
            </a:r>
          </a:p>
          <a:p>
            <a:r>
              <a:rPr lang="en-US" sz="2000" dirty="0" smtClean="0"/>
              <a:t>Regional Task Force Teams</a:t>
            </a:r>
            <a:endParaRPr lang="en-US" sz="2000" dirty="0"/>
          </a:p>
        </p:txBody>
      </p:sp>
      <p:pic>
        <p:nvPicPr>
          <p:cNvPr id="2050" name="Picture 2" descr="C:\Users\burguan_ja\Desktop\IRC\irc overview.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43400" y="2514600"/>
            <a:ext cx="4415589" cy="29970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361521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a:t>
            </a:r>
            <a:endParaRPr lang="en-US" dirty="0"/>
          </a:p>
        </p:txBody>
      </p:sp>
      <p:sp>
        <p:nvSpPr>
          <p:cNvPr id="3" name="Content Placeholder 2"/>
          <p:cNvSpPr>
            <a:spLocks noGrp="1"/>
          </p:cNvSpPr>
          <p:nvPr>
            <p:ph sz="quarter" idx="13"/>
          </p:nvPr>
        </p:nvSpPr>
        <p:spPr/>
        <p:txBody>
          <a:bodyPr>
            <a:normAutofit fontScale="92500" lnSpcReduction="10000"/>
          </a:bodyPr>
          <a:lstStyle/>
          <a:p>
            <a:r>
              <a:rPr lang="en-US" sz="2000" dirty="0" smtClean="0"/>
              <a:t>One witness from the County event (SB County Employee) noticed </a:t>
            </a:r>
            <a:r>
              <a:rPr lang="en-US" sz="2000" dirty="0" err="1" smtClean="0"/>
              <a:t>Syed</a:t>
            </a:r>
            <a:r>
              <a:rPr lang="en-US" sz="2000" dirty="0" smtClean="0"/>
              <a:t> </a:t>
            </a:r>
            <a:r>
              <a:rPr lang="en-US" sz="2000" dirty="0" err="1" smtClean="0"/>
              <a:t>Farook</a:t>
            </a:r>
            <a:r>
              <a:rPr lang="en-US" sz="2000" dirty="0" smtClean="0"/>
              <a:t> was </a:t>
            </a:r>
            <a:r>
              <a:rPr lang="en-US" sz="2000" dirty="0" smtClean="0"/>
              <a:t>at the gathering and left a short time before the shooting.</a:t>
            </a:r>
          </a:p>
          <a:p>
            <a:pPr lvl="1"/>
            <a:r>
              <a:rPr lang="en-US" sz="2000" dirty="0" smtClean="0"/>
              <a:t>Did not see the face of the shooter (masked)</a:t>
            </a:r>
          </a:p>
          <a:p>
            <a:pPr lvl="2"/>
            <a:r>
              <a:rPr lang="en-US" sz="2000" dirty="0" smtClean="0"/>
              <a:t>Body structure / Body language</a:t>
            </a:r>
          </a:p>
          <a:p>
            <a:r>
              <a:rPr lang="en-US" sz="2000" dirty="0" smtClean="0"/>
              <a:t>Rookie Cop took his statement as the witness was being directed to a witness staging area</a:t>
            </a:r>
          </a:p>
          <a:p>
            <a:r>
              <a:rPr lang="en-US" sz="2000" dirty="0" smtClean="0"/>
              <a:t>Suspects name broadcasted (Media Concerns)</a:t>
            </a:r>
          </a:p>
          <a:p>
            <a:pPr lvl="1"/>
            <a:r>
              <a:rPr lang="en-US" sz="2000" dirty="0"/>
              <a:t>Analyst at the station started the workup through various databases</a:t>
            </a:r>
            <a:r>
              <a:rPr lang="en-US" sz="2000" dirty="0" smtClean="0"/>
              <a:t>.</a:t>
            </a:r>
          </a:p>
          <a:p>
            <a:r>
              <a:rPr lang="en-US" sz="2000" dirty="0" smtClean="0"/>
              <a:t>Witness calls with SUV information</a:t>
            </a:r>
          </a:p>
          <a:p>
            <a:pPr lvl="1"/>
            <a:r>
              <a:rPr lang="en-US" sz="2000" dirty="0" smtClean="0"/>
              <a:t>Found rental car info attached to the suspect – black SUV – Redlands address</a:t>
            </a:r>
            <a:endParaRPr lang="en-US" sz="2000" dirty="0"/>
          </a:p>
        </p:txBody>
      </p:sp>
    </p:spTree>
    <p:extLst>
      <p:ext uri="{BB962C8B-B14F-4D97-AF65-F5344CB8AC3E}">
        <p14:creationId xmlns:p14="http://schemas.microsoft.com/office/powerpoint/2010/main" xmlns="" val="24929640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quarter" idx="13"/>
          </p:nvPr>
        </p:nvPicPr>
        <p:blipFill>
          <a:blip r:embed="rId2" cstate="print">
            <a:extLst>
              <a:ext uri="{28A0092B-C50C-407E-A947-70E740481C1C}">
                <a14:useLocalDpi xmlns:a14="http://schemas.microsoft.com/office/drawing/2010/main" xmlns="" val="0"/>
              </a:ext>
            </a:extLst>
          </a:blip>
          <a:stretch>
            <a:fillRect/>
          </a:stretch>
        </p:blipFill>
        <p:spPr>
          <a:xfrm>
            <a:off x="873871" y="1600200"/>
            <a:ext cx="3205258" cy="4114800"/>
          </a:xfrm>
        </p:spPr>
      </p:pic>
      <p:sp>
        <p:nvSpPr>
          <p:cNvPr id="4" name="Content Placeholder 3"/>
          <p:cNvSpPr>
            <a:spLocks noGrp="1"/>
          </p:cNvSpPr>
          <p:nvPr>
            <p:ph sz="quarter" idx="14"/>
          </p:nvPr>
        </p:nvSpPr>
        <p:spPr/>
        <p:txBody>
          <a:bodyPr/>
          <a:lstStyle/>
          <a:p>
            <a:r>
              <a:rPr lang="en-US" sz="2000" dirty="0" smtClean="0"/>
              <a:t>28 years old (6-17-1987)</a:t>
            </a:r>
          </a:p>
          <a:p>
            <a:r>
              <a:rPr lang="en-US" sz="2000" dirty="0" smtClean="0"/>
              <a:t>Born in the Illinois</a:t>
            </a:r>
          </a:p>
          <a:p>
            <a:r>
              <a:rPr lang="en-US" sz="2000" dirty="0" smtClean="0"/>
              <a:t>Raised locally in the IE</a:t>
            </a:r>
          </a:p>
          <a:p>
            <a:r>
              <a:rPr lang="en-US" sz="2000" dirty="0" smtClean="0"/>
              <a:t>CSUSB College Grad</a:t>
            </a:r>
          </a:p>
          <a:p>
            <a:r>
              <a:rPr lang="en-US" sz="2000" dirty="0" smtClean="0"/>
              <a:t>5 year employee of SB County (Health Inspector)</a:t>
            </a:r>
          </a:p>
          <a:p>
            <a:r>
              <a:rPr lang="en-US" sz="2000" dirty="0" smtClean="0"/>
              <a:t>Radicalized over several years</a:t>
            </a:r>
          </a:p>
          <a:p>
            <a:pPr marL="0" indent="0">
              <a:buNone/>
            </a:pPr>
            <a:endParaRPr lang="en-US" dirty="0"/>
          </a:p>
        </p:txBody>
      </p:sp>
      <p:sp>
        <p:nvSpPr>
          <p:cNvPr id="2" name="Title 1"/>
          <p:cNvSpPr>
            <a:spLocks noGrp="1"/>
          </p:cNvSpPr>
          <p:nvPr>
            <p:ph type="title"/>
          </p:nvPr>
        </p:nvSpPr>
        <p:spPr/>
        <p:txBody>
          <a:bodyPr/>
          <a:lstStyle/>
          <a:p>
            <a:r>
              <a:rPr lang="en-US" dirty="0" smtClean="0"/>
              <a:t>Suspect – Syed </a:t>
            </a:r>
            <a:r>
              <a:rPr lang="en-US" dirty="0" err="1" smtClean="0"/>
              <a:t>Rizwan</a:t>
            </a:r>
            <a:r>
              <a:rPr lang="en-US" dirty="0" smtClean="0"/>
              <a:t> </a:t>
            </a:r>
            <a:r>
              <a:rPr lang="en-US" dirty="0" err="1"/>
              <a:t>F</a:t>
            </a:r>
            <a:r>
              <a:rPr lang="en-US" dirty="0" err="1" smtClean="0"/>
              <a:t>arook</a:t>
            </a:r>
            <a:endParaRPr lang="en-US" dirty="0"/>
          </a:p>
        </p:txBody>
      </p:sp>
    </p:spTree>
    <p:extLst>
      <p:ext uri="{BB962C8B-B14F-4D97-AF65-F5344CB8AC3E}">
        <p14:creationId xmlns:p14="http://schemas.microsoft.com/office/powerpoint/2010/main" xmlns="" val="20299669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quarter" idx="13"/>
          </p:nvPr>
        </p:nvPicPr>
        <p:blipFill>
          <a:blip r:embed="rId2" cstate="print">
            <a:extLst>
              <a:ext uri="{28A0092B-C50C-407E-A947-70E740481C1C}">
                <a14:useLocalDpi xmlns:a14="http://schemas.microsoft.com/office/drawing/2010/main" xmlns="" val="0"/>
              </a:ext>
            </a:extLst>
          </a:blip>
          <a:stretch>
            <a:fillRect/>
          </a:stretch>
        </p:blipFill>
        <p:spPr>
          <a:xfrm>
            <a:off x="1034386" y="1940256"/>
            <a:ext cx="2884227" cy="3434687"/>
          </a:xfrm>
        </p:spPr>
      </p:pic>
      <p:sp>
        <p:nvSpPr>
          <p:cNvPr id="4" name="Content Placeholder 3"/>
          <p:cNvSpPr>
            <a:spLocks noGrp="1"/>
          </p:cNvSpPr>
          <p:nvPr>
            <p:ph sz="quarter" idx="14"/>
          </p:nvPr>
        </p:nvSpPr>
        <p:spPr/>
        <p:txBody>
          <a:bodyPr>
            <a:normAutofit/>
          </a:bodyPr>
          <a:lstStyle/>
          <a:p>
            <a:r>
              <a:rPr lang="en-US" sz="2000" dirty="0" smtClean="0"/>
              <a:t>29 years old 7-13-86</a:t>
            </a:r>
          </a:p>
          <a:p>
            <a:r>
              <a:rPr lang="en-US" sz="2000" dirty="0" smtClean="0"/>
              <a:t>Born: </a:t>
            </a:r>
            <a:r>
              <a:rPr lang="en-US" sz="2000" spc="0" dirty="0" err="1" smtClean="0">
                <a:latin typeface="Segoe UI" pitchFamily="34" charset="0"/>
                <a:ea typeface="Segoe UI" pitchFamily="34" charset="0"/>
                <a:cs typeface="Segoe UI" pitchFamily="34" charset="0"/>
                <a:sym typeface="Helvetica Light"/>
              </a:rPr>
              <a:t>Karorr</a:t>
            </a:r>
            <a:r>
              <a:rPr lang="en-US" sz="2000" spc="0" dirty="0" smtClean="0">
                <a:latin typeface="Segoe UI" pitchFamily="34" charset="0"/>
                <a:ea typeface="Segoe UI" pitchFamily="34" charset="0"/>
                <a:cs typeface="Segoe UI" pitchFamily="34" charset="0"/>
                <a:sym typeface="Helvetica Light"/>
              </a:rPr>
              <a:t> </a:t>
            </a:r>
            <a:r>
              <a:rPr lang="en-US" sz="2000" spc="0" dirty="0" err="1">
                <a:latin typeface="Segoe UI" pitchFamily="34" charset="0"/>
                <a:ea typeface="Segoe UI" pitchFamily="34" charset="0"/>
                <a:cs typeface="Segoe UI" pitchFamily="34" charset="0"/>
                <a:sym typeface="Helvetica Light"/>
              </a:rPr>
              <a:t>Lal</a:t>
            </a:r>
            <a:r>
              <a:rPr lang="en-US" sz="2000" spc="0" dirty="0">
                <a:latin typeface="Segoe UI" pitchFamily="34" charset="0"/>
                <a:ea typeface="Segoe UI" pitchFamily="34" charset="0"/>
                <a:cs typeface="Segoe UI" pitchFamily="34" charset="0"/>
                <a:sym typeface="Helvetica Light"/>
              </a:rPr>
              <a:t> </a:t>
            </a:r>
            <a:r>
              <a:rPr lang="en-US" sz="2000" spc="0" dirty="0" err="1">
                <a:latin typeface="Segoe UI" pitchFamily="34" charset="0"/>
                <a:ea typeface="Segoe UI" pitchFamily="34" charset="0"/>
                <a:cs typeface="Segoe UI" pitchFamily="34" charset="0"/>
                <a:sym typeface="Helvetica Light"/>
              </a:rPr>
              <a:t>Eesun</a:t>
            </a:r>
            <a:r>
              <a:rPr lang="en-US" sz="2000" spc="0" dirty="0">
                <a:solidFill>
                  <a:srgbClr val="000000"/>
                </a:solidFill>
                <a:latin typeface="Segoe UI" pitchFamily="34" charset="0"/>
                <a:ea typeface="Segoe UI" pitchFamily="34" charset="0"/>
                <a:cs typeface="Segoe UI" pitchFamily="34" charset="0"/>
                <a:sym typeface="Helvetica Light"/>
              </a:rPr>
              <a:t>, </a:t>
            </a:r>
            <a:r>
              <a:rPr lang="en-US" sz="2000" spc="0" dirty="0" smtClean="0">
                <a:latin typeface="Segoe UI" pitchFamily="34" charset="0"/>
                <a:ea typeface="Segoe UI" pitchFamily="34" charset="0"/>
                <a:cs typeface="Segoe UI" pitchFamily="34" charset="0"/>
                <a:sym typeface="Helvetica Light"/>
              </a:rPr>
              <a:t>Pakistan</a:t>
            </a:r>
            <a:endParaRPr lang="en-US" sz="2000" dirty="0" smtClean="0"/>
          </a:p>
          <a:p>
            <a:r>
              <a:rPr lang="en-US" sz="2000" dirty="0" smtClean="0"/>
              <a:t>Educated</a:t>
            </a:r>
          </a:p>
          <a:p>
            <a:r>
              <a:rPr lang="en-US" sz="2000" dirty="0" smtClean="0"/>
              <a:t>Immigrated to the US with a “fiancée” visa in 2013. Legal US Resident.</a:t>
            </a:r>
          </a:p>
          <a:p>
            <a:r>
              <a:rPr lang="en-US" sz="2000" dirty="0" smtClean="0"/>
              <a:t>Married Syed and had a 6 month old child at the time of the shooting.</a:t>
            </a:r>
          </a:p>
        </p:txBody>
      </p:sp>
      <p:sp>
        <p:nvSpPr>
          <p:cNvPr id="2" name="Title 1"/>
          <p:cNvSpPr>
            <a:spLocks noGrp="1"/>
          </p:cNvSpPr>
          <p:nvPr>
            <p:ph type="title"/>
          </p:nvPr>
        </p:nvSpPr>
        <p:spPr/>
        <p:txBody>
          <a:bodyPr/>
          <a:lstStyle/>
          <a:p>
            <a:r>
              <a:rPr lang="en-US" dirty="0" smtClean="0"/>
              <a:t>Suspect – </a:t>
            </a:r>
            <a:r>
              <a:rPr lang="en-US" dirty="0" err="1" smtClean="0"/>
              <a:t>Tashfeen</a:t>
            </a:r>
            <a:r>
              <a:rPr lang="en-US" dirty="0" smtClean="0"/>
              <a:t> Malik</a:t>
            </a:r>
            <a:endParaRPr lang="en-US" dirty="0"/>
          </a:p>
        </p:txBody>
      </p:sp>
    </p:spTree>
    <p:extLst>
      <p:ext uri="{BB962C8B-B14F-4D97-AF65-F5344CB8AC3E}">
        <p14:creationId xmlns:p14="http://schemas.microsoft.com/office/powerpoint/2010/main" xmlns="" val="16950710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a:t>
            </a:r>
            <a:endParaRPr lang="en-US" dirty="0"/>
          </a:p>
        </p:txBody>
      </p:sp>
      <p:sp>
        <p:nvSpPr>
          <p:cNvPr id="3" name="Content Placeholder 2"/>
          <p:cNvSpPr>
            <a:spLocks noGrp="1"/>
          </p:cNvSpPr>
          <p:nvPr>
            <p:ph sz="quarter" idx="13"/>
          </p:nvPr>
        </p:nvSpPr>
        <p:spPr/>
        <p:txBody>
          <a:bodyPr>
            <a:noAutofit/>
          </a:bodyPr>
          <a:lstStyle/>
          <a:p>
            <a:r>
              <a:rPr lang="en-US" sz="1800" dirty="0" smtClean="0"/>
              <a:t>Two San Bernardino PD Homicide Detectives are the first to arrive at the Redlands townhome address and attempt to watch the house.</a:t>
            </a:r>
          </a:p>
          <a:p>
            <a:pPr lvl="1"/>
            <a:r>
              <a:rPr lang="en-US" sz="1800" dirty="0" smtClean="0"/>
              <a:t>Narcotic officers are close behind </a:t>
            </a:r>
          </a:p>
          <a:p>
            <a:r>
              <a:rPr lang="en-US" sz="1800" dirty="0" smtClean="0"/>
              <a:t>Black SUV seen leaving the location alleyway almost immediately as narcotic officers arrive.</a:t>
            </a:r>
          </a:p>
          <a:p>
            <a:pPr lvl="1"/>
            <a:r>
              <a:rPr lang="en-US" sz="1800" dirty="0" smtClean="0"/>
              <a:t>Suspect vehicle followed from the location, head back to the City of San Bernardino</a:t>
            </a:r>
          </a:p>
          <a:p>
            <a:pPr lvl="2"/>
            <a:r>
              <a:rPr lang="en-US" sz="1800" dirty="0" smtClean="0"/>
              <a:t>Trailing SBPD officer (Narc) flags a Redlands PD unit down and both attempt to catch the following officers. (various radio channels in use)</a:t>
            </a:r>
          </a:p>
          <a:p>
            <a:r>
              <a:rPr lang="en-US" sz="1800" dirty="0" smtClean="0"/>
              <a:t>Marked unit arrives – Tippecanoe Avenue – short pursuit</a:t>
            </a:r>
          </a:p>
          <a:p>
            <a:pPr lvl="1"/>
            <a:r>
              <a:rPr lang="en-US" sz="1800" dirty="0" smtClean="0"/>
              <a:t>Suspect – Malik – opens fire at following units through the back window of the SUV (back seat).</a:t>
            </a:r>
            <a:endParaRPr lang="en-US" sz="1800" dirty="0"/>
          </a:p>
        </p:txBody>
      </p:sp>
    </p:spTree>
    <p:extLst>
      <p:ext uri="{BB962C8B-B14F-4D97-AF65-F5344CB8AC3E}">
        <p14:creationId xmlns:p14="http://schemas.microsoft.com/office/powerpoint/2010/main" xmlns="" val="17276286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Locations</a:t>
            </a:r>
            <a:endParaRPr lang="en-US" dirty="0"/>
          </a:p>
        </p:txBody>
      </p:sp>
      <p:pic>
        <p:nvPicPr>
          <p:cNvPr id="4" name="Picture 2"/>
          <p:cNvPicPr>
            <a:picLocks noGrp="1" noChangeAspect="1" noChangeArrowheads="1"/>
          </p:cNvPicPr>
          <p:nvPr>
            <p:ph sz="quarter" idx="13"/>
          </p:nvPr>
        </p:nvPicPr>
        <p:blipFill>
          <a:blip r:embed="rId2" cstate="print"/>
          <a:srcRect/>
          <a:stretch>
            <a:fillRect/>
          </a:stretch>
        </p:blipFill>
        <p:spPr bwMode="auto">
          <a:xfrm>
            <a:off x="855052" y="1600200"/>
            <a:ext cx="7433896" cy="4114800"/>
          </a:xfrm>
          <a:prstGeom prst="rect">
            <a:avLst/>
          </a:prstGeom>
          <a:noFill/>
          <a:ln w="9525">
            <a:noFill/>
            <a:miter lim="800000"/>
            <a:headEnd/>
            <a:tailEnd/>
          </a:ln>
          <a:effectLst/>
        </p:spPr>
      </p:pic>
    </p:spTree>
    <p:extLst>
      <p:ext uri="{BB962C8B-B14F-4D97-AF65-F5344CB8AC3E}">
        <p14:creationId xmlns:p14="http://schemas.microsoft.com/office/powerpoint/2010/main" xmlns="" val="405658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srcRect l="16555" t="14074" r="41570" b="7407"/>
          <a:stretch/>
        </p:blipFill>
        <p:spPr>
          <a:xfrm>
            <a:off x="0" y="1222744"/>
            <a:ext cx="9144000" cy="5635256"/>
          </a:xfrm>
          <a:prstGeom prst="rect">
            <a:avLst/>
          </a:prstGeom>
        </p:spPr>
      </p:pic>
      <p:sp>
        <p:nvSpPr>
          <p:cNvPr id="61" name="Oval 60"/>
          <p:cNvSpPr/>
          <p:nvPr/>
        </p:nvSpPr>
        <p:spPr>
          <a:xfrm>
            <a:off x="1752601" y="45720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defTabSz="410730"/>
            <a:endParaRPr lang="en-US" sz="2500" kern="0">
              <a:solidFill>
                <a:srgbClr val="FFFFFF"/>
              </a:solidFill>
              <a:sym typeface="Helvetica Light"/>
            </a:endParaRPr>
          </a:p>
        </p:txBody>
      </p:sp>
      <p:sp>
        <p:nvSpPr>
          <p:cNvPr id="7" name="Title 6"/>
          <p:cNvSpPr>
            <a:spLocks noGrp="1"/>
          </p:cNvSpPr>
          <p:nvPr>
            <p:ph type="title"/>
          </p:nvPr>
        </p:nvSpPr>
        <p:spPr>
          <a:xfrm>
            <a:off x="-142875" y="172233"/>
            <a:ext cx="7197328" cy="1070447"/>
          </a:xfrm>
        </p:spPr>
        <p:txBody>
          <a:bodyPr/>
          <a:lstStyle/>
          <a:p>
            <a:r>
              <a:rPr lang="en-US" dirty="0" smtClean="0"/>
              <a:t> Subject Movement</a:t>
            </a:r>
            <a:endParaRPr lang="en-US" dirty="0"/>
          </a:p>
        </p:txBody>
      </p:sp>
    </p:spTree>
    <p:extLst>
      <p:ext uri="{BB962C8B-B14F-4D97-AF65-F5344CB8AC3E}">
        <p14:creationId xmlns:p14="http://schemas.microsoft.com/office/powerpoint/2010/main" xmlns="" val="9812007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104 0.02222 L -0.00104 0.06088 L 0.00087 0.10625 L -0.00104 0.13426 L 0.04497 0.1368 L 0.07986 0.13541 L 0.10399 0.13148 L 0.13785 0.12083 L 0.16597 0.11412 L 0.19792 0.10208 L 0.24896 0.10486 L 0.29792 0.10486 L 0.34896 0.10486 L 0.40191 0.10486 L 0.47396 0.10486 L 0.51684 0.10486 L 0.53281 0.10879 L 0.54792 0.12083 L 0.54896 0.14074 L 0.54896 0.15162 L 0.55087 0.16481 L 0.56892 0.1794 L 0.59583 0.1956 L 0.60382 0.20347 L 0.61094 0.20208 L 0.61181 0.18611 L 0.60885 0.12222 L 0.60885 0.07407 L 0.60885 0.02616 L 0.60885 0.00208 L 0.6099 -0.01644 L 0.60694 0.01157 L 0.6099 0.04745 L 0.6099 0.08078 L 0.60885 0.12083 L 0.60885 0.15416 L 0.60781 0.18356 L 0.60885 0.20092 L 0.57188 0.17824 L 0.54688 0.1662 L 0.54688 0.13009 L 0.54288 0.11273 L 0.51892 0.10625 L 0.48993 0.10347 L 0.45191 0.10486 L 0.39688 0.10486 L 0.34497 0.10208 L 0.30087 0.10208 L 0.23993 0.10208 L 0.18889 0.10625 L 0.1559 0.11944 L 0.12083 0.12754 L 0.09184 0.13426 L 0.05799 0.13426 L -0.0151 0.13148 L -0.05799 0.13148 L -0.1191 0.12361 L -0.1151 0.04491 L -0.1191 -0.02593 L -0.1441 -0.07523 L -0.16302 -0.12199 L -0.16302 -0.22732 L -0.15903 -0.26991 L -0.16597 -0.32986 L -0.16406 -0.36459 L -0.1 -0.36459 L -0.07101 -0.36459 L -0.0401 -0.36459 L 0.00399 -0.36852 L 0.00087 -0.4125 L -0.03108 -0.40996 L -0.00208 -0.40996 L 0.00087 -0.35394 L 0.00087 -0.31528 L 0 -0.2632 L 0.00191 -0.19514 L 0.00295 -0.16065 L 0.00191 -0.12593 L 0.00191 -0.12593 L 0 -0.11389 L -0.04514 -0.11528 L -0.07604 -0.11528 L -0.07708 -0.07917 L -0.07604 -0.04445 L -0.10503 -0.04329 L -0.11701 -0.03519 L -0.12101 -0.02847 L -0.11406 0.00486 L -0.11615 0.03287 L -0.11406 0.0581 L -0.12101 0.10486 L -0.12101 0.12222 L -0.05799 0.13148 L 0.0059 0.13426 L 0.06285 0.13819 L 0.10486 0.13148 L 0.11997 0.12754 L 0.12188 0.1368 L 0.12188 0.1368 L 0.11892 0.15023 L 0.10885 0.15023 L 0.1099 0.14606 L 0.11198 0.14074 L 0.11788 0.14213 L 0.12083 0.12893 L 0.19184 0.10741 L 0.24392 0.10486 L 0.28698 0.10208 L 0.34583 0.10625 L 0.39097 0.10625 L 0.45295 0.10486 L 0.50382 0.10486 L 0.53785 0.11412 L 0.55087 0.12754 L 0.55191 0.15023 L 0.55191 0.17014 L 0.60087 0.19282 L 0.61389 0.20092 L 0.61684 0.19028 L 0.61181 0.13819 L 0.61181 0.10625 L 0.60486 0.05671 L 0.6099 0.01805 L 0.60781 -0.01389 L 0.56684 -0.01644 L 0.54184 -0.01644 L 0.54184 0.00741 L 0.53993 0.05139 L 0.53785 0.07685 L 0.52882 0.09421 L 0.52188 0.10092 L 0.48594 0.10347 L 0.41997 0.10208 L 0.3599 0.10625 L 0.29792 0.10625 L 0.22396 0.10092 L 0.17188 0.11018 L 0.12899 0.12893 L 0.09184 0.13148 L 0.04792 0.13148 L 0.00799 0.13148 L -0.0651 0.13009 L -0.09705 0.13009 L -0.11701 0.13009 L -0.12205 0.12083 L -0.11615 0.08217 L -0.11111 0.02477 L -0.11701 -0.00579 L -0.11806 -0.02176 L -0.12812 -0.04584 L -0.14115 -0.07384 L -0.14601 -0.09398 L -0.14913 -0.10047 L -0.15399 -0.10463 L -0.14306 -0.08195 L -0.13403 -0.05255 L -0.11806 -0.0206 L -0.11198 0.02338 L -0.11198 0.06088 L -0.12205 0.12754 L -0.08003 0.13958 L -0.00608 0.13958 L 0.07691 0.13148 L 0.12396 0.12893 L 0.16684 0.11018 L 0.18993 0.10092 L 0.24392 0.10092 L 0.32396 0.10347 L 0.36684 0.10347 L 0.42483 0.10347 L 0.47396 0.10208 L 0.52292 0.10741 L 0.54896 0.11944 L 0.56684 0.1368 L 0.59583 0.16088 L 0.62882 0.16088 L 0.67083 0.15694 L 0.68889 0.15694 L 0.72378 0.17685 L 0.73785 0.18217 L 0.77795 0.21412 L 0.71684 0.17291 L 0.68681 0.15555 L 0.60885 0.16227 L 0.57292 0.14074 L 0.53889 0.11273 L 0.50486 0.10208 L 0.43681 0.10208 L 0.37083 0.10208 L 0.31493 0.10208 L 0.27587 0.10208 L 0.24288 0.10092 L 0.30885 0.10347 L 0.3599 0.10092 L 0.42396 0.10486 L 0.46997 0.10347 L 0.51684 0.10208 L 0.54288 0.11551 L 0.5559 0.12893 L 0.54792 0.14491 L 0.57986 0.14352 L 0.57986 0.0581 L 0.61389 0.06227 L 0.61181 0.10741 L 0.61181 0.14491 L 0.61181 0.16759 L 0.61181 0.19953 L 0.5599 0.17153 L 0.54792 0.16481 L 0.54896 0.12477 L 0.5559 0.14745 L 0.58681 0.14745 L 0.64392 0.14491 L 0.66684 0.14606 L 0.66892 0.06481 L 0.61285 0.06342 L 0.57882 0.06342 L 0.48889 0.05949 L 0.4849 -0.01644 L 0.54184 -0.01644 L 0.54792 0.02083 L 0.5408 0.06481 L 0.53194 0.08889 L 0.50885 0.10208 L 0.45087 0.09953 L 0.36493 0.10347 L 0.3099 0.09815 L 0.22396 0.09953 L 0.16788 0.11018 L 0.125 0.12361 L 0.07396 0.13287 L 0.05 0.13426 L 0.0309 0.13426 L 0.025 0.10625 L 0.05087 0.11273 L 0.06997 0.09004 L 0.08385 0.0794 L 0.10799 0.07824 L 0.125 0.07824 L 0.12587 0.05555 L 0.13785 0.0287 L 0.13785 0.0169 L 0.1349 -0.00463 L 0.13785 -0.01922 L 0.1809 -0.01783 L 0.22396 -0.01528 L 0.28194 -0.01783 L 0.31198 -0.01783 L 0.37396 -0.01783 L 0.40885 -0.01922 L 0.46389 -0.01528 L 0.48594 -0.01528 L 0.5349 -0.01644 L 0.57483 -0.01644 L 0.59497 -0.0125 L 0.60694 -0.0125 L 0.60885 0.03287 L 0.6099 0.06481 L 0.61285 0.10208 L 0.61285 0.13541 L 0.6099 0.16875 L 0.6099 0.20347 L 0.6099 0.21944 L 0.6099 0.21944 L 0.60382 0.24629 L 0.58889 0.26342 L 0.55885 0.26759 L 0.48889 0.26898 L 0.48681 0.22222 L 0.48681 0.17291 L 0.48681 0.14884 L 0.48785 0.11412 L 0.47986 0.09676 L 0.43594 0.09676 L 0.37691 0.10347 L 0.32396 0.10625 L 0.27483 0.10092 L 0.25295 0.10092 L 0.21094 0.10092 L 0.18385 0.10879 L 0.15885 0.11273 L 0.13889 0.12361 L 0.125 0.12754 L 0.12292 0.1169 L 0.12292 0.08217 L 0.12691 0.05555 L 0.12899 0.03819 L 0.1349 0.01805 L 0.13299 -0.00185 L 0.13194 -0.01922 L 0.16597 -0.01922 L 0.17899 -0.01783 L 0.19688 -0.0206 " pathEditMode="relative" ptsTypes="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cBhvr>
                                        <p:cTn id="6" dur="40000" fill="hold"/>
                                        <p:tgtEl>
                                          <p:spTgt spid="6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Gun battle</a:t>
            </a:r>
            <a:endParaRPr lang="en-US" dirty="0"/>
          </a:p>
        </p:txBody>
      </p:sp>
      <p:sp>
        <p:nvSpPr>
          <p:cNvPr id="3" name="Content Placeholder 2"/>
          <p:cNvSpPr>
            <a:spLocks noGrp="1"/>
          </p:cNvSpPr>
          <p:nvPr>
            <p:ph sz="quarter" idx="13"/>
          </p:nvPr>
        </p:nvSpPr>
        <p:spPr/>
        <p:txBody>
          <a:bodyPr>
            <a:normAutofit/>
          </a:bodyPr>
          <a:lstStyle/>
          <a:p>
            <a:r>
              <a:rPr lang="en-US" sz="2000" dirty="0" smtClean="0"/>
              <a:t>Suspect vehicle stops after a couple thousand feet – </a:t>
            </a:r>
            <a:r>
              <a:rPr lang="en-US" sz="2000" dirty="0" err="1" smtClean="0"/>
              <a:t>Farook</a:t>
            </a:r>
            <a:r>
              <a:rPr lang="en-US" sz="2000" dirty="0" smtClean="0"/>
              <a:t> exits and </a:t>
            </a:r>
            <a:r>
              <a:rPr lang="en-US" sz="2000" dirty="0" smtClean="0"/>
              <a:t>engages </a:t>
            </a:r>
            <a:r>
              <a:rPr lang="en-US" sz="2000" dirty="0" smtClean="0"/>
              <a:t>officers.</a:t>
            </a:r>
          </a:p>
          <a:p>
            <a:pPr lvl="1"/>
            <a:r>
              <a:rPr lang="en-US" sz="2000" dirty="0" smtClean="0"/>
              <a:t>Limited marked units at this time – supplemented by unmarked vehicles</a:t>
            </a:r>
          </a:p>
          <a:p>
            <a:pPr lvl="1"/>
            <a:r>
              <a:rPr lang="en-US" sz="2000" dirty="0"/>
              <a:t>68 feet / 195 feet / 210 feet </a:t>
            </a:r>
            <a:r>
              <a:rPr lang="en-US" sz="2000" dirty="0" smtClean="0"/>
              <a:t>+</a:t>
            </a:r>
            <a:endParaRPr lang="en-US" sz="2000" dirty="0"/>
          </a:p>
        </p:txBody>
      </p:sp>
      <p:pic>
        <p:nvPicPr>
          <p:cNvPr id="10242" name="Picture 2" descr="C:\Users\burguan_ja\Desktop\IRC\Aerial 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3581400"/>
            <a:ext cx="4267200" cy="32766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43" name="Picture 3" descr="C:\Users\burguan_ja\Desktop\IRC\FC81D4ZI.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19600" y="3581401"/>
            <a:ext cx="4724400" cy="3276600"/>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OIS 120215.wav">
            <a:hlinkClick r:id="" action="ppaction://media"/>
          </p:cNvPr>
          <p:cNvPicPr>
            <a:picLocks noChangeAspect="1"/>
          </p:cNvPicPr>
          <p:nvPr>
            <a:audioFile r:link="rId1"/>
            <p:extLst>
              <p:ext uri="{DAA4B4D4-6D71-4841-9C94-3DE7FCFB9230}">
                <p14:media xmlns:p14="http://schemas.microsoft.com/office/powerpoint/2010/main" xmlns="" r:embed="rId5"/>
              </p:ext>
            </p:extLst>
          </p:nvPr>
        </p:nvPicPr>
        <p:blipFill>
          <a:blip r:embed="rId6" cstate="print"/>
          <a:stretch>
            <a:fillRect/>
          </a:stretch>
        </p:blipFill>
        <p:spPr>
          <a:xfrm>
            <a:off x="6858000" y="914400"/>
            <a:ext cx="487363" cy="487363"/>
          </a:xfrm>
          <a:prstGeom prst="rect">
            <a:avLst/>
          </a:prstGeom>
        </p:spPr>
      </p:pic>
    </p:spTree>
    <p:extLst>
      <p:ext uri="{BB962C8B-B14F-4D97-AF65-F5344CB8AC3E}">
        <p14:creationId xmlns:p14="http://schemas.microsoft.com/office/powerpoint/2010/main" xmlns="" val="53920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75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97518" fill="hold"/>
                                        <p:tgtEl>
                                          <p:spTgt spid="4"/>
                                        </p:tgtEl>
                                      </p:cBhvr>
                                    </p:cmd>
                                  </p:childTnLst>
                                </p:cTn>
                              </p:par>
                            </p:childTnLst>
                          </p:cTn>
                        </p:par>
                      </p:childTnLst>
                    </p:cTn>
                  </p:par>
                </p:childTnLst>
              </p:cTn>
              <p:nextCondLst>
                <p:cond evt="onClick" delay="0">
                  <p:tgtEl>
                    <p:spTgt spid="4"/>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Gun battle </a:t>
            </a:r>
            <a:endParaRPr lang="en-US" dirty="0"/>
          </a:p>
        </p:txBody>
      </p:sp>
      <p:sp>
        <p:nvSpPr>
          <p:cNvPr id="3" name="Content Placeholder 2"/>
          <p:cNvSpPr>
            <a:spLocks noGrp="1"/>
          </p:cNvSpPr>
          <p:nvPr>
            <p:ph sz="quarter" idx="13"/>
          </p:nvPr>
        </p:nvSpPr>
        <p:spPr/>
        <p:txBody>
          <a:bodyPr/>
          <a:lstStyle/>
          <a:p>
            <a:r>
              <a:rPr lang="en-US" sz="2000" dirty="0" err="1" smtClean="0"/>
              <a:t>Farook’s</a:t>
            </a:r>
            <a:r>
              <a:rPr lang="en-US" sz="2000" dirty="0" smtClean="0"/>
              <a:t> Movement</a:t>
            </a:r>
          </a:p>
          <a:p>
            <a:endParaRPr lang="en-US" sz="2000" dirty="0"/>
          </a:p>
          <a:p>
            <a:endParaRPr lang="en-US" sz="2000" dirty="0" smtClean="0"/>
          </a:p>
          <a:p>
            <a:r>
              <a:rPr lang="en-US" sz="2000" dirty="0" err="1" smtClean="0"/>
              <a:t>Farook</a:t>
            </a:r>
            <a:r>
              <a:rPr lang="en-US" sz="2000" dirty="0" smtClean="0"/>
              <a:t> </a:t>
            </a:r>
            <a:r>
              <a:rPr lang="en-US" sz="2000" dirty="0" smtClean="0"/>
              <a:t>dies </a:t>
            </a:r>
            <a:r>
              <a:rPr lang="en-US" sz="2000" dirty="0" smtClean="0"/>
              <a:t>in the street</a:t>
            </a:r>
          </a:p>
          <a:p>
            <a:r>
              <a:rPr lang="en-US" sz="2000" dirty="0" err="1" smtClean="0"/>
              <a:t>Malik</a:t>
            </a:r>
            <a:r>
              <a:rPr lang="en-US" sz="2000" dirty="0" smtClean="0"/>
              <a:t> </a:t>
            </a:r>
            <a:r>
              <a:rPr lang="en-US" sz="2000" dirty="0" smtClean="0"/>
              <a:t>dies </a:t>
            </a:r>
            <a:r>
              <a:rPr lang="en-US" sz="2000" dirty="0" smtClean="0"/>
              <a:t>in the SUV</a:t>
            </a:r>
          </a:p>
          <a:p>
            <a:endParaRPr lang="en-US" sz="2000" dirty="0"/>
          </a:p>
          <a:p>
            <a:r>
              <a:rPr lang="en-US" sz="2000" dirty="0" smtClean="0"/>
              <a:t>Fear of IED’s</a:t>
            </a:r>
          </a:p>
          <a:p>
            <a:endParaRPr lang="en-US" dirty="0"/>
          </a:p>
          <a:p>
            <a:endParaRPr lang="en-US" dirty="0"/>
          </a:p>
        </p:txBody>
      </p:sp>
      <p:pic>
        <p:nvPicPr>
          <p:cNvPr id="11266" name="Picture 2" descr="C:\Users\burguan_ja\Desktop\IRC\Scene Overall.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24400" y="1142999"/>
            <a:ext cx="3304862" cy="2306857"/>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3" descr="H:\DMENCINI\1aCTD Ops II\Threat-Crisis\SB Images\SB Shootout Photos\Lt Green's photos 1.1.jpg"/>
          <p:cNvPicPr>
            <a:picLocks noChangeAspect="1" noChangeArrowheads="1"/>
          </p:cNvPicPr>
          <p:nvPr/>
        </p:nvPicPr>
        <p:blipFill>
          <a:blip r:embed="rId3" cstate="print"/>
          <a:srcRect/>
          <a:stretch>
            <a:fillRect/>
          </a:stretch>
        </p:blipFill>
        <p:spPr bwMode="auto">
          <a:xfrm>
            <a:off x="4705467" y="3654468"/>
            <a:ext cx="3342728" cy="2159000"/>
          </a:xfrm>
          <a:prstGeom prst="rect">
            <a:avLst/>
          </a:prstGeom>
          <a:noFill/>
        </p:spPr>
      </p:pic>
    </p:spTree>
    <p:extLst>
      <p:ext uri="{BB962C8B-B14F-4D97-AF65-F5344CB8AC3E}">
        <p14:creationId xmlns:p14="http://schemas.microsoft.com/office/powerpoint/2010/main" xmlns="" val="33726595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Gun battle</a:t>
            </a:r>
            <a:endParaRPr lang="en-US" dirty="0"/>
          </a:p>
        </p:txBody>
      </p:sp>
      <p:sp>
        <p:nvSpPr>
          <p:cNvPr id="3" name="Content Placeholder 2"/>
          <p:cNvSpPr>
            <a:spLocks noGrp="1"/>
          </p:cNvSpPr>
          <p:nvPr>
            <p:ph sz="quarter" idx="13"/>
          </p:nvPr>
        </p:nvSpPr>
        <p:spPr/>
        <p:txBody>
          <a:bodyPr/>
          <a:lstStyle/>
          <a:p>
            <a:r>
              <a:rPr lang="en-US" sz="2000" dirty="0" smtClean="0"/>
              <a:t>Approximately 6 ½ minutes – “Shots Fired” till gunfire ends</a:t>
            </a:r>
          </a:p>
          <a:p>
            <a:r>
              <a:rPr lang="en-US" sz="2000" dirty="0" smtClean="0"/>
              <a:t>Both </a:t>
            </a:r>
            <a:r>
              <a:rPr lang="en-US" sz="2000" dirty="0" smtClean="0"/>
              <a:t>suspects killed</a:t>
            </a:r>
          </a:p>
          <a:p>
            <a:r>
              <a:rPr lang="en-US" sz="2000" dirty="0" smtClean="0"/>
              <a:t>Two officers injured (leg wound and shrapnel)</a:t>
            </a:r>
          </a:p>
          <a:p>
            <a:endParaRPr lang="en-US" sz="2000" dirty="0" smtClean="0"/>
          </a:p>
          <a:p>
            <a:r>
              <a:rPr lang="en-US" sz="2000" dirty="0" smtClean="0"/>
              <a:t>Suspects </a:t>
            </a:r>
            <a:r>
              <a:rPr lang="en-US" sz="2000" dirty="0" smtClean="0"/>
              <a:t>Fired 80 rounds at officers</a:t>
            </a:r>
          </a:p>
          <a:p>
            <a:pPr lvl="1"/>
            <a:r>
              <a:rPr lang="en-US" sz="2000" dirty="0" smtClean="0"/>
              <a:t>1879 .223 / 484 9mm – available</a:t>
            </a:r>
          </a:p>
          <a:p>
            <a:endParaRPr lang="en-US" sz="2000" dirty="0" smtClean="0"/>
          </a:p>
          <a:p>
            <a:r>
              <a:rPr lang="en-US" sz="2000" dirty="0" smtClean="0"/>
              <a:t>23 </a:t>
            </a:r>
            <a:r>
              <a:rPr lang="en-US" sz="2000" dirty="0" smtClean="0"/>
              <a:t>officers fired – 440 rounds</a:t>
            </a:r>
          </a:p>
          <a:p>
            <a:pPr lvl="1"/>
            <a:r>
              <a:rPr lang="en-US" sz="2000" dirty="0" smtClean="0"/>
              <a:t>Rifle / Shotgun / Handgun</a:t>
            </a:r>
          </a:p>
          <a:p>
            <a:endParaRPr lang="en-US" dirty="0"/>
          </a:p>
        </p:txBody>
      </p:sp>
      <p:pic>
        <p:nvPicPr>
          <p:cNvPr id="12290" name="Picture 2" descr="C:\Users\burguan_ja\Desktop\IRC\black SUV scene.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00599" y="3352800"/>
            <a:ext cx="3800291" cy="2133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121156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Suspect’s</a:t>
            </a:r>
            <a:br>
              <a:rPr lang="en-US" dirty="0" smtClean="0"/>
            </a:br>
            <a:r>
              <a:rPr lang="en-US" dirty="0" smtClean="0"/>
              <a:t>Rented SUV</a:t>
            </a:r>
            <a:endParaRPr lang="en-US" dirty="0"/>
          </a:p>
        </p:txBody>
      </p:sp>
      <p:pic>
        <p:nvPicPr>
          <p:cNvPr id="15363" name="Picture 3" descr="C:\Users\burguan_ja\Desktop\IRC\Suspect Vehicle Lab 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2133600"/>
            <a:ext cx="3881980" cy="2590800"/>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2"/>
          <p:cNvPicPr>
            <a:picLocks noGrp="1" noChangeAspect="1" noChangeArrowheads="1"/>
          </p:cNvPicPr>
          <p:nvPr>
            <p:ph sz="quarter" idx="13"/>
          </p:nvPr>
        </p:nvPicPr>
        <p:blipFill>
          <a:blip r:embed="rId3" cstate="print"/>
          <a:srcRect/>
          <a:stretch>
            <a:fillRect/>
          </a:stretch>
        </p:blipFill>
        <p:spPr bwMode="auto">
          <a:xfrm>
            <a:off x="4876800" y="2171700"/>
            <a:ext cx="3771900" cy="2514600"/>
          </a:xfrm>
          <a:prstGeom prst="rect">
            <a:avLst/>
          </a:prstGeom>
          <a:noFill/>
          <a:ln w="9525">
            <a:noFill/>
            <a:miter lim="800000"/>
            <a:headEnd/>
            <a:tailEnd/>
          </a:ln>
          <a:effectLst/>
        </p:spPr>
      </p:pic>
    </p:spTree>
    <p:extLst>
      <p:ext uri="{BB962C8B-B14F-4D97-AF65-F5344CB8AC3E}">
        <p14:creationId xmlns:p14="http://schemas.microsoft.com/office/powerpoint/2010/main" xmlns="" val="1819866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Suspect’s Weapons</a:t>
            </a:r>
            <a:endParaRPr lang="en-US" dirty="0"/>
          </a:p>
        </p:txBody>
      </p:sp>
      <p:sp>
        <p:nvSpPr>
          <p:cNvPr id="3" name="Content Placeholder 2"/>
          <p:cNvSpPr>
            <a:spLocks noGrp="1"/>
          </p:cNvSpPr>
          <p:nvPr>
            <p:ph sz="quarter" idx="13"/>
          </p:nvPr>
        </p:nvSpPr>
        <p:spPr/>
        <p:txBody>
          <a:bodyPr>
            <a:noAutofit/>
          </a:bodyPr>
          <a:lstStyle/>
          <a:p>
            <a:r>
              <a:rPr lang="en-US" sz="1100" dirty="0"/>
              <a:t>Springfield XD 9mm</a:t>
            </a:r>
          </a:p>
          <a:p>
            <a:r>
              <a:rPr lang="en-US" sz="1100" dirty="0"/>
              <a:t> Registered to </a:t>
            </a:r>
            <a:r>
              <a:rPr lang="en-US" sz="1100" dirty="0" err="1"/>
              <a:t>Farook</a:t>
            </a:r>
            <a:endParaRPr lang="en-US" sz="1100" dirty="0"/>
          </a:p>
          <a:p>
            <a:r>
              <a:rPr lang="en-US" sz="1100" dirty="0"/>
              <a:t> Found next to </a:t>
            </a:r>
            <a:r>
              <a:rPr lang="en-US" sz="1100" dirty="0" err="1"/>
              <a:t>Farook</a:t>
            </a:r>
            <a:r>
              <a:rPr lang="en-US" sz="1100" dirty="0"/>
              <a:t> </a:t>
            </a:r>
          </a:p>
          <a:p>
            <a:endParaRPr lang="en-US" sz="1100" dirty="0"/>
          </a:p>
          <a:p>
            <a:r>
              <a:rPr lang="en-US" sz="1100" dirty="0"/>
              <a:t>Llama Government 9mm</a:t>
            </a:r>
          </a:p>
          <a:p>
            <a:r>
              <a:rPr lang="en-US" sz="1100" dirty="0"/>
              <a:t> Registered to </a:t>
            </a:r>
            <a:r>
              <a:rPr lang="en-US" sz="1100" dirty="0" err="1"/>
              <a:t>Farook</a:t>
            </a:r>
            <a:endParaRPr lang="en-US" sz="1100" dirty="0"/>
          </a:p>
          <a:p>
            <a:r>
              <a:rPr lang="en-US" sz="1100" dirty="0"/>
              <a:t> Found next to Malik</a:t>
            </a:r>
          </a:p>
          <a:p>
            <a:endParaRPr lang="en-US" sz="1100" dirty="0"/>
          </a:p>
          <a:p>
            <a:r>
              <a:rPr lang="en-US" sz="1100" dirty="0"/>
              <a:t>DPMS Oracle 5.56</a:t>
            </a:r>
          </a:p>
          <a:p>
            <a:r>
              <a:rPr lang="en-US" sz="1100" dirty="0"/>
              <a:t> Registered to Marquez</a:t>
            </a:r>
          </a:p>
          <a:p>
            <a:r>
              <a:rPr lang="en-US" sz="1100" dirty="0"/>
              <a:t> Found next to Malik</a:t>
            </a:r>
          </a:p>
          <a:p>
            <a:endParaRPr lang="en-US" sz="1100" dirty="0"/>
          </a:p>
          <a:p>
            <a:r>
              <a:rPr lang="en-US" sz="1100" dirty="0"/>
              <a:t>Smith &amp; Wesson M&amp;P15 5.56</a:t>
            </a:r>
          </a:p>
          <a:p>
            <a:r>
              <a:rPr lang="en-US" sz="1100" dirty="0"/>
              <a:t> Registered to Marquez</a:t>
            </a:r>
          </a:p>
          <a:p>
            <a:r>
              <a:rPr lang="en-US" sz="1100" dirty="0"/>
              <a:t> Found next to </a:t>
            </a:r>
            <a:r>
              <a:rPr lang="en-US" sz="1100" dirty="0" err="1"/>
              <a:t>Farook</a:t>
            </a:r>
            <a:r>
              <a:rPr lang="en-US" sz="1100" dirty="0"/>
              <a:t> </a:t>
            </a:r>
          </a:p>
          <a:p>
            <a:endParaRPr lang="en-US" sz="1800" dirty="0" smtClean="0"/>
          </a:p>
        </p:txBody>
      </p:sp>
      <p:pic>
        <p:nvPicPr>
          <p:cNvPr id="16386" name="Picture 2" descr="C:\Users\burguan_ja\Desktop\IRC\Overview of both gun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79800" y="1600200"/>
            <a:ext cx="5080000" cy="3810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432928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Explosives</a:t>
            </a:r>
            <a:endParaRPr lang="en-US" dirty="0"/>
          </a:p>
        </p:txBody>
      </p:sp>
      <p:sp>
        <p:nvSpPr>
          <p:cNvPr id="3" name="Content Placeholder 2"/>
          <p:cNvSpPr>
            <a:spLocks noGrp="1"/>
          </p:cNvSpPr>
          <p:nvPr>
            <p:ph sz="quarter" idx="13"/>
          </p:nvPr>
        </p:nvSpPr>
        <p:spPr/>
        <p:txBody>
          <a:bodyPr>
            <a:normAutofit/>
          </a:bodyPr>
          <a:lstStyle/>
          <a:p>
            <a:r>
              <a:rPr lang="en-US" sz="2000" dirty="0" smtClean="0"/>
              <a:t>IED at the IRC (RC Controlled)</a:t>
            </a:r>
          </a:p>
          <a:p>
            <a:r>
              <a:rPr lang="en-US" sz="2000" dirty="0" smtClean="0"/>
              <a:t>IED thrown during the pursuit?</a:t>
            </a:r>
          </a:p>
          <a:p>
            <a:r>
              <a:rPr lang="en-US" sz="2000" dirty="0" smtClean="0"/>
              <a:t>IED manufacturing at the house in Redlands</a:t>
            </a:r>
            <a:endParaRPr lang="en-US" sz="2000" dirty="0"/>
          </a:p>
        </p:txBody>
      </p:sp>
      <p:pic>
        <p:nvPicPr>
          <p:cNvPr id="18434" name="Picture 2" descr="C:\Users\burguan_ja\Desktop\IRC\back of townhome.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2971800"/>
            <a:ext cx="4503252" cy="2698315"/>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91200" y="1213198"/>
            <a:ext cx="2672556" cy="173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91200" y="3352800"/>
            <a:ext cx="2672556" cy="21174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373474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sz="2000" dirty="0" smtClean="0"/>
              <a:t>2004 - Met </a:t>
            </a:r>
            <a:r>
              <a:rPr lang="en-US" sz="2000" dirty="0" err="1" smtClean="0"/>
              <a:t>Syed</a:t>
            </a:r>
            <a:r>
              <a:rPr lang="en-US" sz="2000" dirty="0" smtClean="0"/>
              <a:t> </a:t>
            </a:r>
            <a:r>
              <a:rPr lang="en-US" sz="2000" dirty="0" err="1" smtClean="0"/>
              <a:t>Farook</a:t>
            </a:r>
            <a:r>
              <a:rPr lang="en-US" sz="2000" dirty="0" smtClean="0"/>
              <a:t> </a:t>
            </a:r>
            <a:endParaRPr lang="en-US" sz="2000" dirty="0" smtClean="0"/>
          </a:p>
          <a:p>
            <a:r>
              <a:rPr lang="en-US" sz="2000" dirty="0" smtClean="0"/>
              <a:t>2005 - Introduced to Islam </a:t>
            </a:r>
          </a:p>
          <a:p>
            <a:r>
              <a:rPr lang="en-US" sz="2000" dirty="0" smtClean="0"/>
              <a:t>2007 - Converted to Islam, and almost immediately was introduced to Radical Islam</a:t>
            </a:r>
          </a:p>
          <a:p>
            <a:r>
              <a:rPr lang="en-US" sz="2000" dirty="0" smtClean="0"/>
              <a:t>2010 – Listened to “The Hereafter” by Anwar al-</a:t>
            </a:r>
            <a:r>
              <a:rPr lang="en-US" sz="2000" dirty="0" err="1" smtClean="0"/>
              <a:t>Awlaki</a:t>
            </a:r>
            <a:r>
              <a:rPr lang="en-US" sz="2000" dirty="0" smtClean="0"/>
              <a:t> Researched Imran </a:t>
            </a:r>
            <a:r>
              <a:rPr lang="en-US" sz="2000" dirty="0" err="1" smtClean="0"/>
              <a:t>Hosein</a:t>
            </a:r>
            <a:r>
              <a:rPr lang="en-US" sz="2000" dirty="0" smtClean="0"/>
              <a:t>; Continued to consume radical materials – (Inspire Magazine, Videos, etc.) </a:t>
            </a:r>
          </a:p>
          <a:p>
            <a:endParaRPr lang="en-US" dirty="0"/>
          </a:p>
        </p:txBody>
      </p:sp>
      <p:pic>
        <p:nvPicPr>
          <p:cNvPr id="5" name="Content Placeholder 4"/>
          <p:cNvPicPr>
            <a:picLocks noGrp="1" noChangeAspect="1"/>
          </p:cNvPicPr>
          <p:nvPr>
            <p:ph sz="quarter" idx="14"/>
          </p:nvPr>
        </p:nvPicPr>
        <p:blipFill>
          <a:blip r:embed="rId2" cstate="print">
            <a:extLst>
              <a:ext uri="{28A0092B-C50C-407E-A947-70E740481C1C}">
                <a14:useLocalDpi xmlns:a14="http://schemas.microsoft.com/office/drawing/2010/main" xmlns="" val="0"/>
              </a:ext>
            </a:extLst>
          </a:blip>
          <a:stretch>
            <a:fillRect/>
          </a:stretch>
        </p:blipFill>
        <p:spPr>
          <a:xfrm>
            <a:off x="5029200" y="1752600"/>
            <a:ext cx="3505200" cy="3362131"/>
          </a:xfrm>
        </p:spPr>
      </p:pic>
      <p:sp>
        <p:nvSpPr>
          <p:cNvPr id="4" name="Title 3"/>
          <p:cNvSpPr>
            <a:spLocks noGrp="1"/>
          </p:cNvSpPr>
          <p:nvPr>
            <p:ph type="title"/>
          </p:nvPr>
        </p:nvSpPr>
        <p:spPr/>
        <p:txBody>
          <a:bodyPr/>
          <a:lstStyle/>
          <a:p>
            <a:r>
              <a:rPr lang="en-US" dirty="0" smtClean="0"/>
              <a:t>Suspect – Enrique Marquez</a:t>
            </a:r>
            <a:endParaRPr lang="en-US" dirty="0"/>
          </a:p>
        </p:txBody>
      </p:sp>
    </p:spTree>
    <p:extLst>
      <p:ext uri="{BB962C8B-B14F-4D97-AF65-F5344CB8AC3E}">
        <p14:creationId xmlns:p14="http://schemas.microsoft.com/office/powerpoint/2010/main" xmlns="" val="20140717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 Pre-Attack</a:t>
            </a:r>
            <a:endParaRPr lang="en-US" dirty="0"/>
          </a:p>
        </p:txBody>
      </p:sp>
      <p:sp>
        <p:nvSpPr>
          <p:cNvPr id="3" name="Content Placeholder 2"/>
          <p:cNvSpPr>
            <a:spLocks noGrp="1"/>
          </p:cNvSpPr>
          <p:nvPr>
            <p:ph sz="quarter" idx="13"/>
          </p:nvPr>
        </p:nvSpPr>
        <p:spPr/>
        <p:txBody>
          <a:bodyPr>
            <a:normAutofit fontScale="92500" lnSpcReduction="20000"/>
          </a:bodyPr>
          <a:lstStyle/>
          <a:p>
            <a:r>
              <a:rPr lang="en-US" dirty="0" smtClean="0"/>
              <a:t>2011-2012 – Weapons are legally purchased by </a:t>
            </a:r>
            <a:r>
              <a:rPr lang="en-US" dirty="0" err="1" smtClean="0"/>
              <a:t>Farook</a:t>
            </a:r>
            <a:r>
              <a:rPr lang="en-US" dirty="0" smtClean="0"/>
              <a:t> and Marquez.</a:t>
            </a:r>
          </a:p>
          <a:p>
            <a:r>
              <a:rPr lang="en-US" dirty="0" smtClean="0"/>
              <a:t>Late 2011 – RCC / Freeway Attack Plans</a:t>
            </a:r>
          </a:p>
          <a:p>
            <a:r>
              <a:rPr lang="en-US" dirty="0" smtClean="0"/>
              <a:t>November 2012 – Broken Banner Case</a:t>
            </a:r>
          </a:p>
          <a:p>
            <a:r>
              <a:rPr lang="en-US" dirty="0" smtClean="0"/>
              <a:t>2013-2014 – Online Chats between </a:t>
            </a:r>
            <a:r>
              <a:rPr lang="en-US" dirty="0" err="1" smtClean="0"/>
              <a:t>Farook</a:t>
            </a:r>
            <a:r>
              <a:rPr lang="en-US" dirty="0" smtClean="0"/>
              <a:t> and Malik about jihad (Yahoo)</a:t>
            </a:r>
          </a:p>
          <a:p>
            <a:r>
              <a:rPr lang="en-US" dirty="0" smtClean="0"/>
              <a:t>July 2014 – </a:t>
            </a:r>
            <a:r>
              <a:rPr lang="en-US" dirty="0" err="1" smtClean="0"/>
              <a:t>Farook</a:t>
            </a:r>
            <a:r>
              <a:rPr lang="en-US" dirty="0" smtClean="0"/>
              <a:t> travels to Saudi Arabia – Returns with Malik</a:t>
            </a:r>
          </a:p>
          <a:p>
            <a:r>
              <a:rPr lang="en-US" dirty="0" smtClean="0"/>
              <a:t>December 2014 – Online posts – Muslims should avoid Non-Muslim Holiday Celebrations (Malik)</a:t>
            </a:r>
          </a:p>
          <a:p>
            <a:r>
              <a:rPr lang="en-US" dirty="0" smtClean="0"/>
              <a:t>Nov/Dec 2015 – Pipe Bomb Assembly – Gets rid of Computer and Smart TV</a:t>
            </a:r>
          </a:p>
          <a:p>
            <a:r>
              <a:rPr lang="en-US" dirty="0" smtClean="0"/>
              <a:t>November 2015 – Cash withdrawals –  Loans (10K-29K)</a:t>
            </a:r>
          </a:p>
          <a:p>
            <a:r>
              <a:rPr lang="en-US" dirty="0" smtClean="0"/>
              <a:t>November 2015 – Malik deletes several Facebook friends</a:t>
            </a:r>
          </a:p>
          <a:p>
            <a:r>
              <a:rPr lang="en-US" dirty="0" smtClean="0"/>
              <a:t>Nov 27, 2015 – Range Practice</a:t>
            </a:r>
          </a:p>
          <a:p>
            <a:r>
              <a:rPr lang="en-US" dirty="0" smtClean="0"/>
              <a:t>Nov 30, 2015 – SUV Rental</a:t>
            </a:r>
          </a:p>
          <a:p>
            <a:r>
              <a:rPr lang="en-US" dirty="0" smtClean="0"/>
              <a:t>Dec 1, 2015 – All e-mails deleted</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7033364" y="3505200"/>
            <a:ext cx="1676400" cy="2187725"/>
          </a:xfrm>
          <a:prstGeom prst="rect">
            <a:avLst/>
          </a:prstGeom>
          <a:noFill/>
          <a:ln w="9525">
            <a:noFill/>
            <a:miter lim="800000"/>
            <a:headEnd/>
            <a:tailEnd/>
          </a:ln>
          <a:effectLst/>
        </p:spPr>
      </p:pic>
    </p:spTree>
    <p:extLst>
      <p:ext uri="{BB962C8B-B14F-4D97-AF65-F5344CB8AC3E}">
        <p14:creationId xmlns:p14="http://schemas.microsoft.com/office/powerpoint/2010/main" xmlns="" val="9480040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 - Attack</a:t>
            </a:r>
            <a:endParaRPr lang="en-US" dirty="0"/>
          </a:p>
        </p:txBody>
      </p:sp>
      <p:sp>
        <p:nvSpPr>
          <p:cNvPr id="3" name="Content Placeholder 2"/>
          <p:cNvSpPr>
            <a:spLocks noGrp="1"/>
          </p:cNvSpPr>
          <p:nvPr>
            <p:ph sz="quarter" idx="13"/>
          </p:nvPr>
        </p:nvSpPr>
        <p:spPr/>
        <p:txBody>
          <a:bodyPr/>
          <a:lstStyle/>
          <a:p>
            <a:r>
              <a:rPr lang="en-US" dirty="0" smtClean="0"/>
              <a:t>0843 – Facebook research regarding the Islamic State</a:t>
            </a:r>
          </a:p>
          <a:p>
            <a:r>
              <a:rPr lang="en-US" dirty="0" smtClean="0"/>
              <a:t>0848 – Arrival at the IRC</a:t>
            </a:r>
          </a:p>
          <a:p>
            <a:r>
              <a:rPr lang="en-US" dirty="0" smtClean="0"/>
              <a:t>0905 – </a:t>
            </a:r>
            <a:r>
              <a:rPr lang="en-US" dirty="0" err="1" smtClean="0"/>
              <a:t>Farook</a:t>
            </a:r>
            <a:r>
              <a:rPr lang="en-US" dirty="0" smtClean="0"/>
              <a:t> observed entering the event – Places the bag on the table</a:t>
            </a:r>
          </a:p>
          <a:p>
            <a:r>
              <a:rPr lang="en-US" dirty="0" smtClean="0"/>
              <a:t>0924 - 0951 – </a:t>
            </a:r>
            <a:r>
              <a:rPr lang="en-US" dirty="0" err="1" smtClean="0"/>
              <a:t>Farook</a:t>
            </a:r>
            <a:r>
              <a:rPr lang="en-US" dirty="0" smtClean="0"/>
              <a:t> poses with Co-Workers - Pictures</a:t>
            </a:r>
          </a:p>
          <a:p>
            <a:r>
              <a:rPr lang="en-US" dirty="0" smtClean="0"/>
              <a:t>1036 – </a:t>
            </a:r>
            <a:r>
              <a:rPr lang="en-US" dirty="0" err="1" smtClean="0"/>
              <a:t>Farook</a:t>
            </a:r>
            <a:r>
              <a:rPr lang="en-US" dirty="0" smtClean="0"/>
              <a:t> leaves the room – IRC</a:t>
            </a:r>
          </a:p>
          <a:p>
            <a:r>
              <a:rPr lang="en-US" dirty="0" smtClean="0"/>
              <a:t>1058 – Shooting begins</a:t>
            </a:r>
          </a:p>
          <a:p>
            <a:r>
              <a:rPr lang="en-US" dirty="0" smtClean="0"/>
              <a:t>1114 – Facebook Posts</a:t>
            </a:r>
          </a:p>
          <a:p>
            <a:pPr marL="0" indent="0">
              <a:buNone/>
            </a:pPr>
            <a:endParaRPr lang="en-US" dirty="0"/>
          </a:p>
        </p:txBody>
      </p:sp>
      <p:pic>
        <p:nvPicPr>
          <p:cNvPr id="4" name="Picture 3" descr="\\FBINET\userdata\HQHQ\Home1\dmencini\Desktop\Farook Christmas Masks BLURRED.png"/>
          <p:cNvPicPr>
            <a:picLocks noChangeAspect="1" noChangeArrowheads="1"/>
          </p:cNvPicPr>
          <p:nvPr/>
        </p:nvPicPr>
        <p:blipFill>
          <a:blip r:embed="rId2" cstate="print"/>
          <a:srcRect/>
          <a:stretch>
            <a:fillRect/>
          </a:stretch>
        </p:blipFill>
        <p:spPr bwMode="auto">
          <a:xfrm>
            <a:off x="5791200" y="914400"/>
            <a:ext cx="2825604" cy="1371600"/>
          </a:xfrm>
          <a:prstGeom prst="rect">
            <a:avLst/>
          </a:prstGeom>
          <a:noFill/>
        </p:spPr>
      </p:pic>
      <p:pic>
        <p:nvPicPr>
          <p:cNvPr id="5" name="Picture 2" descr="\\FBINET\userdata\HQHQ\HOME1\DMENCINI\DMENCINI\1aCTD Ops II\Threat-Crisis\Malik Status Update.png"/>
          <p:cNvPicPr>
            <a:picLocks noChangeAspect="1" noChangeArrowheads="1"/>
          </p:cNvPicPr>
          <p:nvPr/>
        </p:nvPicPr>
        <p:blipFill>
          <a:blip r:embed="rId3" cstate="print"/>
          <a:srcRect/>
          <a:stretch>
            <a:fillRect/>
          </a:stretch>
        </p:blipFill>
        <p:spPr bwMode="auto">
          <a:xfrm>
            <a:off x="1112729" y="4417055"/>
            <a:ext cx="3200400" cy="1524000"/>
          </a:xfrm>
          <a:prstGeom prst="rect">
            <a:avLst/>
          </a:prstGeom>
          <a:noFill/>
        </p:spPr>
      </p:pic>
      <p:pic>
        <p:nvPicPr>
          <p:cNvPr id="7" name="Picture 4" descr="\\FBINET\userdata\HQHQ\Home1\dmencini\Desktop\Farook in Back of PartyBlurred.png"/>
          <p:cNvPicPr>
            <a:picLocks noChangeAspect="1" noChangeArrowheads="1"/>
          </p:cNvPicPr>
          <p:nvPr/>
        </p:nvPicPr>
        <p:blipFill>
          <a:blip r:embed="rId4" cstate="print"/>
          <a:srcRect/>
          <a:stretch>
            <a:fillRect/>
          </a:stretch>
        </p:blipFill>
        <p:spPr bwMode="auto">
          <a:xfrm>
            <a:off x="5257800" y="3429000"/>
            <a:ext cx="3096949" cy="1976111"/>
          </a:xfrm>
          <a:prstGeom prst="rect">
            <a:avLst/>
          </a:prstGeom>
          <a:noFill/>
        </p:spPr>
      </p:pic>
    </p:spTree>
    <p:extLst>
      <p:ext uri="{BB962C8B-B14F-4D97-AF65-F5344CB8AC3E}">
        <p14:creationId xmlns:p14="http://schemas.microsoft.com/office/powerpoint/2010/main" xmlns="" val="8627508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Raised during Internal Debriefs</a:t>
            </a:r>
            <a:endParaRPr lang="en-US" dirty="0"/>
          </a:p>
        </p:txBody>
      </p:sp>
      <p:sp>
        <p:nvSpPr>
          <p:cNvPr id="3" name="Content Placeholder 2"/>
          <p:cNvSpPr>
            <a:spLocks noGrp="1"/>
          </p:cNvSpPr>
          <p:nvPr>
            <p:ph sz="quarter" idx="13"/>
          </p:nvPr>
        </p:nvSpPr>
        <p:spPr/>
        <p:txBody>
          <a:bodyPr>
            <a:normAutofit lnSpcReduction="10000"/>
          </a:bodyPr>
          <a:lstStyle/>
          <a:p>
            <a:r>
              <a:rPr lang="en-US" sz="2000" dirty="0" smtClean="0"/>
              <a:t>Medical </a:t>
            </a:r>
            <a:r>
              <a:rPr lang="en-US" sz="2000" dirty="0" smtClean="0"/>
              <a:t>Aid </a:t>
            </a:r>
            <a:r>
              <a:rPr lang="en-US" sz="2000" dirty="0" smtClean="0"/>
              <a:t>Response</a:t>
            </a:r>
          </a:p>
          <a:p>
            <a:pPr>
              <a:buNone/>
            </a:pPr>
            <a:endParaRPr lang="en-US" sz="2000" dirty="0" smtClean="0"/>
          </a:p>
          <a:p>
            <a:pPr lvl="1"/>
            <a:r>
              <a:rPr lang="en-US" sz="2000" dirty="0" smtClean="0"/>
              <a:t>Fire Department – Police Department cross training</a:t>
            </a:r>
          </a:p>
          <a:p>
            <a:pPr lvl="1"/>
            <a:r>
              <a:rPr lang="en-US" sz="2000" dirty="0" smtClean="0"/>
              <a:t>Regional Debate – Fire Industry Standards</a:t>
            </a:r>
          </a:p>
          <a:p>
            <a:pPr lvl="1"/>
            <a:r>
              <a:rPr lang="en-US" sz="2000" dirty="0" smtClean="0"/>
              <a:t>Tactical Medic Program</a:t>
            </a:r>
          </a:p>
          <a:p>
            <a:pPr>
              <a:buNone/>
            </a:pPr>
            <a:endParaRPr lang="en-US" sz="2000" dirty="0" smtClean="0"/>
          </a:p>
          <a:p>
            <a:r>
              <a:rPr lang="en-US" sz="2000" dirty="0" smtClean="0"/>
              <a:t>Law </a:t>
            </a:r>
            <a:r>
              <a:rPr lang="en-US" sz="2000" dirty="0" smtClean="0"/>
              <a:t>Enforcement Medical </a:t>
            </a:r>
            <a:r>
              <a:rPr lang="en-US" sz="2000" dirty="0" smtClean="0"/>
              <a:t>Training</a:t>
            </a:r>
          </a:p>
          <a:p>
            <a:pPr>
              <a:buNone/>
            </a:pPr>
            <a:endParaRPr lang="en-US" sz="2000" dirty="0" smtClean="0"/>
          </a:p>
          <a:p>
            <a:pPr lvl="1"/>
            <a:r>
              <a:rPr lang="en-US" sz="2000" dirty="0" smtClean="0"/>
              <a:t>Litters</a:t>
            </a:r>
          </a:p>
          <a:p>
            <a:pPr lvl="1"/>
            <a:r>
              <a:rPr lang="en-US" sz="2000" dirty="0" smtClean="0"/>
              <a:t>EMT training</a:t>
            </a:r>
            <a:endParaRPr lang="en-US" sz="2000" dirty="0"/>
          </a:p>
        </p:txBody>
      </p:sp>
    </p:spTree>
    <p:extLst>
      <p:ext uri="{BB962C8B-B14F-4D97-AF65-F5344CB8AC3E}">
        <p14:creationId xmlns:p14="http://schemas.microsoft.com/office/powerpoint/2010/main" xmlns="" val="17130960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Debrief - Equipment</a:t>
            </a:r>
            <a:endParaRPr lang="en-US" dirty="0"/>
          </a:p>
        </p:txBody>
      </p:sp>
      <p:sp>
        <p:nvSpPr>
          <p:cNvPr id="3" name="Content Placeholder 2"/>
          <p:cNvSpPr>
            <a:spLocks noGrp="1"/>
          </p:cNvSpPr>
          <p:nvPr>
            <p:ph sz="quarter" idx="13"/>
          </p:nvPr>
        </p:nvSpPr>
        <p:spPr>
          <a:xfrm>
            <a:off x="609600" y="1600200"/>
            <a:ext cx="7924800" cy="5257800"/>
          </a:xfrm>
        </p:spPr>
        <p:txBody>
          <a:bodyPr>
            <a:normAutofit fontScale="92500" lnSpcReduction="10000"/>
          </a:bodyPr>
          <a:lstStyle/>
          <a:p>
            <a:r>
              <a:rPr lang="en-US" sz="2000" dirty="0" smtClean="0"/>
              <a:t>Body Armor Enhancements</a:t>
            </a:r>
          </a:p>
          <a:p>
            <a:pPr lvl="1"/>
            <a:r>
              <a:rPr lang="en-US" sz="2000" dirty="0" smtClean="0"/>
              <a:t>Plate Carrier Systems</a:t>
            </a:r>
          </a:p>
          <a:p>
            <a:endParaRPr lang="en-US" sz="2000" dirty="0" smtClean="0"/>
          </a:p>
          <a:p>
            <a:r>
              <a:rPr lang="en-US" sz="2000" dirty="0" smtClean="0"/>
              <a:t>Rifles</a:t>
            </a:r>
            <a:endParaRPr lang="en-US" sz="2000" dirty="0" smtClean="0"/>
          </a:p>
          <a:p>
            <a:pPr lvl="1"/>
            <a:r>
              <a:rPr lang="en-US" sz="2000" dirty="0" smtClean="0"/>
              <a:t>First 8 officers in the door / 1 Rifle / 1 Shotgun</a:t>
            </a:r>
          </a:p>
          <a:p>
            <a:endParaRPr lang="en-US" sz="2000" dirty="0" smtClean="0"/>
          </a:p>
          <a:p>
            <a:r>
              <a:rPr lang="en-US" sz="2000" dirty="0" smtClean="0"/>
              <a:t>Lack </a:t>
            </a:r>
            <a:r>
              <a:rPr lang="en-US" sz="2000" dirty="0" smtClean="0"/>
              <a:t>of Breeching Tools</a:t>
            </a:r>
          </a:p>
          <a:p>
            <a:pPr lvl="1"/>
            <a:r>
              <a:rPr lang="en-US" sz="2000" dirty="0" smtClean="0"/>
              <a:t>Protocol for marking doors following a search</a:t>
            </a:r>
          </a:p>
          <a:p>
            <a:endParaRPr lang="en-US" sz="2000" dirty="0" smtClean="0"/>
          </a:p>
          <a:p>
            <a:r>
              <a:rPr lang="en-US" sz="2000" dirty="0" smtClean="0"/>
              <a:t>Radio </a:t>
            </a:r>
            <a:r>
              <a:rPr lang="en-US" sz="2000" dirty="0" smtClean="0"/>
              <a:t>Earpieces</a:t>
            </a:r>
          </a:p>
          <a:p>
            <a:pPr lvl="1"/>
            <a:r>
              <a:rPr lang="en-US" sz="2000" dirty="0" smtClean="0"/>
              <a:t>Loud Environment / Fire Alarm Etc…</a:t>
            </a:r>
          </a:p>
          <a:p>
            <a:pPr lvl="1"/>
            <a:r>
              <a:rPr lang="en-US" sz="2000" dirty="0" smtClean="0"/>
              <a:t>Some units did not hear the traffic of a potential IED</a:t>
            </a:r>
          </a:p>
          <a:p>
            <a:pPr lvl="2"/>
            <a:r>
              <a:rPr lang="en-US" sz="2000" dirty="0" smtClean="0"/>
              <a:t>Witness Info</a:t>
            </a:r>
          </a:p>
          <a:p>
            <a:endParaRPr lang="en-US" dirty="0"/>
          </a:p>
        </p:txBody>
      </p:sp>
    </p:spTree>
    <p:extLst>
      <p:ext uri="{BB962C8B-B14F-4D97-AF65-F5344CB8AC3E}">
        <p14:creationId xmlns:p14="http://schemas.microsoft.com/office/powerpoint/2010/main" xmlns="" val="2370303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Debrief - communication</a:t>
            </a:r>
            <a:endParaRPr lang="en-US" dirty="0"/>
          </a:p>
        </p:txBody>
      </p:sp>
      <p:sp>
        <p:nvSpPr>
          <p:cNvPr id="3" name="Content Placeholder 2"/>
          <p:cNvSpPr>
            <a:spLocks noGrp="1"/>
          </p:cNvSpPr>
          <p:nvPr>
            <p:ph sz="quarter" idx="13"/>
          </p:nvPr>
        </p:nvSpPr>
        <p:spPr/>
        <p:txBody>
          <a:bodyPr>
            <a:noAutofit/>
          </a:bodyPr>
          <a:lstStyle/>
          <a:p>
            <a:r>
              <a:rPr lang="en-US" sz="2000" dirty="0" smtClean="0"/>
              <a:t>Various departments and units using various communication systems</a:t>
            </a:r>
          </a:p>
          <a:p>
            <a:pPr lvl="1"/>
            <a:r>
              <a:rPr lang="en-US" sz="2000" dirty="0" smtClean="0"/>
              <a:t>CHP not on local channels</a:t>
            </a:r>
          </a:p>
          <a:p>
            <a:pPr lvl="1"/>
            <a:r>
              <a:rPr lang="en-US" sz="2000" dirty="0" smtClean="0"/>
              <a:t>County System – All Local Agencies</a:t>
            </a:r>
          </a:p>
          <a:p>
            <a:pPr lvl="1"/>
            <a:r>
              <a:rPr lang="en-US" sz="2000" dirty="0" smtClean="0"/>
              <a:t>Push to Talk communication systems</a:t>
            </a:r>
          </a:p>
          <a:p>
            <a:endParaRPr lang="en-US" sz="2000" dirty="0" smtClean="0"/>
          </a:p>
          <a:p>
            <a:r>
              <a:rPr lang="en-US" sz="2000" dirty="0" smtClean="0"/>
              <a:t>Internal </a:t>
            </a:r>
            <a:r>
              <a:rPr lang="en-US" sz="2000" dirty="0" smtClean="0"/>
              <a:t>Communication</a:t>
            </a:r>
          </a:p>
          <a:p>
            <a:pPr lvl="1"/>
            <a:r>
              <a:rPr lang="en-US" sz="2000" dirty="0" smtClean="0"/>
              <a:t>Homicide and Narcotics both pursuing a lead without knowing the other was working the same lead.</a:t>
            </a:r>
          </a:p>
          <a:p>
            <a:pPr lvl="1"/>
            <a:r>
              <a:rPr lang="en-US" sz="2000" dirty="0" smtClean="0"/>
              <a:t>Not all information was communicated to CP Operations</a:t>
            </a:r>
          </a:p>
        </p:txBody>
      </p:sp>
    </p:spTree>
    <p:extLst>
      <p:ext uri="{BB962C8B-B14F-4D97-AF65-F5344CB8AC3E}">
        <p14:creationId xmlns:p14="http://schemas.microsoft.com/office/powerpoint/2010/main" xmlns="" val="15251410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went right</a:t>
            </a:r>
            <a:endParaRPr lang="en-US" dirty="0"/>
          </a:p>
        </p:txBody>
      </p:sp>
      <p:sp>
        <p:nvSpPr>
          <p:cNvPr id="3" name="Content Placeholder 2"/>
          <p:cNvSpPr>
            <a:spLocks noGrp="1"/>
          </p:cNvSpPr>
          <p:nvPr>
            <p:ph sz="quarter" idx="13"/>
          </p:nvPr>
        </p:nvSpPr>
        <p:spPr>
          <a:xfrm>
            <a:off x="609600" y="1600200"/>
            <a:ext cx="7924800" cy="4495800"/>
          </a:xfrm>
        </p:spPr>
        <p:txBody>
          <a:bodyPr>
            <a:normAutofit lnSpcReduction="10000"/>
          </a:bodyPr>
          <a:lstStyle/>
          <a:p>
            <a:r>
              <a:rPr lang="en-US" sz="2000" dirty="0" smtClean="0"/>
              <a:t>Officers reacted to training</a:t>
            </a:r>
          </a:p>
          <a:p>
            <a:pPr lvl="1"/>
            <a:r>
              <a:rPr lang="en-US" sz="2000" dirty="0" smtClean="0"/>
              <a:t>Different ‘police’ agencies understood the basics of an Active Shooter Response</a:t>
            </a:r>
          </a:p>
          <a:p>
            <a:endParaRPr lang="en-US" sz="2000" dirty="0" smtClean="0"/>
          </a:p>
          <a:p>
            <a:r>
              <a:rPr lang="en-US" sz="2000" dirty="0" smtClean="0"/>
              <a:t>Medical </a:t>
            </a:r>
            <a:r>
              <a:rPr lang="en-US" sz="2000" dirty="0" smtClean="0"/>
              <a:t>Extractions (volume of LE officers)</a:t>
            </a:r>
          </a:p>
          <a:p>
            <a:endParaRPr lang="en-US" sz="2000" dirty="0" smtClean="0"/>
          </a:p>
          <a:p>
            <a:r>
              <a:rPr lang="en-US" sz="2000" dirty="0" smtClean="0"/>
              <a:t>Isolation </a:t>
            </a:r>
            <a:r>
              <a:rPr lang="en-US" sz="2000" dirty="0" smtClean="0"/>
              <a:t>of witnesses – triage interviews</a:t>
            </a:r>
          </a:p>
          <a:p>
            <a:endParaRPr lang="en-US" sz="2000" dirty="0" smtClean="0"/>
          </a:p>
          <a:p>
            <a:r>
              <a:rPr lang="en-US" sz="2000" dirty="0" smtClean="0"/>
              <a:t>Quick </a:t>
            </a:r>
            <a:r>
              <a:rPr lang="en-US" sz="2000" dirty="0" smtClean="0"/>
              <a:t>CP Established</a:t>
            </a:r>
          </a:p>
          <a:p>
            <a:endParaRPr lang="en-US" sz="2000" dirty="0" smtClean="0"/>
          </a:p>
          <a:p>
            <a:r>
              <a:rPr lang="en-US" sz="2000" dirty="0" smtClean="0"/>
              <a:t>Federal </a:t>
            </a:r>
            <a:r>
              <a:rPr lang="en-US" sz="2000" dirty="0" smtClean="0"/>
              <a:t>/ Local LE Relationships</a:t>
            </a:r>
          </a:p>
        </p:txBody>
      </p:sp>
    </p:spTree>
    <p:extLst>
      <p:ext uri="{BB962C8B-B14F-4D97-AF65-F5344CB8AC3E}">
        <p14:creationId xmlns:p14="http://schemas.microsoft.com/office/powerpoint/2010/main" xmlns="" val="29468301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relationships</a:t>
            </a:r>
            <a:endParaRPr lang="en-US" dirty="0"/>
          </a:p>
        </p:txBody>
      </p:sp>
      <p:sp>
        <p:nvSpPr>
          <p:cNvPr id="3" name="Content Placeholder 2"/>
          <p:cNvSpPr>
            <a:spLocks noGrp="1"/>
          </p:cNvSpPr>
          <p:nvPr>
            <p:ph sz="quarter" idx="13"/>
          </p:nvPr>
        </p:nvSpPr>
        <p:spPr/>
        <p:txBody>
          <a:bodyPr>
            <a:normAutofit lnSpcReduction="10000"/>
          </a:bodyPr>
          <a:lstStyle/>
          <a:p>
            <a:r>
              <a:rPr lang="en-US" sz="2000" dirty="0" smtClean="0"/>
              <a:t>Local relationships have traditionally been good</a:t>
            </a:r>
          </a:p>
          <a:p>
            <a:pPr lvl="1"/>
            <a:r>
              <a:rPr lang="en-US" sz="2000" dirty="0" smtClean="0"/>
              <a:t>Philosophical approach of transparency</a:t>
            </a:r>
          </a:p>
          <a:p>
            <a:r>
              <a:rPr lang="en-US" sz="2000" dirty="0" smtClean="0"/>
              <a:t>In this case we made ‘honest attempts” to keep the media informed</a:t>
            </a:r>
          </a:p>
          <a:p>
            <a:r>
              <a:rPr lang="en-US" sz="2000" dirty="0" smtClean="0"/>
              <a:t>Media Staging Area developed quickly and became the ‘only’ place they would get information from us.</a:t>
            </a:r>
          </a:p>
          <a:p>
            <a:pPr lvl="1"/>
            <a:r>
              <a:rPr lang="en-US" sz="2000" dirty="0" smtClean="0"/>
              <a:t>Immediate PIO was assigned to isolate media involvement</a:t>
            </a:r>
          </a:p>
          <a:p>
            <a:r>
              <a:rPr lang="en-US" sz="2000" dirty="0" smtClean="0"/>
              <a:t>Set Ground Rules </a:t>
            </a:r>
          </a:p>
          <a:p>
            <a:pPr lvl="1"/>
            <a:r>
              <a:rPr lang="en-US" sz="2000" dirty="0" smtClean="0"/>
              <a:t>Made ourselves available</a:t>
            </a:r>
            <a:endParaRPr lang="en-US" sz="2000" dirty="0"/>
          </a:p>
          <a:p>
            <a:r>
              <a:rPr lang="en-US" sz="2000" dirty="0" smtClean="0"/>
              <a:t>Public Perception</a:t>
            </a:r>
          </a:p>
          <a:p>
            <a:pPr lvl="1"/>
            <a:r>
              <a:rPr lang="en-US" sz="2000" dirty="0" smtClean="0"/>
              <a:t>Lack of Knowledge </a:t>
            </a:r>
            <a:r>
              <a:rPr lang="en-US" sz="2000" smtClean="0"/>
              <a:t>= Fear</a:t>
            </a:r>
            <a:endParaRPr lang="en-US" sz="2000" dirty="0" smtClean="0"/>
          </a:p>
          <a:p>
            <a:endParaRPr lang="en-US" sz="2000" dirty="0" smtClean="0"/>
          </a:p>
          <a:p>
            <a:pPr marL="457200" lvl="1" indent="0">
              <a:buNone/>
            </a:pPr>
            <a:endParaRPr lang="en-US" dirty="0"/>
          </a:p>
        </p:txBody>
      </p:sp>
    </p:spTree>
    <p:extLst>
      <p:ext uri="{BB962C8B-B14F-4D97-AF65-F5344CB8AC3E}">
        <p14:creationId xmlns:p14="http://schemas.microsoft.com/office/powerpoint/2010/main" xmlns="" val="5464976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Relationships  (Continued)</a:t>
            </a:r>
            <a:endParaRPr lang="en-US" dirty="0"/>
          </a:p>
        </p:txBody>
      </p:sp>
      <p:sp>
        <p:nvSpPr>
          <p:cNvPr id="3" name="Content Placeholder 2"/>
          <p:cNvSpPr>
            <a:spLocks noGrp="1"/>
          </p:cNvSpPr>
          <p:nvPr>
            <p:ph sz="quarter" idx="13"/>
          </p:nvPr>
        </p:nvSpPr>
        <p:spPr>
          <a:xfrm>
            <a:off x="609600" y="1600200"/>
            <a:ext cx="7924800" cy="4648200"/>
          </a:xfrm>
        </p:spPr>
        <p:txBody>
          <a:bodyPr>
            <a:normAutofit lnSpcReduction="10000"/>
          </a:bodyPr>
          <a:lstStyle/>
          <a:p>
            <a:r>
              <a:rPr lang="en-US" sz="2400" dirty="0" smtClean="0"/>
              <a:t>Used the pressers to send signals to the public and the families of the victims</a:t>
            </a:r>
          </a:p>
          <a:p>
            <a:r>
              <a:rPr lang="en-US" sz="2400" dirty="0" smtClean="0"/>
              <a:t>Inserted first responders when we needed to give them something when we had no significant investigative updates.  This allowed us to give the media something, while also acknowledging the great work by those who put their lives on the line.</a:t>
            </a:r>
          </a:p>
          <a:p>
            <a:r>
              <a:rPr lang="en-US" sz="2400" dirty="0" smtClean="0"/>
              <a:t>United Front – Even to the point of walking together to the podium when at all possible</a:t>
            </a:r>
          </a:p>
          <a:p>
            <a:r>
              <a:rPr lang="en-US" sz="2400" dirty="0" smtClean="0"/>
              <a:t>Transition Discussion between Chief, Sheriff, ADIC.  That discussion formed the foundation for the public handoff with the media</a:t>
            </a:r>
            <a:r>
              <a:rPr lang="en-US" dirty="0" smtClean="0"/>
              <a:t>.</a:t>
            </a:r>
          </a:p>
          <a:p>
            <a:endParaRPr lang="en-US" dirty="0"/>
          </a:p>
        </p:txBody>
      </p:sp>
    </p:spTree>
    <p:extLst>
      <p:ext uri="{BB962C8B-B14F-4D97-AF65-F5344CB8AC3E}">
        <p14:creationId xmlns:p14="http://schemas.microsoft.com/office/powerpoint/2010/main" xmlns="" val="33656738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Interagency Relationships</a:t>
            </a:r>
            <a:endParaRPr lang="en-US" dirty="0"/>
          </a:p>
        </p:txBody>
      </p:sp>
      <p:sp>
        <p:nvSpPr>
          <p:cNvPr id="3" name="Content Placeholder 2"/>
          <p:cNvSpPr>
            <a:spLocks noGrp="1"/>
          </p:cNvSpPr>
          <p:nvPr>
            <p:ph sz="quarter" idx="13"/>
          </p:nvPr>
        </p:nvSpPr>
        <p:spPr/>
        <p:txBody>
          <a:bodyPr/>
          <a:lstStyle/>
          <a:p>
            <a:r>
              <a:rPr lang="en-US" dirty="0" smtClean="0"/>
              <a:t>Kept each other informed and ensured that we always appeared to be/were unified</a:t>
            </a:r>
          </a:p>
          <a:p>
            <a:r>
              <a:rPr lang="en-US" dirty="0" smtClean="0"/>
              <a:t>Almost nightly for first few weeks we would have teleconferences to discuss investigative updates, trending issues, media, etc.</a:t>
            </a:r>
          </a:p>
          <a:p>
            <a:r>
              <a:rPr lang="en-US" dirty="0" smtClean="0"/>
              <a:t>Anticipated leaks, talking heads, etc., some of which became red herrings (Example: one news outlet reporting that Syed Farouk was an FBI Informant gone bad.)</a:t>
            </a:r>
          </a:p>
          <a:p>
            <a:r>
              <a:rPr lang="en-US" dirty="0" smtClean="0"/>
              <a:t>Strong communication allowed us to discuss issues which came up with no notice  (Examples:  Shooting at Riverside Mall, UPS Shutdown/Evacuation)</a:t>
            </a:r>
          </a:p>
          <a:p>
            <a:r>
              <a:rPr lang="en-US" dirty="0" smtClean="0"/>
              <a:t>Discussions of substance prior to pressers allowed us to send the necessary signals by agency to our constituents</a:t>
            </a:r>
          </a:p>
          <a:p>
            <a:r>
              <a:rPr lang="en-US" dirty="0" smtClean="0"/>
              <a:t>89 </a:t>
            </a:r>
            <a:r>
              <a:rPr lang="en-US" dirty="0"/>
              <a:t>search warrants, 370 subpoenas</a:t>
            </a:r>
            <a:r>
              <a:rPr lang="en-US" dirty="0" smtClean="0"/>
              <a:t>, 500+ </a:t>
            </a:r>
            <a:r>
              <a:rPr lang="en-US" dirty="0"/>
              <a:t>pieces of evidence, and over 550 interviews conducted</a:t>
            </a:r>
          </a:p>
          <a:p>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xmlns="" val="5950500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Victims</a:t>
            </a:r>
            <a:endParaRPr lang="en-US" dirty="0"/>
          </a:p>
        </p:txBody>
      </p:sp>
      <p:sp>
        <p:nvSpPr>
          <p:cNvPr id="3" name="Content Placeholder 2"/>
          <p:cNvSpPr>
            <a:spLocks noGrp="1"/>
          </p:cNvSpPr>
          <p:nvPr>
            <p:ph sz="quarter" idx="13"/>
          </p:nvPr>
        </p:nvSpPr>
        <p:spPr/>
        <p:txBody>
          <a:bodyPr>
            <a:normAutofit/>
          </a:bodyPr>
          <a:lstStyle/>
          <a:p>
            <a:r>
              <a:rPr lang="en-US" sz="2000" dirty="0" smtClean="0"/>
              <a:t>14 were killed</a:t>
            </a:r>
          </a:p>
          <a:p>
            <a:pPr marL="0" indent="0">
              <a:buNone/>
            </a:pPr>
            <a:endParaRPr lang="en-US" sz="2000" dirty="0" smtClean="0"/>
          </a:p>
          <a:p>
            <a:endParaRPr lang="en-US" sz="2000" dirty="0"/>
          </a:p>
          <a:p>
            <a:endParaRPr lang="en-US" sz="2000" dirty="0" smtClean="0"/>
          </a:p>
          <a:p>
            <a:endParaRPr lang="en-US" sz="2000" dirty="0"/>
          </a:p>
          <a:p>
            <a:endParaRPr lang="en-US" sz="2000" dirty="0" smtClean="0"/>
          </a:p>
          <a:p>
            <a:endParaRPr lang="en-US" sz="2000" dirty="0" smtClean="0"/>
          </a:p>
          <a:p>
            <a:pPr marL="0" indent="0">
              <a:buNone/>
            </a:pPr>
            <a:endParaRPr lang="en-US" sz="2000" dirty="0"/>
          </a:p>
          <a:p>
            <a:r>
              <a:rPr lang="en-US" sz="2000" dirty="0" smtClean="0"/>
              <a:t>22 victims wounded – several critical</a:t>
            </a:r>
          </a:p>
          <a:p>
            <a:pPr marL="0" indent="0">
              <a:buNone/>
            </a:pPr>
            <a:endParaRPr lang="en-US" dirty="0"/>
          </a:p>
        </p:txBody>
      </p:sp>
      <p:pic>
        <p:nvPicPr>
          <p:cNvPr id="1027" name="Picture 3" descr="C:\Users\burguan_ja\Desktop\IRC\san bernardino victim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66999" y="1143000"/>
            <a:ext cx="5825067" cy="3276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35576399"/>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1254</TotalTime>
  <Words>1696</Words>
  <Application>Microsoft Office PowerPoint</Application>
  <PresentationFormat>On-screen Show (4:3)</PresentationFormat>
  <Paragraphs>248</Paragraphs>
  <Slides>35</Slides>
  <Notes>0</Notes>
  <HiddenSlides>0</HiddenSlides>
  <MMClips>3</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35</vt:i4>
      </vt:variant>
    </vt:vector>
  </HeadingPairs>
  <TitlesOfParts>
    <vt:vector size="38" baseType="lpstr">
      <vt:lpstr>Horizon</vt:lpstr>
      <vt:lpstr>White</vt:lpstr>
      <vt:lpstr>Slide</vt:lpstr>
      <vt:lpstr>San Bernardino Mass Shooting December 2, 2015</vt:lpstr>
      <vt:lpstr>San Bernardino Mass Shooting</vt:lpstr>
      <vt:lpstr>City of San Bernardino</vt:lpstr>
      <vt:lpstr>Inland Regional Center</vt:lpstr>
      <vt:lpstr>December 2nd, 2015</vt:lpstr>
      <vt:lpstr>Original Shooting Timeline</vt:lpstr>
      <vt:lpstr>IRC Building 3 layout</vt:lpstr>
      <vt:lpstr>Police Response</vt:lpstr>
      <vt:lpstr>Police Response</vt:lpstr>
      <vt:lpstr>Police Response</vt:lpstr>
      <vt:lpstr>Early Command Decisions</vt:lpstr>
      <vt:lpstr>Police Response</vt:lpstr>
      <vt:lpstr>Investigation</vt:lpstr>
      <vt:lpstr>Suspect – Syed Rizwan Farook</vt:lpstr>
      <vt:lpstr>Suspect – Tashfeen Malik</vt:lpstr>
      <vt:lpstr>Investigation</vt:lpstr>
      <vt:lpstr>Key Locations</vt:lpstr>
      <vt:lpstr> Subject Movement</vt:lpstr>
      <vt:lpstr>Gun battle</vt:lpstr>
      <vt:lpstr>Gun battle </vt:lpstr>
      <vt:lpstr>Gun battle</vt:lpstr>
      <vt:lpstr>Suspect’s Rented SUV</vt:lpstr>
      <vt:lpstr>Suspect’s Weapons</vt:lpstr>
      <vt:lpstr>Explosives</vt:lpstr>
      <vt:lpstr>Suspect – Enrique Marquez</vt:lpstr>
      <vt:lpstr>Timeline Pre-Attack</vt:lpstr>
      <vt:lpstr>Timeline - Attack</vt:lpstr>
      <vt:lpstr>Issues Raised during Internal Debriefs</vt:lpstr>
      <vt:lpstr>Debrief - Equipment</vt:lpstr>
      <vt:lpstr>Debrief - communication</vt:lpstr>
      <vt:lpstr>What went right</vt:lpstr>
      <vt:lpstr>Media relationships</vt:lpstr>
      <vt:lpstr>Media Relationships  (Continued)</vt:lpstr>
      <vt:lpstr>Interagency Relationships</vt:lpstr>
      <vt:lpstr>Victims</vt:lpstr>
    </vt:vector>
  </TitlesOfParts>
  <Company>City of San Bernardino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 Bernardino Mass Shooting December 2, 2015</dc:title>
  <dc:creator>Jarrod Burguan</dc:creator>
  <cp:lastModifiedBy>Eric</cp:lastModifiedBy>
  <cp:revision>58</cp:revision>
  <dcterms:created xsi:type="dcterms:W3CDTF">2016-01-04T16:12:32Z</dcterms:created>
  <dcterms:modified xsi:type="dcterms:W3CDTF">2016-04-26T03:09:47Z</dcterms:modified>
</cp:coreProperties>
</file>