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73" r:id="rId9"/>
    <p:sldId id="282" r:id="rId10"/>
    <p:sldId id="280" r:id="rId11"/>
    <p:sldId id="301" r:id="rId12"/>
    <p:sldId id="283" r:id="rId13"/>
    <p:sldId id="285" r:id="rId14"/>
    <p:sldId id="284" r:id="rId15"/>
    <p:sldId id="278" r:id="rId16"/>
    <p:sldId id="286" r:id="rId17"/>
    <p:sldId id="287" r:id="rId18"/>
    <p:sldId id="264" r:id="rId19"/>
    <p:sldId id="265" r:id="rId20"/>
    <p:sldId id="266" r:id="rId21"/>
    <p:sldId id="268" r:id="rId22"/>
    <p:sldId id="269" r:id="rId23"/>
    <p:sldId id="271" r:id="rId24"/>
    <p:sldId id="312" r:id="rId25"/>
    <p:sldId id="272" r:id="rId26"/>
    <p:sldId id="270" r:id="rId27"/>
    <p:sldId id="289" r:id="rId28"/>
  </p:sldIdLst>
  <p:sldSz cx="12192000" cy="6858000"/>
  <p:notesSz cx="7010400" cy="92964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85"/>
    <p:restoredTop sz="94710"/>
  </p:normalViewPr>
  <p:slideViewPr>
    <p:cSldViewPr snapToGrid="0" snapToObjects="1">
      <p:cViewPr varScale="1">
        <p:scale>
          <a:sx n="61" d="100"/>
          <a:sy n="61" d="100"/>
        </p:scale>
        <p:origin x="1200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  <p:sp>
        <p:nvSpPr>
          <p:cNvPr id="194" name="Shape 194"/>
          <p:cNvSpPr>
            <a:spLocks noGrp="1"/>
          </p:cNvSpPr>
          <p:nvPr>
            <p:ph type="body" sz="quarter" idx="1"/>
          </p:nvPr>
        </p:nvSpPr>
        <p:spPr>
          <a:xfrm>
            <a:off x="934720" y="4415790"/>
            <a:ext cx="5140960" cy="4183380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3579840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7522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13" name="Shape 13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4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</a:lstStyle>
          <a:p>
            <a:r>
              <a:t>Click to edit Master subtitle style</a:t>
            </a:r>
          </a:p>
        </p:txBody>
      </p:sp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31" name="Shape 31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</a:lstStyle>
          <a:p>
            <a:r>
              <a:t>Click to edit Master text styles</a:t>
            </a:r>
          </a:p>
        </p:txBody>
      </p:sp>
      <p:sp>
        <p:nvSpPr>
          <p:cNvPr id="32" name="Shape 3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</a:lstStyle>
          <a:p>
            <a:r>
              <a:t>Click to edit Master text styles</a:t>
            </a:r>
          </a:p>
        </p:txBody>
      </p:sp>
      <p:sp>
        <p:nvSpPr>
          <p:cNvPr id="50" name="Shape 50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5" name="Shape 75"/>
          <p:cNvSpPr>
            <a:spLocks noGrp="1"/>
          </p:cNvSpPr>
          <p:nvPr>
            <p:ph type="body" sz="quarter" idx="13"/>
          </p:nvPr>
        </p:nvSpPr>
        <p:spPr>
          <a:xfrm>
            <a:off x="839786" y="2057400"/>
            <a:ext cx="3932241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84" name="Shape 84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</a:lstStyle>
          <a:p>
            <a:r>
              <a:t>Click to edit Master text styles</a:t>
            </a:r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103" name="Shape 103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4" name="Shape 10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" y="-8847"/>
            <a:ext cx="12192002" cy="6031215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Shape 119"/>
          <p:cNvSpPr>
            <a:spLocks noGrp="1"/>
          </p:cNvSpPr>
          <p:nvPr>
            <p:ph type="sldNum" sz="quarter" idx="2"/>
          </p:nvPr>
        </p:nvSpPr>
        <p:spPr>
          <a:xfrm>
            <a:off x="8473620" y="6221731"/>
            <a:ext cx="263980" cy="26923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/>
          </p:cNvSpPr>
          <p:nvPr>
            <p:ph type="sldNum" sz="quarter" idx="2"/>
          </p:nvPr>
        </p:nvSpPr>
        <p:spPr>
          <a:xfrm>
            <a:off x="8473620" y="6221731"/>
            <a:ext cx="263980" cy="26923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/>
          </p:cNvSpPr>
          <p:nvPr>
            <p:ph type="sldNum" sz="quarter" idx="2"/>
          </p:nvPr>
        </p:nvSpPr>
        <p:spPr>
          <a:xfrm>
            <a:off x="8473620" y="6221731"/>
            <a:ext cx="263980" cy="26923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sldNum" sz="quarter" idx="2"/>
          </p:nvPr>
        </p:nvSpPr>
        <p:spPr>
          <a:xfrm>
            <a:off x="8473620" y="6221731"/>
            <a:ext cx="263980" cy="26923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/>
          </p:cNvSpPr>
          <p:nvPr>
            <p:ph type="sldNum" sz="quarter" idx="2"/>
          </p:nvPr>
        </p:nvSpPr>
        <p:spPr>
          <a:xfrm>
            <a:off x="8473620" y="6221731"/>
            <a:ext cx="263980" cy="26923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sldNum" sz="quarter" idx="2"/>
          </p:nvPr>
        </p:nvSpPr>
        <p:spPr>
          <a:xfrm>
            <a:off x="8473620" y="6221731"/>
            <a:ext cx="263980" cy="26923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/>
          </p:cNvSpPr>
          <p:nvPr>
            <p:ph type="sldNum" sz="quarter" idx="2"/>
          </p:nvPr>
        </p:nvSpPr>
        <p:spPr>
          <a:xfrm>
            <a:off x="8473620" y="6221731"/>
            <a:ext cx="263980" cy="26923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-12700" y="0"/>
            <a:ext cx="12217400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71971">
                <a:srgbClr val="E9E9E9"/>
              </a:gs>
              <a:gs pos="100000">
                <a:srgbClr val="D3D3D3"/>
              </a:gs>
            </a:gsLst>
            <a:path>
              <a:fillToRect l="50000" t="73928" r="50000" b="26071"/>
            </a:path>
          </a:gra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sldNum" sz="quarter" idx="2"/>
          </p:nvPr>
        </p:nvSpPr>
        <p:spPr>
          <a:xfrm>
            <a:off x="11089821" y="6404293"/>
            <a:ext cx="263980" cy="26923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77" name="Shape 17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8" name="Shape 178"/>
          <p:cNvSpPr>
            <a:spLocks noGrp="1"/>
          </p:cNvSpPr>
          <p:nvPr>
            <p:ph type="sldNum" sz="quarter" idx="2"/>
          </p:nvPr>
        </p:nvSpPr>
        <p:spPr>
          <a:xfrm>
            <a:off x="11089821" y="6404293"/>
            <a:ext cx="263980" cy="26923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86" name="Shape 186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4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685800" indent="-228600" algn="ctr">
              <a:buFontTx/>
              <a:defRPr sz="2400"/>
            </a:lvl2pPr>
            <a:lvl3pPr marL="1188719" indent="-274319" algn="ctr">
              <a:buFontTx/>
              <a:defRPr sz="2400"/>
            </a:lvl3pPr>
            <a:lvl4pPr marL="1676400" indent="-304800" algn="ctr">
              <a:buFontTx/>
              <a:defRPr sz="2400"/>
            </a:lvl4pPr>
            <a:lvl5pPr marL="2133600" indent="-304800" algn="ctr">
              <a:buFontTx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7" name="Shape 187"/>
          <p:cNvSpPr>
            <a:spLocks noGrp="1"/>
          </p:cNvSpPr>
          <p:nvPr>
            <p:ph type="sldNum" sz="quarter" idx="2"/>
          </p:nvPr>
        </p:nvSpPr>
        <p:spPr>
          <a:xfrm>
            <a:off x="11089821" y="6404293"/>
            <a:ext cx="263980" cy="26923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png"/>
          <p:cNvPicPr>
            <a:picLocks noChangeAspect="1"/>
          </p:cNvPicPr>
          <p:nvPr/>
        </p:nvPicPr>
        <p:blipFill>
          <a:blip r:embed="rId24">
            <a:extLst/>
          </a:blip>
          <a:stretch>
            <a:fillRect/>
          </a:stretch>
        </p:blipFill>
        <p:spPr>
          <a:xfrm>
            <a:off x="162036" y="6384101"/>
            <a:ext cx="1329012" cy="30962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11089821" y="6404293"/>
            <a:ext cx="263980" cy="2692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 spd="med"/>
  <p:hf hdr="0" ft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tif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1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jpeg"/><Relationship Id="rId15" Type="http://schemas.openxmlformats.org/officeDocument/2006/relationships/image" Target="../media/image25.jpe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png"/><Relationship Id="rId1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"/><Relationship Id="rId7" Type="http://schemas.openxmlformats.org/officeDocument/2006/relationships/image" Target="../media/image39.tif"/><Relationship Id="rId2" Type="http://schemas.openxmlformats.org/officeDocument/2006/relationships/image" Target="../media/image34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tif"/><Relationship Id="rId5" Type="http://schemas.openxmlformats.org/officeDocument/2006/relationships/image" Target="../media/image37.tif"/><Relationship Id="rId4" Type="http://schemas.openxmlformats.org/officeDocument/2006/relationships/image" Target="../media/image36.t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9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.png"/><Relationship Id="rId4" Type="http://schemas.openxmlformats.org/officeDocument/2006/relationships/image" Target="../media/image52.t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hyperlink" Target="mailto:Brent.Woodworth@LAEPF.org?subject=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image4.jpeg" descr="http://a.scpr.org/i/a0c4fa89df6ce88117b00437e001c582/59487-eight.jpg"/>
          <p:cNvPicPr>
            <a:picLocks noChangeAspect="1"/>
          </p:cNvPicPr>
          <p:nvPr/>
        </p:nvPicPr>
        <p:blipFill>
          <a:blip r:embed="rId2">
            <a:extLst/>
          </a:blip>
          <a:srcRect l="33189"/>
          <a:stretch>
            <a:fillRect/>
          </a:stretch>
        </p:blipFill>
        <p:spPr>
          <a:xfrm>
            <a:off x="5887233" y="165871"/>
            <a:ext cx="5893496" cy="6289186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Shape 210"/>
          <p:cNvSpPr/>
          <p:nvPr/>
        </p:nvSpPr>
        <p:spPr>
          <a:xfrm>
            <a:off x="509714" y="2157731"/>
            <a:ext cx="4989125" cy="49783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2">
              <a:defRPr sz="28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Building Community Resilience</a:t>
            </a:r>
          </a:p>
        </p:txBody>
      </p:sp>
      <p:sp>
        <p:nvSpPr>
          <p:cNvPr id="211" name="Shape 211"/>
          <p:cNvSpPr>
            <a:spLocks noGrp="1"/>
          </p:cNvSpPr>
          <p:nvPr>
            <p:ph type="sldNum" sz="quarter" idx="4294967295"/>
          </p:nvPr>
        </p:nvSpPr>
        <p:spPr>
          <a:xfrm>
            <a:off x="11169739" y="6404292"/>
            <a:ext cx="184059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</a:t>
            </a:fld>
            <a:endParaRPr/>
          </a:p>
        </p:txBody>
      </p:sp>
      <p:pic>
        <p:nvPicPr>
          <p:cNvPr id="212" name="image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8885" y="353359"/>
            <a:ext cx="4890124" cy="1139262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Shape 213"/>
          <p:cNvSpPr/>
          <p:nvPr/>
        </p:nvSpPr>
        <p:spPr>
          <a:xfrm>
            <a:off x="1599622" y="3053081"/>
            <a:ext cx="2646645" cy="17170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180472" lvl="8" indent="-180472">
              <a:buSzPct val="100000"/>
              <a:buChar char="•"/>
              <a:defRPr sz="28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Innovation</a:t>
            </a:r>
          </a:p>
          <a:p>
            <a:pPr marL="180472" lvl="8" indent="-180472">
              <a:buSzPct val="100000"/>
              <a:buChar char="•"/>
              <a:defRPr sz="28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Collaboration</a:t>
            </a:r>
          </a:p>
          <a:p>
            <a:pPr marL="180472" lvl="8" indent="-180472">
              <a:buSzPct val="100000"/>
              <a:buChar char="•"/>
              <a:defRPr sz="28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Sustainability</a:t>
            </a:r>
          </a:p>
          <a:p>
            <a:pPr marL="180472" lvl="8" indent="-180472">
              <a:buSzPct val="100000"/>
              <a:buChar char="•"/>
              <a:defRPr sz="28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Results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/>
          <p:nvPr/>
        </p:nvSpPr>
        <p:spPr>
          <a:xfrm flipH="1" flipV="1">
            <a:off x="878254" y="1906952"/>
            <a:ext cx="17586" cy="4106010"/>
          </a:xfrm>
          <a:prstGeom prst="line">
            <a:avLst/>
          </a:prstGeom>
          <a:ln w="31750">
            <a:solidFill>
              <a:srgbClr val="404040"/>
            </a:solidFill>
            <a:miter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16" name="Shape 216"/>
          <p:cNvSpPr/>
          <p:nvPr/>
        </p:nvSpPr>
        <p:spPr>
          <a:xfrm rot="16200000">
            <a:off x="-798980" y="4239733"/>
            <a:ext cx="2785566" cy="358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Demand</a:t>
            </a:r>
          </a:p>
        </p:txBody>
      </p:sp>
      <p:sp>
        <p:nvSpPr>
          <p:cNvPr id="217" name="Shape 217"/>
          <p:cNvSpPr/>
          <p:nvPr/>
        </p:nvSpPr>
        <p:spPr>
          <a:xfrm>
            <a:off x="5319036" y="6108986"/>
            <a:ext cx="2213266" cy="358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Time</a:t>
            </a:r>
          </a:p>
        </p:txBody>
      </p:sp>
      <p:sp>
        <p:nvSpPr>
          <p:cNvPr id="218" name="Shape 218"/>
          <p:cNvSpPr/>
          <p:nvPr/>
        </p:nvSpPr>
        <p:spPr>
          <a:xfrm rot="15066345">
            <a:off x="5257360" y="-2392435"/>
            <a:ext cx="3042824" cy="12504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9793"/>
                </a:moveTo>
                <a:lnTo>
                  <a:pt x="10054" y="0"/>
                </a:lnTo>
                <a:lnTo>
                  <a:pt x="21600" y="21600"/>
                </a:lnTo>
                <a:lnTo>
                  <a:pt x="0" y="19793"/>
                </a:lnTo>
                <a:close/>
              </a:path>
            </a:pathLst>
          </a:custGeom>
          <a:gradFill>
            <a:gsLst>
              <a:gs pos="0">
                <a:srgbClr val="AFAFAF"/>
              </a:gs>
              <a:gs pos="5000">
                <a:schemeClr val="accent3"/>
              </a:gs>
              <a:gs pos="100000">
                <a:srgbClr val="000000"/>
              </a:gs>
            </a:gsLst>
            <a:lin ang="5400000"/>
          </a:gradFill>
          <a:ln w="12700">
            <a:miter lim="400000"/>
          </a:ln>
          <a:effectLst>
            <a:outerShdw blurRad="50800" dist="27940" dir="5400000" rotWithShape="0">
              <a:srgbClr val="000000">
                <a:alpha val="32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219" name="Shape 219"/>
          <p:cNvSpPr/>
          <p:nvPr/>
        </p:nvSpPr>
        <p:spPr>
          <a:xfrm>
            <a:off x="880684" y="6000260"/>
            <a:ext cx="10871435" cy="2"/>
          </a:xfrm>
          <a:prstGeom prst="line">
            <a:avLst/>
          </a:prstGeom>
          <a:ln w="31750">
            <a:solidFill>
              <a:srgbClr val="404040"/>
            </a:solidFill>
            <a:miter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20" name="Shape 220"/>
          <p:cNvSpPr/>
          <p:nvPr/>
        </p:nvSpPr>
        <p:spPr>
          <a:xfrm rot="20027999">
            <a:off x="3481328" y="3179859"/>
            <a:ext cx="4303456" cy="358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Needs of Community Stakeholders.</a:t>
            </a:r>
          </a:p>
        </p:txBody>
      </p:sp>
      <p:sp>
        <p:nvSpPr>
          <p:cNvPr id="221" name="Shape 221"/>
          <p:cNvSpPr/>
          <p:nvPr/>
        </p:nvSpPr>
        <p:spPr>
          <a:xfrm rot="20903819">
            <a:off x="4193089" y="4912750"/>
            <a:ext cx="4100891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Government Capacity to respond.</a:t>
            </a:r>
          </a:p>
        </p:txBody>
      </p:sp>
      <p:sp>
        <p:nvSpPr>
          <p:cNvPr id="222" name="Shape 222"/>
          <p:cNvSpPr/>
          <p:nvPr/>
        </p:nvSpPr>
        <p:spPr>
          <a:xfrm flipV="1">
            <a:off x="880685" y="709083"/>
            <a:ext cx="10694210" cy="5291179"/>
          </a:xfrm>
          <a:prstGeom prst="line">
            <a:avLst/>
          </a:prstGeom>
          <a:ln w="19050">
            <a:solidFill>
              <a:srgbClr val="FF0000"/>
            </a:solidFill>
            <a:miter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23" name="Shape 223"/>
          <p:cNvSpPr/>
          <p:nvPr/>
        </p:nvSpPr>
        <p:spPr>
          <a:xfrm flipV="1">
            <a:off x="901004" y="3689057"/>
            <a:ext cx="10947024" cy="2299483"/>
          </a:xfrm>
          <a:prstGeom prst="line">
            <a:avLst/>
          </a:prstGeom>
          <a:ln w="19050">
            <a:solidFill>
              <a:srgbClr val="FF0000"/>
            </a:solidFill>
            <a:miter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24" name="Shape 224"/>
          <p:cNvSpPr/>
          <p:nvPr/>
        </p:nvSpPr>
        <p:spPr>
          <a:xfrm>
            <a:off x="228599" y="225965"/>
            <a:ext cx="1069848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/>
              <a:t>Bridging the Gap</a:t>
            </a:r>
          </a:p>
        </p:txBody>
      </p:sp>
      <p:sp>
        <p:nvSpPr>
          <p:cNvPr id="225" name="Shape 225"/>
          <p:cNvSpPr/>
          <p:nvPr/>
        </p:nvSpPr>
        <p:spPr>
          <a:xfrm rot="4084430">
            <a:off x="7920452" y="2365254"/>
            <a:ext cx="2118663" cy="16775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4276" y="5400"/>
                </a:lnTo>
                <a:lnTo>
                  <a:pt x="4276" y="9367"/>
                </a:lnTo>
                <a:lnTo>
                  <a:pt x="9181" y="9367"/>
                </a:lnTo>
                <a:lnTo>
                  <a:pt x="9181" y="0"/>
                </a:lnTo>
                <a:lnTo>
                  <a:pt x="12419" y="0"/>
                </a:lnTo>
                <a:lnTo>
                  <a:pt x="12419" y="9367"/>
                </a:lnTo>
                <a:lnTo>
                  <a:pt x="17324" y="9367"/>
                </a:lnTo>
                <a:lnTo>
                  <a:pt x="17324" y="5400"/>
                </a:lnTo>
                <a:lnTo>
                  <a:pt x="21600" y="10800"/>
                </a:lnTo>
                <a:lnTo>
                  <a:pt x="17324" y="16200"/>
                </a:lnTo>
                <a:lnTo>
                  <a:pt x="17324" y="12233"/>
                </a:lnTo>
                <a:lnTo>
                  <a:pt x="12419" y="12233"/>
                </a:lnTo>
                <a:lnTo>
                  <a:pt x="12419" y="21600"/>
                </a:lnTo>
                <a:lnTo>
                  <a:pt x="9181" y="21600"/>
                </a:lnTo>
                <a:lnTo>
                  <a:pt x="9181" y="12233"/>
                </a:lnTo>
                <a:lnTo>
                  <a:pt x="4276" y="12233"/>
                </a:lnTo>
                <a:lnTo>
                  <a:pt x="4276" y="16200"/>
                </a:lnTo>
                <a:close/>
              </a:path>
            </a:pathLst>
          </a:custGeom>
          <a:solidFill>
            <a:srgbClr val="C00000"/>
          </a:solidFill>
          <a:ln w="12700">
            <a:miter lim="400000"/>
          </a:ln>
          <a:effectLst>
            <a:outerShdw blurRad="50800" dist="27940" dir="5400000" rotWithShape="0">
              <a:srgbClr val="000000">
                <a:alpha val="32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226" name="Shape 226"/>
          <p:cNvSpPr/>
          <p:nvPr/>
        </p:nvSpPr>
        <p:spPr>
          <a:xfrm rot="20293969">
            <a:off x="8022408" y="3032311"/>
            <a:ext cx="1888276" cy="332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16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Expanding Gap</a:t>
            </a:r>
          </a:p>
        </p:txBody>
      </p:sp>
      <p:sp>
        <p:nvSpPr>
          <p:cNvPr id="227" name="Shape 227"/>
          <p:cNvSpPr/>
          <p:nvPr/>
        </p:nvSpPr>
        <p:spPr>
          <a:xfrm>
            <a:off x="9935885" y="1797966"/>
            <a:ext cx="1995335" cy="1424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buSzPct val="100000"/>
              <a:buFont typeface="Arial"/>
              <a:buChar char="•"/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Innovation</a:t>
            </a:r>
          </a:p>
          <a:p>
            <a:pPr>
              <a:buSzPct val="100000"/>
              <a:buFont typeface="Arial"/>
              <a:buChar char="•"/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Communication</a:t>
            </a:r>
          </a:p>
          <a:p>
            <a:pPr>
              <a:buSzPct val="100000"/>
              <a:buFont typeface="Arial"/>
              <a:buChar char="•"/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Collaboration</a:t>
            </a:r>
          </a:p>
          <a:p>
            <a:pPr>
              <a:buSzPct val="100000"/>
              <a:buFont typeface="Arial"/>
              <a:buChar char="•"/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Support Systems</a:t>
            </a:r>
          </a:p>
          <a:p>
            <a:pPr>
              <a:buSzPct val="100000"/>
              <a:buFont typeface="Arial"/>
              <a:buChar char="•"/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Commitment</a:t>
            </a:r>
          </a:p>
        </p:txBody>
      </p:sp>
      <p:sp>
        <p:nvSpPr>
          <p:cNvPr id="228" name="Shape 228"/>
          <p:cNvSpPr/>
          <p:nvPr/>
        </p:nvSpPr>
        <p:spPr>
          <a:xfrm>
            <a:off x="8280303" y="4439813"/>
            <a:ext cx="610917" cy="10525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323"/>
                </a:moveTo>
                <a:lnTo>
                  <a:pt x="10800" y="0"/>
                </a:lnTo>
                <a:lnTo>
                  <a:pt x="21600" y="3323"/>
                </a:lnTo>
                <a:lnTo>
                  <a:pt x="16200" y="3323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3323"/>
                </a:lnTo>
                <a:close/>
              </a:path>
            </a:pathLst>
          </a:custGeom>
          <a:gradFill>
            <a:gsLst>
              <a:gs pos="0">
                <a:srgbClr val="AFAFAF"/>
              </a:gs>
              <a:gs pos="5000">
                <a:schemeClr val="accent3"/>
              </a:gs>
              <a:gs pos="100000">
                <a:srgbClr val="000000"/>
              </a:gs>
            </a:gsLst>
            <a:lin ang="16257063"/>
          </a:gradFill>
          <a:ln w="12700">
            <a:miter lim="400000"/>
          </a:ln>
          <a:effectLst>
            <a:outerShdw blurRad="50800" dist="27940" dir="5400000" rotWithShape="0">
              <a:srgbClr val="000000">
                <a:alpha val="32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229" name="Shape 229"/>
          <p:cNvSpPr/>
          <p:nvPr/>
        </p:nvSpPr>
        <p:spPr>
          <a:xfrm>
            <a:off x="228599" y="667842"/>
            <a:ext cx="7346735" cy="383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000">
                <a:solidFill>
                  <a:srgbClr val="CF1F2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Early Warning - Preparedness – Mitigation - Response - Recovery</a:t>
            </a:r>
          </a:p>
        </p:txBody>
      </p:sp>
      <p:sp>
        <p:nvSpPr>
          <p:cNvPr id="230" name="Shape 230"/>
          <p:cNvSpPr/>
          <p:nvPr/>
        </p:nvSpPr>
        <p:spPr>
          <a:xfrm>
            <a:off x="4070184" y="1373160"/>
            <a:ext cx="434669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r">
              <a:defRPr>
                <a:solidFill>
                  <a:srgbClr val="0070C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b="1"/>
              <a:t>Business, Academic, Faith Based, Non-profit </a:t>
            </a:r>
          </a:p>
          <a:p>
            <a:pPr>
              <a:defRPr>
                <a:solidFill>
                  <a:srgbClr val="0070C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b="1"/>
              <a:t>and Community Sector Capabilities</a:t>
            </a:r>
          </a:p>
        </p:txBody>
      </p:sp>
      <p:sp>
        <p:nvSpPr>
          <p:cNvPr id="231" name="Shape 231"/>
          <p:cNvSpPr/>
          <p:nvPr/>
        </p:nvSpPr>
        <p:spPr>
          <a:xfrm>
            <a:off x="8763392" y="4698312"/>
            <a:ext cx="2097686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r">
              <a:defRPr>
                <a:solidFill>
                  <a:srgbClr val="0070C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b="1"/>
              <a:t>Government Agency </a:t>
            </a:r>
            <a:endParaRPr lang="en-US" b="1"/>
          </a:p>
          <a:p>
            <a:pPr>
              <a:defRPr>
                <a:solidFill>
                  <a:srgbClr val="0070C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b="1"/>
              <a:t>Capabilities</a:t>
            </a:r>
          </a:p>
        </p:txBody>
      </p:sp>
      <p:pic>
        <p:nvPicPr>
          <p:cNvPr id="232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036" y="6384101"/>
            <a:ext cx="1329012" cy="309624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Shape 233"/>
          <p:cNvSpPr/>
          <p:nvPr/>
        </p:nvSpPr>
        <p:spPr>
          <a:xfrm rot="10800000">
            <a:off x="8299707" y="1038881"/>
            <a:ext cx="610917" cy="1055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323"/>
                </a:moveTo>
                <a:lnTo>
                  <a:pt x="10800" y="0"/>
                </a:lnTo>
                <a:lnTo>
                  <a:pt x="21600" y="3323"/>
                </a:lnTo>
                <a:lnTo>
                  <a:pt x="16200" y="3323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3323"/>
                </a:lnTo>
                <a:close/>
              </a:path>
            </a:pathLst>
          </a:custGeom>
          <a:gradFill>
            <a:gsLst>
              <a:gs pos="0">
                <a:srgbClr val="AFAFAF"/>
              </a:gs>
              <a:gs pos="5000">
                <a:schemeClr val="accent3"/>
              </a:gs>
              <a:gs pos="100000">
                <a:srgbClr val="000000"/>
              </a:gs>
            </a:gsLst>
            <a:lin ang="15626574"/>
          </a:gradFill>
          <a:ln w="12700">
            <a:miter lim="400000"/>
          </a:ln>
          <a:effectLst>
            <a:outerShdw blurRad="50800" dist="27940" dir="5400000" rotWithShape="0">
              <a:srgbClr val="000000">
                <a:alpha val="32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image5.jpeg" descr="LAEOC Command center and BOC room 01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88528" y="1663597"/>
            <a:ext cx="5562602" cy="3558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7" name="Shape 237"/>
          <p:cNvSpPr>
            <a:spLocks noGrp="1"/>
          </p:cNvSpPr>
          <p:nvPr>
            <p:ph type="sldNum" sz="quarter" idx="4294967295"/>
          </p:nvPr>
        </p:nvSpPr>
        <p:spPr>
          <a:xfrm>
            <a:off x="10026739" y="6404292"/>
            <a:ext cx="184059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pic>
        <p:nvPicPr>
          <p:cNvPr id="238" name="image6.jpeg" descr="LAEOC exterior photo 020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8352" y="1652391"/>
            <a:ext cx="5557605" cy="2362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9" name="image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2036" y="6384101"/>
            <a:ext cx="1329012" cy="309624"/>
          </a:xfrm>
          <a:prstGeom prst="rect">
            <a:avLst/>
          </a:prstGeom>
          <a:ln w="12700">
            <a:miter lim="400000"/>
          </a:ln>
        </p:spPr>
      </p:pic>
      <p:sp>
        <p:nvSpPr>
          <p:cNvPr id="240" name="Shape 240"/>
          <p:cNvSpPr/>
          <p:nvPr/>
        </p:nvSpPr>
        <p:spPr>
          <a:xfrm>
            <a:off x="231140" y="209437"/>
            <a:ext cx="7672783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defTabSz="457200">
              <a:defRPr sz="2400" b="1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/>
              <a:t>Los Angeles Emergency Operations Center (EOC)</a:t>
            </a:r>
          </a:p>
          <a:p>
            <a:pPr defTabSz="457200">
              <a:defRPr sz="2400" b="1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/>
              <a:t>and Business Operations Center (BOC)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37016" y="5402931"/>
            <a:ext cx="5189878" cy="338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Dedicated Seat for each Community Stakeholder</a:t>
            </a:r>
            <a:r>
              <a:rPr kumimoji="0" lang="en-US" sz="160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Sector</a:t>
            </a:r>
            <a:endParaRPr kumimoji="0" lang="en-US" sz="16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>
            <a:spLocks noGrp="1"/>
          </p:cNvSpPr>
          <p:nvPr>
            <p:ph type="body" idx="1"/>
          </p:nvPr>
        </p:nvSpPr>
        <p:spPr>
          <a:xfrm>
            <a:off x="4207670" y="1609389"/>
            <a:ext cx="7463307" cy="479490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defRPr sz="20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800" dirty="0"/>
              <a:t>LA based 501c3 Charitable Nonprofit Organization</a:t>
            </a:r>
          </a:p>
          <a:p>
            <a:pPr>
              <a:lnSpc>
                <a:spcPct val="100000"/>
              </a:lnSpc>
              <a:defRPr sz="20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800" dirty="0"/>
              <a:t>Supporting community resilience throughout the Los Angeles region</a:t>
            </a:r>
          </a:p>
          <a:p>
            <a:pPr>
              <a:lnSpc>
                <a:spcPct val="100000"/>
              </a:lnSpc>
              <a:defRPr sz="2000">
                <a:solidFill>
                  <a:srgbClr val="C019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800" dirty="0"/>
              <a:t>Founded: 2008 in cooperation with the City of Los Angeles</a:t>
            </a:r>
            <a:br>
              <a:rPr sz="1800" dirty="0"/>
            </a:br>
            <a:br>
              <a:rPr sz="1800" dirty="0"/>
            </a:br>
            <a:r>
              <a:rPr sz="1800" dirty="0">
                <a:solidFill>
                  <a:srgbClr val="000000"/>
                </a:solidFill>
              </a:rPr>
              <a:t>OBJECTIVES:</a:t>
            </a:r>
            <a:endParaRPr sz="1800" dirty="0">
              <a:solidFill>
                <a:srgbClr val="C00000"/>
              </a:solidFill>
            </a:endParaRPr>
          </a:p>
          <a:p>
            <a:pPr marL="561472" lvl="1" indent="-180472">
              <a:lnSpc>
                <a:spcPct val="100000"/>
              </a:lnSpc>
              <a:spcBef>
                <a:spcPts val="500"/>
              </a:spcBef>
              <a:buFontTx/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rPr sz="1800" dirty="0"/>
              <a:t>Coordinate BOC operations with community stakeholder representatives</a:t>
            </a:r>
          </a:p>
          <a:p>
            <a:pPr marL="561472" lvl="1" indent="-180472">
              <a:lnSpc>
                <a:spcPct val="100000"/>
              </a:lnSpc>
              <a:spcBef>
                <a:spcPts val="500"/>
              </a:spcBef>
              <a:buFontTx/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rPr sz="1800" dirty="0"/>
              <a:t>Support local </a:t>
            </a:r>
            <a:r>
              <a:rPr sz="1800" b="1" dirty="0"/>
              <a:t>community preparedness</a:t>
            </a:r>
            <a:r>
              <a:rPr sz="1800" dirty="0"/>
              <a:t>, </a:t>
            </a:r>
            <a:r>
              <a:rPr sz="1800" b="1" dirty="0"/>
              <a:t>response</a:t>
            </a:r>
            <a:r>
              <a:rPr sz="1800" dirty="0"/>
              <a:t>, and </a:t>
            </a:r>
            <a:r>
              <a:rPr sz="1800" b="1" dirty="0"/>
              <a:t>recovery </a:t>
            </a:r>
            <a:br>
              <a:rPr sz="1800" b="1" dirty="0"/>
            </a:br>
            <a:r>
              <a:rPr sz="1800" dirty="0"/>
              <a:t>programs</a:t>
            </a:r>
            <a:r>
              <a:rPr sz="1800" b="1" dirty="0"/>
              <a:t> </a:t>
            </a:r>
            <a:r>
              <a:rPr sz="1800" dirty="0"/>
              <a:t>(education, awareness, response)</a:t>
            </a:r>
            <a:endParaRPr lang="en-US" sz="1800" dirty="0"/>
          </a:p>
          <a:p>
            <a:pPr marL="561472" lvl="1" indent="-180472">
              <a:lnSpc>
                <a:spcPct val="100000"/>
              </a:lnSpc>
              <a:spcBef>
                <a:spcPts val="500"/>
              </a:spcBef>
              <a:buFontTx/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rPr lang="en-US" sz="1800" dirty="0"/>
              <a:t>Identify the unique capabilities and linkages across community stakeholder sectors</a:t>
            </a:r>
            <a:endParaRPr sz="1800" dirty="0"/>
          </a:p>
          <a:p>
            <a:pPr marL="561472" lvl="1" indent="-180472">
              <a:lnSpc>
                <a:spcPct val="100000"/>
              </a:lnSpc>
              <a:spcBef>
                <a:spcPts val="500"/>
              </a:spcBef>
              <a:buFontTx/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rPr sz="1800" dirty="0"/>
              <a:t>Promote information sharing and collaboration</a:t>
            </a:r>
          </a:p>
          <a:p>
            <a:pPr marL="561472" lvl="1" indent="-180472">
              <a:lnSpc>
                <a:spcPct val="100000"/>
              </a:lnSpc>
              <a:spcBef>
                <a:spcPts val="500"/>
              </a:spcBef>
              <a:buFontTx/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rPr sz="1800" dirty="0"/>
              <a:t>Meet with stakeholder sector groups and government agencies </a:t>
            </a:r>
          </a:p>
          <a:p>
            <a:pPr marL="561472" lvl="1" indent="-180472">
              <a:lnSpc>
                <a:spcPct val="100000"/>
              </a:lnSpc>
              <a:spcBef>
                <a:spcPts val="500"/>
              </a:spcBef>
              <a:buFontTx/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rPr sz="1800" dirty="0"/>
              <a:t>Adapt to changing community needs, provide leadership</a:t>
            </a:r>
          </a:p>
          <a:p>
            <a:pPr marL="0" lvl="1" indent="457200">
              <a:lnSpc>
                <a:spcPct val="100000"/>
              </a:lnSpc>
              <a:spcBef>
                <a:spcPts val="500"/>
              </a:spcBef>
              <a:buSzTx/>
              <a:buNone/>
              <a:defRPr sz="2000">
                <a:latin typeface="Arial"/>
                <a:ea typeface="Arial"/>
                <a:cs typeface="Arial"/>
                <a:sym typeface="Arial"/>
              </a:defRPr>
            </a:pPr>
            <a:endParaRPr sz="1800" dirty="0"/>
          </a:p>
          <a:p>
            <a:pPr>
              <a:lnSpc>
                <a:spcPct val="100000"/>
              </a:lnSpc>
              <a:buSzTx/>
              <a:buNone/>
              <a:defRPr sz="2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800" dirty="0"/>
              <a:t>	</a:t>
            </a:r>
          </a:p>
        </p:txBody>
      </p:sp>
      <p:sp>
        <p:nvSpPr>
          <p:cNvPr id="243" name="Shape 243"/>
          <p:cNvSpPr>
            <a:spLocks noGrp="1"/>
          </p:cNvSpPr>
          <p:nvPr>
            <p:ph type="sldNum" sz="quarter" idx="4294967295"/>
          </p:nvPr>
        </p:nvSpPr>
        <p:spPr>
          <a:xfrm>
            <a:off x="10026739" y="6404292"/>
            <a:ext cx="184059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244" name="Shape 244"/>
          <p:cNvSpPr/>
          <p:nvPr/>
        </p:nvSpPr>
        <p:spPr>
          <a:xfrm>
            <a:off x="4188881" y="880097"/>
            <a:ext cx="7133072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8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 sz="2400" b="1" dirty="0">
                <a:solidFill>
                  <a:srgbClr val="002060"/>
                </a:solidFill>
              </a:rPr>
              <a:t>LA Emergency Preparedness Foundation</a:t>
            </a:r>
          </a:p>
        </p:txBody>
      </p:sp>
      <p:sp>
        <p:nvSpPr>
          <p:cNvPr id="245" name="Shape 245"/>
          <p:cNvSpPr/>
          <p:nvPr/>
        </p:nvSpPr>
        <p:spPr>
          <a:xfrm>
            <a:off x="228599" y="225965"/>
            <a:ext cx="1069848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/>
              <a:t>About Us</a:t>
            </a:r>
          </a:p>
        </p:txBody>
      </p:sp>
      <p:pic>
        <p:nvPicPr>
          <p:cNvPr id="246" name="image7.tif"/>
          <p:cNvPicPr>
            <a:picLocks noChangeAspect="1"/>
          </p:cNvPicPr>
          <p:nvPr/>
        </p:nvPicPr>
        <p:blipFill>
          <a:blip r:embed="rId2">
            <a:extLst/>
          </a:blip>
          <a:srcRect l="32281"/>
          <a:stretch>
            <a:fillRect/>
          </a:stretch>
        </p:blipFill>
        <p:spPr>
          <a:xfrm>
            <a:off x="160240" y="991245"/>
            <a:ext cx="3781425" cy="41880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image8.png" descr="http://www.i3solutions.com/Images/MiscellaneousPage/Portals_and_Collaboration_Graphic_v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98871" y="2630120"/>
            <a:ext cx="5794258" cy="3437271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Shape 249"/>
          <p:cNvSpPr/>
          <p:nvPr/>
        </p:nvSpPr>
        <p:spPr>
          <a:xfrm>
            <a:off x="1699235" y="1168306"/>
            <a:ext cx="2540002" cy="1171298"/>
          </a:xfrm>
          <a:prstGeom prst="rect">
            <a:avLst/>
          </a:prstGeom>
          <a:solidFill>
            <a:srgbClr val="CF1F27"/>
          </a:solidFill>
          <a:ln w="12700">
            <a:miter lim="400000"/>
          </a:ln>
          <a:effectLst>
            <a:outerShdw blurRad="152400" dist="88900" dir="5400000" rotWithShape="0">
              <a:srgbClr val="000000">
                <a:alpha val="28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250" name="Shape 250"/>
          <p:cNvSpPr/>
          <p:nvPr/>
        </p:nvSpPr>
        <p:spPr>
          <a:xfrm>
            <a:off x="1699235" y="1574885"/>
            <a:ext cx="2540002" cy="358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Build the Community</a:t>
            </a:r>
          </a:p>
        </p:txBody>
      </p:sp>
      <p:sp>
        <p:nvSpPr>
          <p:cNvPr id="251" name="Shape 251"/>
          <p:cNvSpPr/>
          <p:nvPr/>
        </p:nvSpPr>
        <p:spPr>
          <a:xfrm>
            <a:off x="4825998" y="1168306"/>
            <a:ext cx="2540002" cy="117129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blurRad="152400" dist="91596" dir="5400000" rotWithShape="0">
              <a:srgbClr val="000000">
                <a:alpha val="28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252" name="Shape 252"/>
          <p:cNvSpPr/>
          <p:nvPr/>
        </p:nvSpPr>
        <p:spPr>
          <a:xfrm>
            <a:off x="5017963" y="1308186"/>
            <a:ext cx="2348038" cy="891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Develop tools for Collaboration and Coordination</a:t>
            </a:r>
          </a:p>
        </p:txBody>
      </p:sp>
      <p:sp>
        <p:nvSpPr>
          <p:cNvPr id="253" name="Shape 253"/>
          <p:cNvSpPr/>
          <p:nvPr/>
        </p:nvSpPr>
        <p:spPr>
          <a:xfrm>
            <a:off x="7952764" y="1168306"/>
            <a:ext cx="2540002" cy="117129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blurRad="152400" dist="91596" dir="5400000" rotWithShape="0">
              <a:srgbClr val="000000">
                <a:alpha val="28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254" name="Shape 254"/>
          <p:cNvSpPr/>
          <p:nvPr/>
        </p:nvSpPr>
        <p:spPr>
          <a:xfrm>
            <a:off x="8136962" y="1441536"/>
            <a:ext cx="2338415" cy="624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Develop Operational Standards</a:t>
            </a:r>
          </a:p>
        </p:txBody>
      </p:sp>
      <p:sp>
        <p:nvSpPr>
          <p:cNvPr id="255" name="Shape 255"/>
          <p:cNvSpPr>
            <a:spLocks noGrp="1"/>
          </p:cNvSpPr>
          <p:nvPr>
            <p:ph type="sldNum" sz="quarter" idx="4294967295"/>
          </p:nvPr>
        </p:nvSpPr>
        <p:spPr>
          <a:xfrm>
            <a:off x="11169739" y="6404292"/>
            <a:ext cx="184059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pic>
        <p:nvPicPr>
          <p:cNvPr id="256" name="image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2036" y="6384101"/>
            <a:ext cx="1329012" cy="309624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Shape 257"/>
          <p:cNvSpPr/>
          <p:nvPr/>
        </p:nvSpPr>
        <p:spPr>
          <a:xfrm>
            <a:off x="228599" y="225965"/>
            <a:ext cx="1069848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/>
              <a:t>The Community Resiliency Initiative Process</a:t>
            </a:r>
          </a:p>
        </p:txBody>
      </p:sp>
      <p:sp>
        <p:nvSpPr>
          <p:cNvPr id="258" name="Shape 258"/>
          <p:cNvSpPr/>
          <p:nvPr/>
        </p:nvSpPr>
        <p:spPr>
          <a:xfrm>
            <a:off x="1273932" y="1416135"/>
            <a:ext cx="394353" cy="675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3900" b="1">
                <a:solidFill>
                  <a:srgbClr val="535353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1</a:t>
            </a:r>
          </a:p>
        </p:txBody>
      </p:sp>
      <p:sp>
        <p:nvSpPr>
          <p:cNvPr id="259" name="Shape 259"/>
          <p:cNvSpPr/>
          <p:nvPr/>
        </p:nvSpPr>
        <p:spPr>
          <a:xfrm>
            <a:off x="4429881" y="1416135"/>
            <a:ext cx="394354" cy="675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3900" b="1">
                <a:solidFill>
                  <a:srgbClr val="535353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2</a:t>
            </a:r>
          </a:p>
        </p:txBody>
      </p:sp>
      <p:sp>
        <p:nvSpPr>
          <p:cNvPr id="260" name="Shape 260"/>
          <p:cNvSpPr/>
          <p:nvPr/>
        </p:nvSpPr>
        <p:spPr>
          <a:xfrm>
            <a:off x="7535032" y="1416134"/>
            <a:ext cx="394354" cy="675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3900" b="1">
                <a:solidFill>
                  <a:srgbClr val="535353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3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/>
          <p:nvPr/>
        </p:nvSpPr>
        <p:spPr>
          <a:xfrm>
            <a:off x="228599" y="228599"/>
            <a:ext cx="1069848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/>
              <a:t>Community Stakeholder Sectors</a:t>
            </a:r>
          </a:p>
        </p:txBody>
      </p:sp>
      <p:sp>
        <p:nvSpPr>
          <p:cNvPr id="366" name="Shape 366"/>
          <p:cNvSpPr>
            <a:spLocks noGrp="1"/>
          </p:cNvSpPr>
          <p:nvPr>
            <p:ph type="sldNum" sz="quarter" idx="4294967295"/>
          </p:nvPr>
        </p:nvSpPr>
        <p:spPr>
          <a:xfrm>
            <a:off x="11169739" y="6404292"/>
            <a:ext cx="184059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pic>
        <p:nvPicPr>
          <p:cNvPr id="367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036" y="6384101"/>
            <a:ext cx="1329012" cy="3096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Picture 108" descr="C:\Users\CfCL\Desktop\John Copenhaver\New charts\disorganized.png"/>
          <p:cNvPicPr>
            <a:picLocks noChangeAspect="1" noChangeArrowheads="1"/>
          </p:cNvPicPr>
          <p:nvPr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09875" y="1110106"/>
            <a:ext cx="7140123" cy="535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" name="Rounded Rectangle 109"/>
          <p:cNvSpPr/>
          <p:nvPr/>
        </p:nvSpPr>
        <p:spPr>
          <a:xfrm>
            <a:off x="2556418" y="5413015"/>
            <a:ext cx="1526722" cy="26942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50" b="1" dirty="0">
                <a:latin typeface="+mj-lt"/>
              </a:rPr>
              <a:t>Faith-based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8382758" y="2323315"/>
            <a:ext cx="1526722" cy="26942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bg1"/>
                </a:solidFill>
                <a:latin typeface="+mj-lt"/>
              </a:rPr>
              <a:t>Health</a:t>
            </a:r>
          </a:p>
        </p:txBody>
      </p:sp>
      <p:sp>
        <p:nvSpPr>
          <p:cNvPr id="112" name="Rounded Rectangle 111"/>
          <p:cNvSpPr/>
          <p:nvPr/>
        </p:nvSpPr>
        <p:spPr>
          <a:xfrm>
            <a:off x="3421575" y="1049328"/>
            <a:ext cx="1526722" cy="26942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50" b="1" dirty="0">
                <a:latin typeface="+mj-lt"/>
              </a:rPr>
              <a:t>Retail</a:t>
            </a:r>
          </a:p>
        </p:txBody>
      </p:sp>
      <p:sp>
        <p:nvSpPr>
          <p:cNvPr id="113" name="Rounded Rectangle 112"/>
          <p:cNvSpPr/>
          <p:nvPr/>
        </p:nvSpPr>
        <p:spPr>
          <a:xfrm>
            <a:off x="8752405" y="3089597"/>
            <a:ext cx="1526722" cy="26942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50" b="1" dirty="0">
                <a:latin typeface="+mj-lt"/>
              </a:rPr>
              <a:t>Academic</a:t>
            </a:r>
          </a:p>
        </p:txBody>
      </p:sp>
      <p:sp>
        <p:nvSpPr>
          <p:cNvPr id="114" name="Rounded Rectangle 113"/>
          <p:cNvSpPr/>
          <p:nvPr/>
        </p:nvSpPr>
        <p:spPr>
          <a:xfrm>
            <a:off x="6442179" y="1123223"/>
            <a:ext cx="1526722" cy="26942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50" b="1" dirty="0">
                <a:latin typeface="+mj-lt"/>
              </a:rPr>
              <a:t>Transportation</a:t>
            </a:r>
          </a:p>
        </p:txBody>
      </p:sp>
      <p:sp>
        <p:nvSpPr>
          <p:cNvPr id="115" name="Rounded Rectangle 114"/>
          <p:cNvSpPr/>
          <p:nvPr/>
        </p:nvSpPr>
        <p:spPr>
          <a:xfrm>
            <a:off x="6783474" y="4259005"/>
            <a:ext cx="1526722" cy="26942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50" b="1" dirty="0">
                <a:latin typeface="+mj-lt"/>
              </a:rPr>
              <a:t>Local </a:t>
            </a:r>
            <a:r>
              <a:rPr lang="en-US" sz="1150" b="1" dirty="0">
                <a:solidFill>
                  <a:schemeClr val="bg1"/>
                </a:solidFill>
              </a:rPr>
              <a:t>Government</a:t>
            </a:r>
          </a:p>
        </p:txBody>
      </p:sp>
      <p:sp>
        <p:nvSpPr>
          <p:cNvPr id="116" name="Rounded Rectangle 115"/>
          <p:cNvSpPr/>
          <p:nvPr/>
        </p:nvSpPr>
        <p:spPr>
          <a:xfrm>
            <a:off x="7938427" y="5561515"/>
            <a:ext cx="1526722" cy="26942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50" b="1" dirty="0">
                <a:latin typeface="+mj-lt"/>
              </a:rPr>
              <a:t>Entertainment</a:t>
            </a:r>
          </a:p>
        </p:txBody>
      </p:sp>
      <p:sp>
        <p:nvSpPr>
          <p:cNvPr id="117" name="Rounded Rectangle 116"/>
          <p:cNvSpPr/>
          <p:nvPr/>
        </p:nvSpPr>
        <p:spPr>
          <a:xfrm>
            <a:off x="1518410" y="2277707"/>
            <a:ext cx="1526722" cy="26942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50" b="1" dirty="0">
                <a:latin typeface="+mj-lt"/>
              </a:rPr>
              <a:t>Finance</a:t>
            </a:r>
          </a:p>
        </p:txBody>
      </p:sp>
      <p:sp>
        <p:nvSpPr>
          <p:cNvPr id="118" name="Rounded Rectangle 117"/>
          <p:cNvSpPr/>
          <p:nvPr/>
        </p:nvSpPr>
        <p:spPr>
          <a:xfrm>
            <a:off x="4177712" y="5948761"/>
            <a:ext cx="1526722" cy="26942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50" b="1" dirty="0">
                <a:latin typeface="+mj-lt"/>
              </a:rPr>
              <a:t>Industry</a:t>
            </a:r>
          </a:p>
        </p:txBody>
      </p:sp>
      <p:sp>
        <p:nvSpPr>
          <p:cNvPr id="119" name="Rounded Rectangle 118"/>
          <p:cNvSpPr/>
          <p:nvPr/>
        </p:nvSpPr>
        <p:spPr>
          <a:xfrm>
            <a:off x="5640446" y="2572339"/>
            <a:ext cx="1526722" cy="26942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50" b="1" dirty="0">
                <a:latin typeface="+mj-lt"/>
              </a:rPr>
              <a:t>Hospitality</a:t>
            </a:r>
          </a:p>
        </p:txBody>
      </p:sp>
      <p:sp>
        <p:nvSpPr>
          <p:cNvPr id="120" name="Rounded Rectangle 119"/>
          <p:cNvSpPr/>
          <p:nvPr/>
        </p:nvSpPr>
        <p:spPr>
          <a:xfrm>
            <a:off x="2982607" y="1785411"/>
            <a:ext cx="1526722" cy="26942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50" b="1" dirty="0">
                <a:latin typeface="+mj-lt"/>
              </a:rPr>
              <a:t>Communications</a:t>
            </a:r>
          </a:p>
        </p:txBody>
      </p:sp>
      <p:sp>
        <p:nvSpPr>
          <p:cNvPr id="121" name="Rounded Rectangle 120"/>
          <p:cNvSpPr/>
          <p:nvPr/>
        </p:nvSpPr>
        <p:spPr>
          <a:xfrm>
            <a:off x="1417349" y="3373505"/>
            <a:ext cx="1526722" cy="26942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50" b="1" dirty="0">
                <a:latin typeface="+mj-lt"/>
              </a:rPr>
              <a:t>Non-Profit</a:t>
            </a:r>
          </a:p>
        </p:txBody>
      </p:sp>
      <p:sp>
        <p:nvSpPr>
          <p:cNvPr id="122" name="Rounded Rectangle 121"/>
          <p:cNvSpPr/>
          <p:nvPr/>
        </p:nvSpPr>
        <p:spPr>
          <a:xfrm>
            <a:off x="7561455" y="1807406"/>
            <a:ext cx="1880595" cy="26942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50" b="1" dirty="0">
                <a:latin typeface="+mj-lt"/>
              </a:rPr>
              <a:t>Professional Services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3037536" y="4448276"/>
            <a:ext cx="1526722" cy="26942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50" b="1" dirty="0">
                <a:latin typeface="+mj-lt"/>
              </a:rPr>
              <a:t>Manufacturing</a:t>
            </a:r>
          </a:p>
        </p:txBody>
      </p:sp>
      <p:sp>
        <p:nvSpPr>
          <p:cNvPr id="124" name="Oval 123"/>
          <p:cNvSpPr/>
          <p:nvPr/>
        </p:nvSpPr>
        <p:spPr>
          <a:xfrm>
            <a:off x="6969019" y="1761764"/>
            <a:ext cx="391886" cy="378544"/>
          </a:xfrm>
          <a:prstGeom prst="ellipse">
            <a:avLst/>
          </a:prstGeom>
          <a:solidFill>
            <a:srgbClr val="CC0066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5" name="Straight Connector 124"/>
          <p:cNvCxnSpPr>
            <a:stCxn id="125" idx="6"/>
          </p:cNvCxnSpPr>
          <p:nvPr/>
        </p:nvCxnSpPr>
        <p:spPr>
          <a:xfrm>
            <a:off x="7360905" y="1951036"/>
            <a:ext cx="195453" cy="1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stCxn id="125" idx="4"/>
          </p:cNvCxnSpPr>
          <p:nvPr/>
        </p:nvCxnSpPr>
        <p:spPr>
          <a:xfrm>
            <a:off x="7164962" y="2140308"/>
            <a:ext cx="0" cy="189272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Oval 126"/>
          <p:cNvSpPr/>
          <p:nvPr/>
        </p:nvSpPr>
        <p:spPr>
          <a:xfrm>
            <a:off x="7795419" y="2268754"/>
            <a:ext cx="391886" cy="378544"/>
          </a:xfrm>
          <a:prstGeom prst="ellipse">
            <a:avLst/>
          </a:prstGeom>
          <a:solidFill>
            <a:srgbClr val="CC0066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8" name="Straight Connector 127"/>
          <p:cNvCxnSpPr>
            <a:stCxn id="128" idx="6"/>
          </p:cNvCxnSpPr>
          <p:nvPr/>
        </p:nvCxnSpPr>
        <p:spPr>
          <a:xfrm>
            <a:off x="8187305" y="2458026"/>
            <a:ext cx="195453" cy="1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>
            <a:stCxn id="128" idx="4"/>
          </p:cNvCxnSpPr>
          <p:nvPr/>
        </p:nvCxnSpPr>
        <p:spPr>
          <a:xfrm>
            <a:off x="7991362" y="2647298"/>
            <a:ext cx="0" cy="189272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0" name="Group 129"/>
          <p:cNvGrpSpPr/>
          <p:nvPr/>
        </p:nvGrpSpPr>
        <p:grpSpPr>
          <a:xfrm>
            <a:off x="5061271" y="2522951"/>
            <a:ext cx="587339" cy="567816"/>
            <a:chOff x="-1101725" y="2301150"/>
            <a:chExt cx="587339" cy="567816"/>
          </a:xfrm>
        </p:grpSpPr>
        <p:sp>
          <p:nvSpPr>
            <p:cNvPr id="131" name="Oval 130"/>
            <p:cNvSpPr/>
            <p:nvPr/>
          </p:nvSpPr>
          <p:spPr>
            <a:xfrm>
              <a:off x="-1101725" y="2301150"/>
              <a:ext cx="391886" cy="378544"/>
            </a:xfrm>
            <a:prstGeom prst="ellipse">
              <a:avLst/>
            </a:prstGeom>
            <a:solidFill>
              <a:srgbClr val="CC0066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32" name="Straight Connector 131"/>
            <p:cNvCxnSpPr>
              <a:stCxn id="132" idx="6"/>
            </p:cNvCxnSpPr>
            <p:nvPr/>
          </p:nvCxnSpPr>
          <p:spPr>
            <a:xfrm>
              <a:off x="-709839" y="2490422"/>
              <a:ext cx="195453" cy="1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>
              <a:stCxn id="132" idx="4"/>
            </p:cNvCxnSpPr>
            <p:nvPr/>
          </p:nvCxnSpPr>
          <p:spPr>
            <a:xfrm>
              <a:off x="-905782" y="2679694"/>
              <a:ext cx="0" cy="189272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" name="Oval 133"/>
          <p:cNvSpPr/>
          <p:nvPr/>
        </p:nvSpPr>
        <p:spPr>
          <a:xfrm>
            <a:off x="8160058" y="3035036"/>
            <a:ext cx="391886" cy="378544"/>
          </a:xfrm>
          <a:prstGeom prst="ellipse">
            <a:avLst/>
          </a:prstGeom>
          <a:solidFill>
            <a:srgbClr val="CC0066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5" name="Straight Connector 134"/>
          <p:cNvCxnSpPr>
            <a:stCxn id="135" idx="6"/>
          </p:cNvCxnSpPr>
          <p:nvPr/>
        </p:nvCxnSpPr>
        <p:spPr>
          <a:xfrm>
            <a:off x="8551944" y="3224308"/>
            <a:ext cx="195453" cy="1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>
            <a:stCxn id="135" idx="4"/>
          </p:cNvCxnSpPr>
          <p:nvPr/>
        </p:nvCxnSpPr>
        <p:spPr>
          <a:xfrm>
            <a:off x="8356001" y="3413580"/>
            <a:ext cx="0" cy="189272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7" name="Oval 136"/>
          <p:cNvSpPr/>
          <p:nvPr/>
        </p:nvSpPr>
        <p:spPr>
          <a:xfrm>
            <a:off x="5916735" y="1068661"/>
            <a:ext cx="391886" cy="378544"/>
          </a:xfrm>
          <a:prstGeom prst="ellipse">
            <a:avLst/>
          </a:prstGeom>
          <a:solidFill>
            <a:srgbClr val="CC0066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8" name="Straight Connector 137"/>
          <p:cNvCxnSpPr>
            <a:stCxn id="138" idx="6"/>
          </p:cNvCxnSpPr>
          <p:nvPr/>
        </p:nvCxnSpPr>
        <p:spPr>
          <a:xfrm>
            <a:off x="6308621" y="1257933"/>
            <a:ext cx="195453" cy="1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stCxn id="138" idx="4"/>
          </p:cNvCxnSpPr>
          <p:nvPr/>
        </p:nvCxnSpPr>
        <p:spPr>
          <a:xfrm>
            <a:off x="6112678" y="1447205"/>
            <a:ext cx="0" cy="189272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0" name="Group 34"/>
          <p:cNvGrpSpPr/>
          <p:nvPr/>
        </p:nvGrpSpPr>
        <p:grpSpPr>
          <a:xfrm rot="16200000">
            <a:off x="7423318" y="5314591"/>
            <a:ext cx="587339" cy="567816"/>
            <a:chOff x="-1198998" y="3991122"/>
            <a:chExt cx="587339" cy="567816"/>
          </a:xfrm>
        </p:grpSpPr>
        <p:sp>
          <p:nvSpPr>
            <p:cNvPr id="141" name="Oval 140"/>
            <p:cNvSpPr/>
            <p:nvPr/>
          </p:nvSpPr>
          <p:spPr>
            <a:xfrm>
              <a:off x="-1198998" y="3991122"/>
              <a:ext cx="391886" cy="378544"/>
            </a:xfrm>
            <a:prstGeom prst="ellipse">
              <a:avLst/>
            </a:prstGeom>
            <a:solidFill>
              <a:srgbClr val="CC0066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42" name="Straight Connector 141"/>
            <p:cNvCxnSpPr>
              <a:stCxn id="143" idx="6"/>
            </p:cNvCxnSpPr>
            <p:nvPr/>
          </p:nvCxnSpPr>
          <p:spPr>
            <a:xfrm>
              <a:off x="-807112" y="4180394"/>
              <a:ext cx="195453" cy="1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>
              <a:stCxn id="143" idx="4"/>
            </p:cNvCxnSpPr>
            <p:nvPr/>
          </p:nvCxnSpPr>
          <p:spPr>
            <a:xfrm>
              <a:off x="-1003055" y="4369666"/>
              <a:ext cx="0" cy="189272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4" name="Group 38"/>
          <p:cNvGrpSpPr/>
          <p:nvPr/>
        </p:nvGrpSpPr>
        <p:grpSpPr>
          <a:xfrm rot="5400000">
            <a:off x="4931311" y="1013275"/>
            <a:ext cx="587339" cy="567816"/>
            <a:chOff x="-1341211" y="3660122"/>
            <a:chExt cx="587339" cy="567816"/>
          </a:xfrm>
        </p:grpSpPr>
        <p:sp>
          <p:nvSpPr>
            <p:cNvPr id="145" name="Oval 144"/>
            <p:cNvSpPr/>
            <p:nvPr/>
          </p:nvSpPr>
          <p:spPr>
            <a:xfrm>
              <a:off x="-1341211" y="3660122"/>
              <a:ext cx="391886" cy="378544"/>
            </a:xfrm>
            <a:prstGeom prst="ellipse">
              <a:avLst/>
            </a:prstGeom>
            <a:solidFill>
              <a:srgbClr val="CC0066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46" name="Straight Connector 145"/>
            <p:cNvCxnSpPr>
              <a:stCxn id="147" idx="6"/>
            </p:cNvCxnSpPr>
            <p:nvPr/>
          </p:nvCxnSpPr>
          <p:spPr>
            <a:xfrm>
              <a:off x="-949325" y="3849394"/>
              <a:ext cx="195453" cy="1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>
              <a:stCxn id="147" idx="4"/>
            </p:cNvCxnSpPr>
            <p:nvPr/>
          </p:nvCxnSpPr>
          <p:spPr>
            <a:xfrm>
              <a:off x="-1145268" y="4038666"/>
              <a:ext cx="0" cy="189272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Group 42"/>
          <p:cNvGrpSpPr/>
          <p:nvPr/>
        </p:nvGrpSpPr>
        <p:grpSpPr>
          <a:xfrm rot="10800000">
            <a:off x="4083141" y="5169182"/>
            <a:ext cx="587339" cy="567816"/>
            <a:chOff x="-1341211" y="3660122"/>
            <a:chExt cx="587339" cy="567816"/>
          </a:xfrm>
        </p:grpSpPr>
        <p:sp>
          <p:nvSpPr>
            <p:cNvPr id="149" name="Oval 148"/>
            <p:cNvSpPr/>
            <p:nvPr/>
          </p:nvSpPr>
          <p:spPr>
            <a:xfrm>
              <a:off x="-1341211" y="3660122"/>
              <a:ext cx="391886" cy="378544"/>
            </a:xfrm>
            <a:prstGeom prst="ellipse">
              <a:avLst/>
            </a:prstGeom>
            <a:solidFill>
              <a:srgbClr val="CC0066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50" name="Straight Connector 149"/>
            <p:cNvCxnSpPr>
              <a:stCxn id="151" idx="6"/>
            </p:cNvCxnSpPr>
            <p:nvPr/>
          </p:nvCxnSpPr>
          <p:spPr>
            <a:xfrm>
              <a:off x="-949325" y="3849394"/>
              <a:ext cx="195453" cy="1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>
              <a:stCxn id="151" idx="4"/>
            </p:cNvCxnSpPr>
            <p:nvPr/>
          </p:nvCxnSpPr>
          <p:spPr>
            <a:xfrm>
              <a:off x="-1145268" y="4038666"/>
              <a:ext cx="0" cy="189272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oup 46"/>
          <p:cNvGrpSpPr/>
          <p:nvPr/>
        </p:nvGrpSpPr>
        <p:grpSpPr>
          <a:xfrm rot="10800000">
            <a:off x="4564259" y="4204444"/>
            <a:ext cx="587339" cy="567816"/>
            <a:chOff x="-1341211" y="3660122"/>
            <a:chExt cx="587339" cy="567816"/>
          </a:xfrm>
        </p:grpSpPr>
        <p:sp>
          <p:nvSpPr>
            <p:cNvPr id="153" name="Oval 152"/>
            <p:cNvSpPr/>
            <p:nvPr/>
          </p:nvSpPr>
          <p:spPr>
            <a:xfrm>
              <a:off x="-1341211" y="3660122"/>
              <a:ext cx="391886" cy="378544"/>
            </a:xfrm>
            <a:prstGeom prst="ellipse">
              <a:avLst/>
            </a:prstGeom>
            <a:solidFill>
              <a:srgbClr val="CC0066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54" name="Straight Connector 153"/>
            <p:cNvCxnSpPr>
              <a:stCxn id="155" idx="6"/>
            </p:cNvCxnSpPr>
            <p:nvPr/>
          </p:nvCxnSpPr>
          <p:spPr>
            <a:xfrm>
              <a:off x="-949325" y="3849394"/>
              <a:ext cx="195453" cy="1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>
              <a:stCxn id="155" idx="4"/>
            </p:cNvCxnSpPr>
            <p:nvPr/>
          </p:nvCxnSpPr>
          <p:spPr>
            <a:xfrm>
              <a:off x="-1145268" y="4038666"/>
              <a:ext cx="0" cy="189272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Group 50"/>
          <p:cNvGrpSpPr/>
          <p:nvPr/>
        </p:nvGrpSpPr>
        <p:grpSpPr>
          <a:xfrm rot="5400000">
            <a:off x="4499567" y="1733940"/>
            <a:ext cx="587339" cy="567816"/>
            <a:chOff x="-1341211" y="3660122"/>
            <a:chExt cx="587339" cy="567816"/>
          </a:xfrm>
        </p:grpSpPr>
        <p:sp>
          <p:nvSpPr>
            <p:cNvPr id="157" name="Oval 156"/>
            <p:cNvSpPr/>
            <p:nvPr/>
          </p:nvSpPr>
          <p:spPr>
            <a:xfrm>
              <a:off x="-1341211" y="3660122"/>
              <a:ext cx="391886" cy="378544"/>
            </a:xfrm>
            <a:prstGeom prst="ellipse">
              <a:avLst/>
            </a:prstGeom>
            <a:solidFill>
              <a:srgbClr val="CC0066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58" name="Straight Connector 157"/>
            <p:cNvCxnSpPr>
              <a:stCxn id="159" idx="6"/>
            </p:cNvCxnSpPr>
            <p:nvPr/>
          </p:nvCxnSpPr>
          <p:spPr>
            <a:xfrm>
              <a:off x="-949325" y="3849394"/>
              <a:ext cx="195453" cy="1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>
              <a:stCxn id="159" idx="4"/>
            </p:cNvCxnSpPr>
            <p:nvPr/>
          </p:nvCxnSpPr>
          <p:spPr>
            <a:xfrm>
              <a:off x="-1145268" y="4038666"/>
              <a:ext cx="0" cy="189272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0" name="Group 54"/>
          <p:cNvGrpSpPr/>
          <p:nvPr/>
        </p:nvGrpSpPr>
        <p:grpSpPr>
          <a:xfrm rot="5400000">
            <a:off x="3035370" y="2230643"/>
            <a:ext cx="587339" cy="567816"/>
            <a:chOff x="-1341211" y="3660122"/>
            <a:chExt cx="587339" cy="567816"/>
          </a:xfrm>
        </p:grpSpPr>
        <p:sp>
          <p:nvSpPr>
            <p:cNvPr id="161" name="Oval 160"/>
            <p:cNvSpPr/>
            <p:nvPr/>
          </p:nvSpPr>
          <p:spPr>
            <a:xfrm>
              <a:off x="-1341211" y="3660122"/>
              <a:ext cx="391886" cy="378544"/>
            </a:xfrm>
            <a:prstGeom prst="ellipse">
              <a:avLst/>
            </a:prstGeom>
            <a:solidFill>
              <a:srgbClr val="CC0066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62" name="Straight Connector 161"/>
            <p:cNvCxnSpPr>
              <a:stCxn id="163" idx="6"/>
            </p:cNvCxnSpPr>
            <p:nvPr/>
          </p:nvCxnSpPr>
          <p:spPr>
            <a:xfrm>
              <a:off x="-949325" y="3849394"/>
              <a:ext cx="195453" cy="1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>
              <a:stCxn id="163" idx="4"/>
            </p:cNvCxnSpPr>
            <p:nvPr/>
          </p:nvCxnSpPr>
          <p:spPr>
            <a:xfrm>
              <a:off x="-1145268" y="4038666"/>
              <a:ext cx="0" cy="189272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" name="Group 58"/>
          <p:cNvGrpSpPr/>
          <p:nvPr/>
        </p:nvGrpSpPr>
        <p:grpSpPr>
          <a:xfrm rot="5400000">
            <a:off x="2862041" y="3335272"/>
            <a:ext cx="587339" cy="567816"/>
            <a:chOff x="-1341211" y="3660122"/>
            <a:chExt cx="587339" cy="567816"/>
          </a:xfrm>
        </p:grpSpPr>
        <p:sp>
          <p:nvSpPr>
            <p:cNvPr id="165" name="Oval 164"/>
            <p:cNvSpPr/>
            <p:nvPr/>
          </p:nvSpPr>
          <p:spPr>
            <a:xfrm>
              <a:off x="-1341211" y="3660122"/>
              <a:ext cx="391886" cy="378544"/>
            </a:xfrm>
            <a:prstGeom prst="ellipse">
              <a:avLst/>
            </a:prstGeom>
            <a:solidFill>
              <a:srgbClr val="CC0066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66" name="Straight Connector 165"/>
            <p:cNvCxnSpPr>
              <a:stCxn id="167" idx="6"/>
            </p:cNvCxnSpPr>
            <p:nvPr/>
          </p:nvCxnSpPr>
          <p:spPr>
            <a:xfrm>
              <a:off x="-949325" y="3849394"/>
              <a:ext cx="195453" cy="1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>
              <a:stCxn id="167" idx="4"/>
            </p:cNvCxnSpPr>
            <p:nvPr/>
          </p:nvCxnSpPr>
          <p:spPr>
            <a:xfrm>
              <a:off x="-1145268" y="4038666"/>
              <a:ext cx="0" cy="189272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8" name="Group 62"/>
          <p:cNvGrpSpPr/>
          <p:nvPr/>
        </p:nvGrpSpPr>
        <p:grpSpPr>
          <a:xfrm rot="10800000">
            <a:off x="5707219" y="5704929"/>
            <a:ext cx="587339" cy="567816"/>
            <a:chOff x="-1341211" y="3660122"/>
            <a:chExt cx="587339" cy="567816"/>
          </a:xfrm>
        </p:grpSpPr>
        <p:sp>
          <p:nvSpPr>
            <p:cNvPr id="169" name="Oval 168"/>
            <p:cNvSpPr/>
            <p:nvPr/>
          </p:nvSpPr>
          <p:spPr>
            <a:xfrm>
              <a:off x="-1341211" y="3660122"/>
              <a:ext cx="391886" cy="378544"/>
            </a:xfrm>
            <a:prstGeom prst="ellipse">
              <a:avLst/>
            </a:prstGeom>
            <a:solidFill>
              <a:srgbClr val="CC0066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70" name="Straight Connector 169"/>
            <p:cNvCxnSpPr>
              <a:stCxn id="171" idx="6"/>
            </p:cNvCxnSpPr>
            <p:nvPr/>
          </p:nvCxnSpPr>
          <p:spPr>
            <a:xfrm>
              <a:off x="-949325" y="3849394"/>
              <a:ext cx="195453" cy="1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>
              <a:stCxn id="171" idx="4"/>
            </p:cNvCxnSpPr>
            <p:nvPr/>
          </p:nvCxnSpPr>
          <p:spPr>
            <a:xfrm>
              <a:off x="-1145268" y="4038666"/>
              <a:ext cx="0" cy="189272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2" name="Group 66"/>
          <p:cNvGrpSpPr/>
          <p:nvPr/>
        </p:nvGrpSpPr>
        <p:grpSpPr>
          <a:xfrm rot="16200000">
            <a:off x="6210405" y="4024244"/>
            <a:ext cx="587339" cy="567816"/>
            <a:chOff x="-1198998" y="3991122"/>
            <a:chExt cx="587339" cy="567816"/>
          </a:xfrm>
        </p:grpSpPr>
        <p:sp>
          <p:nvSpPr>
            <p:cNvPr id="173" name="Oval 172"/>
            <p:cNvSpPr/>
            <p:nvPr/>
          </p:nvSpPr>
          <p:spPr>
            <a:xfrm>
              <a:off x="-1198998" y="3991122"/>
              <a:ext cx="391886" cy="378544"/>
            </a:xfrm>
            <a:prstGeom prst="ellipse">
              <a:avLst/>
            </a:prstGeom>
            <a:solidFill>
              <a:srgbClr val="CC0066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74" name="Straight Connector 173"/>
            <p:cNvCxnSpPr>
              <a:stCxn id="175" idx="6"/>
            </p:cNvCxnSpPr>
            <p:nvPr/>
          </p:nvCxnSpPr>
          <p:spPr>
            <a:xfrm>
              <a:off x="-807112" y="4180394"/>
              <a:ext cx="195453" cy="1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>
              <a:stCxn id="175" idx="4"/>
            </p:cNvCxnSpPr>
            <p:nvPr/>
          </p:nvCxnSpPr>
          <p:spPr>
            <a:xfrm>
              <a:off x="-1003055" y="4369666"/>
              <a:ext cx="0" cy="189272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6" name="Group 66"/>
          <p:cNvGrpSpPr/>
          <p:nvPr/>
        </p:nvGrpSpPr>
        <p:grpSpPr>
          <a:xfrm rot="16200000">
            <a:off x="5354941" y="4752950"/>
            <a:ext cx="587339" cy="567816"/>
            <a:chOff x="-1198998" y="3991122"/>
            <a:chExt cx="587339" cy="567816"/>
          </a:xfrm>
        </p:grpSpPr>
        <p:sp>
          <p:nvSpPr>
            <p:cNvPr id="177" name="Oval 176"/>
            <p:cNvSpPr/>
            <p:nvPr/>
          </p:nvSpPr>
          <p:spPr>
            <a:xfrm>
              <a:off x="-1198998" y="3991122"/>
              <a:ext cx="391886" cy="378544"/>
            </a:xfrm>
            <a:prstGeom prst="ellipse">
              <a:avLst/>
            </a:prstGeom>
            <a:solidFill>
              <a:srgbClr val="CC0066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78" name="Straight Connector 177"/>
            <p:cNvCxnSpPr>
              <a:stCxn id="179" idx="6"/>
            </p:cNvCxnSpPr>
            <p:nvPr/>
          </p:nvCxnSpPr>
          <p:spPr>
            <a:xfrm>
              <a:off x="-807112" y="4180394"/>
              <a:ext cx="195453" cy="1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>
              <a:stCxn id="179" idx="4"/>
            </p:cNvCxnSpPr>
            <p:nvPr/>
          </p:nvCxnSpPr>
          <p:spPr>
            <a:xfrm>
              <a:off x="-1003055" y="4369666"/>
              <a:ext cx="0" cy="189272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0" name="TextBox 179"/>
          <p:cNvSpPr txBox="1"/>
          <p:nvPr/>
        </p:nvSpPr>
        <p:spPr>
          <a:xfrm>
            <a:off x="5873035" y="5021687"/>
            <a:ext cx="1297097" cy="2693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1150" b="1">
                <a:solidFill>
                  <a:schemeClr val="lt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Infrastructure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hape 369"/>
          <p:cNvSpPr/>
          <p:nvPr/>
        </p:nvSpPr>
        <p:spPr>
          <a:xfrm>
            <a:off x="2129666" y="806864"/>
            <a:ext cx="8318771" cy="5632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120000"/>
              </a:lnSpc>
              <a:buSzPct val="100000"/>
              <a:buFont typeface="Arial"/>
              <a:buChar char="•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</a:t>
            </a:r>
            <a:r>
              <a:rPr>
                <a:solidFill>
                  <a:srgbClr val="C00000"/>
                </a:solidFill>
              </a:rPr>
              <a:t>Critical Infrastructure </a:t>
            </a:r>
            <a:r>
              <a:rPr/>
              <a:t>– Utilities, Voice, Data, Highways, Services </a:t>
            </a:r>
          </a:p>
          <a:p>
            <a:pPr>
              <a:lnSpc>
                <a:spcPct val="120000"/>
              </a:lnSpc>
              <a:buSzPct val="100000"/>
              <a:buFont typeface="Arial"/>
              <a:buChar char="•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</a:t>
            </a:r>
            <a:r>
              <a:rPr>
                <a:solidFill>
                  <a:srgbClr val="C00000"/>
                </a:solidFill>
              </a:rPr>
              <a:t>Healthcare </a:t>
            </a:r>
            <a:r>
              <a:rPr/>
              <a:t>- Hospitals, Pharmacies, Clinics</a:t>
            </a:r>
            <a:endParaRPr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  <a:buSzPct val="100000"/>
              <a:buFont typeface="Arial"/>
              <a:buChar char="•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</a:t>
            </a:r>
            <a:r>
              <a:rPr>
                <a:solidFill>
                  <a:srgbClr val="C00000"/>
                </a:solidFill>
              </a:rPr>
              <a:t>Finance </a:t>
            </a:r>
            <a:r>
              <a:rPr/>
              <a:t>- Finance, Insurance, Legal</a:t>
            </a:r>
          </a:p>
          <a:p>
            <a:pPr>
              <a:lnSpc>
                <a:spcPct val="120000"/>
              </a:lnSpc>
              <a:buSzPct val="100000"/>
              <a:buFont typeface="Arial"/>
              <a:buChar char="•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</a:t>
            </a:r>
            <a:r>
              <a:rPr>
                <a:solidFill>
                  <a:srgbClr val="C00000"/>
                </a:solidFill>
              </a:rPr>
              <a:t>Entertainment</a:t>
            </a:r>
            <a:r>
              <a:rPr/>
              <a:t> - Arts, Media, Sports, Recreation</a:t>
            </a:r>
          </a:p>
          <a:p>
            <a:pPr>
              <a:lnSpc>
                <a:spcPct val="120000"/>
              </a:lnSpc>
              <a:buSzPct val="100000"/>
              <a:buFont typeface="Arial"/>
              <a:buChar char="•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</a:t>
            </a:r>
            <a:r>
              <a:rPr>
                <a:solidFill>
                  <a:srgbClr val="C00000"/>
                </a:solidFill>
              </a:rPr>
              <a:t>Manufacturing-Process</a:t>
            </a:r>
            <a:r>
              <a:rPr/>
              <a:t> -  Heavy Industry, Chemicals , Oil and Gas</a:t>
            </a:r>
          </a:p>
          <a:p>
            <a:pPr>
              <a:lnSpc>
                <a:spcPct val="120000"/>
              </a:lnSpc>
              <a:buSzPct val="100000"/>
              <a:buFont typeface="Arial"/>
              <a:buChar char="•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</a:t>
            </a:r>
            <a:r>
              <a:rPr>
                <a:solidFill>
                  <a:srgbClr val="C00000"/>
                </a:solidFill>
              </a:rPr>
              <a:t>Construction</a:t>
            </a:r>
            <a:r>
              <a:rPr/>
              <a:t> -  Development, Facility Management, Real Estate, </a:t>
            </a:r>
          </a:p>
          <a:p>
            <a:pPr>
              <a:lnSpc>
                <a:spcPct val="120000"/>
              </a:lnSpc>
              <a:buSzPct val="100000"/>
              <a:buFont typeface="Arial"/>
              <a:buChar char="•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</a:t>
            </a:r>
            <a:r>
              <a:rPr>
                <a:solidFill>
                  <a:srgbClr val="C00000"/>
                </a:solidFill>
              </a:rPr>
              <a:t>Hospitality</a:t>
            </a:r>
            <a:r>
              <a:rPr/>
              <a:t> -  Food and Beverage, Lodging, Tourism</a:t>
            </a:r>
          </a:p>
          <a:p>
            <a:pPr>
              <a:lnSpc>
                <a:spcPct val="120000"/>
              </a:lnSpc>
              <a:buSzPct val="100000"/>
              <a:buFont typeface="Arial"/>
              <a:buChar char="•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</a:t>
            </a:r>
            <a:r>
              <a:rPr>
                <a:solidFill>
                  <a:srgbClr val="C00000"/>
                </a:solidFill>
              </a:rPr>
              <a:t>Information Technology </a:t>
            </a:r>
            <a:r>
              <a:rPr/>
              <a:t>-  Computers, Servers, Software</a:t>
            </a:r>
          </a:p>
          <a:p>
            <a:pPr>
              <a:lnSpc>
                <a:spcPct val="120000"/>
              </a:lnSpc>
              <a:buSzPct val="100000"/>
              <a:buFont typeface="Arial"/>
              <a:buChar char="•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</a:t>
            </a:r>
            <a:r>
              <a:rPr>
                <a:solidFill>
                  <a:srgbClr val="C00000"/>
                </a:solidFill>
              </a:rPr>
              <a:t>Transportation </a:t>
            </a:r>
            <a:r>
              <a:rPr/>
              <a:t>-  Automotive, Postal / Shipping, Supply Chain, Warehousing</a:t>
            </a:r>
          </a:p>
          <a:p>
            <a:pPr>
              <a:lnSpc>
                <a:spcPct val="120000"/>
              </a:lnSpc>
              <a:buSzPct val="100000"/>
              <a:buFont typeface="Arial"/>
              <a:buChar char="•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</a:t>
            </a:r>
            <a:r>
              <a:rPr>
                <a:solidFill>
                  <a:srgbClr val="C00000"/>
                </a:solidFill>
              </a:rPr>
              <a:t>Associations</a:t>
            </a:r>
            <a:r>
              <a:rPr/>
              <a:t> -  Professional Services, Labor, Associations, Consulting</a:t>
            </a:r>
          </a:p>
          <a:p>
            <a:pPr>
              <a:lnSpc>
                <a:spcPct val="120000"/>
              </a:lnSpc>
              <a:buSzPct val="100000"/>
              <a:buFont typeface="Arial"/>
              <a:buChar char="•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</a:t>
            </a:r>
            <a:r>
              <a:rPr>
                <a:solidFill>
                  <a:srgbClr val="C00000"/>
                </a:solidFill>
              </a:rPr>
              <a:t>Retail-Commodities</a:t>
            </a:r>
            <a:r>
              <a:rPr>
                <a:solidFill>
                  <a:srgbClr val="FFFF00"/>
                </a:solidFill>
              </a:rPr>
              <a:t> </a:t>
            </a:r>
            <a:r>
              <a:rPr/>
              <a:t>-  Wholesale, Grocery, Consumer  Goods and Services</a:t>
            </a:r>
          </a:p>
          <a:p>
            <a:pPr>
              <a:lnSpc>
                <a:spcPct val="120000"/>
              </a:lnSpc>
              <a:buSzPct val="100000"/>
              <a:buFont typeface="Arial"/>
              <a:buChar char="•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</a:t>
            </a:r>
            <a:r>
              <a:rPr>
                <a:solidFill>
                  <a:srgbClr val="C00000"/>
                </a:solidFill>
              </a:rPr>
              <a:t>Faith Based </a:t>
            </a:r>
            <a:r>
              <a:rPr/>
              <a:t>– Houses of Worship and Organizations</a:t>
            </a:r>
          </a:p>
          <a:p>
            <a:pPr>
              <a:lnSpc>
                <a:spcPct val="120000"/>
              </a:lnSpc>
              <a:buSzPct val="100000"/>
              <a:buFont typeface="Arial"/>
              <a:buChar char="•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</a:t>
            </a:r>
            <a:r>
              <a:rPr>
                <a:solidFill>
                  <a:srgbClr val="C00000"/>
                </a:solidFill>
              </a:rPr>
              <a:t>Academic</a:t>
            </a:r>
            <a:r>
              <a:rPr/>
              <a:t> – Universities, Colleges, Schools</a:t>
            </a:r>
          </a:p>
          <a:p>
            <a:pPr>
              <a:lnSpc>
                <a:spcPct val="120000"/>
              </a:lnSpc>
              <a:buSzPct val="100000"/>
              <a:buFont typeface="Arial"/>
              <a:buChar char="•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</a:t>
            </a:r>
            <a:r>
              <a:rPr>
                <a:solidFill>
                  <a:srgbClr val="C00000"/>
                </a:solidFill>
              </a:rPr>
              <a:t>Non-profits</a:t>
            </a:r>
            <a:r>
              <a:rPr/>
              <a:t> -  NGO’s, Foundations</a:t>
            </a:r>
          </a:p>
          <a:p>
            <a:pPr>
              <a:lnSpc>
                <a:spcPct val="120000"/>
              </a:lnSpc>
              <a:buSzPct val="100000"/>
              <a:buFont typeface="Arial"/>
              <a:buChar char="•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</a:t>
            </a:r>
            <a:r>
              <a:rPr>
                <a:solidFill>
                  <a:srgbClr val="C00000"/>
                </a:solidFill>
              </a:rPr>
              <a:t>Government</a:t>
            </a:r>
            <a:r>
              <a:rPr>
                <a:solidFill>
                  <a:srgbClr val="FFFF00"/>
                </a:solidFill>
              </a:rPr>
              <a:t> </a:t>
            </a:r>
            <a:r>
              <a:rPr/>
              <a:t> -  Local, State, Federal</a:t>
            </a:r>
            <a:r>
              <a:rPr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70" name="Shape 370"/>
          <p:cNvSpPr>
            <a:spLocks noGrp="1"/>
          </p:cNvSpPr>
          <p:nvPr>
            <p:ph type="sldNum" sz="quarter" idx="4294967295"/>
          </p:nvPr>
        </p:nvSpPr>
        <p:spPr>
          <a:xfrm>
            <a:off x="11169739" y="6404292"/>
            <a:ext cx="184059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371" name="Shape 371"/>
          <p:cNvSpPr/>
          <p:nvPr/>
        </p:nvSpPr>
        <p:spPr>
          <a:xfrm>
            <a:off x="228599" y="216302"/>
            <a:ext cx="10698483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/>
              <a:t>15 </a:t>
            </a:r>
            <a:r>
              <a:rPr dirty="0"/>
              <a:t>Community Stakeholder Sectors</a:t>
            </a:r>
          </a:p>
        </p:txBody>
      </p:sp>
      <p:pic>
        <p:nvPicPr>
          <p:cNvPr id="372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036" y="6384101"/>
            <a:ext cx="1329012" cy="3096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image8.png" descr="http://www.i3solutions.com/Images/MiscellaneousPage/Portals_and_Collaboration_Graphic_v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98871" y="2630120"/>
            <a:ext cx="5794258" cy="3437271"/>
          </a:xfrm>
          <a:prstGeom prst="rect">
            <a:avLst/>
          </a:prstGeom>
          <a:ln w="12700">
            <a:miter lim="400000"/>
          </a:ln>
        </p:spPr>
      </p:pic>
      <p:sp>
        <p:nvSpPr>
          <p:cNvPr id="467" name="Shape 467"/>
          <p:cNvSpPr/>
          <p:nvPr/>
        </p:nvSpPr>
        <p:spPr>
          <a:xfrm>
            <a:off x="1699236" y="1168306"/>
            <a:ext cx="2540001" cy="117129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blurRad="152400" dist="88900" dir="5400000" rotWithShape="0">
              <a:srgbClr val="000000">
                <a:alpha val="28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468" name="Shape 468"/>
          <p:cNvSpPr/>
          <p:nvPr/>
        </p:nvSpPr>
        <p:spPr>
          <a:xfrm>
            <a:off x="1699236" y="1574885"/>
            <a:ext cx="2540001" cy="358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Build the Community</a:t>
            </a:r>
          </a:p>
        </p:txBody>
      </p:sp>
      <p:sp>
        <p:nvSpPr>
          <p:cNvPr id="469" name="Shape 469"/>
          <p:cNvSpPr/>
          <p:nvPr/>
        </p:nvSpPr>
        <p:spPr>
          <a:xfrm>
            <a:off x="4826000" y="1168306"/>
            <a:ext cx="2540000" cy="1171298"/>
          </a:xfrm>
          <a:prstGeom prst="rect">
            <a:avLst/>
          </a:prstGeom>
          <a:solidFill>
            <a:srgbClr val="CF1F27"/>
          </a:solidFill>
          <a:ln w="12700">
            <a:miter lim="400000"/>
          </a:ln>
          <a:effectLst>
            <a:outerShdw blurRad="152400" dist="91596" dir="5400000" rotWithShape="0">
              <a:srgbClr val="000000">
                <a:alpha val="28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470" name="Shape 470"/>
          <p:cNvSpPr/>
          <p:nvPr/>
        </p:nvSpPr>
        <p:spPr>
          <a:xfrm>
            <a:off x="5017963" y="1308186"/>
            <a:ext cx="2348038" cy="891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Develop tools for Collaboration and Coordination</a:t>
            </a:r>
          </a:p>
        </p:txBody>
      </p:sp>
      <p:sp>
        <p:nvSpPr>
          <p:cNvPr id="471" name="Shape 471"/>
          <p:cNvSpPr/>
          <p:nvPr/>
        </p:nvSpPr>
        <p:spPr>
          <a:xfrm>
            <a:off x="7952764" y="1168306"/>
            <a:ext cx="2540002" cy="117129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blurRad="152400" dist="91596" dir="5400000" rotWithShape="0">
              <a:srgbClr val="000000">
                <a:alpha val="28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472" name="Shape 472"/>
          <p:cNvSpPr/>
          <p:nvPr/>
        </p:nvSpPr>
        <p:spPr>
          <a:xfrm>
            <a:off x="8136962" y="1441536"/>
            <a:ext cx="2338416" cy="624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Develop Operational Standards</a:t>
            </a:r>
          </a:p>
        </p:txBody>
      </p:sp>
      <p:sp>
        <p:nvSpPr>
          <p:cNvPr id="473" name="Shape 473"/>
          <p:cNvSpPr/>
          <p:nvPr/>
        </p:nvSpPr>
        <p:spPr>
          <a:xfrm>
            <a:off x="1273932" y="1416134"/>
            <a:ext cx="394353" cy="675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3900" b="1">
                <a:solidFill>
                  <a:srgbClr val="535353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1</a:t>
            </a:r>
          </a:p>
        </p:txBody>
      </p:sp>
      <p:sp>
        <p:nvSpPr>
          <p:cNvPr id="474" name="Shape 474"/>
          <p:cNvSpPr/>
          <p:nvPr/>
        </p:nvSpPr>
        <p:spPr>
          <a:xfrm>
            <a:off x="4429881" y="1416134"/>
            <a:ext cx="394354" cy="675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3900" b="1">
                <a:solidFill>
                  <a:srgbClr val="535353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2</a:t>
            </a:r>
          </a:p>
        </p:txBody>
      </p:sp>
      <p:sp>
        <p:nvSpPr>
          <p:cNvPr id="475" name="Shape 475"/>
          <p:cNvSpPr/>
          <p:nvPr/>
        </p:nvSpPr>
        <p:spPr>
          <a:xfrm>
            <a:off x="7535033" y="1416134"/>
            <a:ext cx="394353" cy="675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3900" b="1">
                <a:solidFill>
                  <a:srgbClr val="535353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3</a:t>
            </a:r>
          </a:p>
        </p:txBody>
      </p:sp>
      <p:sp>
        <p:nvSpPr>
          <p:cNvPr id="476" name="Shape 476"/>
          <p:cNvSpPr/>
          <p:nvPr/>
        </p:nvSpPr>
        <p:spPr>
          <a:xfrm>
            <a:off x="228599" y="225965"/>
            <a:ext cx="1069848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/>
              <a:t>The Community Resiliency Initiative Process</a:t>
            </a:r>
          </a:p>
        </p:txBody>
      </p:sp>
      <p:pic>
        <p:nvPicPr>
          <p:cNvPr id="477" name="image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2036" y="6384101"/>
            <a:ext cx="1329012" cy="30962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Shape 527"/>
          <p:cNvSpPr>
            <a:spLocks noGrp="1"/>
          </p:cNvSpPr>
          <p:nvPr>
            <p:ph type="sldNum" sz="quarter" idx="4294967295"/>
          </p:nvPr>
        </p:nvSpPr>
        <p:spPr>
          <a:xfrm>
            <a:off x="11089817" y="6404292"/>
            <a:ext cx="263981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528" name="Shape 528"/>
          <p:cNvSpPr/>
          <p:nvPr/>
        </p:nvSpPr>
        <p:spPr>
          <a:xfrm>
            <a:off x="228599" y="213669"/>
            <a:ext cx="10698483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BOC - Incident Management</a:t>
            </a:r>
            <a:r>
              <a:rPr lang="en-US" dirty="0"/>
              <a:t> Support System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6222112" y="926661"/>
            <a:ext cx="4874087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en-US" sz="2000" b="1" dirty="0">
                <a:latin typeface="+mn-lt"/>
              </a:rPr>
              <a:t>Provides structure and stability to effectively</a:t>
            </a:r>
          </a:p>
          <a:p>
            <a:r>
              <a:rPr lang="en-US" sz="2000" b="1" dirty="0">
                <a:latin typeface="+mn-lt"/>
              </a:rPr>
              <a:t>manage a high stress situation.</a:t>
            </a:r>
            <a:endParaRPr kumimoji="0" lang="en-US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sym typeface="Helvetic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65954" y="1930767"/>
            <a:ext cx="56087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+mn-lt"/>
              </a:rPr>
              <a:t>• 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Common operating picture</a:t>
            </a: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• Incident tracking and reporting forms</a:t>
            </a: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• Incident assessment forms</a:t>
            </a: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• Personnel tracking forms</a:t>
            </a: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• News and social media feeds</a:t>
            </a: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• Access to emergency management plans</a:t>
            </a: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• Critical contact lists</a:t>
            </a: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• Information feeds and links</a:t>
            </a: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• PDF creation and sharing</a:t>
            </a: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• Local and federal situation reports</a:t>
            </a: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• Proximity alerts</a:t>
            </a: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• Mobile data reporting (mapped)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35" y="1847932"/>
            <a:ext cx="5268430" cy="3951323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Shape 509"/>
          <p:cNvSpPr>
            <a:spLocks noGrp="1"/>
          </p:cNvSpPr>
          <p:nvPr>
            <p:ph type="sldNum" sz="quarter" idx="4294967295"/>
          </p:nvPr>
        </p:nvSpPr>
        <p:spPr>
          <a:xfrm>
            <a:off x="11089817" y="6404292"/>
            <a:ext cx="263981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510" name="Shape 510"/>
          <p:cNvSpPr/>
          <p:nvPr/>
        </p:nvSpPr>
        <p:spPr>
          <a:xfrm>
            <a:off x="228599" y="225965"/>
            <a:ext cx="1069848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/>
              <a:t>Social Media</a:t>
            </a:r>
          </a:p>
        </p:txBody>
      </p:sp>
      <p:sp>
        <p:nvSpPr>
          <p:cNvPr id="512" name="Shape 512"/>
          <p:cNvSpPr/>
          <p:nvPr/>
        </p:nvSpPr>
        <p:spPr>
          <a:xfrm>
            <a:off x="217806" y="577295"/>
            <a:ext cx="9419589" cy="394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 defTabSz="457200">
              <a:lnSpc>
                <a:spcPts val="2400"/>
              </a:lnSpc>
              <a:defRPr sz="16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/>
              <a:t>Simultaneously watch any number of local and national news broadcasts from over 90 US stations.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688" y="1255690"/>
            <a:ext cx="10214129" cy="494322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9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2774" y="131523"/>
            <a:ext cx="10722280" cy="6031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2036" y="6267477"/>
            <a:ext cx="1829602" cy="42624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" name="image39.png"/>
          <p:cNvPicPr>
            <a:picLocks noChangeAspect="1"/>
          </p:cNvPicPr>
          <p:nvPr/>
        </p:nvPicPr>
        <p:blipFill>
          <a:blip r:embed="rId2">
            <a:extLst/>
          </a:blip>
          <a:srcRect b="2565"/>
          <a:stretch>
            <a:fillRect/>
          </a:stretch>
        </p:blipFill>
        <p:spPr>
          <a:xfrm rot="16200000">
            <a:off x="3338005" y="-2588819"/>
            <a:ext cx="5907364" cy="11806759"/>
          </a:xfrm>
          <a:prstGeom prst="rect">
            <a:avLst/>
          </a:prstGeom>
          <a:ln w="12700">
            <a:miter lim="400000"/>
          </a:ln>
        </p:spPr>
      </p:pic>
      <p:pic>
        <p:nvPicPr>
          <p:cNvPr id="531" name="image40.tif"/>
          <p:cNvPicPr>
            <a:picLocks noChangeAspect="1"/>
          </p:cNvPicPr>
          <p:nvPr/>
        </p:nvPicPr>
        <p:blipFill>
          <a:blip r:embed="rId3">
            <a:extLst/>
          </a:blip>
          <a:srcRect b="11759"/>
          <a:stretch>
            <a:fillRect/>
          </a:stretch>
        </p:blipFill>
        <p:spPr>
          <a:xfrm>
            <a:off x="7459536" y="553173"/>
            <a:ext cx="3835402" cy="2353371"/>
          </a:xfrm>
          <a:prstGeom prst="rect">
            <a:avLst/>
          </a:prstGeom>
          <a:ln w="12700">
            <a:miter lim="400000"/>
          </a:ln>
        </p:spPr>
      </p:pic>
      <p:pic>
        <p:nvPicPr>
          <p:cNvPr id="532" name="image41.jpeg" descr="C:\Users\Brian\Pictures\CSN\LAX Shooting\43776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605202" y="2526489"/>
            <a:ext cx="1848642" cy="1359711"/>
          </a:xfrm>
          <a:prstGeom prst="rect">
            <a:avLst/>
          </a:prstGeom>
          <a:ln w="12700">
            <a:miter lim="400000"/>
          </a:ln>
        </p:spPr>
      </p:pic>
      <p:pic>
        <p:nvPicPr>
          <p:cNvPr id="533" name="image42.jpeg" descr="C:\Users\Brian\Pictures\CSN\LAX Shooting\9684f9fbd40ce124410f6a70670003ce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568362" y="2635037"/>
            <a:ext cx="1466942" cy="824544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grpSp>
        <p:nvGrpSpPr>
          <p:cNvPr id="536" name="Group 536"/>
          <p:cNvGrpSpPr/>
          <p:nvPr/>
        </p:nvGrpSpPr>
        <p:grpSpPr>
          <a:xfrm>
            <a:off x="3120732" y="1083516"/>
            <a:ext cx="2362201" cy="304802"/>
            <a:chOff x="0" y="0"/>
            <a:chExt cx="2362200" cy="304800"/>
          </a:xfrm>
        </p:grpSpPr>
        <p:sp>
          <p:nvSpPr>
            <p:cNvPr id="534" name="Shape 534"/>
            <p:cNvSpPr/>
            <p:nvPr/>
          </p:nvSpPr>
          <p:spPr>
            <a:xfrm>
              <a:off x="0" y="0"/>
              <a:ext cx="2362201" cy="304801"/>
            </a:xfrm>
            <a:prstGeom prst="rect">
              <a:avLst/>
            </a:prstGeom>
            <a:solidFill>
              <a:srgbClr val="548235">
                <a:alpha val="92000"/>
              </a:srgbClr>
            </a:solidFill>
            <a:ln w="9525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4400">
                  <a:latin typeface="Calibri Light"/>
                  <a:ea typeface="Calibri Light"/>
                  <a:cs typeface="Calibri Light"/>
                  <a:sym typeface="Calibri Light"/>
                </a:defRPr>
              </a:pPr>
              <a:endParaRPr/>
            </a:p>
          </p:txBody>
        </p:sp>
        <p:sp>
          <p:nvSpPr>
            <p:cNvPr id="535" name="Shape 535"/>
            <p:cNvSpPr/>
            <p:nvPr/>
          </p:nvSpPr>
          <p:spPr>
            <a:xfrm>
              <a:off x="0" y="30479"/>
              <a:ext cx="2362201" cy="2438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000">
                  <a:solidFill>
                    <a:srgbClr val="FFFFFF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lvl1pPr>
            </a:lstStyle>
            <a:p>
              <a:r>
                <a:rPr/>
                <a:t>9:25 am: Alert posted on.</a:t>
              </a:r>
            </a:p>
          </p:txBody>
        </p:sp>
      </p:grpSp>
      <p:sp>
        <p:nvSpPr>
          <p:cNvPr id="537" name="Shape 537"/>
          <p:cNvSpPr/>
          <p:nvPr/>
        </p:nvSpPr>
        <p:spPr>
          <a:xfrm>
            <a:off x="5503714" y="1159716"/>
            <a:ext cx="1600202" cy="1524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00" y="0"/>
                </a:moveTo>
                <a:lnTo>
                  <a:pt x="18000" y="0"/>
                </a:lnTo>
                <a:cubicBezTo>
                  <a:pt x="19988" y="0"/>
                  <a:pt x="21600" y="4835"/>
                  <a:pt x="21600" y="10800"/>
                </a:cubicBezTo>
                <a:cubicBezTo>
                  <a:pt x="21600" y="16765"/>
                  <a:pt x="19988" y="21600"/>
                  <a:pt x="18000" y="21600"/>
                </a:cubicBezTo>
                <a:lnTo>
                  <a:pt x="3600" y="21600"/>
                </a:lnTo>
                <a:cubicBezTo>
                  <a:pt x="1612" y="21600"/>
                  <a:pt x="0" y="16765"/>
                  <a:pt x="0" y="10800"/>
                </a:cubicBezTo>
                <a:cubicBezTo>
                  <a:pt x="0" y="4835"/>
                  <a:pt x="1612" y="0"/>
                  <a:pt x="3600" y="0"/>
                </a:cubicBezTo>
                <a:close/>
              </a:path>
            </a:pathLst>
          </a:custGeom>
          <a:solidFill>
            <a:srgbClr val="9DC3E6">
              <a:alpha val="50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538" name="Shape 538"/>
          <p:cNvSpPr>
            <a:spLocks noGrp="1"/>
          </p:cNvSpPr>
          <p:nvPr>
            <p:ph type="title" idx="4294967295"/>
          </p:nvPr>
        </p:nvSpPr>
        <p:spPr>
          <a:xfrm>
            <a:off x="1524000" y="5938837"/>
            <a:ext cx="9144000" cy="868364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r>
              <a:rPr/>
              <a:t>LAX Shooting</a:t>
            </a:r>
          </a:p>
        </p:txBody>
      </p:sp>
      <p:grpSp>
        <p:nvGrpSpPr>
          <p:cNvPr id="541" name="Group 541"/>
          <p:cNvGrpSpPr/>
          <p:nvPr/>
        </p:nvGrpSpPr>
        <p:grpSpPr>
          <a:xfrm>
            <a:off x="3120732" y="554286"/>
            <a:ext cx="2362201" cy="548640"/>
            <a:chOff x="0" y="0"/>
            <a:chExt cx="2362200" cy="548638"/>
          </a:xfrm>
        </p:grpSpPr>
        <p:sp>
          <p:nvSpPr>
            <p:cNvPr id="539" name="Shape 539"/>
            <p:cNvSpPr/>
            <p:nvPr/>
          </p:nvSpPr>
          <p:spPr>
            <a:xfrm>
              <a:off x="0" y="24553"/>
              <a:ext cx="2362201" cy="499536"/>
            </a:xfrm>
            <a:prstGeom prst="rect">
              <a:avLst/>
            </a:prstGeom>
            <a:solidFill>
              <a:srgbClr val="548235">
                <a:alpha val="92000"/>
              </a:srgbClr>
            </a:solidFill>
            <a:ln w="9525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4400">
                  <a:latin typeface="Calibri Light"/>
                  <a:ea typeface="Calibri Light"/>
                  <a:cs typeface="Calibri Light"/>
                  <a:sym typeface="Calibri Light"/>
                </a:defRPr>
              </a:pPr>
              <a:endParaRPr/>
            </a:p>
          </p:txBody>
        </p:sp>
        <p:sp>
          <p:nvSpPr>
            <p:cNvPr id="540" name="Shape 540"/>
            <p:cNvSpPr/>
            <p:nvPr/>
          </p:nvSpPr>
          <p:spPr>
            <a:xfrm>
              <a:off x="0" y="0"/>
              <a:ext cx="2362201" cy="5486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000">
                  <a:solidFill>
                    <a:srgbClr val="FFFFFF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lvl1pPr>
            </a:lstStyle>
            <a:p>
              <a:r>
                <a:rPr/>
                <a:t>9:25 am: system starts tracking incident, analysts crawling all sources including Social media.</a:t>
              </a:r>
            </a:p>
          </p:txBody>
        </p:sp>
      </p:grpSp>
      <p:grpSp>
        <p:nvGrpSpPr>
          <p:cNvPr id="544" name="Group 544"/>
          <p:cNvGrpSpPr/>
          <p:nvPr/>
        </p:nvGrpSpPr>
        <p:grpSpPr>
          <a:xfrm>
            <a:off x="3120732" y="4200807"/>
            <a:ext cx="2362201" cy="701039"/>
            <a:chOff x="0" y="0"/>
            <a:chExt cx="2362200" cy="701038"/>
          </a:xfrm>
        </p:grpSpPr>
        <p:sp>
          <p:nvSpPr>
            <p:cNvPr id="542" name="Shape 542"/>
            <p:cNvSpPr/>
            <p:nvPr/>
          </p:nvSpPr>
          <p:spPr>
            <a:xfrm>
              <a:off x="0" y="8333"/>
              <a:ext cx="2362201" cy="684376"/>
            </a:xfrm>
            <a:prstGeom prst="rect">
              <a:avLst/>
            </a:prstGeom>
            <a:solidFill>
              <a:srgbClr val="548235">
                <a:alpha val="92000"/>
              </a:srgbClr>
            </a:solidFill>
            <a:ln w="9525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4400">
                  <a:latin typeface="Calibri Light"/>
                  <a:ea typeface="Calibri Light"/>
                  <a:cs typeface="Calibri Light"/>
                  <a:sym typeface="Calibri Light"/>
                </a:defRPr>
              </a:pPr>
              <a:endParaRPr/>
            </a:p>
          </p:txBody>
        </p:sp>
        <p:sp>
          <p:nvSpPr>
            <p:cNvPr id="543" name="Shape 543"/>
            <p:cNvSpPr/>
            <p:nvPr/>
          </p:nvSpPr>
          <p:spPr>
            <a:xfrm>
              <a:off x="0" y="-1"/>
              <a:ext cx="2362201" cy="701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000">
                  <a:solidFill>
                    <a:srgbClr val="FFFFFF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lvl1pPr>
            </a:lstStyle>
            <a:p>
              <a:r>
                <a:rPr/>
                <a:t>9:30 am: Members are notified of developing incident and information is continually posted to site regarding situation.</a:t>
              </a:r>
            </a:p>
          </p:txBody>
        </p:sp>
      </p:grpSp>
      <p:pic>
        <p:nvPicPr>
          <p:cNvPr id="545" name="image43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808514" y="152400"/>
            <a:ext cx="1524002" cy="1759668"/>
          </a:xfrm>
          <a:prstGeom prst="rect">
            <a:avLst/>
          </a:prstGeom>
          <a:ln w="12700">
            <a:miter lim="400000"/>
          </a:ln>
        </p:spPr>
      </p:pic>
      <p:pic>
        <p:nvPicPr>
          <p:cNvPr id="546" name="image44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120731" y="312629"/>
            <a:ext cx="2362202" cy="25828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49" name="Group 549"/>
          <p:cNvGrpSpPr/>
          <p:nvPr/>
        </p:nvGrpSpPr>
        <p:grpSpPr>
          <a:xfrm>
            <a:off x="3120732" y="3463918"/>
            <a:ext cx="2362201" cy="396239"/>
            <a:chOff x="0" y="0"/>
            <a:chExt cx="2362200" cy="396237"/>
          </a:xfrm>
        </p:grpSpPr>
        <p:sp>
          <p:nvSpPr>
            <p:cNvPr id="547" name="Shape 547"/>
            <p:cNvSpPr/>
            <p:nvPr/>
          </p:nvSpPr>
          <p:spPr>
            <a:xfrm>
              <a:off x="0" y="45719"/>
              <a:ext cx="2362201" cy="304802"/>
            </a:xfrm>
            <a:prstGeom prst="rect">
              <a:avLst/>
            </a:prstGeom>
            <a:solidFill>
              <a:srgbClr val="548235">
                <a:alpha val="92000"/>
              </a:srgbClr>
            </a:solidFill>
            <a:ln w="9525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4400">
                  <a:latin typeface="Calibri Light"/>
                  <a:ea typeface="Calibri Light"/>
                  <a:cs typeface="Calibri Light"/>
                  <a:sym typeface="Calibri Light"/>
                </a:defRPr>
              </a:pPr>
              <a:endParaRPr/>
            </a:p>
          </p:txBody>
        </p:sp>
        <p:sp>
          <p:nvSpPr>
            <p:cNvPr id="548" name="Shape 548"/>
            <p:cNvSpPr/>
            <p:nvPr/>
          </p:nvSpPr>
          <p:spPr>
            <a:xfrm>
              <a:off x="0" y="-1"/>
              <a:ext cx="2362201" cy="396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000">
                  <a:solidFill>
                    <a:srgbClr val="FFFFFF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lvl1pPr>
            </a:lstStyle>
            <a:p>
              <a:r>
                <a:rPr/>
                <a:t>9:30 am: system starts tracking Social Media.</a:t>
              </a:r>
            </a:p>
          </p:txBody>
        </p:sp>
      </p:grpSp>
      <p:sp>
        <p:nvSpPr>
          <p:cNvPr id="550" name="Shape 550"/>
          <p:cNvSpPr/>
          <p:nvPr/>
        </p:nvSpPr>
        <p:spPr>
          <a:xfrm>
            <a:off x="5503714" y="3585781"/>
            <a:ext cx="1981202" cy="1524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00" y="0"/>
                </a:moveTo>
                <a:lnTo>
                  <a:pt x="18000" y="0"/>
                </a:lnTo>
                <a:cubicBezTo>
                  <a:pt x="19988" y="0"/>
                  <a:pt x="21600" y="4835"/>
                  <a:pt x="21600" y="10800"/>
                </a:cubicBezTo>
                <a:cubicBezTo>
                  <a:pt x="21600" y="16765"/>
                  <a:pt x="19988" y="21600"/>
                  <a:pt x="18000" y="21600"/>
                </a:cubicBezTo>
                <a:lnTo>
                  <a:pt x="3600" y="21600"/>
                </a:lnTo>
                <a:cubicBezTo>
                  <a:pt x="1612" y="21600"/>
                  <a:pt x="0" y="16765"/>
                  <a:pt x="0" y="10800"/>
                </a:cubicBezTo>
                <a:cubicBezTo>
                  <a:pt x="0" y="4835"/>
                  <a:pt x="1612" y="0"/>
                  <a:pt x="3600" y="0"/>
                </a:cubicBezTo>
                <a:close/>
              </a:path>
            </a:pathLst>
          </a:custGeom>
          <a:solidFill>
            <a:srgbClr val="9DC3E6">
              <a:alpha val="50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pic>
        <p:nvPicPr>
          <p:cNvPr id="551" name="image45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8458782" y="2590800"/>
            <a:ext cx="1237370" cy="1242078"/>
          </a:xfrm>
          <a:prstGeom prst="rect">
            <a:avLst/>
          </a:prstGeom>
          <a:ln w="12700">
            <a:miter lim="400000"/>
          </a:ln>
          <a:effectLst>
            <a:outerShdw blurRad="190500" rotWithShape="0">
              <a:srgbClr val="000000">
                <a:alpha val="70000"/>
              </a:srgbClr>
            </a:outerShdw>
          </a:effectLst>
        </p:spPr>
      </p:pic>
      <p:sp>
        <p:nvSpPr>
          <p:cNvPr id="552" name="Shape 552"/>
          <p:cNvSpPr/>
          <p:nvPr/>
        </p:nvSpPr>
        <p:spPr>
          <a:xfrm>
            <a:off x="5503714" y="4426143"/>
            <a:ext cx="1600202" cy="1524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00" y="0"/>
                </a:moveTo>
                <a:lnTo>
                  <a:pt x="18000" y="0"/>
                </a:lnTo>
                <a:cubicBezTo>
                  <a:pt x="19988" y="0"/>
                  <a:pt x="21600" y="4835"/>
                  <a:pt x="21600" y="10800"/>
                </a:cubicBezTo>
                <a:cubicBezTo>
                  <a:pt x="21600" y="16765"/>
                  <a:pt x="19988" y="21600"/>
                  <a:pt x="18000" y="21600"/>
                </a:cubicBezTo>
                <a:lnTo>
                  <a:pt x="3600" y="21600"/>
                </a:lnTo>
                <a:cubicBezTo>
                  <a:pt x="1612" y="21600"/>
                  <a:pt x="0" y="16765"/>
                  <a:pt x="0" y="10800"/>
                </a:cubicBezTo>
                <a:cubicBezTo>
                  <a:pt x="0" y="4835"/>
                  <a:pt x="1612" y="0"/>
                  <a:pt x="3600" y="0"/>
                </a:cubicBezTo>
                <a:close/>
              </a:path>
            </a:pathLst>
          </a:custGeom>
          <a:solidFill>
            <a:srgbClr val="9DC3E6">
              <a:alpha val="50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grpSp>
        <p:nvGrpSpPr>
          <p:cNvPr id="555" name="Group 555"/>
          <p:cNvGrpSpPr/>
          <p:nvPr/>
        </p:nvGrpSpPr>
        <p:grpSpPr>
          <a:xfrm>
            <a:off x="900048" y="1190998"/>
            <a:ext cx="1801587" cy="593445"/>
            <a:chOff x="0" y="0"/>
            <a:chExt cx="1801585" cy="593444"/>
          </a:xfrm>
        </p:grpSpPr>
        <p:sp>
          <p:nvSpPr>
            <p:cNvPr id="553" name="Shape 553"/>
            <p:cNvSpPr/>
            <p:nvPr/>
          </p:nvSpPr>
          <p:spPr>
            <a:xfrm>
              <a:off x="-1" y="-1"/>
              <a:ext cx="1801587" cy="593445"/>
            </a:xfrm>
            <a:prstGeom prst="rect">
              <a:avLst/>
            </a:prstGeom>
            <a:solidFill>
              <a:srgbClr val="000000">
                <a:alpha val="75000"/>
              </a:srgbClr>
            </a:solidFill>
            <a:ln w="9525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4400">
                  <a:latin typeface="Calibri Light"/>
                  <a:ea typeface="Calibri Light"/>
                  <a:cs typeface="Calibri Light"/>
                  <a:sym typeface="Calibri Light"/>
                </a:defRPr>
              </a:pPr>
              <a:endParaRPr/>
            </a:p>
          </p:txBody>
        </p:sp>
        <p:sp>
          <p:nvSpPr>
            <p:cNvPr id="554" name="Shape 554"/>
            <p:cNvSpPr/>
            <p:nvPr/>
          </p:nvSpPr>
          <p:spPr>
            <a:xfrm>
              <a:off x="-1" y="3350"/>
              <a:ext cx="1801587" cy="5867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100">
                  <a:solidFill>
                    <a:srgbClr val="FFFFFF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lvl1pPr>
            </a:lstStyle>
            <a:p>
              <a:r>
                <a:rPr/>
                <a:t>10:16 am: LAX issues ground stop. Flight departures prohibited.</a:t>
              </a:r>
            </a:p>
          </p:txBody>
        </p:sp>
      </p:grpSp>
      <p:grpSp>
        <p:nvGrpSpPr>
          <p:cNvPr id="558" name="Group 558"/>
          <p:cNvGrpSpPr/>
          <p:nvPr/>
        </p:nvGrpSpPr>
        <p:grpSpPr>
          <a:xfrm>
            <a:off x="900048" y="1806343"/>
            <a:ext cx="1801587" cy="593445"/>
            <a:chOff x="0" y="0"/>
            <a:chExt cx="1801585" cy="593444"/>
          </a:xfrm>
        </p:grpSpPr>
        <p:sp>
          <p:nvSpPr>
            <p:cNvPr id="556" name="Shape 556"/>
            <p:cNvSpPr/>
            <p:nvPr/>
          </p:nvSpPr>
          <p:spPr>
            <a:xfrm>
              <a:off x="-1" y="-1"/>
              <a:ext cx="1801587" cy="593445"/>
            </a:xfrm>
            <a:prstGeom prst="rect">
              <a:avLst/>
            </a:prstGeom>
            <a:solidFill>
              <a:srgbClr val="000000">
                <a:alpha val="75000"/>
              </a:srgbClr>
            </a:solidFill>
            <a:ln w="9525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4400">
                  <a:latin typeface="Calibri Light"/>
                  <a:ea typeface="Calibri Light"/>
                  <a:cs typeface="Calibri Light"/>
                  <a:sym typeface="Calibri Light"/>
                </a:defRPr>
              </a:pPr>
              <a:endParaRPr/>
            </a:p>
          </p:txBody>
        </p:sp>
        <p:sp>
          <p:nvSpPr>
            <p:cNvPr id="557" name="Shape 557"/>
            <p:cNvSpPr/>
            <p:nvPr/>
          </p:nvSpPr>
          <p:spPr>
            <a:xfrm>
              <a:off x="-1" y="22400"/>
              <a:ext cx="1801587" cy="5486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000">
                  <a:solidFill>
                    <a:srgbClr val="FFFFFF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lvl1pPr>
            </a:lstStyle>
            <a:p>
              <a:r>
                <a:rPr/>
                <a:t>10:35 am: LAPD Chief Charlie Beck and LA Mayor Eric Garcetti arrive at the airport.</a:t>
              </a:r>
            </a:p>
          </p:txBody>
        </p:sp>
      </p:grpSp>
      <p:grpSp>
        <p:nvGrpSpPr>
          <p:cNvPr id="561" name="Group 561"/>
          <p:cNvGrpSpPr/>
          <p:nvPr/>
        </p:nvGrpSpPr>
        <p:grpSpPr>
          <a:xfrm>
            <a:off x="904281" y="2415943"/>
            <a:ext cx="1801587" cy="593445"/>
            <a:chOff x="0" y="0"/>
            <a:chExt cx="1801585" cy="593444"/>
          </a:xfrm>
        </p:grpSpPr>
        <p:sp>
          <p:nvSpPr>
            <p:cNvPr id="559" name="Shape 559"/>
            <p:cNvSpPr/>
            <p:nvPr/>
          </p:nvSpPr>
          <p:spPr>
            <a:xfrm>
              <a:off x="-1" y="-1"/>
              <a:ext cx="1801587" cy="593445"/>
            </a:xfrm>
            <a:prstGeom prst="rect">
              <a:avLst/>
            </a:prstGeom>
            <a:solidFill>
              <a:srgbClr val="000000">
                <a:alpha val="75000"/>
              </a:srgbClr>
            </a:solidFill>
            <a:ln w="9525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4400">
                  <a:latin typeface="Calibri Light"/>
                  <a:ea typeface="Calibri Light"/>
                  <a:cs typeface="Calibri Light"/>
                  <a:sym typeface="Calibri Light"/>
                </a:defRPr>
              </a:pPr>
              <a:endParaRPr/>
            </a:p>
          </p:txBody>
        </p:sp>
        <p:sp>
          <p:nvSpPr>
            <p:cNvPr id="560" name="Shape 560"/>
            <p:cNvSpPr/>
            <p:nvPr/>
          </p:nvSpPr>
          <p:spPr>
            <a:xfrm>
              <a:off x="-1" y="22400"/>
              <a:ext cx="1801587" cy="5486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000">
                  <a:solidFill>
                    <a:srgbClr val="FFFFFF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lvl1pPr>
            </a:lstStyle>
            <a:p>
              <a:r>
                <a:rPr/>
                <a:t>10:51 am: LAX tweets  gunman is in custody, "multiple injuries."</a:t>
              </a:r>
            </a:p>
          </p:txBody>
        </p:sp>
      </p:grpSp>
      <p:grpSp>
        <p:nvGrpSpPr>
          <p:cNvPr id="564" name="Group 564"/>
          <p:cNvGrpSpPr/>
          <p:nvPr/>
        </p:nvGrpSpPr>
        <p:grpSpPr>
          <a:xfrm>
            <a:off x="900049" y="2971745"/>
            <a:ext cx="1801587" cy="701039"/>
            <a:chOff x="0" y="0"/>
            <a:chExt cx="1801585" cy="701038"/>
          </a:xfrm>
        </p:grpSpPr>
        <p:sp>
          <p:nvSpPr>
            <p:cNvPr id="562" name="Shape 562"/>
            <p:cNvSpPr/>
            <p:nvPr/>
          </p:nvSpPr>
          <p:spPr>
            <a:xfrm>
              <a:off x="0" y="53799"/>
              <a:ext cx="1801586" cy="593443"/>
            </a:xfrm>
            <a:prstGeom prst="rect">
              <a:avLst/>
            </a:prstGeom>
            <a:solidFill>
              <a:srgbClr val="000000">
                <a:alpha val="75000"/>
              </a:srgbClr>
            </a:solidFill>
            <a:ln w="9525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4400">
                  <a:latin typeface="Calibri Light"/>
                  <a:ea typeface="Calibri Light"/>
                  <a:cs typeface="Calibri Light"/>
                  <a:sym typeface="Calibri Light"/>
                </a:defRPr>
              </a:pPr>
              <a:endParaRPr/>
            </a:p>
          </p:txBody>
        </p:sp>
        <p:sp>
          <p:nvSpPr>
            <p:cNvPr id="563" name="Shape 563"/>
            <p:cNvSpPr/>
            <p:nvPr/>
          </p:nvSpPr>
          <p:spPr>
            <a:xfrm>
              <a:off x="0" y="-1"/>
              <a:ext cx="1801586" cy="701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000">
                  <a:solidFill>
                    <a:srgbClr val="FFFFFF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lvl1pPr>
            </a:lstStyle>
            <a:p>
              <a:r>
                <a:rPr/>
                <a:t>11:30 am: LAX Police Chief, LAPD Chief and Mayor Garcetti hold press conference.</a:t>
              </a:r>
            </a:p>
          </p:txBody>
        </p:sp>
      </p:grpSp>
      <p:grpSp>
        <p:nvGrpSpPr>
          <p:cNvPr id="567" name="Group 567"/>
          <p:cNvGrpSpPr/>
          <p:nvPr/>
        </p:nvGrpSpPr>
        <p:grpSpPr>
          <a:xfrm>
            <a:off x="900049" y="3581346"/>
            <a:ext cx="1801587" cy="701039"/>
            <a:chOff x="0" y="0"/>
            <a:chExt cx="1801585" cy="701038"/>
          </a:xfrm>
        </p:grpSpPr>
        <p:sp>
          <p:nvSpPr>
            <p:cNvPr id="565" name="Shape 565"/>
            <p:cNvSpPr/>
            <p:nvPr/>
          </p:nvSpPr>
          <p:spPr>
            <a:xfrm>
              <a:off x="0" y="53799"/>
              <a:ext cx="1801586" cy="593443"/>
            </a:xfrm>
            <a:prstGeom prst="rect">
              <a:avLst/>
            </a:prstGeom>
            <a:solidFill>
              <a:srgbClr val="000000">
                <a:alpha val="75000"/>
              </a:srgbClr>
            </a:solidFill>
            <a:ln w="9525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4400">
                  <a:latin typeface="Calibri Light"/>
                  <a:ea typeface="Calibri Light"/>
                  <a:cs typeface="Calibri Light"/>
                  <a:sym typeface="Calibri Light"/>
                </a:defRPr>
              </a:pPr>
              <a:endParaRPr/>
            </a:p>
          </p:txBody>
        </p:sp>
        <p:sp>
          <p:nvSpPr>
            <p:cNvPr id="566" name="Shape 566"/>
            <p:cNvSpPr/>
            <p:nvPr/>
          </p:nvSpPr>
          <p:spPr>
            <a:xfrm>
              <a:off x="0" y="-1"/>
              <a:ext cx="1801586" cy="701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000">
                  <a:solidFill>
                    <a:srgbClr val="FFFFFF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lvl1pPr>
            </a:lstStyle>
            <a:p>
              <a:r>
                <a:rPr/>
                <a:t>12:00 pm: Seven injuries confirmed by LAX. Six of those injured were transported to hospitals.</a:t>
              </a:r>
            </a:p>
          </p:txBody>
        </p:sp>
      </p:grpSp>
      <p:grpSp>
        <p:nvGrpSpPr>
          <p:cNvPr id="570" name="Group 570"/>
          <p:cNvGrpSpPr/>
          <p:nvPr/>
        </p:nvGrpSpPr>
        <p:grpSpPr>
          <a:xfrm>
            <a:off x="900048" y="4244744"/>
            <a:ext cx="1801587" cy="1014247"/>
            <a:chOff x="0" y="-1"/>
            <a:chExt cx="1801585" cy="1014246"/>
          </a:xfrm>
        </p:grpSpPr>
        <p:sp>
          <p:nvSpPr>
            <p:cNvPr id="568" name="Shape 568"/>
            <p:cNvSpPr/>
            <p:nvPr/>
          </p:nvSpPr>
          <p:spPr>
            <a:xfrm>
              <a:off x="-1" y="-2"/>
              <a:ext cx="1801587" cy="1014248"/>
            </a:xfrm>
            <a:prstGeom prst="rect">
              <a:avLst/>
            </a:prstGeom>
            <a:solidFill>
              <a:srgbClr val="000000">
                <a:alpha val="75000"/>
              </a:srgbClr>
            </a:solidFill>
            <a:ln w="9525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4400">
                  <a:latin typeface="Calibri Light"/>
                  <a:ea typeface="Calibri Light"/>
                  <a:cs typeface="Calibri Light"/>
                  <a:sym typeface="Calibri Light"/>
                </a:defRPr>
              </a:pPr>
              <a:endParaRPr/>
            </a:p>
          </p:txBody>
        </p:sp>
        <p:sp>
          <p:nvSpPr>
            <p:cNvPr id="569" name="Shape 569"/>
            <p:cNvSpPr/>
            <p:nvPr/>
          </p:nvSpPr>
          <p:spPr>
            <a:xfrm>
              <a:off x="-1" y="4201"/>
              <a:ext cx="1801587" cy="10058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000">
                  <a:solidFill>
                    <a:srgbClr val="FFFFFF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lvl1pPr>
            </a:lstStyle>
            <a:p>
              <a:r>
                <a:rPr/>
                <a:t>12:25 pm: LA County Coroner reports one person killed. Later, FBI Special Agent in Charge David Bowdich confirms victim was TSA employee.</a:t>
              </a:r>
            </a:p>
          </p:txBody>
        </p:sp>
      </p:grpSp>
      <p:grpSp>
        <p:nvGrpSpPr>
          <p:cNvPr id="573" name="Group 573"/>
          <p:cNvGrpSpPr/>
          <p:nvPr/>
        </p:nvGrpSpPr>
        <p:grpSpPr>
          <a:xfrm>
            <a:off x="900048" y="5284330"/>
            <a:ext cx="1801587" cy="563035"/>
            <a:chOff x="0" y="0"/>
            <a:chExt cx="1801585" cy="563033"/>
          </a:xfrm>
        </p:grpSpPr>
        <p:sp>
          <p:nvSpPr>
            <p:cNvPr id="571" name="Shape 571"/>
            <p:cNvSpPr/>
            <p:nvPr/>
          </p:nvSpPr>
          <p:spPr>
            <a:xfrm>
              <a:off x="-1" y="0"/>
              <a:ext cx="1801587" cy="563035"/>
            </a:xfrm>
            <a:prstGeom prst="rect">
              <a:avLst/>
            </a:prstGeom>
            <a:solidFill>
              <a:srgbClr val="000000">
                <a:alpha val="75000"/>
              </a:srgbClr>
            </a:solidFill>
            <a:ln w="9525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4400">
                  <a:latin typeface="Calibri Light"/>
                  <a:ea typeface="Calibri Light"/>
                  <a:cs typeface="Calibri Light"/>
                  <a:sym typeface="Calibri Light"/>
                </a:defRPr>
              </a:pPr>
              <a:endParaRPr/>
            </a:p>
          </p:txBody>
        </p:sp>
        <p:sp>
          <p:nvSpPr>
            <p:cNvPr id="572" name="Shape 572"/>
            <p:cNvSpPr/>
            <p:nvPr/>
          </p:nvSpPr>
          <p:spPr>
            <a:xfrm>
              <a:off x="-1" y="7196"/>
              <a:ext cx="1801587" cy="5486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000">
                  <a:solidFill>
                    <a:srgbClr val="FFFFFF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lvl1pPr>
            </a:lstStyle>
            <a:p>
              <a:r>
                <a:rPr/>
                <a:t>3:29 pm: Paul Anthony Ciancia, 23, is identified by the FBI as the lone suspect.</a:t>
              </a:r>
            </a:p>
          </p:txBody>
        </p:sp>
      </p:grpSp>
      <p:grpSp>
        <p:nvGrpSpPr>
          <p:cNvPr id="576" name="Group 576"/>
          <p:cNvGrpSpPr/>
          <p:nvPr/>
        </p:nvGrpSpPr>
        <p:grpSpPr>
          <a:xfrm>
            <a:off x="900048" y="53437"/>
            <a:ext cx="1801587" cy="593445"/>
            <a:chOff x="0" y="0"/>
            <a:chExt cx="1801585" cy="593444"/>
          </a:xfrm>
        </p:grpSpPr>
        <p:sp>
          <p:nvSpPr>
            <p:cNvPr id="574" name="Shape 574"/>
            <p:cNvSpPr/>
            <p:nvPr/>
          </p:nvSpPr>
          <p:spPr>
            <a:xfrm>
              <a:off x="-1" y="-1"/>
              <a:ext cx="1801587" cy="593445"/>
            </a:xfrm>
            <a:prstGeom prst="rect">
              <a:avLst/>
            </a:prstGeom>
            <a:solidFill>
              <a:srgbClr val="203864">
                <a:alpha val="92000"/>
              </a:srgbClr>
            </a:solidFill>
            <a:ln w="9525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100">
                  <a:solidFill>
                    <a:srgbClr val="FFFFFF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pPr>
              <a:endParaRPr/>
            </a:p>
          </p:txBody>
        </p:sp>
        <p:sp>
          <p:nvSpPr>
            <p:cNvPr id="575" name="Shape 575"/>
            <p:cNvSpPr/>
            <p:nvPr/>
          </p:nvSpPr>
          <p:spPr>
            <a:xfrm>
              <a:off x="-1" y="3350"/>
              <a:ext cx="1801587" cy="5867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100">
                  <a:solidFill>
                    <a:srgbClr val="FFFFFF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lvl1pPr>
            </a:lstStyle>
            <a:p>
              <a:r>
                <a:rPr/>
                <a:t>9:22 am: Shooter opens fire on crowd. Evacuations begin.</a:t>
              </a:r>
            </a:p>
          </p:txBody>
        </p:sp>
      </p:grpSp>
      <p:grpSp>
        <p:nvGrpSpPr>
          <p:cNvPr id="579" name="Group 579"/>
          <p:cNvGrpSpPr/>
          <p:nvPr/>
        </p:nvGrpSpPr>
        <p:grpSpPr>
          <a:xfrm>
            <a:off x="900049" y="622610"/>
            <a:ext cx="1801587" cy="586739"/>
            <a:chOff x="0" y="0"/>
            <a:chExt cx="1801585" cy="586738"/>
          </a:xfrm>
        </p:grpSpPr>
        <p:sp>
          <p:nvSpPr>
            <p:cNvPr id="577" name="Shape 577"/>
            <p:cNvSpPr/>
            <p:nvPr/>
          </p:nvSpPr>
          <p:spPr>
            <a:xfrm>
              <a:off x="0" y="45567"/>
              <a:ext cx="1801586" cy="495607"/>
            </a:xfrm>
            <a:prstGeom prst="rect">
              <a:avLst/>
            </a:prstGeom>
            <a:solidFill>
              <a:srgbClr val="203864">
                <a:alpha val="92000"/>
              </a:srgbClr>
            </a:solidFill>
            <a:ln w="9525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100">
                  <a:solidFill>
                    <a:srgbClr val="FFFFFF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pPr>
              <a:endParaRPr/>
            </a:p>
          </p:txBody>
        </p:sp>
        <p:sp>
          <p:nvSpPr>
            <p:cNvPr id="578" name="Shape 578"/>
            <p:cNvSpPr/>
            <p:nvPr/>
          </p:nvSpPr>
          <p:spPr>
            <a:xfrm>
              <a:off x="0" y="0"/>
              <a:ext cx="1801586" cy="5867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100">
                  <a:solidFill>
                    <a:srgbClr val="FFFFFF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lvl1pPr>
            </a:lstStyle>
            <a:p>
              <a:r>
                <a:rPr/>
                <a:t>9:50 am: TSA security employee confirmed injured.</a:t>
              </a:r>
            </a:p>
          </p:txBody>
        </p:sp>
      </p:grpSp>
      <p:sp>
        <p:nvSpPr>
          <p:cNvPr id="580" name="Shape 580"/>
          <p:cNvSpPr/>
          <p:nvPr/>
        </p:nvSpPr>
        <p:spPr>
          <a:xfrm>
            <a:off x="5508214" y="2362199"/>
            <a:ext cx="1600202" cy="152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00" y="0"/>
                </a:moveTo>
                <a:lnTo>
                  <a:pt x="18000" y="0"/>
                </a:lnTo>
                <a:cubicBezTo>
                  <a:pt x="19988" y="0"/>
                  <a:pt x="21600" y="4835"/>
                  <a:pt x="21600" y="10800"/>
                </a:cubicBezTo>
                <a:cubicBezTo>
                  <a:pt x="21600" y="16765"/>
                  <a:pt x="19988" y="21600"/>
                  <a:pt x="18000" y="21600"/>
                </a:cubicBezTo>
                <a:lnTo>
                  <a:pt x="3600" y="21600"/>
                </a:lnTo>
                <a:cubicBezTo>
                  <a:pt x="1612" y="21600"/>
                  <a:pt x="0" y="16765"/>
                  <a:pt x="0" y="10800"/>
                </a:cubicBezTo>
                <a:cubicBezTo>
                  <a:pt x="0" y="4835"/>
                  <a:pt x="1612" y="0"/>
                  <a:pt x="3600" y="0"/>
                </a:cubicBezTo>
                <a:close/>
              </a:path>
            </a:pathLst>
          </a:custGeom>
          <a:solidFill>
            <a:srgbClr val="9DC3E6">
              <a:alpha val="50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pic>
        <p:nvPicPr>
          <p:cNvPr id="581" name="image46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5817565" y="2003385"/>
            <a:ext cx="1494123" cy="1656592"/>
          </a:xfrm>
          <a:prstGeom prst="rect">
            <a:avLst/>
          </a:prstGeom>
          <a:ln w="12700">
            <a:miter lim="400000"/>
          </a:ln>
        </p:spPr>
      </p:pic>
      <p:pic>
        <p:nvPicPr>
          <p:cNvPr id="582" name="image47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8714516" y="3505200"/>
            <a:ext cx="1325441" cy="1341410"/>
          </a:xfrm>
          <a:prstGeom prst="rect">
            <a:avLst/>
          </a:prstGeom>
          <a:ln w="12700">
            <a:miter lim="400000"/>
          </a:ln>
          <a:effectLst>
            <a:outerShdw blurRad="190500" rotWithShape="0">
              <a:srgbClr val="000000">
                <a:alpha val="70000"/>
              </a:srgbClr>
            </a:outerShdw>
          </a:effectLst>
        </p:spPr>
      </p:pic>
      <p:pic>
        <p:nvPicPr>
          <p:cNvPr id="583" name="image48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9045660" y="4444732"/>
            <a:ext cx="1301723" cy="1341410"/>
          </a:xfrm>
          <a:prstGeom prst="rect">
            <a:avLst/>
          </a:prstGeom>
          <a:ln w="12700">
            <a:miter lim="400000"/>
          </a:ln>
          <a:effectLst>
            <a:outerShdw blurRad="190500" rotWithShape="0">
              <a:srgbClr val="000000">
                <a:alpha val="70000"/>
              </a:srgbClr>
            </a:outerShdw>
          </a:effectLst>
        </p:spPr>
      </p:pic>
      <p:pic>
        <p:nvPicPr>
          <p:cNvPr id="584" name="image49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0009916" y="3840191"/>
            <a:ext cx="1325629" cy="1341410"/>
          </a:xfrm>
          <a:prstGeom prst="rect">
            <a:avLst/>
          </a:prstGeom>
          <a:ln w="12700">
            <a:miter lim="400000"/>
          </a:ln>
          <a:effectLst>
            <a:outerShdw blurRad="190500" rotWithShape="0">
              <a:srgbClr val="000000">
                <a:alpha val="70000"/>
              </a:srgbClr>
            </a:outerShdw>
          </a:effectLst>
        </p:spPr>
      </p:pic>
      <p:pic>
        <p:nvPicPr>
          <p:cNvPr id="585" name="image50.png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10357753" y="4797037"/>
            <a:ext cx="1099964" cy="1375165"/>
          </a:xfrm>
          <a:prstGeom prst="rect">
            <a:avLst/>
          </a:prstGeom>
          <a:ln w="12700">
            <a:miter lim="400000"/>
          </a:ln>
          <a:effectLst>
            <a:outerShdw blurRad="190500" rotWithShape="0">
              <a:srgbClr val="000000">
                <a:alpha val="70000"/>
              </a:srgbClr>
            </a:outerShdw>
          </a:effectLst>
        </p:spPr>
      </p:pic>
      <p:pic>
        <p:nvPicPr>
          <p:cNvPr id="586" name="image51.jpeg" descr="C:\Users\Brian\Pictures\CSN\LAX Shooting\113471006.jpg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3568362" y="1430951"/>
            <a:ext cx="1466942" cy="822395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587" name="image52.jpeg" descr="C:\Users\Brian\Pictures\CSN\LAX Shooting\Publish\Delayed flights.jpg"/>
          <p:cNvPicPr>
            <a:picLocks noChangeAspect="1"/>
          </p:cNvPicPr>
          <p:nvPr/>
        </p:nvPicPr>
        <p:blipFill>
          <a:blip r:embed="rId15">
            <a:extLst/>
          </a:blip>
          <a:srcRect t="15257"/>
          <a:stretch>
            <a:fillRect/>
          </a:stretch>
        </p:blipFill>
        <p:spPr>
          <a:xfrm>
            <a:off x="3105561" y="4931405"/>
            <a:ext cx="2362106" cy="959221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588" name="image53.png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5787687" y="3826716"/>
            <a:ext cx="1524002" cy="227458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91" name="Group 591"/>
          <p:cNvGrpSpPr/>
          <p:nvPr/>
        </p:nvGrpSpPr>
        <p:grpSpPr>
          <a:xfrm>
            <a:off x="3125230" y="2286000"/>
            <a:ext cx="2362202" cy="304800"/>
            <a:chOff x="0" y="0"/>
            <a:chExt cx="2362200" cy="304800"/>
          </a:xfrm>
        </p:grpSpPr>
        <p:sp>
          <p:nvSpPr>
            <p:cNvPr id="589" name="Shape 589"/>
            <p:cNvSpPr/>
            <p:nvPr/>
          </p:nvSpPr>
          <p:spPr>
            <a:xfrm>
              <a:off x="0" y="0"/>
              <a:ext cx="2362201" cy="304800"/>
            </a:xfrm>
            <a:prstGeom prst="rect">
              <a:avLst/>
            </a:prstGeom>
            <a:solidFill>
              <a:srgbClr val="548235">
                <a:alpha val="92000"/>
              </a:srgbClr>
            </a:solidFill>
            <a:ln w="9525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4400">
                  <a:latin typeface="Calibri Light"/>
                  <a:ea typeface="Calibri Light"/>
                  <a:cs typeface="Calibri Light"/>
                  <a:sym typeface="Calibri Light"/>
                </a:defRPr>
              </a:pPr>
              <a:endParaRPr/>
            </a:p>
          </p:txBody>
        </p:sp>
        <p:sp>
          <p:nvSpPr>
            <p:cNvPr id="590" name="Shape 590"/>
            <p:cNvSpPr/>
            <p:nvPr/>
          </p:nvSpPr>
          <p:spPr>
            <a:xfrm>
              <a:off x="0" y="30478"/>
              <a:ext cx="2362201" cy="2438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000">
                  <a:solidFill>
                    <a:srgbClr val="FFFFFF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lvl1pPr>
            </a:lstStyle>
            <a:p>
              <a:r>
                <a:rPr/>
                <a:t>9:25 am: tracking road closures.</a:t>
              </a:r>
            </a:p>
          </p:txBody>
        </p:sp>
      </p:grpSp>
      <p:pic>
        <p:nvPicPr>
          <p:cNvPr id="592" name="image1.png"/>
          <p:cNvPicPr>
            <a:picLocks noChangeAspect="1"/>
          </p:cNvPicPr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162036" y="6384101"/>
            <a:ext cx="1329012" cy="30962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1" name="image57.png"/>
          <p:cNvPicPr>
            <a:picLocks noChangeAspect="1"/>
          </p:cNvPicPr>
          <p:nvPr/>
        </p:nvPicPr>
        <p:blipFill rotWithShape="1">
          <a:blip r:embed="rId2">
            <a:extLst/>
          </a:blip>
          <a:srcRect l="1049" t="976" r="1370" b="2141"/>
          <a:stretch/>
        </p:blipFill>
        <p:spPr>
          <a:xfrm>
            <a:off x="2163650" y="734096"/>
            <a:ext cx="7839009" cy="5833212"/>
          </a:xfrm>
          <a:prstGeom prst="rect">
            <a:avLst/>
          </a:prstGeom>
          <a:ln w="12700">
            <a:miter lim="400000"/>
          </a:ln>
          <a:effectLst>
            <a:outerShdw blurRad="127666" dir="2700000" rotWithShape="0">
              <a:srgbClr val="808080">
                <a:alpha val="14647"/>
              </a:srgbClr>
            </a:outerShdw>
          </a:effectLst>
        </p:spPr>
      </p:pic>
      <p:sp>
        <p:nvSpPr>
          <p:cNvPr id="602" name="Shape 602"/>
          <p:cNvSpPr>
            <a:spLocks noGrp="1"/>
          </p:cNvSpPr>
          <p:nvPr>
            <p:ph type="sldNum" sz="quarter" idx="4294967295"/>
          </p:nvPr>
        </p:nvSpPr>
        <p:spPr>
          <a:xfrm>
            <a:off x="11089817" y="6404292"/>
            <a:ext cx="263981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pic>
        <p:nvPicPr>
          <p:cNvPr id="603" name="image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2036" y="6384101"/>
            <a:ext cx="1329012" cy="309624"/>
          </a:xfrm>
          <a:prstGeom prst="rect">
            <a:avLst/>
          </a:prstGeom>
          <a:ln w="12700">
            <a:miter lim="400000"/>
          </a:ln>
        </p:spPr>
      </p:pic>
      <p:sp>
        <p:nvSpPr>
          <p:cNvPr id="604" name="Shape 604"/>
          <p:cNvSpPr/>
          <p:nvPr/>
        </p:nvSpPr>
        <p:spPr>
          <a:xfrm>
            <a:off x="228599" y="213669"/>
            <a:ext cx="10698483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/>
              <a:t>Earthquake Modeling and Analysis</a:t>
            </a:r>
            <a:endParaRPr dirty="0"/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Shape 594"/>
          <p:cNvSpPr>
            <a:spLocks noGrp="1"/>
          </p:cNvSpPr>
          <p:nvPr>
            <p:ph type="sldNum" sz="quarter" idx="4294967295"/>
          </p:nvPr>
        </p:nvSpPr>
        <p:spPr>
          <a:xfrm>
            <a:off x="11089817" y="6404292"/>
            <a:ext cx="263981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pic>
        <p:nvPicPr>
          <p:cNvPr id="595" name="image54.png"/>
          <p:cNvPicPr>
            <a:picLocks noChangeAspect="1"/>
          </p:cNvPicPr>
          <p:nvPr/>
        </p:nvPicPr>
        <p:blipFill>
          <a:blip r:embed="rId2">
            <a:extLst/>
          </a:blip>
          <a:srcRect t="343" b="2562"/>
          <a:stretch>
            <a:fillRect/>
          </a:stretch>
        </p:blipFill>
        <p:spPr>
          <a:xfrm>
            <a:off x="7222693" y="759940"/>
            <a:ext cx="4646455" cy="5368229"/>
          </a:xfrm>
          <a:prstGeom prst="rect">
            <a:avLst/>
          </a:prstGeom>
          <a:ln w="12700">
            <a:miter lim="400000"/>
          </a:ln>
        </p:spPr>
      </p:pic>
      <p:pic>
        <p:nvPicPr>
          <p:cNvPr id="596" name="image55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4780" y="797997"/>
            <a:ext cx="5839910" cy="3284953"/>
          </a:xfrm>
          <a:prstGeom prst="rect">
            <a:avLst/>
          </a:prstGeom>
          <a:ln w="12700">
            <a:miter lim="400000"/>
          </a:ln>
        </p:spPr>
      </p:pic>
      <p:pic>
        <p:nvPicPr>
          <p:cNvPr id="597" name="image56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748393" y="3053312"/>
            <a:ext cx="4087964" cy="3157952"/>
          </a:xfrm>
          <a:prstGeom prst="rect">
            <a:avLst/>
          </a:prstGeom>
          <a:ln w="127000">
            <a:solidFill>
              <a:srgbClr val="FFFFFF"/>
            </a:solidFill>
            <a:miter/>
          </a:ln>
        </p:spPr>
      </p:pic>
      <p:sp>
        <p:nvSpPr>
          <p:cNvPr id="598" name="Shape 598"/>
          <p:cNvSpPr/>
          <p:nvPr/>
        </p:nvSpPr>
        <p:spPr>
          <a:xfrm>
            <a:off x="228599" y="225965"/>
            <a:ext cx="1069848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/>
              <a:t>Health Mapping Data</a:t>
            </a:r>
          </a:p>
        </p:txBody>
      </p:sp>
      <p:pic>
        <p:nvPicPr>
          <p:cNvPr id="599" name="image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62036" y="6384101"/>
            <a:ext cx="1329012" cy="3096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Shape 500"/>
          <p:cNvSpPr>
            <a:spLocks noGrp="1"/>
          </p:cNvSpPr>
          <p:nvPr>
            <p:ph type="sldNum" sz="quarter" idx="4294967295"/>
          </p:nvPr>
        </p:nvSpPr>
        <p:spPr>
          <a:xfrm>
            <a:off x="11089817" y="6404292"/>
            <a:ext cx="263981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  <p:sp>
        <p:nvSpPr>
          <p:cNvPr id="502" name="Shape 502"/>
          <p:cNvSpPr/>
          <p:nvPr/>
        </p:nvSpPr>
        <p:spPr>
          <a:xfrm>
            <a:off x="228599" y="225965"/>
            <a:ext cx="1069848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/>
              <a:t>MAP GALLERY</a:t>
            </a:r>
          </a:p>
        </p:txBody>
      </p:sp>
      <p:sp>
        <p:nvSpPr>
          <p:cNvPr id="503" name="Shape 503"/>
          <p:cNvSpPr/>
          <p:nvPr/>
        </p:nvSpPr>
        <p:spPr>
          <a:xfrm>
            <a:off x="215355" y="637043"/>
            <a:ext cx="3545177" cy="751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2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Over 30 interactive maps</a:t>
            </a:r>
          </a:p>
          <a:p>
            <a:pPr>
              <a:defRPr sz="22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200+ data layers included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49688"/>
          <a:stretch/>
        </p:blipFill>
        <p:spPr>
          <a:xfrm>
            <a:off x="477337" y="1859937"/>
            <a:ext cx="5366170" cy="32689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49708"/>
          <a:stretch/>
        </p:blipFill>
        <p:spPr>
          <a:xfrm>
            <a:off x="6296442" y="1725769"/>
            <a:ext cx="5366170" cy="3267677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Shape 606"/>
          <p:cNvSpPr>
            <a:spLocks noGrp="1"/>
          </p:cNvSpPr>
          <p:nvPr>
            <p:ph type="sldNum" sz="quarter" idx="4294967295"/>
          </p:nvPr>
        </p:nvSpPr>
        <p:spPr>
          <a:xfrm>
            <a:off x="11089817" y="6404292"/>
            <a:ext cx="263981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pic>
        <p:nvPicPr>
          <p:cNvPr id="607" name="image8.png" descr="http://www.i3solutions.com/Images/MiscellaneousPage/Portals_and_Collaboration_Graphic_v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98871" y="2630120"/>
            <a:ext cx="5794258" cy="3437271"/>
          </a:xfrm>
          <a:prstGeom prst="rect">
            <a:avLst/>
          </a:prstGeom>
          <a:ln w="12700">
            <a:miter lim="400000"/>
          </a:ln>
        </p:spPr>
      </p:pic>
      <p:sp>
        <p:nvSpPr>
          <p:cNvPr id="608" name="Shape 608"/>
          <p:cNvSpPr/>
          <p:nvPr/>
        </p:nvSpPr>
        <p:spPr>
          <a:xfrm>
            <a:off x="1699236" y="1168306"/>
            <a:ext cx="2540001" cy="117129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blurRad="152400" dist="88900" dir="5400000" rotWithShape="0">
              <a:srgbClr val="000000">
                <a:alpha val="28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609" name="Shape 609"/>
          <p:cNvSpPr/>
          <p:nvPr/>
        </p:nvSpPr>
        <p:spPr>
          <a:xfrm>
            <a:off x="1699236" y="1574885"/>
            <a:ext cx="2540001" cy="358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Build the Community</a:t>
            </a:r>
          </a:p>
        </p:txBody>
      </p:sp>
      <p:sp>
        <p:nvSpPr>
          <p:cNvPr id="610" name="Shape 610"/>
          <p:cNvSpPr/>
          <p:nvPr/>
        </p:nvSpPr>
        <p:spPr>
          <a:xfrm>
            <a:off x="4826000" y="1168306"/>
            <a:ext cx="2540000" cy="117129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blurRad="152400" dist="91596" dir="5400000" rotWithShape="0">
              <a:srgbClr val="000000">
                <a:alpha val="28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611" name="Shape 611"/>
          <p:cNvSpPr/>
          <p:nvPr/>
        </p:nvSpPr>
        <p:spPr>
          <a:xfrm>
            <a:off x="5017963" y="1308186"/>
            <a:ext cx="2348038" cy="891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Develop tools for Collaboration and Coordination</a:t>
            </a:r>
          </a:p>
        </p:txBody>
      </p:sp>
      <p:sp>
        <p:nvSpPr>
          <p:cNvPr id="612" name="Shape 612"/>
          <p:cNvSpPr/>
          <p:nvPr/>
        </p:nvSpPr>
        <p:spPr>
          <a:xfrm>
            <a:off x="7952764" y="1168306"/>
            <a:ext cx="2540002" cy="1171298"/>
          </a:xfrm>
          <a:prstGeom prst="rect">
            <a:avLst/>
          </a:prstGeom>
          <a:solidFill>
            <a:srgbClr val="CF1F27"/>
          </a:solidFill>
          <a:ln w="12700">
            <a:miter lim="400000"/>
          </a:ln>
          <a:effectLst>
            <a:outerShdw blurRad="152400" dist="91596" dir="5400000" rotWithShape="0">
              <a:srgbClr val="000000">
                <a:alpha val="28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613" name="Shape 613"/>
          <p:cNvSpPr/>
          <p:nvPr/>
        </p:nvSpPr>
        <p:spPr>
          <a:xfrm>
            <a:off x="8136962" y="1441536"/>
            <a:ext cx="2338416" cy="624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Develop Operational Standards</a:t>
            </a:r>
          </a:p>
        </p:txBody>
      </p:sp>
      <p:sp>
        <p:nvSpPr>
          <p:cNvPr id="614" name="Shape 614"/>
          <p:cNvSpPr/>
          <p:nvPr/>
        </p:nvSpPr>
        <p:spPr>
          <a:xfrm>
            <a:off x="1273932" y="1416134"/>
            <a:ext cx="394353" cy="675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3900" b="1">
                <a:solidFill>
                  <a:srgbClr val="535353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1</a:t>
            </a:r>
          </a:p>
        </p:txBody>
      </p:sp>
      <p:sp>
        <p:nvSpPr>
          <p:cNvPr id="615" name="Shape 615"/>
          <p:cNvSpPr/>
          <p:nvPr/>
        </p:nvSpPr>
        <p:spPr>
          <a:xfrm>
            <a:off x="4429881" y="1416134"/>
            <a:ext cx="394354" cy="675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3900" b="1">
                <a:solidFill>
                  <a:srgbClr val="535353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2</a:t>
            </a:r>
          </a:p>
        </p:txBody>
      </p:sp>
      <p:sp>
        <p:nvSpPr>
          <p:cNvPr id="616" name="Shape 616"/>
          <p:cNvSpPr/>
          <p:nvPr/>
        </p:nvSpPr>
        <p:spPr>
          <a:xfrm>
            <a:off x="7535033" y="1416134"/>
            <a:ext cx="394353" cy="675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3900" b="1">
                <a:solidFill>
                  <a:srgbClr val="535353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3</a:t>
            </a:r>
          </a:p>
        </p:txBody>
      </p:sp>
      <p:sp>
        <p:nvSpPr>
          <p:cNvPr id="617" name="Shape 617"/>
          <p:cNvSpPr/>
          <p:nvPr/>
        </p:nvSpPr>
        <p:spPr>
          <a:xfrm>
            <a:off x="228599" y="225965"/>
            <a:ext cx="1069848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/>
              <a:t>The Community Resiliency Initiative Process</a:t>
            </a:r>
          </a:p>
        </p:txBody>
      </p:sp>
      <p:pic>
        <p:nvPicPr>
          <p:cNvPr id="618" name="image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2036" y="6384101"/>
            <a:ext cx="1329012" cy="3096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9" name="Group 639"/>
          <p:cNvGrpSpPr/>
          <p:nvPr/>
        </p:nvGrpSpPr>
        <p:grpSpPr>
          <a:xfrm>
            <a:off x="2894496" y="9233"/>
            <a:ext cx="6039132" cy="6839534"/>
            <a:chOff x="0" y="-2"/>
            <a:chExt cx="6039130" cy="6839532"/>
          </a:xfrm>
        </p:grpSpPr>
        <p:sp>
          <p:nvSpPr>
            <p:cNvPr id="620" name="Shape 620"/>
            <p:cNvSpPr/>
            <p:nvPr/>
          </p:nvSpPr>
          <p:spPr>
            <a:xfrm>
              <a:off x="0" y="1917903"/>
              <a:ext cx="6039131" cy="4921627"/>
            </a:xfrm>
            <a:prstGeom prst="rect">
              <a:avLst/>
            </a:pr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grpSp>
          <p:nvGrpSpPr>
            <p:cNvPr id="624" name="Group 624"/>
            <p:cNvGrpSpPr/>
            <p:nvPr/>
          </p:nvGrpSpPr>
          <p:grpSpPr>
            <a:xfrm>
              <a:off x="4643320" y="-3"/>
              <a:ext cx="721343" cy="6839534"/>
              <a:chOff x="0" y="-1"/>
              <a:chExt cx="721341" cy="6839532"/>
            </a:xfrm>
          </p:grpSpPr>
          <p:sp>
            <p:nvSpPr>
              <p:cNvPr id="621" name="Shape 621"/>
              <p:cNvSpPr/>
              <p:nvPr/>
            </p:nvSpPr>
            <p:spPr>
              <a:xfrm>
                <a:off x="182061" y="-2"/>
                <a:ext cx="338469" cy="6839534"/>
              </a:xfrm>
              <a:prstGeom prst="rect">
                <a:avLst/>
              </a:prstGeom>
              <a:solidFill>
                <a:srgbClr val="FF0000"/>
              </a:solidFill>
              <a:ln w="9525" cap="flat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622" name="Shape 622"/>
              <p:cNvSpPr/>
              <p:nvPr/>
            </p:nvSpPr>
            <p:spPr>
              <a:xfrm>
                <a:off x="-1" y="-2"/>
                <a:ext cx="82398" cy="6839534"/>
              </a:xfrm>
              <a:prstGeom prst="rect">
                <a:avLst/>
              </a:prstGeom>
              <a:solidFill>
                <a:srgbClr val="0000FF"/>
              </a:solidFill>
              <a:ln w="9525" cap="flat">
                <a:solidFill>
                  <a:srgbClr val="0000F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623" name="Shape 623"/>
              <p:cNvSpPr/>
              <p:nvPr/>
            </p:nvSpPr>
            <p:spPr>
              <a:xfrm>
                <a:off x="638943" y="-2"/>
                <a:ext cx="82398" cy="6839534"/>
              </a:xfrm>
              <a:prstGeom prst="rect">
                <a:avLst/>
              </a:prstGeom>
              <a:solidFill>
                <a:srgbClr val="0000FF"/>
              </a:solidFill>
              <a:ln w="9525" cap="flat">
                <a:solidFill>
                  <a:srgbClr val="0000F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</p:grpSp>
        <p:grpSp>
          <p:nvGrpSpPr>
            <p:cNvPr id="634" name="Group 634"/>
            <p:cNvGrpSpPr/>
            <p:nvPr/>
          </p:nvGrpSpPr>
          <p:grpSpPr>
            <a:xfrm>
              <a:off x="503260" y="1878135"/>
              <a:ext cx="5322725" cy="4086995"/>
              <a:chOff x="0" y="0"/>
              <a:chExt cx="5322724" cy="4086994"/>
            </a:xfrm>
          </p:grpSpPr>
          <p:sp>
            <p:nvSpPr>
              <p:cNvPr id="625" name="Shape 625"/>
              <p:cNvSpPr/>
              <p:nvPr/>
            </p:nvSpPr>
            <p:spPr>
              <a:xfrm>
                <a:off x="3776924" y="3843156"/>
                <a:ext cx="1454030" cy="2438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lnSpc>
                    <a:spcPct val="107000"/>
                  </a:lnSpc>
                  <a:spcBef>
                    <a:spcPts val="800"/>
                  </a:spcBef>
                  <a:defRPr sz="1100">
                    <a:latin typeface="+mn-lt"/>
                    <a:ea typeface="+mn-ea"/>
                    <a:cs typeface="+mn-cs"/>
                    <a:sym typeface="Calibri"/>
                  </a:defRPr>
                </a:lvl1pPr>
              </a:lstStyle>
              <a:p>
                <a:r>
                  <a:rPr/>
                  <a:t> </a:t>
                </a:r>
              </a:p>
            </p:txBody>
          </p:sp>
          <p:sp>
            <p:nvSpPr>
              <p:cNvPr id="626" name="Shape 626"/>
              <p:cNvSpPr/>
              <p:nvPr/>
            </p:nvSpPr>
            <p:spPr>
              <a:xfrm>
                <a:off x="1257165" y="3078934"/>
                <a:ext cx="1320815" cy="2438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lnSpc>
                    <a:spcPct val="107000"/>
                  </a:lnSpc>
                  <a:spcBef>
                    <a:spcPts val="800"/>
                  </a:spcBef>
                  <a:defRPr sz="1100">
                    <a:latin typeface="+mn-lt"/>
                    <a:ea typeface="+mn-ea"/>
                    <a:cs typeface="+mn-cs"/>
                    <a:sym typeface="Calibri"/>
                  </a:defRPr>
                </a:lvl1pPr>
              </a:lstStyle>
              <a:p>
                <a:r>
                  <a:rPr/>
                  <a:t> </a:t>
                </a:r>
              </a:p>
            </p:txBody>
          </p:sp>
          <p:sp>
            <p:nvSpPr>
              <p:cNvPr id="627" name="Shape 627"/>
              <p:cNvSpPr/>
              <p:nvPr/>
            </p:nvSpPr>
            <p:spPr>
              <a:xfrm>
                <a:off x="3772483" y="0"/>
                <a:ext cx="1501396" cy="24383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lnSpc>
                    <a:spcPct val="107000"/>
                  </a:lnSpc>
                  <a:spcBef>
                    <a:spcPts val="800"/>
                  </a:spcBef>
                  <a:defRPr sz="1100">
                    <a:latin typeface="+mn-lt"/>
                    <a:ea typeface="+mn-ea"/>
                    <a:cs typeface="+mn-cs"/>
                    <a:sym typeface="Calibri"/>
                  </a:defRPr>
                </a:lvl1pPr>
              </a:lstStyle>
              <a:p>
                <a:r>
                  <a:rPr/>
                  <a:t> </a:t>
                </a:r>
              </a:p>
            </p:txBody>
          </p:sp>
          <p:sp>
            <p:nvSpPr>
              <p:cNvPr id="628" name="Shape 628"/>
              <p:cNvSpPr/>
              <p:nvPr/>
            </p:nvSpPr>
            <p:spPr>
              <a:xfrm>
                <a:off x="2506930" y="3086283"/>
                <a:ext cx="1349431" cy="2438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lnSpc>
                    <a:spcPct val="107000"/>
                  </a:lnSpc>
                  <a:spcBef>
                    <a:spcPts val="800"/>
                  </a:spcBef>
                  <a:defRPr sz="1100">
                    <a:latin typeface="+mn-lt"/>
                    <a:ea typeface="+mn-ea"/>
                    <a:cs typeface="+mn-cs"/>
                    <a:sym typeface="Calibri"/>
                  </a:defRPr>
                </a:lvl1pPr>
              </a:lstStyle>
              <a:p>
                <a:r>
                  <a:rPr/>
                  <a:t> </a:t>
                </a:r>
              </a:p>
            </p:txBody>
          </p:sp>
          <p:sp>
            <p:nvSpPr>
              <p:cNvPr id="629" name="Shape 629"/>
              <p:cNvSpPr/>
              <p:nvPr/>
            </p:nvSpPr>
            <p:spPr>
              <a:xfrm>
                <a:off x="3789258" y="2307363"/>
                <a:ext cx="1488075" cy="2438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lnSpc>
                    <a:spcPct val="107000"/>
                  </a:lnSpc>
                  <a:spcBef>
                    <a:spcPts val="800"/>
                  </a:spcBef>
                  <a:defRPr sz="1100">
                    <a:latin typeface="+mn-lt"/>
                    <a:ea typeface="+mn-ea"/>
                    <a:cs typeface="+mn-cs"/>
                    <a:sym typeface="Calibri"/>
                  </a:defRPr>
                </a:lvl1pPr>
              </a:lstStyle>
              <a:p>
                <a:r>
                  <a:rPr/>
                  <a:t> </a:t>
                </a:r>
              </a:p>
            </p:txBody>
          </p:sp>
          <p:sp>
            <p:nvSpPr>
              <p:cNvPr id="630" name="Shape 630"/>
              <p:cNvSpPr/>
              <p:nvPr/>
            </p:nvSpPr>
            <p:spPr>
              <a:xfrm>
                <a:off x="3789258" y="1518069"/>
                <a:ext cx="1392357" cy="2438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lnSpc>
                    <a:spcPct val="107000"/>
                  </a:lnSpc>
                  <a:spcBef>
                    <a:spcPts val="800"/>
                  </a:spcBef>
                  <a:defRPr sz="1100">
                    <a:latin typeface="+mn-lt"/>
                    <a:ea typeface="+mn-ea"/>
                    <a:cs typeface="+mn-cs"/>
                    <a:sym typeface="Calibri"/>
                  </a:defRPr>
                </a:lvl1pPr>
              </a:lstStyle>
              <a:p>
                <a:r>
                  <a:rPr/>
                  <a:t> </a:t>
                </a:r>
              </a:p>
            </p:txBody>
          </p:sp>
          <p:sp>
            <p:nvSpPr>
              <p:cNvPr id="631" name="Shape 631"/>
              <p:cNvSpPr/>
              <p:nvPr/>
            </p:nvSpPr>
            <p:spPr>
              <a:xfrm>
                <a:off x="3789258" y="3078934"/>
                <a:ext cx="1533467" cy="2438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lnSpc>
                    <a:spcPct val="107000"/>
                  </a:lnSpc>
                  <a:spcBef>
                    <a:spcPts val="800"/>
                  </a:spcBef>
                  <a:defRPr sz="1100">
                    <a:latin typeface="+mn-lt"/>
                    <a:ea typeface="+mn-ea"/>
                    <a:cs typeface="+mn-cs"/>
                    <a:sym typeface="Calibri"/>
                  </a:defRPr>
                </a:lvl1pPr>
              </a:lstStyle>
              <a:p>
                <a:r>
                  <a:rPr/>
                  <a:t> </a:t>
                </a:r>
              </a:p>
            </p:txBody>
          </p:sp>
          <p:sp>
            <p:nvSpPr>
              <p:cNvPr id="632" name="Shape 632"/>
              <p:cNvSpPr/>
              <p:nvPr/>
            </p:nvSpPr>
            <p:spPr>
              <a:xfrm>
                <a:off x="3789258" y="754712"/>
                <a:ext cx="1504851" cy="2438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lnSpc>
                    <a:spcPct val="107000"/>
                  </a:lnSpc>
                  <a:spcBef>
                    <a:spcPts val="800"/>
                  </a:spcBef>
                  <a:defRPr sz="1100">
                    <a:latin typeface="+mn-lt"/>
                    <a:ea typeface="+mn-ea"/>
                    <a:cs typeface="+mn-cs"/>
                    <a:sym typeface="Calibri"/>
                  </a:defRPr>
                </a:lvl1pPr>
              </a:lstStyle>
              <a:p>
                <a:r>
                  <a:rPr/>
                  <a:t> </a:t>
                </a:r>
              </a:p>
            </p:txBody>
          </p:sp>
          <p:sp>
            <p:nvSpPr>
              <p:cNvPr id="633" name="Shape 633"/>
              <p:cNvSpPr/>
              <p:nvPr/>
            </p:nvSpPr>
            <p:spPr>
              <a:xfrm>
                <a:off x="0" y="3086283"/>
                <a:ext cx="1349431" cy="2438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lnSpc>
                    <a:spcPct val="107000"/>
                  </a:lnSpc>
                  <a:spcBef>
                    <a:spcPts val="800"/>
                  </a:spcBef>
                  <a:defRPr sz="1100">
                    <a:latin typeface="+mn-lt"/>
                    <a:ea typeface="+mn-ea"/>
                    <a:cs typeface="+mn-cs"/>
                    <a:sym typeface="Calibri"/>
                  </a:defRPr>
                </a:lvl1pPr>
              </a:lstStyle>
              <a:p>
                <a:r>
                  <a:rPr/>
                  <a:t> </a:t>
                </a:r>
              </a:p>
            </p:txBody>
          </p:sp>
        </p:grpSp>
        <p:grpSp>
          <p:nvGrpSpPr>
            <p:cNvPr id="638" name="Group 638"/>
            <p:cNvGrpSpPr/>
            <p:nvPr/>
          </p:nvGrpSpPr>
          <p:grpSpPr>
            <a:xfrm>
              <a:off x="512141" y="607314"/>
              <a:ext cx="3932838" cy="5743201"/>
              <a:chOff x="0" y="0"/>
              <a:chExt cx="3932837" cy="5743200"/>
            </a:xfrm>
          </p:grpSpPr>
          <p:sp>
            <p:nvSpPr>
              <p:cNvPr id="635" name="Shape 635"/>
              <p:cNvSpPr/>
              <p:nvPr/>
            </p:nvSpPr>
            <p:spPr>
              <a:xfrm>
                <a:off x="0" y="0"/>
                <a:ext cx="3932838" cy="161568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/>
              <a:p>
                <a:pPr>
                  <a:lnSpc>
                    <a:spcPct val="107000"/>
                  </a:lnSpc>
                  <a:spcBef>
                    <a:spcPts val="600"/>
                  </a:spcBef>
                  <a:defRPr sz="2800" b="1"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r>
                  <a:rPr/>
                  <a:t>City</a:t>
                </a:r>
                <a:r>
                  <a:rPr>
                    <a:latin typeface="+mn-lt"/>
                    <a:ea typeface="+mn-ea"/>
                    <a:cs typeface="+mn-cs"/>
                    <a:sym typeface="Calibri"/>
                  </a:rPr>
                  <a:t> </a:t>
                </a:r>
                <a:r>
                  <a:rPr sz="2400" i="1"/>
                  <a:t>of</a:t>
                </a:r>
                <a:r>
                  <a:rPr>
                    <a:latin typeface="+mn-lt"/>
                    <a:ea typeface="+mn-ea"/>
                    <a:cs typeface="+mn-cs"/>
                    <a:sym typeface="Calibri"/>
                  </a:rPr>
                  <a:t> </a:t>
                </a:r>
                <a:r>
                  <a:rPr/>
                  <a:t>Los Angeles</a:t>
                </a:r>
                <a:endParaRPr sz="1100"/>
              </a:p>
              <a:p>
                <a:pPr>
                  <a:lnSpc>
                    <a:spcPct val="107000"/>
                  </a:lnSpc>
                  <a:spcBef>
                    <a:spcPts val="800"/>
                  </a:spcBef>
                  <a:defRPr sz="3200" b="1" cap="small">
                    <a:latin typeface="+mn-lt"/>
                    <a:ea typeface="+mn-ea"/>
                    <a:cs typeface="+mn-cs"/>
                    <a:sym typeface="Calibri"/>
                  </a:defRPr>
                </a:pPr>
                <a:r>
                  <a:rPr/>
                  <a:t>Emergency Operations Plan</a:t>
                </a:r>
              </a:p>
            </p:txBody>
          </p:sp>
          <p:sp>
            <p:nvSpPr>
              <p:cNvPr id="636" name="Shape 636"/>
              <p:cNvSpPr/>
              <p:nvPr/>
            </p:nvSpPr>
            <p:spPr>
              <a:xfrm>
                <a:off x="0" y="2271053"/>
                <a:ext cx="3654563" cy="205104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/>
              <a:p>
                <a:pPr algn="ctr">
                  <a:lnSpc>
                    <a:spcPct val="107000"/>
                  </a:lnSpc>
                  <a:spcBef>
                    <a:spcPts val="800"/>
                  </a:spcBef>
                  <a:defRPr sz="2600" b="1">
                    <a:latin typeface="+mn-lt"/>
                    <a:ea typeface="+mn-ea"/>
                    <a:cs typeface="+mn-cs"/>
                    <a:sym typeface="Calibri"/>
                  </a:defRPr>
                </a:pPr>
                <a:r>
                  <a:rPr/>
                  <a:t>Business Operations Center (BOC)</a:t>
                </a:r>
                <a:endParaRPr sz="1100"/>
              </a:p>
              <a:p>
                <a:pPr algn="ctr">
                  <a:lnSpc>
                    <a:spcPct val="107000"/>
                  </a:lnSpc>
                  <a:spcBef>
                    <a:spcPts val="800"/>
                  </a:spcBef>
                  <a:defRPr sz="2600" b="1">
                    <a:latin typeface="+mn-lt"/>
                    <a:ea typeface="+mn-ea"/>
                    <a:cs typeface="+mn-cs"/>
                    <a:sym typeface="Calibri"/>
                  </a:defRPr>
                </a:pPr>
                <a:r>
                  <a:rPr/>
                  <a:t>Operational Guidelines</a:t>
                </a:r>
                <a:endParaRPr sz="1100"/>
              </a:p>
              <a:p>
                <a:pPr>
                  <a:lnSpc>
                    <a:spcPct val="107000"/>
                  </a:lnSpc>
                  <a:spcBef>
                    <a:spcPts val="800"/>
                  </a:spcBef>
                  <a:defRPr sz="3600">
                    <a:latin typeface="+mn-lt"/>
                    <a:ea typeface="+mn-ea"/>
                    <a:cs typeface="+mn-cs"/>
                    <a:sym typeface="Calibri"/>
                  </a:defRPr>
                </a:pPr>
                <a:r>
                  <a:rPr/>
                  <a:t> </a:t>
                </a:r>
              </a:p>
            </p:txBody>
          </p:sp>
          <p:sp>
            <p:nvSpPr>
              <p:cNvPr id="637" name="Shape 637"/>
              <p:cNvSpPr/>
              <p:nvPr/>
            </p:nvSpPr>
            <p:spPr>
              <a:xfrm>
                <a:off x="815578" y="5129538"/>
                <a:ext cx="2056958" cy="6136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/>
              <a:p>
                <a:pPr algn="ctr">
                  <a:lnSpc>
                    <a:spcPct val="107000"/>
                  </a:lnSpc>
                  <a:spcBef>
                    <a:spcPts val="800"/>
                  </a:spcBef>
                  <a:defRPr sz="1400" b="1">
                    <a:latin typeface="+mn-lt"/>
                    <a:ea typeface="+mn-ea"/>
                    <a:cs typeface="+mn-cs"/>
                    <a:sym typeface="Calibri"/>
                  </a:defRPr>
                </a:pPr>
                <a:r>
                  <a:rPr/>
                  <a:t>CREATED</a:t>
                </a:r>
                <a:endParaRPr sz="1100"/>
              </a:p>
              <a:p>
                <a:pPr algn="ctr">
                  <a:lnSpc>
                    <a:spcPct val="107000"/>
                  </a:lnSpc>
                  <a:spcBef>
                    <a:spcPts val="800"/>
                  </a:spcBef>
                  <a:defRPr sz="1400">
                    <a:latin typeface="+mn-lt"/>
                    <a:ea typeface="+mn-ea"/>
                    <a:cs typeface="+mn-cs"/>
                    <a:sym typeface="Calibri"/>
                  </a:defRPr>
                </a:pPr>
                <a:r>
                  <a:rPr/>
                  <a:t>JANUARY 2013</a:t>
                </a:r>
              </a:p>
            </p:txBody>
          </p:sp>
        </p:grpSp>
      </p:grpSp>
      <p:pic>
        <p:nvPicPr>
          <p:cNvPr id="640" name="image58.png" descr="los-angeles-seal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85862" y="805314"/>
            <a:ext cx="1441244" cy="1341473"/>
          </a:xfrm>
          <a:prstGeom prst="rect">
            <a:avLst/>
          </a:prstGeom>
          <a:ln w="12700">
            <a:miter lim="400000"/>
          </a:ln>
        </p:spPr>
      </p:pic>
      <p:pic>
        <p:nvPicPr>
          <p:cNvPr id="641" name="image59.jpeg" descr="los_angeles_city_hall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13051" y="4937340"/>
            <a:ext cx="1586867" cy="1033147"/>
          </a:xfrm>
          <a:prstGeom prst="rect">
            <a:avLst/>
          </a:prstGeom>
          <a:ln w="12700">
            <a:miter lim="400000"/>
          </a:ln>
        </p:spPr>
      </p:pic>
      <p:sp>
        <p:nvSpPr>
          <p:cNvPr id="642" name="Shape 642"/>
          <p:cNvSpPr>
            <a:spLocks noGrp="1"/>
          </p:cNvSpPr>
          <p:nvPr>
            <p:ph type="sldNum" sz="quarter" idx="4294967295"/>
          </p:nvPr>
        </p:nvSpPr>
        <p:spPr>
          <a:xfrm>
            <a:off x="11089817" y="6404292"/>
            <a:ext cx="263981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pic>
        <p:nvPicPr>
          <p:cNvPr id="643" name="image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2036" y="6384101"/>
            <a:ext cx="1329012" cy="3096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>
            <a:spLocks noGrp="1"/>
          </p:cNvSpPr>
          <p:nvPr>
            <p:ph type="sldNum" sz="quarter" idx="4294967295"/>
          </p:nvPr>
        </p:nvSpPr>
        <p:spPr>
          <a:xfrm>
            <a:off x="11169739" y="6404292"/>
            <a:ext cx="184059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375" name="Shape 375"/>
          <p:cNvSpPr/>
          <p:nvPr/>
        </p:nvSpPr>
        <p:spPr>
          <a:xfrm>
            <a:off x="228599" y="228599"/>
            <a:ext cx="10698483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/>
              <a:t>San Bernardino Shooting</a:t>
            </a:r>
          </a:p>
        </p:txBody>
      </p:sp>
      <p:grpSp>
        <p:nvGrpSpPr>
          <p:cNvPr id="379" name="Group 379"/>
          <p:cNvGrpSpPr/>
          <p:nvPr/>
        </p:nvGrpSpPr>
        <p:grpSpPr>
          <a:xfrm>
            <a:off x="153976" y="752285"/>
            <a:ext cx="11884049" cy="2585368"/>
            <a:chOff x="0" y="0"/>
            <a:chExt cx="11884047" cy="2585367"/>
          </a:xfrm>
        </p:grpSpPr>
        <p:pic>
          <p:nvPicPr>
            <p:cNvPr id="376" name="image11.ti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3066"/>
              <a:ext cx="3871899" cy="25792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77" name="image12.tif"/>
            <p:cNvPicPr>
              <a:picLocks noChangeAspect="1"/>
            </p:cNvPicPr>
            <p:nvPr/>
          </p:nvPicPr>
          <p:blipFill>
            <a:blip r:embed="rId3">
              <a:extLst/>
            </a:blip>
            <a:srcRect r="4967"/>
            <a:stretch>
              <a:fillRect/>
            </a:stretch>
          </p:blipFill>
          <p:spPr>
            <a:xfrm>
              <a:off x="4005727" y="0"/>
              <a:ext cx="3873609" cy="25853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78" name="image13.tif"/>
            <p:cNvPicPr>
              <a:picLocks noChangeAspect="1"/>
            </p:cNvPicPr>
            <p:nvPr/>
          </p:nvPicPr>
          <p:blipFill>
            <a:blip r:embed="rId4">
              <a:extLst/>
            </a:blip>
            <a:srcRect r="15651"/>
            <a:stretch>
              <a:fillRect/>
            </a:stretch>
          </p:blipFill>
          <p:spPr>
            <a:xfrm>
              <a:off x="8013175" y="2326"/>
              <a:ext cx="3870873" cy="25806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80" name="image14.tif"/>
          <p:cNvPicPr>
            <a:picLocks noChangeAspect="1"/>
          </p:cNvPicPr>
          <p:nvPr/>
        </p:nvPicPr>
        <p:blipFill>
          <a:blip r:embed="rId5">
            <a:extLst/>
          </a:blip>
          <a:srcRect t="5316" b="5316"/>
          <a:stretch>
            <a:fillRect/>
          </a:stretch>
        </p:blipFill>
        <p:spPr>
          <a:xfrm>
            <a:off x="4164607" y="3469352"/>
            <a:ext cx="3862864" cy="2589088"/>
          </a:xfrm>
          <a:prstGeom prst="rect">
            <a:avLst/>
          </a:prstGeom>
          <a:ln w="12700">
            <a:miter lim="400000"/>
          </a:ln>
        </p:spPr>
      </p:pic>
      <p:pic>
        <p:nvPicPr>
          <p:cNvPr id="381" name="image15.ti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316482" y="3479724"/>
            <a:ext cx="3447157" cy="2585369"/>
          </a:xfrm>
          <a:prstGeom prst="rect">
            <a:avLst/>
          </a:prstGeom>
          <a:ln w="12700">
            <a:miter lim="400000"/>
          </a:ln>
        </p:spPr>
      </p:pic>
      <p:pic>
        <p:nvPicPr>
          <p:cNvPr id="382" name="image16.tif"/>
          <p:cNvPicPr>
            <a:picLocks noChangeAspect="1"/>
          </p:cNvPicPr>
          <p:nvPr/>
        </p:nvPicPr>
        <p:blipFill>
          <a:blip r:embed="rId7">
            <a:extLst/>
          </a:blip>
          <a:srcRect t="1845"/>
          <a:stretch>
            <a:fillRect/>
          </a:stretch>
        </p:blipFill>
        <p:spPr>
          <a:xfrm>
            <a:off x="582787" y="3465696"/>
            <a:ext cx="3447156" cy="26633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image17.jpeg"/>
          <p:cNvPicPr>
            <a:picLocks noChangeAspect="1"/>
          </p:cNvPicPr>
          <p:nvPr/>
        </p:nvPicPr>
        <p:blipFill rotWithShape="1">
          <a:blip r:embed="rId2">
            <a:extLst/>
          </a:blip>
          <a:srcRect l="1177" t="14311" r="1248" b="14450"/>
          <a:stretch/>
        </p:blipFill>
        <p:spPr>
          <a:xfrm>
            <a:off x="914400" y="329901"/>
            <a:ext cx="10520012" cy="5760417"/>
          </a:xfrm>
          <a:prstGeom prst="rect">
            <a:avLst/>
          </a:prstGeom>
          <a:ln w="12700">
            <a:miter lim="400000"/>
          </a:ln>
        </p:spPr>
      </p:pic>
      <p:sp>
        <p:nvSpPr>
          <p:cNvPr id="385" name="Shape 385"/>
          <p:cNvSpPr/>
          <p:nvPr/>
        </p:nvSpPr>
        <p:spPr>
          <a:xfrm>
            <a:off x="8108040" y="1071061"/>
            <a:ext cx="4315012" cy="802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 dirty="0"/>
              <a:t>San Bernardino Shooting 12/2/2015</a:t>
            </a:r>
          </a:p>
        </p:txBody>
      </p:sp>
      <p:pic>
        <p:nvPicPr>
          <p:cNvPr id="4" name="image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2036" y="6312709"/>
            <a:ext cx="1635449" cy="38101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Shape 388"/>
          <p:cNvSpPr/>
          <p:nvPr/>
        </p:nvSpPr>
        <p:spPr>
          <a:xfrm>
            <a:off x="241937" y="634290"/>
            <a:ext cx="609600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Bringing the local community together to respond</a:t>
            </a:r>
            <a:r>
              <a:rPr lang="en-US"/>
              <a:t>, contribute,</a:t>
            </a:r>
            <a:r>
              <a:rPr/>
              <a:t> and start the healing process</a:t>
            </a:r>
            <a:r>
              <a:rPr lang="en-US"/>
              <a:t>.</a:t>
            </a:r>
            <a:endParaRPr/>
          </a:p>
        </p:txBody>
      </p:sp>
      <p:sp>
        <p:nvSpPr>
          <p:cNvPr id="389" name="Shape 389"/>
          <p:cNvSpPr>
            <a:spLocks noGrp="1"/>
          </p:cNvSpPr>
          <p:nvPr>
            <p:ph type="sldNum" sz="quarter" idx="4294967295"/>
          </p:nvPr>
        </p:nvSpPr>
        <p:spPr>
          <a:xfrm>
            <a:off x="11089818" y="6404291"/>
            <a:ext cx="263980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390" name="Shape 390"/>
          <p:cNvSpPr/>
          <p:nvPr/>
        </p:nvSpPr>
        <p:spPr>
          <a:xfrm>
            <a:off x="228600" y="228599"/>
            <a:ext cx="421877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/>
              <a:t>San Bernardino Timeline</a:t>
            </a:r>
          </a:p>
        </p:txBody>
      </p:sp>
      <p:sp>
        <p:nvSpPr>
          <p:cNvPr id="391" name="Shape 391"/>
          <p:cNvSpPr/>
          <p:nvPr/>
        </p:nvSpPr>
        <p:spPr>
          <a:xfrm>
            <a:off x="444952" y="3081958"/>
            <a:ext cx="10908846" cy="1"/>
          </a:xfrm>
          <a:prstGeom prst="line">
            <a:avLst/>
          </a:prstGeom>
          <a:ln w="25400">
            <a:solidFill>
              <a:srgbClr val="CF1F27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92" name="Shape 392"/>
          <p:cNvSpPr/>
          <p:nvPr/>
        </p:nvSpPr>
        <p:spPr>
          <a:xfrm flipV="1">
            <a:off x="1683550" y="3092583"/>
            <a:ext cx="0" cy="403909"/>
          </a:xfrm>
          <a:prstGeom prst="line">
            <a:avLst/>
          </a:prstGeom>
          <a:ln w="12700">
            <a:solidFill>
              <a:srgbClr val="CF1F27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93" name="Shape 393"/>
          <p:cNvSpPr/>
          <p:nvPr/>
        </p:nvSpPr>
        <p:spPr>
          <a:xfrm flipV="1">
            <a:off x="10446636" y="2635577"/>
            <a:ext cx="2" cy="437070"/>
          </a:xfrm>
          <a:prstGeom prst="line">
            <a:avLst/>
          </a:prstGeom>
          <a:ln w="12700">
            <a:solidFill>
              <a:srgbClr val="CF1F27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95" name="Shape 395"/>
          <p:cNvSpPr/>
          <p:nvPr/>
        </p:nvSpPr>
        <p:spPr>
          <a:xfrm>
            <a:off x="228600" y="2149927"/>
            <a:ext cx="1329013" cy="491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457200">
              <a:lnSpc>
                <a:spcPct val="107916"/>
              </a:lnSpc>
              <a:spcBef>
                <a:spcPts val="800"/>
              </a:spcBef>
              <a:defRPr sz="1100" b="1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sz="1200">
                <a:solidFill>
                  <a:srgbClr val="FF0000"/>
                </a:solidFill>
              </a:rPr>
              <a:t>Incident </a:t>
            </a:r>
            <a:br>
              <a:rPr sz="1200">
                <a:solidFill>
                  <a:srgbClr val="FF0000"/>
                </a:solidFill>
              </a:rPr>
            </a:br>
            <a:r>
              <a:rPr lang="en-US" sz="1200">
                <a:solidFill>
                  <a:srgbClr val="FF0000"/>
                </a:solidFill>
              </a:rPr>
              <a:t>O</a:t>
            </a:r>
            <a:r>
              <a:rPr sz="1200">
                <a:solidFill>
                  <a:srgbClr val="FF0000"/>
                </a:solidFill>
              </a:rPr>
              <a:t>ccurred</a:t>
            </a:r>
          </a:p>
        </p:txBody>
      </p:sp>
      <p:sp>
        <p:nvSpPr>
          <p:cNvPr id="396" name="Shape 396"/>
          <p:cNvSpPr/>
          <p:nvPr/>
        </p:nvSpPr>
        <p:spPr>
          <a:xfrm>
            <a:off x="407441" y="2977394"/>
            <a:ext cx="194371" cy="194371"/>
          </a:xfrm>
          <a:prstGeom prst="ellipse">
            <a:avLst/>
          </a:prstGeom>
          <a:solidFill>
            <a:srgbClr val="CF1F2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97" name="Shape 397"/>
          <p:cNvSpPr/>
          <p:nvPr/>
        </p:nvSpPr>
        <p:spPr>
          <a:xfrm>
            <a:off x="508778" y="3560648"/>
            <a:ext cx="2450884" cy="2616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Call received from FBI Special Agent Maureen O’Conne</a:t>
            </a:r>
            <a:r>
              <a:rPr lang="en-US"/>
              <a:t>l</a:t>
            </a:r>
            <a:r>
              <a:rPr/>
              <a:t>l </a:t>
            </a:r>
            <a:br>
              <a:rPr/>
            </a:br>
            <a:r>
              <a:rPr/>
              <a:t>asking if LAEPF could potentially provide the resources to feed approximately 100 responders if needed.  </a:t>
            </a:r>
          </a:p>
          <a:p>
            <a:pPr defTabSz="457200"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/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LAEPF agrees to do our best in fulfilling this need if requests to do so.   LAEPF representative (Terri Pond) remained in contact with Special Agent O’Conne</a:t>
            </a:r>
            <a:r>
              <a:rPr lang="en-US"/>
              <a:t>l</a:t>
            </a:r>
            <a:r>
              <a:rPr/>
              <a:t>l pending any change in status.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/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/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br>
              <a:rPr/>
            </a:br>
            <a:endParaRPr/>
          </a:p>
        </p:txBody>
      </p:sp>
      <p:sp>
        <p:nvSpPr>
          <p:cNvPr id="398" name="Shape 398"/>
          <p:cNvSpPr/>
          <p:nvPr/>
        </p:nvSpPr>
        <p:spPr>
          <a:xfrm>
            <a:off x="1349761" y="2791459"/>
            <a:ext cx="675822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12:30</a:t>
            </a:r>
            <a:r>
              <a:rPr lang="en-US"/>
              <a:t> </a:t>
            </a:r>
            <a:r>
              <a:rPr/>
              <a:t>PM </a:t>
            </a:r>
          </a:p>
        </p:txBody>
      </p:sp>
      <p:sp>
        <p:nvSpPr>
          <p:cNvPr id="399" name="Shape 399"/>
          <p:cNvSpPr/>
          <p:nvPr/>
        </p:nvSpPr>
        <p:spPr>
          <a:xfrm>
            <a:off x="6280107" y="3573294"/>
            <a:ext cx="2118667" cy="2631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LAEPF – Creates BOC Incident Awareness Page for the San Bernardino Shooting which includes the following:</a:t>
            </a:r>
          </a:p>
          <a:p>
            <a:pPr marL="171450" lvl="4" indent="-171450" defTabSz="457200">
              <a:buSzPct val="100000"/>
              <a:buFont typeface="Arial"/>
              <a:buChar char="•"/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Map of area with key locations highlighted – regional center, street closures, shooter vehicle, house, hospital.  </a:t>
            </a:r>
          </a:p>
          <a:p>
            <a:pPr marL="171450" indent="-171450" defTabSz="457200">
              <a:buSzPct val="100000"/>
              <a:buFont typeface="Arial"/>
              <a:buChar char="•"/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Running incident facts list – posted as validated info became available.</a:t>
            </a:r>
          </a:p>
          <a:p>
            <a:pPr marL="171450" indent="-171450" defTabSz="457200">
              <a:buSzPct val="100000"/>
              <a:buFont typeface="Arial"/>
              <a:buChar char="•"/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Social Media – raw feed for twitter, </a:t>
            </a:r>
            <a:r>
              <a:rPr err="1"/>
              <a:t>instagram</a:t>
            </a:r>
            <a:r>
              <a:rPr/>
              <a:t>, - feeds constantly updated and re-validated</a:t>
            </a:r>
          </a:p>
        </p:txBody>
      </p:sp>
      <p:sp>
        <p:nvSpPr>
          <p:cNvPr id="400" name="Shape 400"/>
          <p:cNvSpPr/>
          <p:nvPr/>
        </p:nvSpPr>
        <p:spPr>
          <a:xfrm>
            <a:off x="2440186" y="2679504"/>
            <a:ext cx="939087" cy="243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December 3</a:t>
            </a:r>
            <a:r>
              <a:rPr baseline="31999"/>
              <a:t>rd</a:t>
            </a:r>
          </a:p>
        </p:txBody>
      </p:sp>
      <p:sp>
        <p:nvSpPr>
          <p:cNvPr id="402" name="Shape 402"/>
          <p:cNvSpPr/>
          <p:nvPr/>
        </p:nvSpPr>
        <p:spPr>
          <a:xfrm>
            <a:off x="3225637" y="3119492"/>
            <a:ext cx="653380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11:30</a:t>
            </a:r>
            <a:r>
              <a:rPr lang="en-US"/>
              <a:t> AM</a:t>
            </a:r>
            <a:endParaRPr/>
          </a:p>
        </p:txBody>
      </p:sp>
      <p:sp>
        <p:nvSpPr>
          <p:cNvPr id="403" name="Shape 403"/>
          <p:cNvSpPr/>
          <p:nvPr/>
        </p:nvSpPr>
        <p:spPr>
          <a:xfrm flipH="1" flipV="1">
            <a:off x="3515789" y="2459094"/>
            <a:ext cx="0" cy="632175"/>
          </a:xfrm>
          <a:prstGeom prst="line">
            <a:avLst/>
          </a:prstGeom>
          <a:ln w="12700">
            <a:solidFill>
              <a:srgbClr val="CF1F27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04" name="Shape 404"/>
          <p:cNvSpPr/>
          <p:nvPr/>
        </p:nvSpPr>
        <p:spPr>
          <a:xfrm>
            <a:off x="2356601" y="1549557"/>
            <a:ext cx="2483281" cy="100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FBI Special Agent Maureen O’Connell calls LAEFP saying it was a “go” requesting </a:t>
            </a:r>
            <a:br>
              <a:rPr/>
            </a:br>
            <a:r>
              <a:rPr/>
              <a:t>3 meals per day at Waterman Command Post for 100 responders starting this evening (Dec 3</a:t>
            </a:r>
            <a:r>
              <a:rPr baseline="30000"/>
              <a:t>rd</a:t>
            </a:r>
            <a:r>
              <a:rPr/>
              <a:t>).</a:t>
            </a:r>
          </a:p>
        </p:txBody>
      </p:sp>
      <p:sp>
        <p:nvSpPr>
          <p:cNvPr id="405" name="Shape 405"/>
          <p:cNvSpPr/>
          <p:nvPr/>
        </p:nvSpPr>
        <p:spPr>
          <a:xfrm>
            <a:off x="3841936" y="3549445"/>
            <a:ext cx="2106159" cy="2970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LAEPF responds by identifying and contacting potential food service / hospitality providers in the San Bernardino area.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br>
              <a:rPr/>
            </a:br>
            <a:r>
              <a:rPr/>
              <a:t>Mill Creek - BBQ Restaurant agrees to bring food for 100 by 4:30PM to the Waterman Command Post.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/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FBI Special Agent O’Connell is notified and directions / instructions for access to the site are obtained. 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/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LAEPF confirms the delivery, receives a 10% discount from Mill Creek – and pays for the balance.</a:t>
            </a:r>
          </a:p>
        </p:txBody>
      </p:sp>
      <p:sp>
        <p:nvSpPr>
          <p:cNvPr id="406" name="Shape 406"/>
          <p:cNvSpPr/>
          <p:nvPr/>
        </p:nvSpPr>
        <p:spPr>
          <a:xfrm>
            <a:off x="4987944" y="1476332"/>
            <a:ext cx="3879367" cy="938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LAEPF gathers internal response team  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LAEPF buys at Costco for Dec 4</a:t>
            </a:r>
            <a:r>
              <a:rPr baseline="30000"/>
              <a:t>th</a:t>
            </a:r>
            <a:r>
              <a:rPr/>
              <a:t> Breakfast and Lunch. 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LAEPF continues to call hospitality sector and obtains commitments from In-N-Out, Panda Express and Red Lobster. 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Be-More-Prepared drops off 7-11 certificates, Coffee, Soft drinks</a:t>
            </a:r>
            <a:r>
              <a:rPr lang="en-US"/>
              <a:t>.</a:t>
            </a:r>
            <a:endParaRPr/>
          </a:p>
        </p:txBody>
      </p:sp>
      <p:sp>
        <p:nvSpPr>
          <p:cNvPr id="407" name="Shape 407"/>
          <p:cNvSpPr/>
          <p:nvPr/>
        </p:nvSpPr>
        <p:spPr>
          <a:xfrm>
            <a:off x="213678" y="2679504"/>
            <a:ext cx="953776" cy="243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December 2</a:t>
            </a:r>
            <a:r>
              <a:rPr baseline="31999"/>
              <a:t>nd</a:t>
            </a:r>
          </a:p>
        </p:txBody>
      </p:sp>
      <p:sp>
        <p:nvSpPr>
          <p:cNvPr id="408" name="Shape 408"/>
          <p:cNvSpPr/>
          <p:nvPr/>
        </p:nvSpPr>
        <p:spPr>
          <a:xfrm>
            <a:off x="8014883" y="2663328"/>
            <a:ext cx="938814" cy="243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December 4</a:t>
            </a:r>
            <a:r>
              <a:rPr baseline="31999"/>
              <a:t>th</a:t>
            </a:r>
          </a:p>
        </p:txBody>
      </p:sp>
      <p:sp>
        <p:nvSpPr>
          <p:cNvPr id="409" name="Shape 409"/>
          <p:cNvSpPr/>
          <p:nvPr/>
        </p:nvSpPr>
        <p:spPr>
          <a:xfrm>
            <a:off x="8350390" y="2977393"/>
            <a:ext cx="194373" cy="194373"/>
          </a:xfrm>
          <a:prstGeom prst="ellipse">
            <a:avLst/>
          </a:prstGeom>
          <a:solidFill>
            <a:srgbClr val="CF1F2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410" name="Shape 410"/>
          <p:cNvSpPr/>
          <p:nvPr/>
        </p:nvSpPr>
        <p:spPr>
          <a:xfrm>
            <a:off x="8544763" y="3540278"/>
            <a:ext cx="3054338" cy="2987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LAEPF team picks up donated coffee (Starbucks) and arrives at Waterman Command Post at 6:00 AM. 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Additional donations arrive from RockStar energy drinks, and local Winchell's Donuts in support of San Bernardino County General Services Department.  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dirty="0"/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Walgreens arrives with donated water, snacks, Ice, and drinks from 3 local stores. Walgreens offers to open any store to get supplies along with general office space – with internet connection to any responding agency that might need it. 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LAEPF obtains and finalizes meal donations for all deliveries through Sunday evening. 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Panda Express provides on-site lunch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InfraGard – DSAC call – data provided by LAEPF (Brian Carlson CTO)</a:t>
            </a:r>
          </a:p>
        </p:txBody>
      </p:sp>
      <p:sp>
        <p:nvSpPr>
          <p:cNvPr id="411" name="Shape 411"/>
          <p:cNvSpPr/>
          <p:nvPr/>
        </p:nvSpPr>
        <p:spPr>
          <a:xfrm>
            <a:off x="9666574" y="831887"/>
            <a:ext cx="1861303" cy="17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4:30PM </a:t>
            </a:r>
            <a:r>
              <a:rPr lang="en-US"/>
              <a:t>I</a:t>
            </a:r>
            <a:r>
              <a:rPr/>
              <a:t>n-</a:t>
            </a:r>
            <a:r>
              <a:rPr lang="en-US"/>
              <a:t>N</a:t>
            </a:r>
            <a:r>
              <a:rPr/>
              <a:t>-</a:t>
            </a:r>
            <a:r>
              <a:rPr lang="en-US"/>
              <a:t>O</a:t>
            </a:r>
            <a:r>
              <a:rPr/>
              <a:t>ut </a:t>
            </a:r>
            <a:r>
              <a:rPr lang="en-US"/>
              <a:t> truck arrives with capacity  for </a:t>
            </a:r>
            <a:r>
              <a:rPr/>
              <a:t>330 double/doubles – fed 1</a:t>
            </a:r>
            <a:r>
              <a:rPr baseline="31999"/>
              <a:t>st</a:t>
            </a:r>
            <a:r>
              <a:rPr/>
              <a:t> responders and </a:t>
            </a:r>
            <a:r>
              <a:rPr lang="en-US"/>
              <a:t> obtained permission from </a:t>
            </a:r>
            <a:r>
              <a:rPr/>
              <a:t>FBI incident commander to distribute food along with </a:t>
            </a:r>
            <a:r>
              <a:rPr lang="en-US"/>
              <a:t>San Bernardino PD Asst.</a:t>
            </a:r>
            <a:r>
              <a:rPr/>
              <a:t> Chief McBride</a:t>
            </a:r>
            <a:r>
              <a:rPr lang="en-US"/>
              <a:t> to members of the Press Corps.</a:t>
            </a:r>
            <a:endParaRPr/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 Departed – 9PM</a:t>
            </a:r>
          </a:p>
        </p:txBody>
      </p:sp>
      <p:sp>
        <p:nvSpPr>
          <p:cNvPr id="413" name="Shape 413"/>
          <p:cNvSpPr/>
          <p:nvPr/>
        </p:nvSpPr>
        <p:spPr>
          <a:xfrm>
            <a:off x="9160212" y="2804722"/>
            <a:ext cx="591111" cy="243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6:00 AM</a:t>
            </a:r>
          </a:p>
        </p:txBody>
      </p:sp>
      <p:sp>
        <p:nvSpPr>
          <p:cNvPr id="414" name="Shape 414"/>
          <p:cNvSpPr/>
          <p:nvPr/>
        </p:nvSpPr>
        <p:spPr>
          <a:xfrm flipV="1">
            <a:off x="9483836" y="3092583"/>
            <a:ext cx="2" cy="437070"/>
          </a:xfrm>
          <a:prstGeom prst="line">
            <a:avLst/>
          </a:prstGeom>
          <a:ln w="12700">
            <a:solidFill>
              <a:srgbClr val="CF1F27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1" name="Shape 403"/>
          <p:cNvSpPr/>
          <p:nvPr/>
        </p:nvSpPr>
        <p:spPr>
          <a:xfrm flipH="1" flipV="1">
            <a:off x="6271419" y="2484851"/>
            <a:ext cx="0" cy="593970"/>
          </a:xfrm>
          <a:prstGeom prst="line">
            <a:avLst/>
          </a:prstGeom>
          <a:ln w="12700">
            <a:solidFill>
              <a:srgbClr val="CF1F27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2" name="Shape 392"/>
          <p:cNvSpPr/>
          <p:nvPr/>
        </p:nvSpPr>
        <p:spPr>
          <a:xfrm flipV="1">
            <a:off x="4873512" y="3092583"/>
            <a:ext cx="0" cy="403909"/>
          </a:xfrm>
          <a:prstGeom prst="line">
            <a:avLst/>
          </a:prstGeom>
          <a:ln w="12700">
            <a:solidFill>
              <a:srgbClr val="CF1F27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3" name="Shape 402"/>
          <p:cNvSpPr/>
          <p:nvPr/>
        </p:nvSpPr>
        <p:spPr>
          <a:xfrm>
            <a:off x="4551351" y="2770980"/>
            <a:ext cx="571627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 lang="en-US" dirty="0"/>
              <a:t>2</a:t>
            </a:r>
            <a:r>
              <a:rPr dirty="0"/>
              <a:t>:</a:t>
            </a:r>
            <a:r>
              <a:rPr lang="en-US" dirty="0"/>
              <a:t>0</a:t>
            </a:r>
            <a:r>
              <a:rPr dirty="0"/>
              <a:t>0</a:t>
            </a:r>
            <a:r>
              <a:rPr lang="en-US" dirty="0"/>
              <a:t> PM</a:t>
            </a:r>
            <a:endParaRPr dirty="0"/>
          </a:p>
        </p:txBody>
      </p:sp>
      <p:sp>
        <p:nvSpPr>
          <p:cNvPr id="34" name="Shape 402"/>
          <p:cNvSpPr/>
          <p:nvPr/>
        </p:nvSpPr>
        <p:spPr>
          <a:xfrm>
            <a:off x="6066547" y="3140369"/>
            <a:ext cx="571627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 lang="en-US" dirty="0"/>
              <a:t>2</a:t>
            </a:r>
            <a:r>
              <a:rPr dirty="0"/>
              <a:t>:30</a:t>
            </a:r>
            <a:r>
              <a:rPr lang="en-US" dirty="0"/>
              <a:t> PM</a:t>
            </a:r>
            <a:endParaRPr dirty="0"/>
          </a:p>
        </p:txBody>
      </p:sp>
      <p:sp>
        <p:nvSpPr>
          <p:cNvPr id="35" name="Shape 402"/>
          <p:cNvSpPr/>
          <p:nvPr/>
        </p:nvSpPr>
        <p:spPr>
          <a:xfrm>
            <a:off x="6888813" y="2832815"/>
            <a:ext cx="571627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 lang="en-US" dirty="0"/>
              <a:t>3</a:t>
            </a:r>
            <a:r>
              <a:rPr dirty="0"/>
              <a:t>:30</a:t>
            </a:r>
            <a:r>
              <a:rPr lang="en-US" dirty="0"/>
              <a:t> PM</a:t>
            </a:r>
            <a:endParaRPr dirty="0"/>
          </a:p>
        </p:txBody>
      </p:sp>
      <p:sp>
        <p:nvSpPr>
          <p:cNvPr id="36" name="Shape 392"/>
          <p:cNvSpPr/>
          <p:nvPr/>
        </p:nvSpPr>
        <p:spPr>
          <a:xfrm flipV="1">
            <a:off x="7139576" y="3092583"/>
            <a:ext cx="0" cy="403909"/>
          </a:xfrm>
          <a:prstGeom prst="line">
            <a:avLst/>
          </a:prstGeom>
          <a:ln w="12700">
            <a:solidFill>
              <a:srgbClr val="CF1F27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7" name="Shape 413"/>
          <p:cNvSpPr/>
          <p:nvPr/>
        </p:nvSpPr>
        <p:spPr>
          <a:xfrm>
            <a:off x="10237253" y="3108792"/>
            <a:ext cx="1705130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 lang="en-US" dirty="0"/>
              <a:t>4</a:t>
            </a:r>
            <a:r>
              <a:rPr dirty="0"/>
              <a:t>:</a:t>
            </a:r>
            <a:r>
              <a:rPr lang="en-US" dirty="0"/>
              <a:t>30</a:t>
            </a:r>
            <a:r>
              <a:rPr dirty="0"/>
              <a:t> </a:t>
            </a:r>
            <a:r>
              <a:rPr lang="en-US" dirty="0"/>
              <a:t>PM</a:t>
            </a:r>
            <a:endParaRPr dirty="0"/>
          </a:p>
        </p:txBody>
      </p:sp>
      <p:sp>
        <p:nvSpPr>
          <p:cNvPr id="38" name="Shape 396"/>
          <p:cNvSpPr/>
          <p:nvPr/>
        </p:nvSpPr>
        <p:spPr>
          <a:xfrm>
            <a:off x="2716011" y="2977394"/>
            <a:ext cx="194371" cy="194371"/>
          </a:xfrm>
          <a:prstGeom prst="ellipse">
            <a:avLst/>
          </a:prstGeom>
          <a:solidFill>
            <a:srgbClr val="CF1F2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image2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6200000">
            <a:off x="7055059" y="-302574"/>
            <a:ext cx="3741462" cy="6255966"/>
          </a:xfrm>
          <a:prstGeom prst="rect">
            <a:avLst/>
          </a:prstGeom>
          <a:ln w="12700">
            <a:miter lim="400000"/>
          </a:ln>
        </p:spPr>
      </p:pic>
      <p:pic>
        <p:nvPicPr>
          <p:cNvPr id="433" name="image2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5611" y="2248771"/>
            <a:ext cx="5576959" cy="3137040"/>
          </a:xfrm>
          <a:prstGeom prst="rect">
            <a:avLst/>
          </a:prstGeom>
          <a:ln w="12700">
            <a:miter lim="400000"/>
          </a:ln>
        </p:spPr>
      </p:pic>
      <p:sp>
        <p:nvSpPr>
          <p:cNvPr id="434" name="Shape 434"/>
          <p:cNvSpPr/>
          <p:nvPr/>
        </p:nvSpPr>
        <p:spPr>
          <a:xfrm>
            <a:off x="128912" y="198894"/>
            <a:ext cx="4315012" cy="802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400"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San Bernardino Shooting 12/4/2015</a:t>
            </a:r>
          </a:p>
        </p:txBody>
      </p:sp>
      <p:pic>
        <p:nvPicPr>
          <p:cNvPr id="435" name="image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2036" y="6384101"/>
            <a:ext cx="1329012" cy="309624"/>
          </a:xfrm>
          <a:prstGeom prst="rect">
            <a:avLst/>
          </a:prstGeom>
          <a:ln w="12700">
            <a:miter lim="400000"/>
          </a:ln>
        </p:spPr>
      </p:pic>
      <p:pic>
        <p:nvPicPr>
          <p:cNvPr id="436" name="pasted-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835175" y="5378450"/>
            <a:ext cx="2303313" cy="291753"/>
          </a:xfrm>
          <a:prstGeom prst="rect">
            <a:avLst/>
          </a:prstGeom>
          <a:ln w="12700">
            <a:miter lim="400000"/>
          </a:ln>
        </p:spPr>
      </p:pic>
      <p:sp>
        <p:nvSpPr>
          <p:cNvPr id="437" name="Shape 437"/>
          <p:cNvSpPr/>
          <p:nvPr/>
        </p:nvSpPr>
        <p:spPr>
          <a:xfrm>
            <a:off x="148191" y="-12136119"/>
            <a:ext cx="256614" cy="370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r>
              <a:rPr/>
              <a:t>V</a:t>
            </a:r>
          </a:p>
        </p:txBody>
      </p:sp>
      <p:pic>
        <p:nvPicPr>
          <p:cNvPr id="438" name="pasted-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591050" y="1045939"/>
            <a:ext cx="1125761" cy="1125761"/>
          </a:xfrm>
          <a:prstGeom prst="rect">
            <a:avLst/>
          </a:prstGeom>
          <a:ln w="12700">
            <a:miter lim="400000"/>
          </a:ln>
        </p:spPr>
      </p:pic>
      <p:pic>
        <p:nvPicPr>
          <p:cNvPr id="439" name="pasted-imag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7832" y="990487"/>
            <a:ext cx="1193131" cy="1193132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pasted-image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0232292" y="4867561"/>
            <a:ext cx="1826145" cy="80264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Shape 442"/>
          <p:cNvSpPr/>
          <p:nvPr/>
        </p:nvSpPr>
        <p:spPr>
          <a:xfrm>
            <a:off x="128912" y="205244"/>
            <a:ext cx="4315012" cy="802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400"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San Bernardino Shooting 12/4/2015</a:t>
            </a:r>
          </a:p>
        </p:txBody>
      </p:sp>
      <p:pic>
        <p:nvPicPr>
          <p:cNvPr id="443" name="image1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158" y="1200436"/>
            <a:ext cx="6654819" cy="4991115"/>
          </a:xfrm>
          <a:prstGeom prst="rect">
            <a:avLst/>
          </a:prstGeom>
          <a:ln w="12700">
            <a:miter lim="400000"/>
          </a:ln>
        </p:spPr>
      </p:pic>
      <p:pic>
        <p:nvPicPr>
          <p:cNvPr id="444" name="image19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26593" y="886364"/>
            <a:ext cx="5819598" cy="5819596"/>
          </a:xfrm>
          <a:prstGeom prst="rect">
            <a:avLst/>
          </a:prstGeom>
          <a:ln w="101600">
            <a:solidFill>
              <a:srgbClr val="FFFFFF"/>
            </a:solidFill>
            <a:miter/>
          </a:ln>
        </p:spPr>
      </p:pic>
      <p:pic>
        <p:nvPicPr>
          <p:cNvPr id="445" name="image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2036" y="6384101"/>
            <a:ext cx="1329012" cy="30962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6" name="pasted-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897065" y="330620"/>
            <a:ext cx="2478653" cy="551889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image2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490" y="1095049"/>
            <a:ext cx="5393508" cy="4045130"/>
          </a:xfrm>
          <a:prstGeom prst="rect">
            <a:avLst/>
          </a:prstGeom>
          <a:ln w="12700">
            <a:miter lim="400000"/>
          </a:ln>
        </p:spPr>
      </p:pic>
      <p:pic>
        <p:nvPicPr>
          <p:cNvPr id="454" name="image23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04835" y="1775669"/>
            <a:ext cx="6118674" cy="4589007"/>
          </a:xfrm>
          <a:prstGeom prst="rect">
            <a:avLst/>
          </a:prstGeom>
          <a:ln w="101600">
            <a:solidFill>
              <a:srgbClr val="FFFFFF"/>
            </a:solidFill>
            <a:miter/>
          </a:ln>
        </p:spPr>
      </p:pic>
      <p:sp>
        <p:nvSpPr>
          <p:cNvPr id="455" name="Shape 455"/>
          <p:cNvSpPr/>
          <p:nvPr/>
        </p:nvSpPr>
        <p:spPr>
          <a:xfrm>
            <a:off x="128912" y="198894"/>
            <a:ext cx="4315012" cy="802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400"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San Bernardino Shooting 12/4/2015</a:t>
            </a:r>
          </a:p>
        </p:txBody>
      </p:sp>
      <p:sp>
        <p:nvSpPr>
          <p:cNvPr id="456" name="Shape 456"/>
          <p:cNvSpPr/>
          <p:nvPr/>
        </p:nvSpPr>
        <p:spPr>
          <a:xfrm>
            <a:off x="7841705" y="948193"/>
            <a:ext cx="3545175" cy="751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330 “Double Double” hamburgers served!</a:t>
            </a:r>
          </a:p>
        </p:txBody>
      </p:sp>
      <p:pic>
        <p:nvPicPr>
          <p:cNvPr id="457" name="image24.t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909519" y="605358"/>
            <a:ext cx="1884665" cy="1177409"/>
          </a:xfrm>
          <a:prstGeom prst="rect">
            <a:avLst/>
          </a:prstGeom>
          <a:ln w="12700">
            <a:miter lim="400000"/>
          </a:ln>
        </p:spPr>
      </p:pic>
      <p:pic>
        <p:nvPicPr>
          <p:cNvPr id="458" name="image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62036" y="6384101"/>
            <a:ext cx="1329012" cy="30962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Shape 417"/>
          <p:cNvSpPr>
            <a:spLocks noGrp="1"/>
          </p:cNvSpPr>
          <p:nvPr>
            <p:ph type="sldNum" sz="quarter" idx="4294967295"/>
          </p:nvPr>
        </p:nvSpPr>
        <p:spPr>
          <a:xfrm>
            <a:off x="11089818" y="6404291"/>
            <a:ext cx="263980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  <p:sp>
        <p:nvSpPr>
          <p:cNvPr id="418" name="Shape 418"/>
          <p:cNvSpPr/>
          <p:nvPr/>
        </p:nvSpPr>
        <p:spPr>
          <a:xfrm>
            <a:off x="228600" y="228599"/>
            <a:ext cx="421877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San Bernardino Timeline</a:t>
            </a:r>
          </a:p>
        </p:txBody>
      </p:sp>
      <p:sp>
        <p:nvSpPr>
          <p:cNvPr id="419" name="Shape 419"/>
          <p:cNvSpPr/>
          <p:nvPr/>
        </p:nvSpPr>
        <p:spPr>
          <a:xfrm flipV="1">
            <a:off x="504625" y="3068131"/>
            <a:ext cx="11313682" cy="13828"/>
          </a:xfrm>
          <a:prstGeom prst="line">
            <a:avLst/>
          </a:prstGeom>
          <a:ln w="25400">
            <a:solidFill>
              <a:srgbClr val="CF1F27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20" name="Shape 420"/>
          <p:cNvSpPr/>
          <p:nvPr/>
        </p:nvSpPr>
        <p:spPr>
          <a:xfrm flipV="1">
            <a:off x="2446459" y="2531370"/>
            <a:ext cx="0" cy="543675"/>
          </a:xfrm>
          <a:prstGeom prst="line">
            <a:avLst/>
          </a:prstGeom>
          <a:ln w="12700">
            <a:solidFill>
              <a:srgbClr val="CF1F27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21" name="Shape 421"/>
          <p:cNvSpPr/>
          <p:nvPr/>
        </p:nvSpPr>
        <p:spPr>
          <a:xfrm>
            <a:off x="7533087" y="3587641"/>
            <a:ext cx="1761225" cy="1107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 lang="en-US" dirty="0"/>
              <a:t>LAEPF food provided for Breakfast</a:t>
            </a:r>
          </a:p>
          <a:p>
            <a:r>
              <a:rPr lang="en-US" dirty="0"/>
              <a:t>Lunch provided by Panda Express</a:t>
            </a:r>
          </a:p>
          <a:p>
            <a:r>
              <a:rPr lang="en-US" dirty="0"/>
              <a:t>Dinner provided by Yard House </a:t>
            </a:r>
            <a:endParaRPr dirty="0"/>
          </a:p>
        </p:txBody>
      </p:sp>
      <p:sp>
        <p:nvSpPr>
          <p:cNvPr id="422" name="Shape 422"/>
          <p:cNvSpPr/>
          <p:nvPr/>
        </p:nvSpPr>
        <p:spPr>
          <a:xfrm>
            <a:off x="357133" y="2599682"/>
            <a:ext cx="938814" cy="243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December 5</a:t>
            </a:r>
            <a:r>
              <a:rPr baseline="31999" dirty="0"/>
              <a:t>th</a:t>
            </a:r>
          </a:p>
        </p:txBody>
      </p:sp>
      <p:sp>
        <p:nvSpPr>
          <p:cNvPr id="423" name="Shape 423"/>
          <p:cNvSpPr/>
          <p:nvPr/>
        </p:nvSpPr>
        <p:spPr>
          <a:xfrm>
            <a:off x="729356" y="2974971"/>
            <a:ext cx="194371" cy="194373"/>
          </a:xfrm>
          <a:prstGeom prst="ellipse">
            <a:avLst/>
          </a:prstGeom>
          <a:solidFill>
            <a:srgbClr val="CF1F2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424" name="Shape 424"/>
          <p:cNvSpPr/>
          <p:nvPr/>
        </p:nvSpPr>
        <p:spPr>
          <a:xfrm>
            <a:off x="2806342" y="2605185"/>
            <a:ext cx="938815" cy="243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December 6</a:t>
            </a:r>
            <a:r>
              <a:rPr baseline="31999" dirty="0"/>
              <a:t>th</a:t>
            </a:r>
          </a:p>
        </p:txBody>
      </p:sp>
      <p:sp>
        <p:nvSpPr>
          <p:cNvPr id="425" name="Shape 425"/>
          <p:cNvSpPr/>
          <p:nvPr/>
        </p:nvSpPr>
        <p:spPr>
          <a:xfrm>
            <a:off x="3099281" y="2974971"/>
            <a:ext cx="194371" cy="194373"/>
          </a:xfrm>
          <a:prstGeom prst="ellipse">
            <a:avLst/>
          </a:prstGeom>
          <a:solidFill>
            <a:srgbClr val="CF1F2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426" name="Shape 426"/>
          <p:cNvSpPr/>
          <p:nvPr/>
        </p:nvSpPr>
        <p:spPr>
          <a:xfrm>
            <a:off x="3118981" y="3561957"/>
            <a:ext cx="1861636" cy="280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LAEPF </a:t>
            </a:r>
            <a:r>
              <a:rPr lang="en-US" dirty="0"/>
              <a:t> breakfast food provided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en-US" dirty="0"/>
              <a:t>SB County Fire picks up donated items from Costco including: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en-US" dirty="0"/>
              <a:t>Lunch (Pizza)  USB’s, Paper, Bottled Water, Tables, Chairs, Trash liners, Pens, etc. 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en-US" dirty="0"/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en-US" dirty="0"/>
              <a:t>Dinner provided by LAEPF hospitality donor. 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en-US" dirty="0"/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en-US" dirty="0"/>
              <a:t>Special Agent  O’Connell  asks LAEPF to provide meal support to Riverside RA (Terrorism Task Force) office beginning  Dec 7</a:t>
            </a:r>
            <a:r>
              <a:rPr lang="en-US" baseline="30000" dirty="0"/>
              <a:t>th</a:t>
            </a:r>
            <a:r>
              <a:rPr lang="en-US" dirty="0"/>
              <a:t>.</a:t>
            </a:r>
          </a:p>
        </p:txBody>
      </p:sp>
      <p:sp>
        <p:nvSpPr>
          <p:cNvPr id="427" name="Shape 427"/>
          <p:cNvSpPr/>
          <p:nvPr/>
        </p:nvSpPr>
        <p:spPr>
          <a:xfrm>
            <a:off x="5287662" y="3561957"/>
            <a:ext cx="2142598" cy="1954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en-US" dirty="0"/>
              <a:t>LAEPF team purchases 2 large coffee makers, fruit, pastry, pre-packaged snacks, nuts, etc. 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en-US" dirty="0"/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en-US" dirty="0"/>
              <a:t>Food restocked from Smart &amp; Final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en-US" dirty="0"/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en-US" dirty="0"/>
              <a:t>Lunch – fresh made sandwich's 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en-US" dirty="0"/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en-US" dirty="0"/>
              <a:t>Dinner – “Grill-a-Dog” truck on-site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en-US" dirty="0"/>
              <a:t>Transition local coordination to FBI Special Agent Heather Newberry.</a:t>
            </a:r>
          </a:p>
        </p:txBody>
      </p:sp>
      <p:sp>
        <p:nvSpPr>
          <p:cNvPr id="428" name="Shape 428"/>
          <p:cNvSpPr/>
          <p:nvPr/>
        </p:nvSpPr>
        <p:spPr>
          <a:xfrm flipV="1">
            <a:off x="11200613" y="3112570"/>
            <a:ext cx="2" cy="437070"/>
          </a:xfrm>
          <a:prstGeom prst="line">
            <a:avLst/>
          </a:prstGeom>
          <a:ln w="12700">
            <a:solidFill>
              <a:srgbClr val="CF1F27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29" name="Shape 429"/>
          <p:cNvSpPr/>
          <p:nvPr/>
        </p:nvSpPr>
        <p:spPr>
          <a:xfrm>
            <a:off x="1421094" y="2833362"/>
            <a:ext cx="591111" cy="243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 dirty="0"/>
              <a:t>6:00 AM</a:t>
            </a:r>
          </a:p>
        </p:txBody>
      </p:sp>
      <p:sp>
        <p:nvSpPr>
          <p:cNvPr id="430" name="Shape 430"/>
          <p:cNvSpPr/>
          <p:nvPr/>
        </p:nvSpPr>
        <p:spPr>
          <a:xfrm flipV="1">
            <a:off x="1716650" y="3076187"/>
            <a:ext cx="0" cy="493828"/>
          </a:xfrm>
          <a:prstGeom prst="line">
            <a:avLst/>
          </a:prstGeom>
          <a:ln w="12700">
            <a:solidFill>
              <a:srgbClr val="CF1F27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7" name="Shape 425"/>
          <p:cNvSpPr/>
          <p:nvPr/>
        </p:nvSpPr>
        <p:spPr>
          <a:xfrm>
            <a:off x="4687607" y="2974971"/>
            <a:ext cx="194371" cy="194373"/>
          </a:xfrm>
          <a:prstGeom prst="ellipse">
            <a:avLst/>
          </a:prstGeom>
          <a:solidFill>
            <a:srgbClr val="CF1F2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8" name="Shape 425"/>
          <p:cNvSpPr/>
          <p:nvPr/>
        </p:nvSpPr>
        <p:spPr>
          <a:xfrm>
            <a:off x="5663749" y="2974971"/>
            <a:ext cx="194371" cy="194373"/>
          </a:xfrm>
          <a:prstGeom prst="ellipse">
            <a:avLst/>
          </a:prstGeom>
          <a:solidFill>
            <a:srgbClr val="CF1F2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9" name="Shape 425"/>
          <p:cNvSpPr/>
          <p:nvPr/>
        </p:nvSpPr>
        <p:spPr>
          <a:xfrm>
            <a:off x="6689245" y="2974971"/>
            <a:ext cx="194371" cy="194373"/>
          </a:xfrm>
          <a:prstGeom prst="ellipse">
            <a:avLst/>
          </a:prstGeom>
          <a:solidFill>
            <a:srgbClr val="CF1F2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20" name="Shape 425"/>
          <p:cNvSpPr/>
          <p:nvPr/>
        </p:nvSpPr>
        <p:spPr>
          <a:xfrm>
            <a:off x="7680037" y="2980810"/>
            <a:ext cx="194371" cy="194373"/>
          </a:xfrm>
          <a:prstGeom prst="ellipse">
            <a:avLst/>
          </a:prstGeom>
          <a:solidFill>
            <a:srgbClr val="CF1F2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21" name="Shape 425"/>
          <p:cNvSpPr/>
          <p:nvPr/>
        </p:nvSpPr>
        <p:spPr>
          <a:xfrm>
            <a:off x="11103430" y="2968136"/>
            <a:ext cx="194371" cy="194373"/>
          </a:xfrm>
          <a:prstGeom prst="ellipse">
            <a:avLst/>
          </a:prstGeom>
          <a:solidFill>
            <a:srgbClr val="CF1F2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 dirty="0"/>
          </a:p>
        </p:txBody>
      </p:sp>
      <p:sp>
        <p:nvSpPr>
          <p:cNvPr id="22" name="Shape 424"/>
          <p:cNvSpPr/>
          <p:nvPr/>
        </p:nvSpPr>
        <p:spPr>
          <a:xfrm>
            <a:off x="10750046" y="2576028"/>
            <a:ext cx="943524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December </a:t>
            </a:r>
            <a:r>
              <a:rPr lang="en-US" dirty="0"/>
              <a:t>14</a:t>
            </a:r>
            <a:r>
              <a:rPr baseline="31999" dirty="0"/>
              <a:t>th</a:t>
            </a:r>
          </a:p>
        </p:txBody>
      </p:sp>
      <p:sp>
        <p:nvSpPr>
          <p:cNvPr id="24" name="Shape 426"/>
          <p:cNvSpPr/>
          <p:nvPr/>
        </p:nvSpPr>
        <p:spPr>
          <a:xfrm>
            <a:off x="1783822" y="1592656"/>
            <a:ext cx="2145150" cy="938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en-US" dirty="0"/>
              <a:t>Lunch and Dinner provided  by LAEPF hospitality donors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en-US" dirty="0"/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en-US" dirty="0"/>
              <a:t>LAEPF arranges for pick-up of needed items on Dec 6</a:t>
            </a:r>
            <a:r>
              <a:rPr lang="en-US" baseline="30000" dirty="0"/>
              <a:t>th</a:t>
            </a:r>
            <a:r>
              <a:rPr lang="en-US" dirty="0"/>
              <a:t>.</a:t>
            </a:r>
          </a:p>
        </p:txBody>
      </p:sp>
      <p:sp>
        <p:nvSpPr>
          <p:cNvPr id="25" name="Shape 429"/>
          <p:cNvSpPr/>
          <p:nvPr/>
        </p:nvSpPr>
        <p:spPr>
          <a:xfrm>
            <a:off x="2138946" y="3104045"/>
            <a:ext cx="571627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 lang="en-US" dirty="0"/>
              <a:t>4</a:t>
            </a:r>
            <a:r>
              <a:rPr dirty="0"/>
              <a:t>:00 </a:t>
            </a:r>
            <a:r>
              <a:rPr lang="en-US" dirty="0"/>
              <a:t>PM</a:t>
            </a:r>
            <a:endParaRPr dirty="0"/>
          </a:p>
        </p:txBody>
      </p:sp>
      <p:sp>
        <p:nvSpPr>
          <p:cNvPr id="26" name="Shape 430"/>
          <p:cNvSpPr/>
          <p:nvPr/>
        </p:nvSpPr>
        <p:spPr>
          <a:xfrm flipV="1">
            <a:off x="3929499" y="3076187"/>
            <a:ext cx="0" cy="493828"/>
          </a:xfrm>
          <a:prstGeom prst="line">
            <a:avLst/>
          </a:prstGeom>
          <a:ln w="12700">
            <a:solidFill>
              <a:srgbClr val="CF1F27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7" name="Shape 429"/>
          <p:cNvSpPr/>
          <p:nvPr/>
        </p:nvSpPr>
        <p:spPr>
          <a:xfrm>
            <a:off x="3647593" y="2816391"/>
            <a:ext cx="581245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 lang="en-US" dirty="0"/>
              <a:t>7</a:t>
            </a:r>
            <a:r>
              <a:rPr dirty="0"/>
              <a:t>:00 AM</a:t>
            </a:r>
          </a:p>
        </p:txBody>
      </p:sp>
      <p:sp>
        <p:nvSpPr>
          <p:cNvPr id="28" name="Shape 426"/>
          <p:cNvSpPr/>
          <p:nvPr/>
        </p:nvSpPr>
        <p:spPr>
          <a:xfrm>
            <a:off x="729356" y="3561957"/>
            <a:ext cx="2145150" cy="2631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LAEPF team </a:t>
            </a:r>
            <a:r>
              <a:rPr lang="en-US" dirty="0"/>
              <a:t> provides breakfast.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en-US" dirty="0"/>
              <a:t>Fresh Coffee donated by local Starbucks.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en-US" dirty="0"/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en-US" dirty="0"/>
              <a:t>Terri (LAEPF Representative) meets with Asst. Chief McBride to offer help in filling any requests for support items.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en-US" dirty="0"/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en-US" dirty="0"/>
              <a:t>Asst. Chief McBride announces offer at morning briefing. Terri meets individually with each responding agency to develop a list of needed items (extension cords, tables, chairs, etc.)</a:t>
            </a:r>
          </a:p>
        </p:txBody>
      </p:sp>
      <p:sp>
        <p:nvSpPr>
          <p:cNvPr id="29" name="Shape 424"/>
          <p:cNvSpPr/>
          <p:nvPr/>
        </p:nvSpPr>
        <p:spPr>
          <a:xfrm>
            <a:off x="4316737" y="2575360"/>
            <a:ext cx="871388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December </a:t>
            </a:r>
            <a:r>
              <a:rPr lang="en-US" dirty="0"/>
              <a:t>7</a:t>
            </a:r>
            <a:r>
              <a:rPr baseline="31999" dirty="0"/>
              <a:t>th</a:t>
            </a:r>
          </a:p>
        </p:txBody>
      </p:sp>
      <p:sp>
        <p:nvSpPr>
          <p:cNvPr id="30" name="Shape 420"/>
          <p:cNvSpPr/>
          <p:nvPr/>
        </p:nvSpPr>
        <p:spPr>
          <a:xfrm flipV="1">
            <a:off x="5209903" y="2531370"/>
            <a:ext cx="0" cy="531939"/>
          </a:xfrm>
          <a:prstGeom prst="line">
            <a:avLst/>
          </a:prstGeom>
          <a:ln w="12700">
            <a:solidFill>
              <a:srgbClr val="CF1F27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1" name="Shape 426"/>
          <p:cNvSpPr/>
          <p:nvPr/>
        </p:nvSpPr>
        <p:spPr>
          <a:xfrm>
            <a:off x="4266972" y="1389678"/>
            <a:ext cx="2091989" cy="1107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LAEPF </a:t>
            </a:r>
            <a:r>
              <a:rPr lang="en-US" dirty="0"/>
              <a:t>arrives on-site at 8AM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en-US" dirty="0"/>
              <a:t>Coordinates all food – Coffee and donuts donated by Winchell’s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en-US" dirty="0"/>
              <a:t>Lunch provided by Red Lobster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en-US" dirty="0"/>
              <a:t>Snacks provided by Walgreens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en-US" dirty="0"/>
              <a:t>Dinner provided by Subway.</a:t>
            </a:r>
          </a:p>
        </p:txBody>
      </p:sp>
      <p:sp>
        <p:nvSpPr>
          <p:cNvPr id="32" name="Shape 424"/>
          <p:cNvSpPr/>
          <p:nvPr/>
        </p:nvSpPr>
        <p:spPr>
          <a:xfrm>
            <a:off x="5341234" y="2557379"/>
            <a:ext cx="871388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December </a:t>
            </a:r>
            <a:r>
              <a:rPr lang="en-US" dirty="0"/>
              <a:t>8</a:t>
            </a:r>
            <a:r>
              <a:rPr baseline="31999" dirty="0"/>
              <a:t>th</a:t>
            </a:r>
          </a:p>
        </p:txBody>
      </p:sp>
      <p:sp>
        <p:nvSpPr>
          <p:cNvPr id="33" name="Shape 430"/>
          <p:cNvSpPr/>
          <p:nvPr/>
        </p:nvSpPr>
        <p:spPr>
          <a:xfrm flipV="1">
            <a:off x="6073537" y="3076187"/>
            <a:ext cx="0" cy="493828"/>
          </a:xfrm>
          <a:prstGeom prst="line">
            <a:avLst/>
          </a:prstGeom>
          <a:ln w="12700">
            <a:solidFill>
              <a:srgbClr val="CF1F27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4" name="Shape 427"/>
          <p:cNvSpPr/>
          <p:nvPr/>
        </p:nvSpPr>
        <p:spPr>
          <a:xfrm>
            <a:off x="10559131" y="3627092"/>
            <a:ext cx="1632869" cy="938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en-US" dirty="0"/>
              <a:t>LAEPF delivers snacks, water, health food plus sundry items including hand lotion. 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en-US" dirty="0"/>
              <a:t>Final delivery from LAEPF </a:t>
            </a:r>
            <a:endParaRPr dirty="0"/>
          </a:p>
        </p:txBody>
      </p:sp>
      <p:sp>
        <p:nvSpPr>
          <p:cNvPr id="35" name="Shape 429"/>
          <p:cNvSpPr/>
          <p:nvPr/>
        </p:nvSpPr>
        <p:spPr>
          <a:xfrm>
            <a:off x="5841132" y="2830801"/>
            <a:ext cx="581245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 lang="en-US" dirty="0"/>
              <a:t>7</a:t>
            </a:r>
            <a:r>
              <a:rPr dirty="0"/>
              <a:t>:00 AM</a:t>
            </a:r>
          </a:p>
        </p:txBody>
      </p:sp>
      <p:sp>
        <p:nvSpPr>
          <p:cNvPr id="36" name="Shape 388"/>
          <p:cNvSpPr/>
          <p:nvPr/>
        </p:nvSpPr>
        <p:spPr>
          <a:xfrm>
            <a:off x="241937" y="634290"/>
            <a:ext cx="609600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Bringing the local community together to respond</a:t>
            </a:r>
            <a:r>
              <a:rPr lang="en-US"/>
              <a:t>, contribute,</a:t>
            </a:r>
            <a:r>
              <a:rPr/>
              <a:t> and start the healing process</a:t>
            </a:r>
            <a:r>
              <a:rPr lang="en-US"/>
              <a:t>.</a:t>
            </a:r>
            <a:endParaRPr/>
          </a:p>
        </p:txBody>
      </p:sp>
      <p:sp>
        <p:nvSpPr>
          <p:cNvPr id="37" name="Shape 424"/>
          <p:cNvSpPr/>
          <p:nvPr/>
        </p:nvSpPr>
        <p:spPr>
          <a:xfrm>
            <a:off x="6325361" y="2561427"/>
            <a:ext cx="871388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December </a:t>
            </a:r>
            <a:r>
              <a:rPr lang="en-US" dirty="0"/>
              <a:t>9</a:t>
            </a:r>
            <a:r>
              <a:rPr baseline="31999" dirty="0"/>
              <a:t>th</a:t>
            </a:r>
          </a:p>
        </p:txBody>
      </p:sp>
      <p:sp>
        <p:nvSpPr>
          <p:cNvPr id="38" name="Shape 420"/>
          <p:cNvSpPr/>
          <p:nvPr/>
        </p:nvSpPr>
        <p:spPr>
          <a:xfrm flipV="1">
            <a:off x="7196749" y="2546058"/>
            <a:ext cx="0" cy="531939"/>
          </a:xfrm>
          <a:prstGeom prst="line">
            <a:avLst/>
          </a:prstGeom>
          <a:ln w="12700">
            <a:solidFill>
              <a:srgbClr val="CF1F27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9" name="Shape 426"/>
          <p:cNvSpPr/>
          <p:nvPr/>
        </p:nvSpPr>
        <p:spPr>
          <a:xfrm>
            <a:off x="6528062" y="1659588"/>
            <a:ext cx="1534668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LAEPF</a:t>
            </a:r>
            <a:r>
              <a:rPr lang="en-US" dirty="0"/>
              <a:t> food provided for Breakfast and Lunch</a:t>
            </a:r>
          </a:p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en-US" dirty="0"/>
              <a:t>Dinner provided by Farmer Boys </a:t>
            </a:r>
          </a:p>
        </p:txBody>
      </p:sp>
      <p:sp>
        <p:nvSpPr>
          <p:cNvPr id="40" name="Shape 429"/>
          <p:cNvSpPr/>
          <p:nvPr/>
        </p:nvSpPr>
        <p:spPr>
          <a:xfrm>
            <a:off x="4964372" y="3098776"/>
            <a:ext cx="613305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 lang="en-US" dirty="0"/>
              <a:t>8</a:t>
            </a:r>
            <a:r>
              <a:rPr dirty="0"/>
              <a:t>:00 </a:t>
            </a:r>
            <a:r>
              <a:rPr lang="en-US" dirty="0"/>
              <a:t> AM</a:t>
            </a:r>
            <a:endParaRPr dirty="0"/>
          </a:p>
        </p:txBody>
      </p:sp>
      <p:sp>
        <p:nvSpPr>
          <p:cNvPr id="41" name="Shape 429"/>
          <p:cNvSpPr/>
          <p:nvPr/>
        </p:nvSpPr>
        <p:spPr>
          <a:xfrm>
            <a:off x="6933332" y="3099124"/>
            <a:ext cx="649720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 lang="en-US" dirty="0"/>
              <a:t>7</a:t>
            </a:r>
            <a:r>
              <a:rPr dirty="0"/>
              <a:t>:00 </a:t>
            </a:r>
            <a:r>
              <a:rPr lang="en-US" dirty="0"/>
              <a:t> AM</a:t>
            </a:r>
            <a:endParaRPr dirty="0"/>
          </a:p>
        </p:txBody>
      </p:sp>
      <p:sp>
        <p:nvSpPr>
          <p:cNvPr id="42" name="Shape 428"/>
          <p:cNvSpPr/>
          <p:nvPr/>
        </p:nvSpPr>
        <p:spPr>
          <a:xfrm flipV="1">
            <a:off x="8245896" y="3077997"/>
            <a:ext cx="2" cy="437070"/>
          </a:xfrm>
          <a:prstGeom prst="line">
            <a:avLst/>
          </a:prstGeom>
          <a:ln w="12700">
            <a:solidFill>
              <a:srgbClr val="CF1F27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3" name="Shape 424"/>
          <p:cNvSpPr/>
          <p:nvPr/>
        </p:nvSpPr>
        <p:spPr>
          <a:xfrm>
            <a:off x="7394921" y="2576028"/>
            <a:ext cx="943524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December </a:t>
            </a:r>
            <a:r>
              <a:rPr lang="en-US" dirty="0"/>
              <a:t>10</a:t>
            </a:r>
            <a:r>
              <a:rPr baseline="31999" dirty="0"/>
              <a:t>th</a:t>
            </a:r>
          </a:p>
        </p:txBody>
      </p:sp>
      <p:sp>
        <p:nvSpPr>
          <p:cNvPr id="44" name="Shape 425"/>
          <p:cNvSpPr/>
          <p:nvPr/>
        </p:nvSpPr>
        <p:spPr>
          <a:xfrm>
            <a:off x="9002772" y="2977858"/>
            <a:ext cx="194371" cy="194373"/>
          </a:xfrm>
          <a:prstGeom prst="ellipse">
            <a:avLst/>
          </a:prstGeom>
          <a:solidFill>
            <a:srgbClr val="CF1F2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45" name="Shape 424"/>
          <p:cNvSpPr/>
          <p:nvPr/>
        </p:nvSpPr>
        <p:spPr>
          <a:xfrm>
            <a:off x="8628195" y="2557379"/>
            <a:ext cx="943524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December </a:t>
            </a:r>
            <a:r>
              <a:rPr lang="en-US" dirty="0"/>
              <a:t>11</a:t>
            </a:r>
            <a:r>
              <a:rPr baseline="31999" dirty="0"/>
              <a:t>th</a:t>
            </a:r>
          </a:p>
        </p:txBody>
      </p:sp>
      <p:sp>
        <p:nvSpPr>
          <p:cNvPr id="46" name="Shape 420"/>
          <p:cNvSpPr/>
          <p:nvPr/>
        </p:nvSpPr>
        <p:spPr>
          <a:xfrm flipV="1">
            <a:off x="9685253" y="2550020"/>
            <a:ext cx="0" cy="531939"/>
          </a:xfrm>
          <a:prstGeom prst="line">
            <a:avLst/>
          </a:prstGeom>
          <a:ln w="12700">
            <a:solidFill>
              <a:srgbClr val="CF1F27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7" name="Shape 421"/>
          <p:cNvSpPr/>
          <p:nvPr/>
        </p:nvSpPr>
        <p:spPr>
          <a:xfrm>
            <a:off x="8922338" y="1552522"/>
            <a:ext cx="1525829" cy="938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 lang="en-US" dirty="0"/>
              <a:t>LAEPF food provided for Breakfast</a:t>
            </a:r>
          </a:p>
          <a:p>
            <a:r>
              <a:rPr lang="en-US" dirty="0"/>
              <a:t>Lunch  and Dinner – sandwich's   </a:t>
            </a:r>
          </a:p>
          <a:p>
            <a:r>
              <a:rPr lang="en-US" dirty="0"/>
              <a:t>LAEPF Transition out. </a:t>
            </a:r>
            <a:endParaRPr dirty="0"/>
          </a:p>
        </p:txBody>
      </p:sp>
      <p:sp>
        <p:nvSpPr>
          <p:cNvPr id="48" name="Shape 425"/>
          <p:cNvSpPr/>
          <p:nvPr/>
        </p:nvSpPr>
        <p:spPr>
          <a:xfrm>
            <a:off x="9936891" y="2969811"/>
            <a:ext cx="194371" cy="194373"/>
          </a:xfrm>
          <a:prstGeom prst="ellipse">
            <a:avLst/>
          </a:prstGeom>
          <a:solidFill>
            <a:srgbClr val="CF1F2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49" name="Shape 425"/>
          <p:cNvSpPr/>
          <p:nvPr/>
        </p:nvSpPr>
        <p:spPr>
          <a:xfrm>
            <a:off x="10491827" y="2975874"/>
            <a:ext cx="194371" cy="194373"/>
          </a:xfrm>
          <a:prstGeom prst="ellipse">
            <a:avLst/>
          </a:prstGeom>
          <a:solidFill>
            <a:srgbClr val="CF1F2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50" name="Shape 424"/>
          <p:cNvSpPr/>
          <p:nvPr/>
        </p:nvSpPr>
        <p:spPr>
          <a:xfrm>
            <a:off x="9742544" y="2564876"/>
            <a:ext cx="566818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Dec </a:t>
            </a:r>
            <a:r>
              <a:rPr lang="en-US" dirty="0"/>
              <a:t>12</a:t>
            </a:r>
            <a:r>
              <a:rPr baseline="31999" dirty="0"/>
              <a:t>th</a:t>
            </a:r>
          </a:p>
        </p:txBody>
      </p:sp>
      <p:sp>
        <p:nvSpPr>
          <p:cNvPr id="51" name="Shape 424"/>
          <p:cNvSpPr/>
          <p:nvPr/>
        </p:nvSpPr>
        <p:spPr>
          <a:xfrm>
            <a:off x="10295445" y="3112570"/>
            <a:ext cx="566818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dirty="0"/>
              <a:t>Dec </a:t>
            </a:r>
            <a:r>
              <a:rPr lang="en-US" dirty="0"/>
              <a:t>13</a:t>
            </a:r>
            <a:r>
              <a:rPr baseline="31999" dirty="0"/>
              <a:t>th</a:t>
            </a:r>
          </a:p>
        </p:txBody>
      </p:sp>
      <p:sp>
        <p:nvSpPr>
          <p:cNvPr id="52" name="Shape 429"/>
          <p:cNvSpPr/>
          <p:nvPr/>
        </p:nvSpPr>
        <p:spPr>
          <a:xfrm>
            <a:off x="7964436" y="2844168"/>
            <a:ext cx="649720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 lang="en-US" dirty="0"/>
              <a:t>7</a:t>
            </a:r>
            <a:r>
              <a:rPr dirty="0"/>
              <a:t>:00 </a:t>
            </a:r>
            <a:r>
              <a:rPr lang="en-US" dirty="0"/>
              <a:t>AM</a:t>
            </a:r>
            <a:endParaRPr dirty="0"/>
          </a:p>
        </p:txBody>
      </p:sp>
      <p:sp>
        <p:nvSpPr>
          <p:cNvPr id="53" name="Shape 429"/>
          <p:cNvSpPr/>
          <p:nvPr/>
        </p:nvSpPr>
        <p:spPr>
          <a:xfrm>
            <a:off x="9326406" y="3087969"/>
            <a:ext cx="649720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 defTabSz="457200">
              <a:defRPr sz="11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 lang="en-US" dirty="0"/>
              <a:t>7</a:t>
            </a:r>
            <a:r>
              <a:rPr dirty="0"/>
              <a:t>:00 </a:t>
            </a:r>
            <a:r>
              <a:rPr lang="en-US" dirty="0"/>
              <a:t> AM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19110044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image25.jpeg"/>
          <p:cNvPicPr>
            <a:picLocks noChangeAspect="1"/>
          </p:cNvPicPr>
          <p:nvPr/>
        </p:nvPicPr>
        <p:blipFill>
          <a:blip r:embed="rId2">
            <a:extLst/>
          </a:blip>
          <a:srcRect l="10487"/>
          <a:stretch>
            <a:fillRect/>
          </a:stretch>
        </p:blipFill>
        <p:spPr>
          <a:xfrm rot="5400000">
            <a:off x="-156339" y="1962514"/>
            <a:ext cx="4707714" cy="2958355"/>
          </a:xfrm>
          <a:prstGeom prst="rect">
            <a:avLst/>
          </a:prstGeom>
          <a:ln w="12700">
            <a:miter lim="400000"/>
          </a:ln>
        </p:spPr>
      </p:pic>
      <p:pic>
        <p:nvPicPr>
          <p:cNvPr id="461" name="image26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37640" y="1098178"/>
            <a:ext cx="7661838" cy="4309782"/>
          </a:xfrm>
          <a:prstGeom prst="rect">
            <a:avLst/>
          </a:prstGeom>
          <a:ln w="12700">
            <a:miter lim="400000"/>
          </a:ln>
        </p:spPr>
      </p:pic>
      <p:sp>
        <p:nvSpPr>
          <p:cNvPr id="462" name="Shape 462"/>
          <p:cNvSpPr/>
          <p:nvPr/>
        </p:nvSpPr>
        <p:spPr>
          <a:xfrm>
            <a:off x="128912" y="205244"/>
            <a:ext cx="4315012" cy="802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400"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San Bernardino Shooting 12/8/2015</a:t>
            </a:r>
          </a:p>
        </p:txBody>
      </p:sp>
      <p:sp>
        <p:nvSpPr>
          <p:cNvPr id="463" name="Shape 463"/>
          <p:cNvSpPr/>
          <p:nvPr/>
        </p:nvSpPr>
        <p:spPr>
          <a:xfrm>
            <a:off x="3790405" y="624344"/>
            <a:ext cx="5832118" cy="421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Riverside FBI office</a:t>
            </a:r>
          </a:p>
        </p:txBody>
      </p:sp>
      <p:pic>
        <p:nvPicPr>
          <p:cNvPr id="464" name="image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2036" y="6384101"/>
            <a:ext cx="1329012" cy="30962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Shape 448"/>
          <p:cNvSpPr/>
          <p:nvPr/>
        </p:nvSpPr>
        <p:spPr>
          <a:xfrm>
            <a:off x="128912" y="205244"/>
            <a:ext cx="4315012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400"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 lang="en-US" dirty="0"/>
              <a:t>LAEPF San Bernardino </a:t>
            </a:r>
            <a:r>
              <a:rPr dirty="0"/>
              <a:t>Don</a:t>
            </a:r>
            <a:r>
              <a:rPr lang="en-US" dirty="0"/>
              <a:t>o</a:t>
            </a:r>
            <a:r>
              <a:rPr dirty="0"/>
              <a:t>rs</a:t>
            </a:r>
          </a:p>
        </p:txBody>
      </p:sp>
      <p:graphicFrame>
        <p:nvGraphicFramePr>
          <p:cNvPr id="449" name="Table 449"/>
          <p:cNvGraphicFramePr/>
          <p:nvPr>
            <p:extLst>
              <p:ext uri="{D42A27DB-BD31-4B8C-83A1-F6EECF244321}">
                <p14:modId xmlns:p14="http://schemas.microsoft.com/office/powerpoint/2010/main" val="1741369179"/>
              </p:ext>
            </p:extLst>
          </p:nvPr>
        </p:nvGraphicFramePr>
        <p:xfrm>
          <a:off x="5725091" y="1076813"/>
          <a:ext cx="6356263" cy="419038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3207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8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038">
                <a:tc>
                  <a:txBody>
                    <a:bodyPr/>
                    <a:lstStyle/>
                    <a:p>
                      <a:pPr marL="5143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Wingdings" panose="05000000000000000000" pitchFamily="2" charset="2"/>
                        <a:buChar char="q"/>
                        <a:tabLst/>
                        <a:defRPr sz="1500"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en-US" sz="1500" b="1" baseline="0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5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j-ea"/>
                          <a:cs typeface="+mj-cs"/>
                          <a:sym typeface="Calibri"/>
                        </a:rPr>
                        <a:t>Mill Creek BBQ</a:t>
                      </a:r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14350" indent="-285750" algn="l" defTabSz="457200">
                        <a:buSzPct val="100000"/>
                        <a:buFont typeface="Wingdings" panose="05000000000000000000" pitchFamily="2" charset="2"/>
                        <a:buChar char="q"/>
                        <a:defRPr sz="1500"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en-US" sz="1500" b="1" i="0" u="none" strike="noStrike" cap="none" spc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r>
                        <a:rPr sz="1500" b="1" dirty="0">
                          <a:latin typeface="+mn-lt"/>
                        </a:rPr>
                        <a:t>In-N-Out Burgers, Inc.</a:t>
                      </a:r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038">
                <a:tc>
                  <a:txBody>
                    <a:bodyPr/>
                    <a:lstStyle/>
                    <a:p>
                      <a:pPr marL="514350" indent="-285750" algn="l" defTabSz="457200">
                        <a:buSzPct val="100000"/>
                        <a:buFont typeface="Wingdings" panose="05000000000000000000" pitchFamily="2" charset="2"/>
                        <a:buChar char="q"/>
                        <a:defRPr sz="1500"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en-US" sz="1500" b="1" i="0" u="none" strike="noStrike" cap="none" spc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r>
                        <a:rPr sz="1500" b="1" dirty="0">
                          <a:latin typeface="+mn-lt"/>
                        </a:rPr>
                        <a:t>Be Prepared, Inc.</a:t>
                      </a:r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14350" indent="-285750" algn="l" defTabSz="457200">
                        <a:buSzPct val="100000"/>
                        <a:buFont typeface="Wingdings" panose="05000000000000000000" pitchFamily="2" charset="2"/>
                        <a:buChar char="q"/>
                        <a:defRPr sz="1500"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en-US" sz="1500" b="1" i="0" u="none" strike="noStrike" cap="none" spc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r>
                        <a:rPr sz="1500" b="1" dirty="0">
                          <a:latin typeface="+mn-lt"/>
                        </a:rPr>
                        <a:t>Red Lobster Corporation</a:t>
                      </a:r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038">
                <a:tc>
                  <a:txBody>
                    <a:bodyPr/>
                    <a:lstStyle/>
                    <a:p>
                      <a:pPr marL="514350" indent="-285750" algn="just" defTabSz="457200">
                        <a:buSzPct val="100000"/>
                        <a:buFont typeface="Wingdings" panose="05000000000000000000" pitchFamily="2" charset="2"/>
                        <a:buChar char="q"/>
                        <a:defRPr sz="1500"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en-US" sz="1500" b="1" i="0" u="none" strike="noStrike" cap="none" spc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r>
                        <a:rPr sz="1500" b="1" dirty="0">
                          <a:latin typeface="+mn-lt"/>
                        </a:rPr>
                        <a:t>I.T. Crisis Services, Inc.</a:t>
                      </a:r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14350" indent="-285750" algn="l" defTabSz="457200">
                        <a:buSzPct val="100000"/>
                        <a:buFont typeface="Wingdings" panose="05000000000000000000" pitchFamily="2" charset="2"/>
                        <a:buChar char="q"/>
                        <a:defRPr sz="1500"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en-US" sz="1500" b="1" i="0" u="none" strike="noStrike" cap="none" spc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r>
                        <a:rPr sz="1500" b="1" dirty="0">
                          <a:latin typeface="+mn-lt"/>
                        </a:rPr>
                        <a:t>Starbucks Corporation</a:t>
                      </a:r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038">
                <a:tc>
                  <a:txBody>
                    <a:bodyPr/>
                    <a:lstStyle/>
                    <a:p>
                      <a:pPr marL="514350" indent="-285750" algn="l" defTabSz="457200">
                        <a:buSzPct val="100000"/>
                        <a:buFont typeface="Wingdings" panose="05000000000000000000" pitchFamily="2" charset="2"/>
                        <a:buChar char="q"/>
                        <a:defRPr sz="1500"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en-US" sz="1500" b="1" i="0" u="none" strike="noStrike" cap="none" spc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r>
                        <a:rPr sz="1500" b="1" dirty="0">
                          <a:latin typeface="+mn-lt"/>
                        </a:rPr>
                        <a:t>Rockstar Energy Drink</a:t>
                      </a:r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14350" indent="-285750" algn="l" defTabSz="457200">
                        <a:buSzPct val="100000"/>
                        <a:buFont typeface="Wingdings" panose="05000000000000000000" pitchFamily="2" charset="2"/>
                        <a:buChar char="q"/>
                        <a:defRPr sz="1500"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en-US" sz="1500" b="1" i="0" u="none" strike="noStrike" cap="none" spc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r>
                        <a:rPr sz="1500" b="1" dirty="0">
                          <a:latin typeface="+mn-lt"/>
                        </a:rPr>
                        <a:t>Costco, Inc.</a:t>
                      </a:r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038">
                <a:tc>
                  <a:txBody>
                    <a:bodyPr/>
                    <a:lstStyle/>
                    <a:p>
                      <a:pPr marL="514350" indent="-285750" algn="l" defTabSz="457200">
                        <a:buSzPct val="100000"/>
                        <a:buFont typeface="Wingdings" panose="05000000000000000000" pitchFamily="2" charset="2"/>
                        <a:buChar char="q"/>
                        <a:defRPr sz="1500"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en-US" sz="1500" b="1" i="0" u="none" strike="noStrike" cap="none" spc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r>
                        <a:rPr sz="1500" b="1" dirty="0">
                          <a:latin typeface="+mn-lt"/>
                        </a:rPr>
                        <a:t>7-Eleven Corporation</a:t>
                      </a:r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14350" indent="-285750" algn="l" defTabSz="457200">
                        <a:buSzPct val="100000"/>
                        <a:buFont typeface="Wingdings" panose="05000000000000000000" pitchFamily="2" charset="2"/>
                        <a:buChar char="q"/>
                        <a:defRPr sz="1500"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en-US" sz="1500" b="1" i="0" u="none" strike="noStrike" cap="none" spc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r>
                        <a:rPr sz="1500" b="1" dirty="0">
                          <a:latin typeface="+mn-lt"/>
                        </a:rPr>
                        <a:t>Winchell’s Donut House</a:t>
                      </a:r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038">
                <a:tc>
                  <a:txBody>
                    <a:bodyPr/>
                    <a:lstStyle/>
                    <a:p>
                      <a:pPr marL="514350" indent="-285750" algn="l" defTabSz="457200">
                        <a:buSzPct val="100000"/>
                        <a:buFont typeface="Wingdings" panose="05000000000000000000" pitchFamily="2" charset="2"/>
                        <a:buChar char="q"/>
                        <a:defRPr sz="1500"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en-US" sz="1500" b="1" i="0" u="none" strike="noStrike" cap="none" spc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r>
                        <a:rPr sz="1500" b="1" dirty="0">
                          <a:latin typeface="+mn-lt"/>
                        </a:rPr>
                        <a:t>Walgreens Corporation</a:t>
                      </a:r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14350" indent="-285750" algn="l" defTabSz="457200">
                        <a:buSzPct val="100000"/>
                        <a:buFont typeface="Wingdings" panose="05000000000000000000" pitchFamily="2" charset="2"/>
                        <a:buChar char="q"/>
                        <a:defRPr sz="1500"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en-US" sz="1500" b="1" i="0" u="none" strike="noStrike" cap="none" spc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r>
                        <a:rPr sz="1500" b="1" dirty="0">
                          <a:latin typeface="+mn-lt"/>
                        </a:rPr>
                        <a:t>Subway Corporation</a:t>
                      </a:r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038">
                <a:tc>
                  <a:txBody>
                    <a:bodyPr/>
                    <a:lstStyle/>
                    <a:p>
                      <a:pPr marL="514350" indent="-285750" algn="l" defTabSz="457200">
                        <a:buSzPct val="100000"/>
                        <a:buFont typeface="Wingdings" panose="05000000000000000000" pitchFamily="2" charset="2"/>
                        <a:buChar char="q"/>
                        <a:defRPr sz="1500"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en-US" sz="1500" b="1" i="0" u="none" strike="noStrike" cap="none" spc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r>
                        <a:rPr sz="1500" b="1" dirty="0">
                          <a:latin typeface="+mn-lt"/>
                        </a:rPr>
                        <a:t>Panda Express</a:t>
                      </a:r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14350" indent="-285750" algn="l" defTabSz="457200">
                        <a:buSzPct val="100000"/>
                        <a:buFont typeface="Wingdings" panose="05000000000000000000" pitchFamily="2" charset="2"/>
                        <a:buChar char="q"/>
                        <a:defRPr sz="1500"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en-US" sz="1500" b="1" i="0" u="none" strike="noStrike" cap="none" spc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r>
                        <a:rPr sz="1500" b="1" dirty="0">
                          <a:latin typeface="+mn-lt"/>
                        </a:rPr>
                        <a:t>Farmer Boy’s Food, Inc.</a:t>
                      </a:r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9038">
                <a:tc>
                  <a:txBody>
                    <a:bodyPr/>
                    <a:lstStyle/>
                    <a:p>
                      <a:pPr marL="514350" indent="-285750" algn="l" defTabSz="457200">
                        <a:buSzPct val="100000"/>
                        <a:buFont typeface="Wingdings" panose="05000000000000000000" pitchFamily="2" charset="2"/>
                        <a:buChar char="q"/>
                        <a:defRPr sz="1500"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en-US" sz="1500" b="1" i="0" u="none" strike="noStrike" cap="none" spc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r>
                        <a:rPr sz="1500" b="1" dirty="0">
                          <a:latin typeface="+mn-lt"/>
                        </a:rPr>
                        <a:t>Global Crisis Services, Inc.</a:t>
                      </a:r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14350" indent="-285750" algn="l" defTabSz="457200">
                        <a:buSzPct val="100000"/>
                        <a:buFont typeface="Wingdings" panose="05000000000000000000" pitchFamily="2" charset="2"/>
                        <a:buChar char="q"/>
                        <a:defRPr sz="1500"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en-US" sz="1500" b="1" i="0" u="none" strike="noStrike" cap="none" spc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r>
                        <a:rPr sz="1500" b="1" dirty="0">
                          <a:latin typeface="+mn-lt"/>
                        </a:rPr>
                        <a:t>Jojo’s Grill-A-Dog</a:t>
                      </a:r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9038">
                <a:tc>
                  <a:txBody>
                    <a:bodyPr/>
                    <a:lstStyle/>
                    <a:p>
                      <a:pPr marL="514350" indent="-285750" algn="l" defTabSz="457200">
                        <a:buSzPct val="100000"/>
                        <a:buFont typeface="Wingdings" panose="05000000000000000000" pitchFamily="2" charset="2"/>
                        <a:buChar char="q"/>
                        <a:defRPr sz="1500"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en-US" sz="1500" b="1" i="0" u="none" strike="noStrike" cap="none" spc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r>
                        <a:rPr sz="1500" b="1" dirty="0">
                          <a:latin typeface="+mn-lt"/>
                        </a:rPr>
                        <a:t>Plant Fusion</a:t>
                      </a:r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14350" indent="-285750" algn="l" defTabSz="457200">
                        <a:buSzPct val="100000"/>
                        <a:buFont typeface="Wingdings" panose="05000000000000000000" pitchFamily="2" charset="2"/>
                        <a:buChar char="q"/>
                        <a:defRPr sz="1500"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en-US" sz="1500" b="1" i="0" u="none" strike="noStrike" cap="none" spc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r>
                        <a:rPr sz="1500" b="1" dirty="0">
                          <a:latin typeface="+mn-lt"/>
                        </a:rPr>
                        <a:t>West Coast Natural Sales</a:t>
                      </a:r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9038">
                <a:tc>
                  <a:txBody>
                    <a:bodyPr/>
                    <a:lstStyle/>
                    <a:p>
                      <a:pPr marL="514350" indent="-285750" algn="l" defTabSz="457200">
                        <a:buSzPct val="100000"/>
                        <a:buFont typeface="Wingdings" panose="05000000000000000000" pitchFamily="2" charset="2"/>
                        <a:buChar char="q"/>
                        <a:defRPr sz="1500"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en-US" sz="1500" b="1" i="0" u="none" strike="noStrike" cap="none" spc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r>
                        <a:rPr sz="1500" b="1" dirty="0">
                          <a:latin typeface="+mn-lt"/>
                        </a:rPr>
                        <a:t>Clarks Nutrition</a:t>
                      </a:r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14350" indent="-285750" algn="l" defTabSz="457200">
                        <a:buSzPct val="100000"/>
                        <a:buFont typeface="Wingdings" panose="05000000000000000000" pitchFamily="2" charset="2"/>
                        <a:buChar char="q"/>
                        <a:defRPr sz="1500"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en-US" sz="1500" b="1" i="0" u="none" strike="noStrike" cap="none" spc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uFill>
                            <a:solidFill>
                              <a:srgbClr val="244061"/>
                            </a:solidFill>
                          </a:uFill>
                          <a:latin typeface="+mn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r>
                        <a:rPr sz="1500" b="1" dirty="0">
                          <a:latin typeface="+mn-lt"/>
                        </a:rPr>
                        <a:t>Yard House</a:t>
                      </a:r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450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036" y="6384101"/>
            <a:ext cx="1329012" cy="309624"/>
          </a:xfrm>
          <a:prstGeom prst="rect">
            <a:avLst/>
          </a:prstGeom>
          <a:ln w="12700">
            <a:miter lim="400000"/>
          </a:ln>
        </p:spPr>
      </p:pic>
      <p:pic>
        <p:nvPicPr>
          <p:cNvPr id="451" name="P1010070.jpeg"/>
          <p:cNvPicPr>
            <a:picLocks noChangeAspect="1"/>
          </p:cNvPicPr>
          <p:nvPr/>
        </p:nvPicPr>
        <p:blipFill>
          <a:blip r:embed="rId3">
            <a:extLst/>
          </a:blip>
          <a:srcRect l="4273" r="4273" b="1121"/>
          <a:stretch>
            <a:fillRect/>
          </a:stretch>
        </p:blipFill>
        <p:spPr>
          <a:xfrm>
            <a:off x="343793" y="1022694"/>
            <a:ext cx="5172482" cy="419439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Shape 650"/>
          <p:cNvSpPr/>
          <p:nvPr/>
        </p:nvSpPr>
        <p:spPr>
          <a:xfrm>
            <a:off x="6192394" y="3487306"/>
            <a:ext cx="4476560" cy="2186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24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Brent Woodworth</a:t>
            </a:r>
          </a:p>
          <a:p>
            <a:pPr algn="ctr">
              <a:defRPr sz="2400"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President and CEO</a:t>
            </a:r>
            <a:endParaRPr b="1">
              <a:solidFill>
                <a:srgbClr val="00B0F0"/>
              </a:solidFill>
            </a:endParaRPr>
          </a:p>
          <a:p>
            <a:pPr algn="ctr">
              <a:defRPr sz="2400" b="1" u="sng">
                <a:solidFill>
                  <a:srgbClr val="004DD6"/>
                </a:solidFill>
                <a:uFill>
                  <a:solidFill>
                    <a:srgbClr val="0563C1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2"/>
              </a:rPr>
              <a:t>Brent.Woodworth@ LAEPF.org</a:t>
            </a:r>
            <a:endParaRPr>
              <a:solidFill>
                <a:schemeClr val="accent4"/>
              </a:solidFill>
            </a:endParaRPr>
          </a:p>
          <a:p>
            <a:pPr algn="ctr">
              <a:defRPr sz="2400" b="1">
                <a:solidFill>
                  <a:srgbClr val="00B0F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/>
              <a:t>818-585-5995 </a:t>
            </a:r>
          </a:p>
          <a:p>
            <a:pPr algn="ctr">
              <a:defRPr sz="2400">
                <a:solidFill>
                  <a:srgbClr val="44546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pic>
        <p:nvPicPr>
          <p:cNvPr id="651" name="image60.jpeg" descr="2005_0207_164411AA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9686" y="1945532"/>
            <a:ext cx="3983510" cy="2986089"/>
          </a:xfrm>
          <a:prstGeom prst="rect">
            <a:avLst/>
          </a:prstGeom>
          <a:ln w="12700">
            <a:miter lim="400000"/>
          </a:ln>
        </p:spPr>
      </p:pic>
      <p:sp>
        <p:nvSpPr>
          <p:cNvPr id="652" name="Shape 652"/>
          <p:cNvSpPr/>
          <p:nvPr/>
        </p:nvSpPr>
        <p:spPr>
          <a:xfrm>
            <a:off x="1909402" y="1392621"/>
            <a:ext cx="1658463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8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>
                <a:latin typeface="+mn-lt"/>
              </a:rPr>
              <a:t>Thank You</a:t>
            </a:r>
          </a:p>
        </p:txBody>
      </p:sp>
      <p:sp>
        <p:nvSpPr>
          <p:cNvPr id="653" name="Shape 653"/>
          <p:cNvSpPr/>
          <p:nvPr/>
        </p:nvSpPr>
        <p:spPr>
          <a:xfrm>
            <a:off x="8610600" y="6404292"/>
            <a:ext cx="2743200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/>
              <a:t>32</a:t>
            </a:r>
          </a:p>
        </p:txBody>
      </p:sp>
      <p:pic>
        <p:nvPicPr>
          <p:cNvPr id="654" name="image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979502" y="1909253"/>
            <a:ext cx="4662373" cy="108620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1570</Words>
  <Application>Microsoft Office PowerPoint</Application>
  <PresentationFormat>Widescreen</PresentationFormat>
  <Paragraphs>309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Calibri</vt:lpstr>
      <vt:lpstr>Calibri Light</vt:lpstr>
      <vt:lpstr>Helvetica</vt:lpstr>
      <vt:lpstr>Open Sans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LAX Shooting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Brent Woodworth</dc:creator>
  <cp:lastModifiedBy>Brent Woodworth</cp:lastModifiedBy>
  <cp:revision>29</cp:revision>
  <cp:lastPrinted>2016-06-28T01:48:37Z</cp:lastPrinted>
  <dcterms:modified xsi:type="dcterms:W3CDTF">2016-09-09T19:37:59Z</dcterms:modified>
</cp:coreProperties>
</file>