
<file path=[Content_Types].xml><?xml version="1.0" encoding="utf-8"?>
<Types xmlns="http://schemas.openxmlformats.org/package/2006/content-types">
  <Default Extension="xml" ContentType="application/xml"/>
  <Default Extension="bin" ContentType="application/vnd.openxmlformats-officedocument.oleObject"/>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png" ContentType="image/png"/>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sldIdLst>
    <p:sldId id="257" r:id="rId2"/>
    <p:sldId id="259" r:id="rId3"/>
    <p:sldId id="274"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9" autoAdjust="0"/>
    <p:restoredTop sz="94660"/>
  </p:normalViewPr>
  <p:slideViewPr>
    <p:cSldViewPr snapToGrid="0">
      <p:cViewPr varScale="1">
        <p:scale>
          <a:sx n="115" d="100"/>
          <a:sy n="115" d="100"/>
        </p:scale>
        <p:origin x="36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C:\Users\PIPI\Downloads\&#20998;&#30465;&#24180;&#24230;&#25968;&#25454;.xls" TargetMode="External"/></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C:\Users\PIPI\Downloads\&#20998;&#30465;&#24180;&#24230;&#25968;&#25454;.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a:t>Missing and death</a:t>
            </a:r>
            <a:endParaRPr lang="zh-CN" alt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cked"/>
        <c:varyColors val="0"/>
        <c:ser>
          <c:idx val="0"/>
          <c:order val="0"/>
          <c:tx>
            <c:v>once 5 years</c:v>
          </c:tx>
          <c:spPr>
            <a:ln w="28575" cap="rnd">
              <a:solidFill>
                <a:srgbClr val="00B050"/>
              </a:solidFill>
              <a:round/>
            </a:ln>
            <a:effectLst/>
          </c:spPr>
          <c:marker>
            <c:symbol val="circle"/>
            <c:size val="5"/>
            <c:spPr>
              <a:solidFill>
                <a:srgbClr val="00B050"/>
              </a:solidFill>
              <a:ln w="9525">
                <a:solidFill>
                  <a:srgbClr val="00B050"/>
                </a:solidFill>
              </a:ln>
              <a:effectLst/>
            </c:spPr>
          </c:marker>
          <c:cat>
            <c:numRef>
              <c:f>[分省年度数据.xls]Sheet1!$A$1:$Y$1</c:f>
              <c:numCache>
                <c:formatCode>0_);[Red]\(0\)</c:formatCode>
                <c:ptCount val="25"/>
                <c:pt idx="0">
                  <c:v>1990.0</c:v>
                </c:pt>
                <c:pt idx="1">
                  <c:v>1991.0</c:v>
                </c:pt>
                <c:pt idx="2">
                  <c:v>1992.0</c:v>
                </c:pt>
                <c:pt idx="3">
                  <c:v>1993.0</c:v>
                </c:pt>
                <c:pt idx="4">
                  <c:v>1994.0</c:v>
                </c:pt>
                <c:pt idx="5">
                  <c:v>1995.0</c:v>
                </c:pt>
                <c:pt idx="6">
                  <c:v>1996.0</c:v>
                </c:pt>
                <c:pt idx="7">
                  <c:v>1997.0</c:v>
                </c:pt>
                <c:pt idx="8">
                  <c:v>1998.0</c:v>
                </c:pt>
                <c:pt idx="9">
                  <c:v>1999.0</c:v>
                </c:pt>
                <c:pt idx="10">
                  <c:v>2000.0</c:v>
                </c:pt>
                <c:pt idx="11">
                  <c:v>2001.0</c:v>
                </c:pt>
                <c:pt idx="12">
                  <c:v>2002.0</c:v>
                </c:pt>
                <c:pt idx="13">
                  <c:v>2003.0</c:v>
                </c:pt>
                <c:pt idx="14">
                  <c:v>2004.0</c:v>
                </c:pt>
                <c:pt idx="15">
                  <c:v>2005.0</c:v>
                </c:pt>
                <c:pt idx="16">
                  <c:v>2006.0</c:v>
                </c:pt>
                <c:pt idx="17">
                  <c:v>2007.0</c:v>
                </c:pt>
                <c:pt idx="18">
                  <c:v>2008.0</c:v>
                </c:pt>
                <c:pt idx="19">
                  <c:v>2009.0</c:v>
                </c:pt>
                <c:pt idx="20">
                  <c:v>2010.0</c:v>
                </c:pt>
                <c:pt idx="21">
                  <c:v>2011.0</c:v>
                </c:pt>
                <c:pt idx="22">
                  <c:v>2012.0</c:v>
                </c:pt>
                <c:pt idx="23">
                  <c:v>2013.0</c:v>
                </c:pt>
                <c:pt idx="24">
                  <c:v>2014.0</c:v>
                </c:pt>
              </c:numCache>
            </c:numRef>
          </c:cat>
          <c:val>
            <c:numRef>
              <c:f>[分省年度数据.xls]Sheet1!$A$3:$Y$3</c:f>
              <c:numCache>
                <c:formatCode>General</c:formatCode>
                <c:ptCount val="25"/>
                <c:pt idx="0">
                  <c:v>2.019115925951706</c:v>
                </c:pt>
                <c:pt idx="1">
                  <c:v>1.917835534143895</c:v>
                </c:pt>
                <c:pt idx="2">
                  <c:v>1.929585687890652</c:v>
                </c:pt>
                <c:pt idx="3">
                  <c:v>1.945782037940524</c:v>
                </c:pt>
                <c:pt idx="4">
                  <c:v>1.967362878036731</c:v>
                </c:pt>
                <c:pt idx="5">
                  <c:v>1.985309639539327</c:v>
                </c:pt>
                <c:pt idx="6">
                  <c:v>1.997999185919001</c:v>
                </c:pt>
                <c:pt idx="7">
                  <c:v>2.015504058638302</c:v>
                </c:pt>
                <c:pt idx="8">
                  <c:v>2.048205292636956</c:v>
                </c:pt>
                <c:pt idx="9">
                  <c:v>2.042193084265491</c:v>
                </c:pt>
                <c:pt idx="10">
                  <c:v>2.591792927893499</c:v>
                </c:pt>
                <c:pt idx="11">
                  <c:v>2.562263252630907</c:v>
                </c:pt>
                <c:pt idx="12">
                  <c:v>2.62822194766052</c:v>
                </c:pt>
                <c:pt idx="13">
                  <c:v>2.728029452602355</c:v>
                </c:pt>
                <c:pt idx="14">
                  <c:v>2.795352067376418</c:v>
                </c:pt>
                <c:pt idx="15">
                  <c:v>2.877434421316818</c:v>
                </c:pt>
                <c:pt idx="16">
                  <c:v>2.991567228318098</c:v>
                </c:pt>
                <c:pt idx="17">
                  <c:v>3.129822697433564</c:v>
                </c:pt>
                <c:pt idx="18">
                  <c:v>3.303969310608143</c:v>
                </c:pt>
                <c:pt idx="19">
                  <c:v>3.467461630074365</c:v>
                </c:pt>
                <c:pt idx="20">
                  <c:v>3.658056638726578</c:v>
                </c:pt>
                <c:pt idx="21">
                  <c:v>3.767133784529797</c:v>
                </c:pt>
                <c:pt idx="22">
                  <c:v>3.934072921936894</c:v>
                </c:pt>
                <c:pt idx="23">
                  <c:v>4.022375108139498</c:v>
                </c:pt>
                <c:pt idx="24">
                  <c:v>4.094329370021011</c:v>
                </c:pt>
              </c:numCache>
            </c:numRef>
          </c:val>
          <c:smooth val="0"/>
        </c:ser>
        <c:ser>
          <c:idx val="1"/>
          <c:order val="1"/>
          <c:tx>
            <c:v>once 10 years</c:v>
          </c:tx>
          <c:spPr>
            <a:ln w="28575" cap="rnd">
              <a:solidFill>
                <a:srgbClr val="92D050"/>
              </a:solidFill>
              <a:round/>
            </a:ln>
            <a:effectLst/>
          </c:spPr>
          <c:marker>
            <c:symbol val="circle"/>
            <c:size val="5"/>
            <c:spPr>
              <a:solidFill>
                <a:srgbClr val="92D050"/>
              </a:solidFill>
              <a:ln w="9525">
                <a:solidFill>
                  <a:srgbClr val="92D050"/>
                </a:solidFill>
              </a:ln>
              <a:effectLst/>
            </c:spPr>
          </c:marker>
          <c:val>
            <c:numRef>
              <c:f>[分省年度数据.xls]Sheet1!$A$4:$Y$4</c:f>
              <c:numCache>
                <c:formatCode>General</c:formatCode>
                <c:ptCount val="25"/>
                <c:pt idx="0">
                  <c:v>3.800688801791447</c:v>
                </c:pt>
                <c:pt idx="1">
                  <c:v>3.610043358388509</c:v>
                </c:pt>
                <c:pt idx="2">
                  <c:v>3.632161294852992</c:v>
                </c:pt>
                <c:pt idx="3">
                  <c:v>3.662648542005693</c:v>
                </c:pt>
                <c:pt idx="4">
                  <c:v>3.703271299833847</c:v>
                </c:pt>
                <c:pt idx="5">
                  <c:v>3.73705343913285</c:v>
                </c:pt>
                <c:pt idx="6">
                  <c:v>3.760939644082826</c:v>
                </c:pt>
                <c:pt idx="7">
                  <c:v>3.793889992730921</c:v>
                </c:pt>
                <c:pt idx="8">
                  <c:v>3.855445256728387</c:v>
                </c:pt>
                <c:pt idx="9">
                  <c:v>3.844128158617395</c:v>
                </c:pt>
                <c:pt idx="10">
                  <c:v>4.878669040740704</c:v>
                </c:pt>
                <c:pt idx="11">
                  <c:v>4.823083769658177</c:v>
                </c:pt>
                <c:pt idx="12">
                  <c:v>4.94724131324333</c:v>
                </c:pt>
                <c:pt idx="13">
                  <c:v>5.135114263722079</c:v>
                </c:pt>
                <c:pt idx="14">
                  <c:v>5.26183918564973</c:v>
                </c:pt>
                <c:pt idx="15">
                  <c:v>5.41634714600813</c:v>
                </c:pt>
                <c:pt idx="16">
                  <c:v>5.631185370951711</c:v>
                </c:pt>
                <c:pt idx="17">
                  <c:v>5.891430959874942</c:v>
                </c:pt>
                <c:pt idx="18">
                  <c:v>6.219236349380034</c:v>
                </c:pt>
                <c:pt idx="19">
                  <c:v>6.526986597787038</c:v>
                </c:pt>
                <c:pt idx="20">
                  <c:v>6.885753672897088</c:v>
                </c:pt>
                <c:pt idx="21">
                  <c:v>7.091075359114911</c:v>
                </c:pt>
                <c:pt idx="22">
                  <c:v>7.405313735410626</c:v>
                </c:pt>
                <c:pt idx="23">
                  <c:v>7.571529615321411</c:v>
                </c:pt>
                <c:pt idx="24">
                  <c:v>7.706972931804257</c:v>
                </c:pt>
              </c:numCache>
            </c:numRef>
          </c:val>
          <c:smooth val="0"/>
        </c:ser>
        <c:ser>
          <c:idx val="2"/>
          <c:order val="2"/>
          <c:tx>
            <c:v>once 20 years</c:v>
          </c:tx>
          <c:spPr>
            <a:ln w="28575" cap="rnd">
              <a:solidFill>
                <a:srgbClr val="0070C0"/>
              </a:solidFill>
              <a:round/>
            </a:ln>
            <a:effectLst/>
          </c:spPr>
          <c:marker>
            <c:symbol val="circle"/>
            <c:size val="5"/>
            <c:spPr>
              <a:solidFill>
                <a:srgbClr val="0070C0"/>
              </a:solidFill>
              <a:ln w="9525">
                <a:solidFill>
                  <a:srgbClr val="0070C0"/>
                </a:solidFill>
              </a:ln>
              <a:effectLst/>
            </c:spPr>
          </c:marker>
          <c:val>
            <c:numRef>
              <c:f>[分省年度数据.xls]Sheet1!$A$5:$Y$5</c:f>
              <c:numCache>
                <c:formatCode>General</c:formatCode>
                <c:ptCount val="25"/>
                <c:pt idx="0">
                  <c:v>7.137088914727688</c:v>
                </c:pt>
                <c:pt idx="1">
                  <c:v>6.779087101973877</c:v>
                </c:pt>
                <c:pt idx="2">
                  <c:v>6.820621067891555</c:v>
                </c:pt>
                <c:pt idx="3">
                  <c:v>6.877871267800462</c:v>
                </c:pt>
                <c:pt idx="4">
                  <c:v>6.954154344290263</c:v>
                </c:pt>
                <c:pt idx="5">
                  <c:v>7.017591827462541</c:v>
                </c:pt>
                <c:pt idx="6">
                  <c:v>7.062446320280535</c:v>
                </c:pt>
                <c:pt idx="7">
                  <c:v>7.124321832940736</c:v>
                </c:pt>
                <c:pt idx="8">
                  <c:v>7.23991282584507</c:v>
                </c:pt>
                <c:pt idx="9">
                  <c:v>7.218661116040051</c:v>
                </c:pt>
                <c:pt idx="10">
                  <c:v>9.161364306618195</c:v>
                </c:pt>
                <c:pt idx="11">
                  <c:v>9.056984010636522</c:v>
                </c:pt>
                <c:pt idx="12">
                  <c:v>9.290132125152953</c:v>
                </c:pt>
                <c:pt idx="13">
                  <c:v>9.642927637273564</c:v>
                </c:pt>
                <c:pt idx="14">
                  <c:v>9.880896879870656</c:v>
                </c:pt>
                <c:pt idx="15">
                  <c:v>10.17103824861185</c:v>
                </c:pt>
                <c:pt idx="16">
                  <c:v>10.5744702562474</c:v>
                </c:pt>
                <c:pt idx="17">
                  <c:v>11.06317006953789</c:v>
                </c:pt>
                <c:pt idx="18">
                  <c:v>11.67873644017103</c:v>
                </c:pt>
                <c:pt idx="19">
                  <c:v>12.2566424464126</c:v>
                </c:pt>
                <c:pt idx="20">
                  <c:v>12.93034993688914</c:v>
                </c:pt>
                <c:pt idx="21">
                  <c:v>13.31591139879249</c:v>
                </c:pt>
                <c:pt idx="22">
                  <c:v>13.90600107700688</c:v>
                </c:pt>
                <c:pt idx="23">
                  <c:v>14.2181280560439</c:v>
                </c:pt>
                <c:pt idx="24">
                  <c:v>14.47246905659834</c:v>
                </c:pt>
              </c:numCache>
            </c:numRef>
          </c:val>
          <c:smooth val="0"/>
        </c:ser>
        <c:ser>
          <c:idx val="3"/>
          <c:order val="3"/>
          <c:tx>
            <c:v>once 50 years</c:v>
          </c:tx>
          <c:spPr>
            <a:ln w="28575" cap="rnd">
              <a:solidFill>
                <a:srgbClr val="FFC000"/>
              </a:solidFill>
              <a:round/>
            </a:ln>
            <a:effectLst/>
          </c:spPr>
          <c:marker>
            <c:symbol val="circle"/>
            <c:size val="5"/>
            <c:spPr>
              <a:solidFill>
                <a:srgbClr val="FFC000"/>
              </a:solidFill>
              <a:ln w="9525">
                <a:solidFill>
                  <a:srgbClr val="FFC000"/>
                </a:solidFill>
              </a:ln>
              <a:effectLst/>
            </c:spPr>
          </c:marker>
          <c:val>
            <c:numRef>
              <c:f>[分省年度数据.xls]Sheet1!$A$6:$Y$6</c:f>
              <c:numCache>
                <c:formatCode>General</c:formatCode>
                <c:ptCount val="25"/>
                <c:pt idx="0">
                  <c:v>16.30409116677581</c:v>
                </c:pt>
                <c:pt idx="1">
                  <c:v>15.48626554308707</c:v>
                </c:pt>
                <c:pt idx="2">
                  <c:v>15.58114646371596</c:v>
                </c:pt>
                <c:pt idx="3">
                  <c:v>15.71192982508124</c:v>
                </c:pt>
                <c:pt idx="4">
                  <c:v>15.88619222371906</c:v>
                </c:pt>
                <c:pt idx="5">
                  <c:v>16.03110992355286</c:v>
                </c:pt>
                <c:pt idx="6">
                  <c:v>16.1335763141053</c:v>
                </c:pt>
                <c:pt idx="7">
                  <c:v>16.27492582109004</c:v>
                </c:pt>
                <c:pt idx="8">
                  <c:v>16.53898391380644</c:v>
                </c:pt>
                <c:pt idx="9">
                  <c:v>16.49043613497802</c:v>
                </c:pt>
                <c:pt idx="10">
                  <c:v>20.92838139635926</c:v>
                </c:pt>
                <c:pt idx="11">
                  <c:v>20.68993321643138</c:v>
                </c:pt>
                <c:pt idx="12">
                  <c:v>21.22254086078813</c:v>
                </c:pt>
                <c:pt idx="13">
                  <c:v>22.02847311994414</c:v>
                </c:pt>
                <c:pt idx="14">
                  <c:v>22.57209423389514</c:v>
                </c:pt>
                <c:pt idx="15">
                  <c:v>23.23489826838714</c:v>
                </c:pt>
                <c:pt idx="16">
                  <c:v>24.15650542652581</c:v>
                </c:pt>
                <c:pt idx="17">
                  <c:v>25.27289985628171</c:v>
                </c:pt>
                <c:pt idx="18">
                  <c:v>26.67911047603366</c:v>
                </c:pt>
                <c:pt idx="19">
                  <c:v>27.99928909846145</c:v>
                </c:pt>
                <c:pt idx="20">
                  <c:v>29.53831831271194</c:v>
                </c:pt>
                <c:pt idx="21">
                  <c:v>30.4191016825668</c:v>
                </c:pt>
                <c:pt idx="22">
                  <c:v>31.76711289906262</c:v>
                </c:pt>
                <c:pt idx="23">
                  <c:v>32.48014124754354</c:v>
                </c:pt>
                <c:pt idx="24">
                  <c:v>33.06116229268304</c:v>
                </c:pt>
              </c:numCache>
            </c:numRef>
          </c:val>
          <c:smooth val="0"/>
        </c:ser>
        <c:ser>
          <c:idx val="4"/>
          <c:order val="4"/>
          <c:tx>
            <c:v>once 100 years</c:v>
          </c:tx>
          <c:spPr>
            <a:ln w="28575" cap="rnd">
              <a:solidFill>
                <a:srgbClr val="FF0000"/>
              </a:solidFill>
              <a:round/>
            </a:ln>
            <a:effectLst/>
          </c:spPr>
          <c:marker>
            <c:symbol val="circle"/>
            <c:size val="5"/>
            <c:spPr>
              <a:solidFill>
                <a:srgbClr val="FF0000"/>
              </a:solidFill>
              <a:ln w="9525">
                <a:solidFill>
                  <a:srgbClr val="FF0000"/>
                </a:solidFill>
              </a:ln>
              <a:effectLst/>
            </c:spPr>
          </c:marker>
          <c:val>
            <c:numRef>
              <c:f>[分省年度数据.xls]Sheet1!$A$7:$Y$7</c:f>
              <c:numCache>
                <c:formatCode>General</c:formatCode>
                <c:ptCount val="25"/>
                <c:pt idx="0">
                  <c:v>30.44870005980647</c:v>
                </c:pt>
                <c:pt idx="1">
                  <c:v>28.92137008708975</c:v>
                </c:pt>
                <c:pt idx="2">
                  <c:v>29.09856491899272</c:v>
                </c:pt>
                <c:pt idx="3">
                  <c:v>29.3428093422047</c:v>
                </c:pt>
                <c:pt idx="4">
                  <c:v>29.66825302707798</c:v>
                </c:pt>
                <c:pt idx="5">
                  <c:v>29.9388940294166</c:v>
                </c:pt>
                <c:pt idx="6">
                  <c:v>30.13025510316355</c:v>
                </c:pt>
                <c:pt idx="7">
                  <c:v>30.39423232812841</c:v>
                </c:pt>
                <c:pt idx="8">
                  <c:v>30.88737393174446</c:v>
                </c:pt>
                <c:pt idx="9">
                  <c:v>30.7967085434689</c:v>
                </c:pt>
                <c:pt idx="10">
                  <c:v>39.08479174684312</c:v>
                </c:pt>
                <c:pt idx="11">
                  <c:v>38.63947792737516</c:v>
                </c:pt>
                <c:pt idx="12">
                  <c:v>39.63414915723347</c:v>
                </c:pt>
                <c:pt idx="13">
                  <c:v>41.1392676809553</c:v>
                </c:pt>
                <c:pt idx="14">
                  <c:v>42.15450711230748</c:v>
                </c:pt>
                <c:pt idx="15">
                  <c:v>43.39232656745148</c:v>
                </c:pt>
                <c:pt idx="16">
                  <c:v>45.11347371046542</c:v>
                </c:pt>
                <c:pt idx="17">
                  <c:v>47.19839575808904</c:v>
                </c:pt>
                <c:pt idx="18">
                  <c:v>49.82456393537412</c:v>
                </c:pt>
                <c:pt idx="19">
                  <c:v>52.2900630845439</c:v>
                </c:pt>
                <c:pt idx="20">
                  <c:v>55.16427658400508</c:v>
                </c:pt>
                <c:pt idx="21">
                  <c:v>56.8091832747274</c:v>
                </c:pt>
                <c:pt idx="22">
                  <c:v>59.32666117573284</c:v>
                </c:pt>
                <c:pt idx="23">
                  <c:v>60.65827703183629</c:v>
                </c:pt>
                <c:pt idx="24">
                  <c:v>61.74336269229548</c:v>
                </c:pt>
              </c:numCache>
            </c:numRef>
          </c:val>
          <c:smooth val="0"/>
        </c:ser>
        <c:dLbls>
          <c:showLegendKey val="0"/>
          <c:showVal val="0"/>
          <c:showCatName val="0"/>
          <c:showSerName val="0"/>
          <c:showPercent val="0"/>
          <c:showBubbleSize val="0"/>
        </c:dLbls>
        <c:marker val="1"/>
        <c:smooth val="0"/>
        <c:axId val="-2131849808"/>
        <c:axId val="-2007904720"/>
      </c:lineChart>
      <c:catAx>
        <c:axId val="-2131849808"/>
        <c:scaling>
          <c:orientation val="minMax"/>
        </c:scaling>
        <c:delete val="0"/>
        <c:axPos val="b"/>
        <c:numFmt formatCode="0_);[Red]\(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7904720"/>
        <c:crosses val="autoZero"/>
        <c:auto val="1"/>
        <c:lblAlgn val="ctr"/>
        <c:lblOffset val="100"/>
        <c:noMultiLvlLbl val="0"/>
      </c:catAx>
      <c:valAx>
        <c:axId val="-20079047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a:t>Person</a:t>
                </a:r>
                <a:endParaRPr lang="zh-CN" alt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3184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a:t>Direct economic loss</a:t>
            </a:r>
            <a:endParaRPr lang="zh-CN" alt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v>once 5 years</c:v>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[分省年度数据.xls]Sheet2!$A$1:$A$22</c:f>
              <c:numCache>
                <c:formatCode>0_);[Red]\(0\)</c:formatCode>
                <c:ptCount val="22"/>
                <c:pt idx="0">
                  <c:v>1993.0</c:v>
                </c:pt>
                <c:pt idx="1">
                  <c:v>1994.0</c:v>
                </c:pt>
                <c:pt idx="2">
                  <c:v>1995.0</c:v>
                </c:pt>
                <c:pt idx="3">
                  <c:v>1996.0</c:v>
                </c:pt>
                <c:pt idx="4">
                  <c:v>1997.0</c:v>
                </c:pt>
                <c:pt idx="5">
                  <c:v>1998.0</c:v>
                </c:pt>
                <c:pt idx="6">
                  <c:v>1999.0</c:v>
                </c:pt>
                <c:pt idx="7">
                  <c:v>2000.0</c:v>
                </c:pt>
                <c:pt idx="8">
                  <c:v>2001.0</c:v>
                </c:pt>
                <c:pt idx="9">
                  <c:v>2002.0</c:v>
                </c:pt>
                <c:pt idx="10">
                  <c:v>2003.0</c:v>
                </c:pt>
                <c:pt idx="11">
                  <c:v>2004.0</c:v>
                </c:pt>
                <c:pt idx="12">
                  <c:v>2005.0</c:v>
                </c:pt>
                <c:pt idx="13">
                  <c:v>2006.0</c:v>
                </c:pt>
                <c:pt idx="14">
                  <c:v>2007.0</c:v>
                </c:pt>
                <c:pt idx="15">
                  <c:v>2008.0</c:v>
                </c:pt>
                <c:pt idx="16">
                  <c:v>2009.0</c:v>
                </c:pt>
                <c:pt idx="17">
                  <c:v>2010.0</c:v>
                </c:pt>
                <c:pt idx="18">
                  <c:v>2011.0</c:v>
                </c:pt>
                <c:pt idx="19">
                  <c:v>2012.0</c:v>
                </c:pt>
                <c:pt idx="20">
                  <c:v>2013.0</c:v>
                </c:pt>
                <c:pt idx="21">
                  <c:v>2014.0</c:v>
                </c:pt>
              </c:numCache>
            </c:numRef>
          </c:cat>
          <c:val>
            <c:numRef>
              <c:f>[分省年度数据.xls]Sheet2!$C$1:$C$22</c:f>
              <c:numCache>
                <c:formatCode>General</c:formatCode>
                <c:ptCount val="22"/>
                <c:pt idx="0">
                  <c:v>0.013736255</c:v>
                </c:pt>
                <c:pt idx="1">
                  <c:v>0.017752305</c:v>
                </c:pt>
                <c:pt idx="2">
                  <c:v>0.023369195</c:v>
                </c:pt>
                <c:pt idx="3">
                  <c:v>0.0277326</c:v>
                </c:pt>
                <c:pt idx="4">
                  <c:v>0.032194895</c:v>
                </c:pt>
                <c:pt idx="5">
                  <c:v>0.03684629</c:v>
                </c:pt>
                <c:pt idx="6">
                  <c:v>0.04152171</c:v>
                </c:pt>
                <c:pt idx="7">
                  <c:v>0.04900573</c:v>
                </c:pt>
                <c:pt idx="8">
                  <c:v>0.05747338</c:v>
                </c:pt>
                <c:pt idx="9">
                  <c:v>0.0668825</c:v>
                </c:pt>
                <c:pt idx="10">
                  <c:v>0.077611755</c:v>
                </c:pt>
                <c:pt idx="11">
                  <c:v>0.093514755</c:v>
                </c:pt>
                <c:pt idx="12">
                  <c:v>0.10802756</c:v>
                </c:pt>
                <c:pt idx="13">
                  <c:v>0.12582559</c:v>
                </c:pt>
                <c:pt idx="14">
                  <c:v>0.152625555</c:v>
                </c:pt>
                <c:pt idx="15">
                  <c:v>0.1722825</c:v>
                </c:pt>
                <c:pt idx="16">
                  <c:v>0.188371965</c:v>
                </c:pt>
                <c:pt idx="17">
                  <c:v>0.21876049</c:v>
                </c:pt>
                <c:pt idx="18">
                  <c:v>0.251904915</c:v>
                </c:pt>
                <c:pt idx="19">
                  <c:v>0.2771307</c:v>
                </c:pt>
                <c:pt idx="20">
                  <c:v>0.306912555</c:v>
                </c:pt>
                <c:pt idx="21">
                  <c:v>0.330627865</c:v>
                </c:pt>
              </c:numCache>
            </c:numRef>
          </c:val>
          <c:smooth val="0"/>
        </c:ser>
        <c:ser>
          <c:idx val="2"/>
          <c:order val="1"/>
          <c:tx>
            <c:v>once 10 years</c:v>
          </c:tx>
          <c:spPr>
            <a:ln w="28575" cap="rnd">
              <a:solidFill>
                <a:srgbClr val="00B050"/>
              </a:solidFill>
              <a:round/>
            </a:ln>
            <a:effectLst/>
          </c:spPr>
          <c:marker>
            <c:symbol val="circle"/>
            <c:size val="5"/>
            <c:spPr>
              <a:solidFill>
                <a:srgbClr val="00B050"/>
              </a:solidFill>
              <a:ln w="9525">
                <a:solidFill>
                  <a:srgbClr val="00B050"/>
                </a:solidFill>
              </a:ln>
              <a:effectLst/>
            </c:spPr>
          </c:marker>
          <c:cat>
            <c:numRef>
              <c:f>[分省年度数据.xls]Sheet2!$A$1:$A$22</c:f>
              <c:numCache>
                <c:formatCode>0_);[Red]\(0\)</c:formatCode>
                <c:ptCount val="22"/>
                <c:pt idx="0">
                  <c:v>1993.0</c:v>
                </c:pt>
                <c:pt idx="1">
                  <c:v>1994.0</c:v>
                </c:pt>
                <c:pt idx="2">
                  <c:v>1995.0</c:v>
                </c:pt>
                <c:pt idx="3">
                  <c:v>1996.0</c:v>
                </c:pt>
                <c:pt idx="4">
                  <c:v>1997.0</c:v>
                </c:pt>
                <c:pt idx="5">
                  <c:v>1998.0</c:v>
                </c:pt>
                <c:pt idx="6">
                  <c:v>1999.0</c:v>
                </c:pt>
                <c:pt idx="7">
                  <c:v>2000.0</c:v>
                </c:pt>
                <c:pt idx="8">
                  <c:v>2001.0</c:v>
                </c:pt>
                <c:pt idx="9">
                  <c:v>2002.0</c:v>
                </c:pt>
                <c:pt idx="10">
                  <c:v>2003.0</c:v>
                </c:pt>
                <c:pt idx="11">
                  <c:v>2004.0</c:v>
                </c:pt>
                <c:pt idx="12">
                  <c:v>2005.0</c:v>
                </c:pt>
                <c:pt idx="13">
                  <c:v>2006.0</c:v>
                </c:pt>
                <c:pt idx="14">
                  <c:v>2007.0</c:v>
                </c:pt>
                <c:pt idx="15">
                  <c:v>2008.0</c:v>
                </c:pt>
                <c:pt idx="16">
                  <c:v>2009.0</c:v>
                </c:pt>
                <c:pt idx="17">
                  <c:v>2010.0</c:v>
                </c:pt>
                <c:pt idx="18">
                  <c:v>2011.0</c:v>
                </c:pt>
                <c:pt idx="19">
                  <c:v>2012.0</c:v>
                </c:pt>
                <c:pt idx="20">
                  <c:v>2013.0</c:v>
                </c:pt>
                <c:pt idx="21">
                  <c:v>2014.0</c:v>
                </c:pt>
              </c:numCache>
            </c:numRef>
          </c:cat>
          <c:val>
            <c:numRef>
              <c:f>[分省年度数据.xls]Sheet2!$D$1:$D$22</c:f>
              <c:numCache>
                <c:formatCode>General</c:formatCode>
                <c:ptCount val="22"/>
                <c:pt idx="0">
                  <c:v>0.0443105</c:v>
                </c:pt>
                <c:pt idx="1">
                  <c:v>0.0572655</c:v>
                </c:pt>
                <c:pt idx="2">
                  <c:v>0.0753845</c:v>
                </c:pt>
                <c:pt idx="3">
                  <c:v>0.08946</c:v>
                </c:pt>
                <c:pt idx="4">
                  <c:v>0.1038545</c:v>
                </c:pt>
                <c:pt idx="5">
                  <c:v>0.118859</c:v>
                </c:pt>
                <c:pt idx="6">
                  <c:v>0.133941</c:v>
                </c:pt>
                <c:pt idx="7">
                  <c:v>0.158083</c:v>
                </c:pt>
                <c:pt idx="8">
                  <c:v>0.185398</c:v>
                </c:pt>
                <c:pt idx="9">
                  <c:v>0.21575</c:v>
                </c:pt>
                <c:pt idx="10">
                  <c:v>0.2503605</c:v>
                </c:pt>
                <c:pt idx="11">
                  <c:v>0.3016605</c:v>
                </c:pt>
                <c:pt idx="12">
                  <c:v>0.348476</c:v>
                </c:pt>
                <c:pt idx="13">
                  <c:v>0.405889</c:v>
                </c:pt>
                <c:pt idx="14">
                  <c:v>0.4923405</c:v>
                </c:pt>
                <c:pt idx="15">
                  <c:v>0.55575</c:v>
                </c:pt>
                <c:pt idx="16">
                  <c:v>0.6076515</c:v>
                </c:pt>
                <c:pt idx="17">
                  <c:v>0.705679</c:v>
                </c:pt>
                <c:pt idx="18">
                  <c:v>0.8125965</c:v>
                </c:pt>
                <c:pt idx="19">
                  <c:v>0.89397</c:v>
                </c:pt>
                <c:pt idx="20">
                  <c:v>0.9900405</c:v>
                </c:pt>
                <c:pt idx="21">
                  <c:v>1.0665415</c:v>
                </c:pt>
              </c:numCache>
            </c:numRef>
          </c:val>
          <c:smooth val="0"/>
        </c:ser>
        <c:ser>
          <c:idx val="3"/>
          <c:order val="2"/>
          <c:tx>
            <c:v>once 20 years</c:v>
          </c:tx>
          <c:spPr>
            <a:ln w="28575" cap="rnd">
              <a:solidFill>
                <a:srgbClr val="0070C0"/>
              </a:solidFill>
              <a:round/>
            </a:ln>
            <a:effectLst/>
          </c:spPr>
          <c:marker>
            <c:symbol val="circle"/>
            <c:size val="5"/>
            <c:spPr>
              <a:solidFill>
                <a:srgbClr val="0070C0"/>
              </a:solidFill>
              <a:ln w="9525">
                <a:solidFill>
                  <a:srgbClr val="0070C0"/>
                </a:solidFill>
              </a:ln>
              <a:effectLst/>
            </c:spPr>
          </c:marker>
          <c:cat>
            <c:numRef>
              <c:f>[分省年度数据.xls]Sheet2!$A$1:$A$22</c:f>
              <c:numCache>
                <c:formatCode>0_);[Red]\(0\)</c:formatCode>
                <c:ptCount val="22"/>
                <c:pt idx="0">
                  <c:v>1993.0</c:v>
                </c:pt>
                <c:pt idx="1">
                  <c:v>1994.0</c:v>
                </c:pt>
                <c:pt idx="2">
                  <c:v>1995.0</c:v>
                </c:pt>
                <c:pt idx="3">
                  <c:v>1996.0</c:v>
                </c:pt>
                <c:pt idx="4">
                  <c:v>1997.0</c:v>
                </c:pt>
                <c:pt idx="5">
                  <c:v>1998.0</c:v>
                </c:pt>
                <c:pt idx="6">
                  <c:v>1999.0</c:v>
                </c:pt>
                <c:pt idx="7">
                  <c:v>2000.0</c:v>
                </c:pt>
                <c:pt idx="8">
                  <c:v>2001.0</c:v>
                </c:pt>
                <c:pt idx="9">
                  <c:v>2002.0</c:v>
                </c:pt>
                <c:pt idx="10">
                  <c:v>2003.0</c:v>
                </c:pt>
                <c:pt idx="11">
                  <c:v>2004.0</c:v>
                </c:pt>
                <c:pt idx="12">
                  <c:v>2005.0</c:v>
                </c:pt>
                <c:pt idx="13">
                  <c:v>2006.0</c:v>
                </c:pt>
                <c:pt idx="14">
                  <c:v>2007.0</c:v>
                </c:pt>
                <c:pt idx="15">
                  <c:v>2008.0</c:v>
                </c:pt>
                <c:pt idx="16">
                  <c:v>2009.0</c:v>
                </c:pt>
                <c:pt idx="17">
                  <c:v>2010.0</c:v>
                </c:pt>
                <c:pt idx="18">
                  <c:v>2011.0</c:v>
                </c:pt>
                <c:pt idx="19">
                  <c:v>2012.0</c:v>
                </c:pt>
                <c:pt idx="20">
                  <c:v>2013.0</c:v>
                </c:pt>
                <c:pt idx="21">
                  <c:v>2014.0</c:v>
                </c:pt>
              </c:numCache>
            </c:numRef>
          </c:cat>
          <c:val>
            <c:numRef>
              <c:f>[分省年度数据.xls]Sheet2!$E$1:$E$22</c:f>
              <c:numCache>
                <c:formatCode>General</c:formatCode>
                <c:ptCount val="22"/>
                <c:pt idx="0">
                  <c:v>0.1417936</c:v>
                </c:pt>
                <c:pt idx="1">
                  <c:v>0.1832496</c:v>
                </c:pt>
                <c:pt idx="2">
                  <c:v>0.2412304</c:v>
                </c:pt>
                <c:pt idx="3">
                  <c:v>0.286272</c:v>
                </c:pt>
                <c:pt idx="4">
                  <c:v>0.3323344</c:v>
                </c:pt>
                <c:pt idx="5">
                  <c:v>0.3803488</c:v>
                </c:pt>
                <c:pt idx="6">
                  <c:v>0.4286112</c:v>
                </c:pt>
                <c:pt idx="7">
                  <c:v>0.5058656</c:v>
                </c:pt>
                <c:pt idx="8">
                  <c:v>0.5932736</c:v>
                </c:pt>
                <c:pt idx="9">
                  <c:v>0.6904</c:v>
                </c:pt>
                <c:pt idx="10">
                  <c:v>0.8011536</c:v>
                </c:pt>
                <c:pt idx="11">
                  <c:v>0.9653136</c:v>
                </c:pt>
                <c:pt idx="12">
                  <c:v>1.1151232</c:v>
                </c:pt>
                <c:pt idx="13">
                  <c:v>1.2988448</c:v>
                </c:pt>
                <c:pt idx="14">
                  <c:v>1.5754896</c:v>
                </c:pt>
                <c:pt idx="15">
                  <c:v>1.7784</c:v>
                </c:pt>
                <c:pt idx="16">
                  <c:v>1.9444848</c:v>
                </c:pt>
                <c:pt idx="17">
                  <c:v>2.2581728</c:v>
                </c:pt>
                <c:pt idx="18">
                  <c:v>2.6003088</c:v>
                </c:pt>
                <c:pt idx="19">
                  <c:v>2.860704</c:v>
                </c:pt>
                <c:pt idx="20">
                  <c:v>3.168129600000001</c:v>
                </c:pt>
                <c:pt idx="21">
                  <c:v>3.4129328</c:v>
                </c:pt>
              </c:numCache>
            </c:numRef>
          </c:val>
          <c:smooth val="0"/>
        </c:ser>
        <c:ser>
          <c:idx val="4"/>
          <c:order val="3"/>
          <c:tx>
            <c:v>once 50 years</c:v>
          </c:tx>
          <c:spPr>
            <a:ln w="28575" cap="rnd">
              <a:solidFill>
                <a:srgbClr val="FFC000"/>
              </a:solidFill>
              <a:round/>
            </a:ln>
            <a:effectLst/>
          </c:spPr>
          <c:marker>
            <c:symbol val="circle"/>
            <c:size val="5"/>
            <c:spPr>
              <a:solidFill>
                <a:srgbClr val="FFC000"/>
              </a:solidFill>
              <a:ln w="9525">
                <a:solidFill>
                  <a:srgbClr val="FFC000"/>
                </a:solidFill>
              </a:ln>
              <a:effectLst/>
            </c:spPr>
          </c:marker>
          <c:cat>
            <c:numRef>
              <c:f>[分省年度数据.xls]Sheet2!$A$1:$A$22</c:f>
              <c:numCache>
                <c:formatCode>0_);[Red]\(0\)</c:formatCode>
                <c:ptCount val="22"/>
                <c:pt idx="0">
                  <c:v>1993.0</c:v>
                </c:pt>
                <c:pt idx="1">
                  <c:v>1994.0</c:v>
                </c:pt>
                <c:pt idx="2">
                  <c:v>1995.0</c:v>
                </c:pt>
                <c:pt idx="3">
                  <c:v>1996.0</c:v>
                </c:pt>
                <c:pt idx="4">
                  <c:v>1997.0</c:v>
                </c:pt>
                <c:pt idx="5">
                  <c:v>1998.0</c:v>
                </c:pt>
                <c:pt idx="6">
                  <c:v>1999.0</c:v>
                </c:pt>
                <c:pt idx="7">
                  <c:v>2000.0</c:v>
                </c:pt>
                <c:pt idx="8">
                  <c:v>2001.0</c:v>
                </c:pt>
                <c:pt idx="9">
                  <c:v>2002.0</c:v>
                </c:pt>
                <c:pt idx="10">
                  <c:v>2003.0</c:v>
                </c:pt>
                <c:pt idx="11">
                  <c:v>2004.0</c:v>
                </c:pt>
                <c:pt idx="12">
                  <c:v>2005.0</c:v>
                </c:pt>
                <c:pt idx="13">
                  <c:v>2006.0</c:v>
                </c:pt>
                <c:pt idx="14">
                  <c:v>2007.0</c:v>
                </c:pt>
                <c:pt idx="15">
                  <c:v>2008.0</c:v>
                </c:pt>
                <c:pt idx="16">
                  <c:v>2009.0</c:v>
                </c:pt>
                <c:pt idx="17">
                  <c:v>2010.0</c:v>
                </c:pt>
                <c:pt idx="18">
                  <c:v>2011.0</c:v>
                </c:pt>
                <c:pt idx="19">
                  <c:v>2012.0</c:v>
                </c:pt>
                <c:pt idx="20">
                  <c:v>2013.0</c:v>
                </c:pt>
                <c:pt idx="21">
                  <c:v>2014.0</c:v>
                </c:pt>
              </c:numCache>
            </c:numRef>
          </c:cat>
          <c:val>
            <c:numRef>
              <c:f>[分省年度数据.xls]Sheet2!$F$1:$F$22</c:f>
              <c:numCache>
                <c:formatCode>General</c:formatCode>
                <c:ptCount val="22"/>
                <c:pt idx="0">
                  <c:v>0.65047814</c:v>
                </c:pt>
                <c:pt idx="1">
                  <c:v>0.84065754</c:v>
                </c:pt>
                <c:pt idx="2">
                  <c:v>1.10664446</c:v>
                </c:pt>
                <c:pt idx="3">
                  <c:v>1.3132728</c:v>
                </c:pt>
                <c:pt idx="4">
                  <c:v>1.52458406</c:v>
                </c:pt>
                <c:pt idx="5">
                  <c:v>1.74485012</c:v>
                </c:pt>
                <c:pt idx="6">
                  <c:v>1.96625388</c:v>
                </c:pt>
                <c:pt idx="7">
                  <c:v>2.320658439999999</c:v>
                </c:pt>
                <c:pt idx="8">
                  <c:v>2.72164264</c:v>
                </c:pt>
                <c:pt idx="9">
                  <c:v>3.16721</c:v>
                </c:pt>
                <c:pt idx="10">
                  <c:v>3.675292139999999</c:v>
                </c:pt>
                <c:pt idx="11">
                  <c:v>4.42837614</c:v>
                </c:pt>
                <c:pt idx="12">
                  <c:v>5.11562768</c:v>
                </c:pt>
                <c:pt idx="13">
                  <c:v>5.958450519999999</c:v>
                </c:pt>
                <c:pt idx="14">
                  <c:v>7.227558539999998</c:v>
                </c:pt>
                <c:pt idx="15">
                  <c:v>8.158410000000003</c:v>
                </c:pt>
                <c:pt idx="16">
                  <c:v>8.920324019999998</c:v>
                </c:pt>
                <c:pt idx="17">
                  <c:v>10.35936772</c:v>
                </c:pt>
                <c:pt idx="18">
                  <c:v>11.92891662</c:v>
                </c:pt>
                <c:pt idx="19">
                  <c:v>13.1234796</c:v>
                </c:pt>
                <c:pt idx="20">
                  <c:v>14.53379454</c:v>
                </c:pt>
                <c:pt idx="21">
                  <c:v>15.65682922</c:v>
                </c:pt>
              </c:numCache>
            </c:numRef>
          </c:val>
          <c:smooth val="0"/>
        </c:ser>
        <c:ser>
          <c:idx val="5"/>
          <c:order val="4"/>
          <c:tx>
            <c:v>once 100 years</c:v>
          </c:tx>
          <c:spPr>
            <a:ln w="28575" cap="rnd">
              <a:solidFill>
                <a:srgbClr val="FF0000"/>
              </a:solidFill>
              <a:round/>
            </a:ln>
            <a:effectLst/>
          </c:spPr>
          <c:marker>
            <c:symbol val="circle"/>
            <c:size val="5"/>
            <c:spPr>
              <a:solidFill>
                <a:srgbClr val="FF0000"/>
              </a:solidFill>
              <a:ln w="9525">
                <a:solidFill>
                  <a:srgbClr val="FF0000"/>
                </a:solidFill>
              </a:ln>
              <a:effectLst/>
            </c:spPr>
          </c:marker>
          <c:cat>
            <c:numRef>
              <c:f>[分省年度数据.xls]Sheet2!$A$1:$A$22</c:f>
              <c:numCache>
                <c:formatCode>0_);[Red]\(0\)</c:formatCode>
                <c:ptCount val="22"/>
                <c:pt idx="0">
                  <c:v>1993.0</c:v>
                </c:pt>
                <c:pt idx="1">
                  <c:v>1994.0</c:v>
                </c:pt>
                <c:pt idx="2">
                  <c:v>1995.0</c:v>
                </c:pt>
                <c:pt idx="3">
                  <c:v>1996.0</c:v>
                </c:pt>
                <c:pt idx="4">
                  <c:v>1997.0</c:v>
                </c:pt>
                <c:pt idx="5">
                  <c:v>1998.0</c:v>
                </c:pt>
                <c:pt idx="6">
                  <c:v>1999.0</c:v>
                </c:pt>
                <c:pt idx="7">
                  <c:v>2000.0</c:v>
                </c:pt>
                <c:pt idx="8">
                  <c:v>2001.0</c:v>
                </c:pt>
                <c:pt idx="9">
                  <c:v>2002.0</c:v>
                </c:pt>
                <c:pt idx="10">
                  <c:v>2003.0</c:v>
                </c:pt>
                <c:pt idx="11">
                  <c:v>2004.0</c:v>
                </c:pt>
                <c:pt idx="12">
                  <c:v>2005.0</c:v>
                </c:pt>
                <c:pt idx="13">
                  <c:v>2006.0</c:v>
                </c:pt>
                <c:pt idx="14">
                  <c:v>2007.0</c:v>
                </c:pt>
                <c:pt idx="15">
                  <c:v>2008.0</c:v>
                </c:pt>
                <c:pt idx="16">
                  <c:v>2009.0</c:v>
                </c:pt>
                <c:pt idx="17">
                  <c:v>2010.0</c:v>
                </c:pt>
                <c:pt idx="18">
                  <c:v>2011.0</c:v>
                </c:pt>
                <c:pt idx="19">
                  <c:v>2012.0</c:v>
                </c:pt>
                <c:pt idx="20">
                  <c:v>2013.0</c:v>
                </c:pt>
                <c:pt idx="21">
                  <c:v>2014.0</c:v>
                </c:pt>
              </c:numCache>
            </c:numRef>
          </c:cat>
          <c:val>
            <c:numRef>
              <c:f>[分省年度数据.xls]Sheet2!$G$1:$G$22</c:f>
              <c:numCache>
                <c:formatCode>General</c:formatCode>
                <c:ptCount val="22"/>
                <c:pt idx="0">
                  <c:v>2.0294209</c:v>
                </c:pt>
                <c:pt idx="1">
                  <c:v>2.6227599</c:v>
                </c:pt>
                <c:pt idx="2">
                  <c:v>3.452610099999999</c:v>
                </c:pt>
                <c:pt idx="3">
                  <c:v>4.097268000000001</c:v>
                </c:pt>
                <c:pt idx="4">
                  <c:v>4.756536099999999</c:v>
                </c:pt>
                <c:pt idx="5">
                  <c:v>5.4437422</c:v>
                </c:pt>
                <c:pt idx="6">
                  <c:v>6.134497799999999</c:v>
                </c:pt>
                <c:pt idx="7">
                  <c:v>7.2402014</c:v>
                </c:pt>
                <c:pt idx="8">
                  <c:v>8.491228399999997</c:v>
                </c:pt>
                <c:pt idx="9">
                  <c:v>9.881350000000001</c:v>
                </c:pt>
                <c:pt idx="10">
                  <c:v>11.4665109</c:v>
                </c:pt>
                <c:pt idx="11">
                  <c:v>13.8160509</c:v>
                </c:pt>
                <c:pt idx="12">
                  <c:v>15.9602008</c:v>
                </c:pt>
                <c:pt idx="13">
                  <c:v>18.58971619999999</c:v>
                </c:pt>
                <c:pt idx="14">
                  <c:v>22.5491949</c:v>
                </c:pt>
                <c:pt idx="15">
                  <c:v>25.45335</c:v>
                </c:pt>
                <c:pt idx="16">
                  <c:v>27.83043870000001</c:v>
                </c:pt>
                <c:pt idx="17">
                  <c:v>32.32009820000001</c:v>
                </c:pt>
                <c:pt idx="18">
                  <c:v>37.21691970000001</c:v>
                </c:pt>
                <c:pt idx="19">
                  <c:v>40.943826</c:v>
                </c:pt>
                <c:pt idx="20">
                  <c:v>45.3438549</c:v>
                </c:pt>
                <c:pt idx="21">
                  <c:v>48.8476007</c:v>
                </c:pt>
              </c:numCache>
            </c:numRef>
          </c:val>
          <c:smooth val="0"/>
        </c:ser>
        <c:dLbls>
          <c:showLegendKey val="0"/>
          <c:showVal val="0"/>
          <c:showCatName val="0"/>
          <c:showSerName val="0"/>
          <c:showPercent val="0"/>
          <c:showBubbleSize val="0"/>
        </c:dLbls>
        <c:marker val="1"/>
        <c:smooth val="0"/>
        <c:axId val="-2122160928"/>
        <c:axId val="-2122108976"/>
      </c:lineChart>
      <c:catAx>
        <c:axId val="-2122160928"/>
        <c:scaling>
          <c:orientation val="minMax"/>
        </c:scaling>
        <c:delete val="0"/>
        <c:axPos val="b"/>
        <c:numFmt formatCode="0_);[Red]\(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22108976"/>
        <c:crosses val="autoZero"/>
        <c:auto val="1"/>
        <c:lblAlgn val="ctr"/>
        <c:lblOffset val="100"/>
        <c:noMultiLvlLbl val="0"/>
      </c:catAx>
      <c:valAx>
        <c:axId val="-21221089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a:t>Billion RMB</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2216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DDCC775D-F11B-4A93-AFC3-224570770978}" type="datetimeFigureOut">
              <a:rPr lang="zh-CN" altLang="en-US" smtClean="0"/>
              <a:t>16/9/14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3697848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DDCC775D-F11B-4A93-AFC3-224570770978}" type="datetimeFigureOut">
              <a:rPr lang="zh-CN" altLang="en-US" smtClean="0"/>
              <a:t>16/9/14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2819409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DDCC775D-F11B-4A93-AFC3-224570770978}" type="datetimeFigureOut">
              <a:rPr lang="zh-CN" altLang="en-US" smtClean="0"/>
              <a:t>16/9/14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750118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DDCC775D-F11B-4A93-AFC3-224570770978}" type="datetimeFigureOut">
              <a:rPr lang="zh-CN" altLang="en-US" smtClean="0"/>
              <a:t>16/9/14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3296247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DDCC775D-F11B-4A93-AFC3-224570770978}" type="datetimeFigureOut">
              <a:rPr lang="zh-CN" altLang="en-US" smtClean="0"/>
              <a:t>16/9/14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163563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DDCC775D-F11B-4A93-AFC3-224570770978}" type="datetimeFigureOut">
              <a:rPr lang="zh-CN" altLang="en-US" smtClean="0"/>
              <a:t>16/9/14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370073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CC775D-F11B-4A93-AFC3-224570770978}" type="datetimeFigureOut">
              <a:rPr lang="zh-CN" altLang="en-US" smtClean="0"/>
              <a:t>16/9/14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2517904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DDCC775D-F11B-4A93-AFC3-224570770978}" type="datetimeFigureOut">
              <a:rPr lang="zh-CN" altLang="en-US" smtClean="0"/>
              <a:t>16/9/14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3614093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DDCC775D-F11B-4A93-AFC3-224570770978}" type="datetimeFigureOut">
              <a:rPr lang="zh-CN" altLang="en-US" smtClean="0"/>
              <a:t>16/9/14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653200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DDCC775D-F11B-4A93-AFC3-224570770978}" type="datetimeFigureOut">
              <a:rPr lang="zh-CN" altLang="en-US" smtClean="0"/>
              <a:t>16/9/14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3678834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CN" altLang="en-US" smtClean="0"/>
              <a:t>单击此处编辑母版标题样式</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smtClean="0"/>
              <a:t>单击此处编辑母版文本样式</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DDCC775D-F11B-4A93-AFC3-224570770978}" type="datetimeFigureOut">
              <a:rPr lang="zh-CN" altLang="en-US" smtClean="0"/>
              <a:t>16/9/14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A593CF5-EBAB-4214-82C6-3AB2261B6547}" type="slidenum">
              <a:rPr lang="zh-CN" altLang="en-US" smtClean="0"/>
              <a:t>‹#›</a:t>
            </a:fld>
            <a:endParaRPr lang="zh-CN" alt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863768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zh-CN" altLang="en-US" smtClean="0"/>
              <a:t>单击此处编辑母版标题样式</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smtClean="0"/>
              <a:t>单击此处编辑母版文本样式</a:t>
            </a:r>
          </a:p>
        </p:txBody>
      </p:sp>
      <p:sp>
        <p:nvSpPr>
          <p:cNvPr id="5" name="Date Placeholder 4"/>
          <p:cNvSpPr>
            <a:spLocks noGrp="1"/>
          </p:cNvSpPr>
          <p:nvPr>
            <p:ph type="dt" sz="half" idx="10"/>
          </p:nvPr>
        </p:nvSpPr>
        <p:spPr/>
        <p:txBody>
          <a:bodyPr/>
          <a:lstStyle/>
          <a:p>
            <a:fld id="{DDCC775D-F11B-4A93-AFC3-224570770978}" type="datetimeFigureOut">
              <a:rPr lang="zh-CN" altLang="en-US" smtClean="0"/>
              <a:t>16/9/14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816183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言名片">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CN" altLang="en-US" smtClean="0"/>
              <a:t>单击此处编辑母版标题样式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smtClean="0"/>
              <a:t>单击此处编辑母版文本样式</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smtClean="0"/>
              <a:t>单击此处编辑母版文本样式</a:t>
            </a:r>
          </a:p>
        </p:txBody>
      </p:sp>
      <p:sp>
        <p:nvSpPr>
          <p:cNvPr id="5" name="Date Placeholder 4"/>
          <p:cNvSpPr>
            <a:spLocks noGrp="1"/>
          </p:cNvSpPr>
          <p:nvPr>
            <p:ph type="dt" sz="half" idx="10"/>
          </p:nvPr>
        </p:nvSpPr>
        <p:spPr/>
        <p:txBody>
          <a:bodyPr/>
          <a:lstStyle/>
          <a:p>
            <a:fld id="{DDCC775D-F11B-4A93-AFC3-224570770978}" type="datetimeFigureOut">
              <a:rPr lang="zh-CN" altLang="en-US" smtClean="0"/>
              <a:t>16/9/14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A593CF5-EBAB-4214-82C6-3AB2261B6547}" type="slidenum">
              <a:rPr lang="zh-CN" altLang="en-US" smtClean="0"/>
              <a:t>‹#›</a:t>
            </a:fld>
            <a:endParaRPr lang="zh-CN" alt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164824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或假">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zh-CN" altLang="en-US" smtClean="0"/>
              <a:t>单击此处编辑母版标题样式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smtClean="0"/>
              <a:t>单击此处编辑母版文本样式</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smtClean="0"/>
              <a:t>单击此处编辑母版文本样式</a:t>
            </a:r>
          </a:p>
        </p:txBody>
      </p:sp>
      <p:sp>
        <p:nvSpPr>
          <p:cNvPr id="5" name="Date Placeholder 4"/>
          <p:cNvSpPr>
            <a:spLocks noGrp="1"/>
          </p:cNvSpPr>
          <p:nvPr>
            <p:ph type="dt" sz="half" idx="10"/>
          </p:nvPr>
        </p:nvSpPr>
        <p:spPr/>
        <p:txBody>
          <a:bodyPr/>
          <a:lstStyle/>
          <a:p>
            <a:fld id="{DDCC775D-F11B-4A93-AFC3-224570770978}" type="datetimeFigureOut">
              <a:rPr lang="zh-CN" altLang="en-US" smtClean="0"/>
              <a:t>16/9/14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22626534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ncho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DDCC775D-F11B-4A93-AFC3-224570770978}" type="datetimeFigureOut">
              <a:rPr lang="zh-CN" altLang="en-US" smtClean="0"/>
              <a:t>16/9/14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3490446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DDCC775D-F11B-4A93-AFC3-224570770978}" type="datetimeFigureOut">
              <a:rPr lang="zh-CN" altLang="en-US" smtClean="0"/>
              <a:t>16/9/14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213432523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DCC775D-F11B-4A93-AFC3-224570770978}" type="datetimeFigureOut">
              <a:rPr lang="zh-CN" altLang="en-US" smtClean="0"/>
              <a:t>16/9/14</a:t>
            </a:fld>
            <a:endParaRPr lang="zh-CN" alt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7A593CF5-EBAB-4214-82C6-3AB2261B6547}" type="slidenum">
              <a:rPr lang="zh-CN" altLang="en-US" smtClean="0"/>
              <a:t>‹#›</a:t>
            </a:fld>
            <a:endParaRPr lang="zh-CN" altLang="en-US"/>
          </a:p>
        </p:txBody>
      </p:sp>
    </p:spTree>
    <p:extLst>
      <p:ext uri="{BB962C8B-B14F-4D97-AF65-F5344CB8AC3E}">
        <p14:creationId xmlns:p14="http://schemas.microsoft.com/office/powerpoint/2010/main" val="166542417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g"/><Relationship Id="rId5" Type="http://schemas.openxmlformats.org/officeDocument/2006/relationships/image" Target="../media/image5.jpg"/><Relationship Id="rId6" Type="http://schemas.openxmlformats.org/officeDocument/2006/relationships/image" Target="../media/image6.jpg"/><Relationship Id="rId7" Type="http://schemas.openxmlformats.org/officeDocument/2006/relationships/image" Target="../media/image7.jpg"/><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 Id="rId3" Type="http://schemas.openxmlformats.org/officeDocument/2006/relationships/image" Target="../media/image11.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12.w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 Id="rId3" Type="http://schemas.openxmlformats.org/officeDocument/2006/relationships/chart" Target="../charts/char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589213" y="2514600"/>
            <a:ext cx="9502703" cy="2262781"/>
          </a:xfrm>
        </p:spPr>
        <p:txBody>
          <a:bodyPr>
            <a:normAutofit fontScale="90000"/>
          </a:bodyPr>
          <a:lstStyle/>
          <a:p>
            <a:r>
              <a:rPr lang="en-US" altLang="zh-CN" i="1" dirty="0"/>
              <a:t>An Urban </a:t>
            </a:r>
            <a:r>
              <a:rPr lang="en-US" altLang="zh-CN" i="1" dirty="0" smtClean="0"/>
              <a:t>Vulnerability Study </a:t>
            </a:r>
            <a:br>
              <a:rPr lang="en-US" altLang="zh-CN" i="1" dirty="0" smtClean="0"/>
            </a:br>
            <a:r>
              <a:rPr lang="en-US" altLang="zh-CN" i="1" dirty="0" smtClean="0"/>
              <a:t>Based </a:t>
            </a:r>
            <a:r>
              <a:rPr lang="en-US" altLang="zh-CN" i="1" dirty="0"/>
              <a:t>on Historical Flood Data</a:t>
            </a:r>
            <a:endParaRPr lang="zh-CN" altLang="en-US" dirty="0"/>
          </a:p>
        </p:txBody>
      </p:sp>
      <p:sp>
        <p:nvSpPr>
          <p:cNvPr id="3" name="副标题 2"/>
          <p:cNvSpPr>
            <a:spLocks noGrp="1"/>
          </p:cNvSpPr>
          <p:nvPr>
            <p:ph type="subTitle" idx="1"/>
          </p:nvPr>
        </p:nvSpPr>
        <p:spPr>
          <a:xfrm>
            <a:off x="2589213" y="4777379"/>
            <a:ext cx="8915399" cy="1797592"/>
          </a:xfrm>
        </p:spPr>
        <p:txBody>
          <a:bodyPr>
            <a:normAutofit/>
          </a:bodyPr>
          <a:lstStyle/>
          <a:p>
            <a:r>
              <a:rPr lang="en-US" altLang="zh-CN" dirty="0" smtClean="0"/>
              <a:t>Li Yi &amp; Yang </a:t>
            </a:r>
            <a:r>
              <a:rPr lang="en-US" altLang="zh-CN" dirty="0" err="1" smtClean="0"/>
              <a:t>PeiGuo</a:t>
            </a:r>
            <a:endParaRPr lang="en-US" altLang="zh-CN" dirty="0" smtClean="0"/>
          </a:p>
          <a:p>
            <a:r>
              <a:rPr lang="en-US" altLang="zh-CN" dirty="0" smtClean="0"/>
              <a:t>liyi@ndrcc.gov.cn</a:t>
            </a:r>
          </a:p>
          <a:p>
            <a:r>
              <a:rPr lang="en-US" altLang="zh-CN" dirty="0" smtClean="0"/>
              <a:t>National Disaster Reduction Center of China</a:t>
            </a:r>
          </a:p>
          <a:p>
            <a:r>
              <a:rPr lang="en-US" altLang="zh-CN" dirty="0"/>
              <a:t>2016.9.14</a:t>
            </a:r>
            <a:endParaRPr lang="zh-CN" altLang="en-US" dirty="0"/>
          </a:p>
          <a:p>
            <a:endParaRPr lang="zh-CN" altLang="en-US" dirty="0"/>
          </a:p>
        </p:txBody>
      </p:sp>
    </p:spTree>
    <p:extLst>
      <p:ext uri="{BB962C8B-B14F-4D97-AF65-F5344CB8AC3E}">
        <p14:creationId xmlns:p14="http://schemas.microsoft.com/office/powerpoint/2010/main" val="20765332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6010275" y="1708309"/>
            <a:ext cx="6181725" cy="4648200"/>
          </a:xfrm>
          <a:prstGeom prst="rect">
            <a:avLst/>
          </a:prstGeom>
        </p:spPr>
      </p:pic>
      <p:sp>
        <p:nvSpPr>
          <p:cNvPr id="2" name="标题 1"/>
          <p:cNvSpPr>
            <a:spLocks noGrp="1"/>
          </p:cNvSpPr>
          <p:nvPr>
            <p:ph type="title"/>
          </p:nvPr>
        </p:nvSpPr>
        <p:spPr/>
        <p:txBody>
          <a:bodyPr/>
          <a:lstStyle/>
          <a:p>
            <a:r>
              <a:rPr lang="en-US" altLang="zh-CN" dirty="0"/>
              <a:t>1.Background</a:t>
            </a:r>
            <a:endParaRPr lang="zh-CN" altLang="en-US" dirty="0"/>
          </a:p>
        </p:txBody>
      </p:sp>
      <p:sp>
        <p:nvSpPr>
          <p:cNvPr id="3" name="内容占位符 2"/>
          <p:cNvSpPr>
            <a:spLocks noGrp="1"/>
          </p:cNvSpPr>
          <p:nvPr>
            <p:ph idx="1"/>
          </p:nvPr>
        </p:nvSpPr>
        <p:spPr>
          <a:xfrm>
            <a:off x="1325819" y="1513950"/>
            <a:ext cx="10866181" cy="5567005"/>
          </a:xfrm>
        </p:spPr>
        <p:txBody>
          <a:bodyPr>
            <a:normAutofit/>
          </a:bodyPr>
          <a:lstStyle/>
          <a:p>
            <a:pPr marL="0" indent="0">
              <a:buNone/>
            </a:pPr>
            <a:r>
              <a:rPr lang="en-US" altLang="zh-CN" sz="2600" b="1" dirty="0" smtClean="0"/>
              <a:t>China</a:t>
            </a:r>
            <a:r>
              <a:rPr lang="en-US" altLang="zh-CN" sz="2600" dirty="0" smtClean="0"/>
              <a:t> </a:t>
            </a:r>
            <a:r>
              <a:rPr lang="en-US" altLang="zh-CN" sz="2600" dirty="0"/>
              <a:t>is one of the </a:t>
            </a:r>
            <a:r>
              <a:rPr lang="en-US" altLang="zh-CN" sz="2600" dirty="0" smtClean="0"/>
              <a:t>countries </a:t>
            </a:r>
            <a:r>
              <a:rPr lang="en-US" altLang="zh-CN" sz="2600" b="1" dirty="0" smtClean="0"/>
              <a:t>with </a:t>
            </a:r>
            <a:r>
              <a:rPr lang="en-US" altLang="zh-CN" sz="2600" b="1" dirty="0"/>
              <a:t>the most serious </a:t>
            </a:r>
            <a:r>
              <a:rPr lang="en-US" altLang="zh-CN" sz="2600" b="1" dirty="0" smtClean="0"/>
              <a:t>natural disasters</a:t>
            </a:r>
            <a:r>
              <a:rPr lang="en-US" altLang="zh-CN" sz="2600" dirty="0" smtClean="0"/>
              <a:t>. </a:t>
            </a:r>
          </a:p>
          <a:p>
            <a:pPr marL="0" indent="0">
              <a:buNone/>
            </a:pPr>
            <a:endParaRPr lang="en-US" altLang="zh-CN" sz="2600" dirty="0" smtClean="0"/>
          </a:p>
          <a:p>
            <a:r>
              <a:rPr lang="en-US" altLang="zh-CN" sz="2600" dirty="0" smtClean="0"/>
              <a:t>Most </a:t>
            </a:r>
            <a:r>
              <a:rPr lang="en-US" altLang="zh-CN" sz="2600" dirty="0"/>
              <a:t>types of disasters </a:t>
            </a:r>
          </a:p>
          <a:p>
            <a:r>
              <a:rPr lang="en-US" altLang="zh-CN" sz="2600" dirty="0" smtClean="0"/>
              <a:t>High </a:t>
            </a:r>
            <a:r>
              <a:rPr lang="en-US" altLang="zh-CN" sz="2600" dirty="0"/>
              <a:t>frequency </a:t>
            </a:r>
          </a:p>
          <a:p>
            <a:r>
              <a:rPr lang="en-US" altLang="zh-CN" sz="2600" dirty="0" smtClean="0"/>
              <a:t>Regional </a:t>
            </a:r>
            <a:r>
              <a:rPr lang="en-US" altLang="zh-CN" sz="2600" dirty="0"/>
              <a:t>and seasonal </a:t>
            </a:r>
          </a:p>
          <a:p>
            <a:r>
              <a:rPr lang="en-US" altLang="zh-CN" sz="2600" dirty="0" smtClean="0"/>
              <a:t>Serious </a:t>
            </a:r>
            <a:r>
              <a:rPr lang="en-US" altLang="zh-CN" sz="2600" dirty="0"/>
              <a:t>disaster losses </a:t>
            </a:r>
            <a:endParaRPr lang="en-US" altLang="zh-CN" sz="2600" dirty="0" smtClean="0"/>
          </a:p>
          <a:p>
            <a:endParaRPr lang="en-US" altLang="zh-CN" sz="2600" dirty="0"/>
          </a:p>
          <a:p>
            <a:endParaRPr lang="en-US" altLang="zh-CN" sz="2600" dirty="0"/>
          </a:p>
          <a:p>
            <a:r>
              <a:rPr lang="en-US" altLang="zh-CN" sz="2600" dirty="0" smtClean="0"/>
              <a:t>5 </a:t>
            </a:r>
            <a:r>
              <a:rPr lang="en-US" altLang="zh-CN" sz="2600" dirty="0"/>
              <a:t>most </a:t>
            </a:r>
            <a:r>
              <a:rPr lang="en-US" altLang="zh-CN" sz="2600" dirty="0" smtClean="0"/>
              <a:t>serious disaster: </a:t>
            </a:r>
          </a:p>
          <a:p>
            <a:pPr marL="0" indent="0">
              <a:buNone/>
            </a:pPr>
            <a:r>
              <a:rPr lang="en-US" altLang="zh-CN" sz="2600" dirty="0"/>
              <a:t> </a:t>
            </a:r>
            <a:r>
              <a:rPr lang="en-US" altLang="zh-CN" sz="2600" dirty="0" smtClean="0"/>
              <a:t>    </a:t>
            </a:r>
            <a:r>
              <a:rPr lang="en-US" altLang="zh-CN" sz="2600" b="1" dirty="0" smtClean="0"/>
              <a:t>floods</a:t>
            </a:r>
            <a:r>
              <a:rPr lang="en-US" altLang="zh-CN" sz="2600" dirty="0"/>
              <a:t>, droughts, earthquakes, typhoons and </a:t>
            </a:r>
            <a:r>
              <a:rPr lang="en-US" altLang="zh-CN" sz="2600" dirty="0" smtClean="0"/>
              <a:t>landslides</a:t>
            </a:r>
            <a:endParaRPr lang="en-US" altLang="zh-CN" sz="2600" dirty="0"/>
          </a:p>
          <a:p>
            <a:pPr>
              <a:buClr>
                <a:srgbClr val="CC6600"/>
              </a:buClr>
              <a:buFont typeface="Wingdings" pitchFamily="2" charset="2"/>
              <a:buChar char="n"/>
              <a:defRPr/>
            </a:pPr>
            <a:endParaRPr lang="zh-CN" altLang="en-US" dirty="0">
              <a:solidFill>
                <a:schemeClr val="tx1"/>
              </a:solidFill>
              <a:effectLst>
                <a:outerShdw blurRad="38100" dist="38100" dir="2700000" algn="tl">
                  <a:srgbClr val="C0C0C0"/>
                </a:outerShdw>
              </a:effectLst>
              <a:latin typeface="Impact" pitchFamily="34" charset="0"/>
              <a:ea typeface="黑体" pitchFamily="2" charset="-122"/>
            </a:endParaRPr>
          </a:p>
          <a:p>
            <a:endParaRPr lang="zh-CN" altLang="en-US" dirty="0"/>
          </a:p>
        </p:txBody>
      </p:sp>
    </p:spTree>
    <p:extLst>
      <p:ext uri="{BB962C8B-B14F-4D97-AF65-F5344CB8AC3E}">
        <p14:creationId xmlns:p14="http://schemas.microsoft.com/office/powerpoint/2010/main" val="31697074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1.Background</a:t>
            </a:r>
            <a:endParaRPr lang="zh-CN" altLang="en-US" dirty="0"/>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68898" y="1792644"/>
            <a:ext cx="5360377" cy="3513791"/>
          </a:xfr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166" y="1715902"/>
            <a:ext cx="5124731" cy="3551897"/>
          </a:xfrm>
          <a:prstGeom prst="rect">
            <a:avLst/>
          </a:prstGeom>
        </p:spPr>
      </p:pic>
      <p:sp>
        <p:nvSpPr>
          <p:cNvPr id="6" name="矩形 5"/>
          <p:cNvSpPr/>
          <p:nvPr/>
        </p:nvSpPr>
        <p:spPr>
          <a:xfrm>
            <a:off x="5001235" y="1226504"/>
            <a:ext cx="3610284" cy="369332"/>
          </a:xfrm>
          <a:prstGeom prst="rect">
            <a:avLst/>
          </a:prstGeom>
        </p:spPr>
        <p:txBody>
          <a:bodyPr wrap="none">
            <a:spAutoFit/>
          </a:bodyPr>
          <a:lstStyle/>
          <a:p>
            <a:r>
              <a:rPr lang="en-US" altLang="zh-CN" b="1" dirty="0" smtClean="0"/>
              <a:t>Disaster losses of China in 2015</a:t>
            </a:r>
            <a:endParaRPr lang="zh-CN" altLang="en-US" b="1" dirty="0"/>
          </a:p>
        </p:txBody>
      </p:sp>
      <p:sp>
        <p:nvSpPr>
          <p:cNvPr id="7" name="矩形 6"/>
          <p:cNvSpPr/>
          <p:nvPr/>
        </p:nvSpPr>
        <p:spPr>
          <a:xfrm>
            <a:off x="4496882" y="4975209"/>
            <a:ext cx="1972015" cy="369332"/>
          </a:xfrm>
          <a:prstGeom prst="rect">
            <a:avLst/>
          </a:prstGeom>
        </p:spPr>
        <p:txBody>
          <a:bodyPr wrap="none">
            <a:spAutoFit/>
          </a:bodyPr>
          <a:lstStyle/>
          <a:p>
            <a:r>
              <a:rPr lang="en-US" altLang="zh-CN" dirty="0" smtClean="0"/>
              <a:t>Death &amp; missing</a:t>
            </a:r>
            <a:endParaRPr lang="zh-CN" altLang="en-US" dirty="0"/>
          </a:p>
        </p:txBody>
      </p:sp>
      <p:sp>
        <p:nvSpPr>
          <p:cNvPr id="8" name="矩形 7"/>
          <p:cNvSpPr/>
          <p:nvPr/>
        </p:nvSpPr>
        <p:spPr>
          <a:xfrm>
            <a:off x="9974555" y="4939257"/>
            <a:ext cx="1752403" cy="369332"/>
          </a:xfrm>
          <a:prstGeom prst="rect">
            <a:avLst/>
          </a:prstGeom>
        </p:spPr>
        <p:txBody>
          <a:bodyPr wrap="none">
            <a:spAutoFit/>
          </a:bodyPr>
          <a:lstStyle/>
          <a:p>
            <a:r>
              <a:rPr lang="en-US" altLang="zh-CN" dirty="0" smtClean="0"/>
              <a:t>Economic loss</a:t>
            </a:r>
            <a:endParaRPr lang="zh-CN" altLang="en-US" dirty="0"/>
          </a:p>
        </p:txBody>
      </p:sp>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56854" y="5353358"/>
            <a:ext cx="2270104" cy="1467494"/>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89234" y="5313430"/>
            <a:ext cx="2309315" cy="1507422"/>
          </a:xfrm>
          <a:prstGeom prst="rect">
            <a:avLst/>
          </a:prstGeom>
        </p:spPr>
      </p:pic>
      <p:pic>
        <p:nvPicPr>
          <p:cNvPr id="11" name="图片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53195" y="5311929"/>
            <a:ext cx="3072610" cy="1532821"/>
          </a:xfrm>
          <a:prstGeom prst="rect">
            <a:avLst/>
          </a:prstGeom>
        </p:spPr>
      </p:pic>
      <p:pic>
        <p:nvPicPr>
          <p:cNvPr id="12" name="图片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44166" y="5322641"/>
            <a:ext cx="2254126" cy="1498211"/>
          </a:xfrm>
          <a:prstGeom prst="rect">
            <a:avLst/>
          </a:prstGeom>
        </p:spPr>
      </p:pic>
    </p:spTree>
    <p:extLst>
      <p:ext uri="{BB962C8B-B14F-4D97-AF65-F5344CB8AC3E}">
        <p14:creationId xmlns:p14="http://schemas.microsoft.com/office/powerpoint/2010/main" val="8801948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1.Background</a:t>
            </a:r>
            <a:endParaRPr lang="zh-CN" altLang="en-US" dirty="0"/>
          </a:p>
        </p:txBody>
      </p:sp>
      <p:pic>
        <p:nvPicPr>
          <p:cNvPr id="4" name="内容占位符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856922" y="1897758"/>
            <a:ext cx="5777095" cy="3778250"/>
          </a:xfrm>
          <a:effectLst>
            <a:outerShdw blurRad="50800" dist="50800" dir="5400000" algn="ctr" rotWithShape="0">
              <a:srgbClr val="000000">
                <a:alpha val="0"/>
              </a:srgbClr>
            </a:outerShdw>
          </a:effectLst>
        </p:spPr>
      </p:pic>
      <p:pic>
        <p:nvPicPr>
          <p:cNvPr id="5" name="图片 4"/>
          <p:cNvPicPr>
            <a:picLocks noChangeAspect="1"/>
          </p:cNvPicPr>
          <p:nvPr/>
        </p:nvPicPr>
        <p:blipFill>
          <a:blip r:embed="rId3"/>
          <a:stretch>
            <a:fillRect/>
          </a:stretch>
        </p:blipFill>
        <p:spPr>
          <a:xfrm>
            <a:off x="1825092" y="2114460"/>
            <a:ext cx="2844310" cy="2431499"/>
          </a:xfrm>
          <a:prstGeom prst="rect">
            <a:avLst/>
          </a:prstGeom>
        </p:spPr>
      </p:pic>
      <p:sp>
        <p:nvSpPr>
          <p:cNvPr id="6" name="文本框 5"/>
          <p:cNvSpPr txBox="1"/>
          <p:nvPr/>
        </p:nvSpPr>
        <p:spPr>
          <a:xfrm>
            <a:off x="2747088" y="1897758"/>
            <a:ext cx="978153" cy="369332"/>
          </a:xfrm>
          <a:prstGeom prst="rect">
            <a:avLst/>
          </a:prstGeom>
          <a:noFill/>
        </p:spPr>
        <p:txBody>
          <a:bodyPr wrap="none" rtlCol="0">
            <a:spAutoFit/>
          </a:bodyPr>
          <a:lstStyle/>
          <a:p>
            <a:r>
              <a:rPr lang="en-US" altLang="zh-CN" b="1" dirty="0" smtClean="0"/>
              <a:t>Hazard</a:t>
            </a:r>
            <a:endParaRPr lang="zh-CN" altLang="en-US" b="1" dirty="0"/>
          </a:p>
        </p:txBody>
      </p:sp>
      <p:sp>
        <p:nvSpPr>
          <p:cNvPr id="7" name="文本框 6"/>
          <p:cNvSpPr txBox="1"/>
          <p:nvPr/>
        </p:nvSpPr>
        <p:spPr>
          <a:xfrm>
            <a:off x="1647335" y="4269816"/>
            <a:ext cx="1194558" cy="369332"/>
          </a:xfrm>
          <a:prstGeom prst="rect">
            <a:avLst/>
          </a:prstGeom>
          <a:noFill/>
        </p:spPr>
        <p:txBody>
          <a:bodyPr wrap="none" rtlCol="0">
            <a:spAutoFit/>
          </a:bodyPr>
          <a:lstStyle/>
          <a:p>
            <a:r>
              <a:rPr lang="en-US" altLang="zh-CN" b="1" dirty="0" smtClean="0"/>
              <a:t>Exposure</a:t>
            </a:r>
            <a:endParaRPr lang="zh-CN" altLang="en-US" b="1" dirty="0"/>
          </a:p>
        </p:txBody>
      </p:sp>
      <p:sp>
        <p:nvSpPr>
          <p:cNvPr id="8" name="文本框 7"/>
          <p:cNvSpPr txBox="1"/>
          <p:nvPr/>
        </p:nvSpPr>
        <p:spPr>
          <a:xfrm>
            <a:off x="3195220" y="4257266"/>
            <a:ext cx="1576072" cy="369332"/>
          </a:xfrm>
          <a:prstGeom prst="rect">
            <a:avLst/>
          </a:prstGeom>
          <a:noFill/>
        </p:spPr>
        <p:txBody>
          <a:bodyPr wrap="none" rtlCol="0">
            <a:spAutoFit/>
          </a:bodyPr>
          <a:lstStyle/>
          <a:p>
            <a:r>
              <a:rPr lang="en-US" altLang="zh-CN" b="1" dirty="0" smtClean="0"/>
              <a:t>Vulnerability</a:t>
            </a:r>
            <a:endParaRPr lang="zh-CN" altLang="en-US" b="1" dirty="0"/>
          </a:p>
        </p:txBody>
      </p:sp>
      <p:sp>
        <p:nvSpPr>
          <p:cNvPr id="9" name="内容占位符 2"/>
          <p:cNvSpPr txBox="1">
            <a:spLocks/>
          </p:cNvSpPr>
          <p:nvPr/>
        </p:nvSpPr>
        <p:spPr>
          <a:xfrm>
            <a:off x="5761348" y="1905000"/>
            <a:ext cx="6322751" cy="556700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altLang="zh-CN" sz="2600" dirty="0" smtClean="0"/>
              <a:t>Hazard and </a:t>
            </a:r>
            <a:r>
              <a:rPr lang="en-US" altLang="zh-CN" sz="2600" dirty="0"/>
              <a:t>exposure have clear physical meaning</a:t>
            </a:r>
          </a:p>
          <a:p>
            <a:r>
              <a:rPr lang="en-US" altLang="zh-CN" sz="2600" dirty="0"/>
              <a:t>What is “vulnerability” </a:t>
            </a:r>
            <a:r>
              <a:rPr lang="en-US" altLang="zh-CN" sz="2600" dirty="0" smtClean="0">
                <a:latin typeface="Batang" panose="02030600000101010101" pitchFamily="18" charset="-127"/>
                <a:ea typeface="Batang" panose="02030600000101010101" pitchFamily="18" charset="-127"/>
              </a:rPr>
              <a:t>?</a:t>
            </a:r>
          </a:p>
          <a:p>
            <a:r>
              <a:rPr lang="en-US" altLang="zh-CN" sz="2600" dirty="0"/>
              <a:t>Physical vulnerability, Social vulnerability, Comprehensive vulnerability …</a:t>
            </a:r>
          </a:p>
          <a:p>
            <a:endParaRPr lang="en-US" altLang="zh-CN" sz="2600" dirty="0" smtClean="0"/>
          </a:p>
          <a:p>
            <a:pPr>
              <a:buClr>
                <a:srgbClr val="CC6600"/>
              </a:buClr>
              <a:buFont typeface="Wingdings" pitchFamily="2" charset="2"/>
              <a:buChar char="n"/>
              <a:defRPr/>
            </a:pPr>
            <a:endParaRPr lang="zh-CN" altLang="en-US" dirty="0" smtClean="0">
              <a:solidFill>
                <a:schemeClr val="tx1"/>
              </a:solidFill>
              <a:effectLst>
                <a:outerShdw blurRad="38100" dist="38100" dir="2700000" algn="tl">
                  <a:srgbClr val="C0C0C0"/>
                </a:outerShdw>
              </a:effectLst>
              <a:latin typeface="Impact" pitchFamily="34" charset="0"/>
              <a:ea typeface="黑体" pitchFamily="2" charset="-122"/>
            </a:endParaRPr>
          </a:p>
          <a:p>
            <a:endParaRPr lang="zh-CN" altLang="en-US" dirty="0"/>
          </a:p>
        </p:txBody>
      </p:sp>
      <p:sp>
        <p:nvSpPr>
          <p:cNvPr id="3" name="矩形 2"/>
          <p:cNvSpPr/>
          <p:nvPr/>
        </p:nvSpPr>
        <p:spPr>
          <a:xfrm>
            <a:off x="1685280" y="5684411"/>
            <a:ext cx="8084264" cy="954107"/>
          </a:xfrm>
          <a:prstGeom prst="rect">
            <a:avLst/>
          </a:prstGeom>
        </p:spPr>
        <p:txBody>
          <a:bodyPr wrap="none">
            <a:spAutoFit/>
          </a:bodyPr>
          <a:lstStyle/>
          <a:p>
            <a:r>
              <a:rPr lang="en-US" altLang="zh-CN" sz="2800" b="1" dirty="0"/>
              <a:t>Key </a:t>
            </a:r>
            <a:r>
              <a:rPr lang="en-US" altLang="zh-CN" sz="2800" b="1" dirty="0" smtClean="0"/>
              <a:t>words of this work: </a:t>
            </a:r>
            <a:r>
              <a:rPr lang="en-US" altLang="zh-CN" sz="2800" dirty="0"/>
              <a:t>flood, </a:t>
            </a:r>
            <a:r>
              <a:rPr lang="en-US" altLang="zh-CN" sz="2800" dirty="0" smtClean="0"/>
              <a:t>vulnerability, risk</a:t>
            </a:r>
          </a:p>
          <a:p>
            <a:r>
              <a:rPr lang="en-US" altLang="zh-CN" sz="2800" dirty="0" smtClean="0"/>
              <a:t>Done by </a:t>
            </a:r>
            <a:r>
              <a:rPr lang="en-US" altLang="zh-CN" sz="2800" b="1" dirty="0" smtClean="0"/>
              <a:t>Dr. Yang </a:t>
            </a:r>
            <a:r>
              <a:rPr lang="en-US" altLang="zh-CN" sz="2800" b="1" dirty="0" err="1" smtClean="0"/>
              <a:t>PeiGuo</a:t>
            </a:r>
            <a:endParaRPr lang="en-US" altLang="zh-CN" sz="2800" b="1" dirty="0"/>
          </a:p>
        </p:txBody>
      </p:sp>
    </p:spTree>
    <p:extLst>
      <p:ext uri="{BB962C8B-B14F-4D97-AF65-F5344CB8AC3E}">
        <p14:creationId xmlns:p14="http://schemas.microsoft.com/office/powerpoint/2010/main" val="1107522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2.Methord</a:t>
            </a:r>
            <a:endParaRPr lang="zh-CN" altLang="en-US" dirty="0"/>
          </a:p>
        </p:txBody>
      </p:sp>
      <p:sp>
        <p:nvSpPr>
          <p:cNvPr id="3" name="内容占位符 2"/>
          <p:cNvSpPr>
            <a:spLocks noGrp="1"/>
          </p:cNvSpPr>
          <p:nvPr>
            <p:ph idx="1"/>
          </p:nvPr>
        </p:nvSpPr>
        <p:spPr>
          <a:xfrm>
            <a:off x="507492" y="1465635"/>
            <a:ext cx="11755756" cy="938284"/>
          </a:xfrm>
        </p:spPr>
        <p:txBody>
          <a:bodyPr>
            <a:normAutofit/>
          </a:bodyPr>
          <a:lstStyle/>
          <a:p>
            <a:pPr marL="0" indent="0">
              <a:buNone/>
            </a:pPr>
            <a:r>
              <a:rPr lang="en-US" altLang="zh-CN" sz="3000" b="1" dirty="0" smtClean="0"/>
              <a:t>Vulnerability </a:t>
            </a:r>
            <a:r>
              <a:rPr lang="en-US" altLang="zh-CN" sz="3000" b="1" dirty="0"/>
              <a:t>curve construction </a:t>
            </a:r>
            <a:r>
              <a:rPr lang="en-US" altLang="zh-CN" sz="3000" b="1" dirty="0" smtClean="0"/>
              <a:t>         Risk </a:t>
            </a:r>
            <a:r>
              <a:rPr lang="en-US" altLang="zh-CN" sz="3000" b="1" dirty="0"/>
              <a:t>scenario analysis</a:t>
            </a:r>
            <a:endParaRPr lang="zh-CN" altLang="en-US" sz="3000" b="1" dirty="0"/>
          </a:p>
        </p:txBody>
      </p:sp>
      <p:sp>
        <p:nvSpPr>
          <p:cNvPr id="5" name="右箭头 4"/>
          <p:cNvSpPr/>
          <p:nvPr/>
        </p:nvSpPr>
        <p:spPr>
          <a:xfrm>
            <a:off x="5993892" y="4061635"/>
            <a:ext cx="1269241" cy="57320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2"/>
          <a:stretch>
            <a:fillRect/>
          </a:stretch>
        </p:blipFill>
        <p:spPr>
          <a:xfrm>
            <a:off x="2166419" y="2098008"/>
            <a:ext cx="3036632" cy="4530449"/>
          </a:xfrm>
          <a:prstGeom prst="rect">
            <a:avLst/>
          </a:prstGeom>
        </p:spPr>
      </p:pic>
      <p:pic>
        <p:nvPicPr>
          <p:cNvPr id="8" name="图片 7"/>
          <p:cNvPicPr>
            <a:picLocks noChangeAspect="1"/>
          </p:cNvPicPr>
          <p:nvPr/>
        </p:nvPicPr>
        <p:blipFill>
          <a:blip r:embed="rId3"/>
          <a:stretch>
            <a:fillRect/>
          </a:stretch>
        </p:blipFill>
        <p:spPr>
          <a:xfrm>
            <a:off x="7932121" y="2098008"/>
            <a:ext cx="3085874" cy="4530449"/>
          </a:xfrm>
          <a:prstGeom prst="rect">
            <a:avLst/>
          </a:prstGeom>
        </p:spPr>
      </p:pic>
    </p:spTree>
    <p:extLst>
      <p:ext uri="{BB962C8B-B14F-4D97-AF65-F5344CB8AC3E}">
        <p14:creationId xmlns:p14="http://schemas.microsoft.com/office/powerpoint/2010/main" val="41333653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2.1Vulnerability </a:t>
            </a:r>
            <a:r>
              <a:rPr lang="en-US" altLang="zh-CN" dirty="0"/>
              <a:t>curve construction </a:t>
            </a:r>
            <a:endParaRPr lang="zh-CN" altLang="en-US" dirty="0"/>
          </a:p>
        </p:txBody>
      </p:sp>
      <p:sp>
        <p:nvSpPr>
          <p:cNvPr id="3" name="内容占位符 2"/>
          <p:cNvSpPr>
            <a:spLocks noGrp="1"/>
          </p:cNvSpPr>
          <p:nvPr>
            <p:ph idx="1"/>
          </p:nvPr>
        </p:nvSpPr>
        <p:spPr>
          <a:xfrm>
            <a:off x="2589212" y="1614985"/>
            <a:ext cx="8915400" cy="3777622"/>
          </a:xfrm>
        </p:spPr>
        <p:txBody>
          <a:bodyPr>
            <a:normAutofit fontScale="85000" lnSpcReduction="20000"/>
          </a:bodyPr>
          <a:lstStyle/>
          <a:p>
            <a:pPr marL="0" indent="0">
              <a:buNone/>
            </a:pPr>
            <a:r>
              <a:rPr lang="en-US" altLang="zh-CN" sz="2400" b="1" dirty="0"/>
              <a:t>Calculate the disaster </a:t>
            </a:r>
            <a:r>
              <a:rPr lang="en-US" altLang="zh-CN" sz="2400" b="1" dirty="0" err="1"/>
              <a:t>annuel</a:t>
            </a:r>
            <a:r>
              <a:rPr lang="en-US" altLang="zh-CN" sz="2400" b="1" dirty="0"/>
              <a:t> loss </a:t>
            </a:r>
            <a:r>
              <a:rPr lang="en-US" altLang="zh-CN" sz="2400" b="1" dirty="0" smtClean="0"/>
              <a:t>rate:</a:t>
            </a:r>
          </a:p>
          <a:p>
            <a:r>
              <a:rPr lang="en-US" altLang="zh-CN" sz="2400" dirty="0" smtClean="0"/>
              <a:t>population </a:t>
            </a:r>
            <a:r>
              <a:rPr lang="en-US" altLang="zh-CN" sz="2400" dirty="0"/>
              <a:t>affected </a:t>
            </a:r>
            <a:r>
              <a:rPr lang="en-US" altLang="zh-CN" sz="2400" dirty="0" smtClean="0"/>
              <a:t>rate</a:t>
            </a:r>
          </a:p>
          <a:p>
            <a:r>
              <a:rPr lang="en-US" altLang="zh-CN" sz="2400" dirty="0" smtClean="0"/>
              <a:t>Missing &amp; death rate </a:t>
            </a:r>
          </a:p>
          <a:p>
            <a:r>
              <a:rPr lang="en-US" altLang="zh-CN" sz="2400" dirty="0" smtClean="0"/>
              <a:t>crop affected rate</a:t>
            </a:r>
          </a:p>
          <a:p>
            <a:r>
              <a:rPr lang="en-US" altLang="zh-CN" sz="2400" dirty="0" smtClean="0"/>
              <a:t>house </a:t>
            </a:r>
            <a:r>
              <a:rPr lang="en-US" altLang="zh-CN" sz="2400" dirty="0"/>
              <a:t>collapse </a:t>
            </a:r>
            <a:r>
              <a:rPr lang="en-US" altLang="zh-CN" sz="2400" dirty="0" smtClean="0"/>
              <a:t>rate</a:t>
            </a:r>
          </a:p>
          <a:p>
            <a:r>
              <a:rPr lang="en-US" altLang="zh-CN" sz="2400" dirty="0"/>
              <a:t>house </a:t>
            </a:r>
            <a:r>
              <a:rPr lang="en-US" altLang="zh-CN" sz="2400" dirty="0" smtClean="0"/>
              <a:t>damage rate</a:t>
            </a:r>
          </a:p>
          <a:p>
            <a:r>
              <a:rPr lang="en-US" altLang="zh-CN" sz="2400" dirty="0" smtClean="0"/>
              <a:t>direct </a:t>
            </a:r>
            <a:r>
              <a:rPr lang="en-US" altLang="zh-CN" sz="2400" dirty="0"/>
              <a:t>economic loss </a:t>
            </a:r>
            <a:r>
              <a:rPr lang="en-US" altLang="zh-CN" sz="2400" dirty="0" smtClean="0"/>
              <a:t>rate</a:t>
            </a:r>
          </a:p>
          <a:p>
            <a:endParaRPr lang="en-US" altLang="zh-CN" sz="2400" dirty="0"/>
          </a:p>
          <a:p>
            <a:pPr marL="0" indent="0">
              <a:buNone/>
            </a:pPr>
            <a:r>
              <a:rPr lang="en-US" altLang="zh-CN" sz="2400" b="1" dirty="0" smtClean="0"/>
              <a:t>Loss rate = </a:t>
            </a:r>
          </a:p>
          <a:p>
            <a:pPr marL="0" indent="0">
              <a:buNone/>
            </a:pPr>
            <a:r>
              <a:rPr lang="en-US" altLang="zh-CN" sz="2400" b="1" dirty="0" smtClean="0"/>
              <a:t>the </a:t>
            </a:r>
            <a:r>
              <a:rPr lang="en-US" altLang="zh-CN" sz="2400" b="1" dirty="0"/>
              <a:t>absolute amount of loss / social and </a:t>
            </a:r>
            <a:r>
              <a:rPr lang="en-US" altLang="zh-CN" sz="2400" b="1" dirty="0" smtClean="0"/>
              <a:t>economic stock data </a:t>
            </a:r>
            <a:endParaRPr lang="en-US" altLang="zh-CN" sz="2400" b="1" dirty="0"/>
          </a:p>
          <a:p>
            <a:endParaRPr lang="en-US" altLang="zh-CN" sz="2400" dirty="0" smtClean="0"/>
          </a:p>
        </p:txBody>
      </p:sp>
    </p:spTree>
    <p:extLst>
      <p:ext uri="{BB962C8B-B14F-4D97-AF65-F5344CB8AC3E}">
        <p14:creationId xmlns:p14="http://schemas.microsoft.com/office/powerpoint/2010/main" val="5231272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2.1Vulnerability </a:t>
            </a:r>
            <a:r>
              <a:rPr lang="en-US" altLang="zh-CN" dirty="0"/>
              <a:t>curve construction </a:t>
            </a:r>
            <a:endParaRPr lang="zh-CN" altLang="en-US" dirty="0"/>
          </a:p>
        </p:txBody>
      </p:sp>
      <p:sp>
        <p:nvSpPr>
          <p:cNvPr id="3" name="内容占位符 2"/>
          <p:cNvSpPr>
            <a:spLocks noGrp="1"/>
          </p:cNvSpPr>
          <p:nvPr>
            <p:ph idx="1"/>
          </p:nvPr>
        </p:nvSpPr>
        <p:spPr>
          <a:xfrm>
            <a:off x="2589212" y="1282890"/>
            <a:ext cx="8915400" cy="5445456"/>
          </a:xfrm>
        </p:spPr>
        <p:txBody>
          <a:bodyPr>
            <a:normAutofit fontScale="85000" lnSpcReduction="20000"/>
          </a:bodyPr>
          <a:lstStyle/>
          <a:p>
            <a:pPr marL="0" indent="0">
              <a:buNone/>
            </a:pPr>
            <a:r>
              <a:rPr lang="en-US" altLang="zh-CN" sz="2400" b="1" dirty="0" smtClean="0"/>
              <a:t>Calculate hazard indicators:</a:t>
            </a:r>
          </a:p>
          <a:p>
            <a:r>
              <a:rPr lang="en-US" altLang="zh-CN" sz="2400" dirty="0" smtClean="0"/>
              <a:t>maximum 1 day rainfall </a:t>
            </a:r>
          </a:p>
          <a:p>
            <a:r>
              <a:rPr lang="en-US" altLang="zh-CN" sz="2400" dirty="0"/>
              <a:t>maximum </a:t>
            </a:r>
            <a:r>
              <a:rPr lang="en-US" altLang="zh-CN" sz="2400" dirty="0" smtClean="0"/>
              <a:t>2 </a:t>
            </a:r>
            <a:r>
              <a:rPr lang="en-US" altLang="zh-CN" sz="2400" dirty="0"/>
              <a:t>days </a:t>
            </a:r>
            <a:r>
              <a:rPr lang="en-US" altLang="zh-CN" sz="2400" dirty="0" smtClean="0"/>
              <a:t>rainfall </a:t>
            </a:r>
          </a:p>
          <a:p>
            <a:r>
              <a:rPr lang="en-US" altLang="zh-CN" sz="2400" dirty="0" smtClean="0"/>
              <a:t>……</a:t>
            </a:r>
          </a:p>
          <a:p>
            <a:r>
              <a:rPr lang="en-US" altLang="zh-CN" sz="2400" dirty="0"/>
              <a:t>maximum </a:t>
            </a:r>
            <a:r>
              <a:rPr lang="en-US" altLang="zh-CN" sz="2400" dirty="0" smtClean="0"/>
              <a:t>7 </a:t>
            </a:r>
            <a:r>
              <a:rPr lang="en-US" altLang="zh-CN" sz="2400" dirty="0"/>
              <a:t>days </a:t>
            </a:r>
            <a:r>
              <a:rPr lang="en-US" altLang="zh-CN" sz="2400" dirty="0" smtClean="0"/>
              <a:t>rainfall </a:t>
            </a:r>
          </a:p>
          <a:p>
            <a:r>
              <a:rPr lang="en-US" altLang="zh-CN" sz="2400" dirty="0"/>
              <a:t>total </a:t>
            </a:r>
            <a:r>
              <a:rPr lang="en-US" altLang="zh-CN" sz="2400" dirty="0" smtClean="0"/>
              <a:t>rainfall from June to  August</a:t>
            </a:r>
          </a:p>
          <a:p>
            <a:endParaRPr lang="en-US" altLang="zh-CN" sz="2400" dirty="0"/>
          </a:p>
          <a:p>
            <a:pPr marL="0" indent="0">
              <a:buNone/>
            </a:pPr>
            <a:r>
              <a:rPr lang="en-US" altLang="zh-CN" sz="2400" b="1" dirty="0" smtClean="0"/>
              <a:t>Correlation analysis:</a:t>
            </a:r>
          </a:p>
          <a:p>
            <a:pPr marL="0" indent="0">
              <a:buNone/>
            </a:pPr>
            <a:r>
              <a:rPr lang="en-US" altLang="zh-CN" sz="2400" dirty="0" smtClean="0"/>
              <a:t>flood </a:t>
            </a:r>
            <a:r>
              <a:rPr lang="en-US" altLang="zh-CN" sz="2400" dirty="0"/>
              <a:t>disaster loss rate data </a:t>
            </a:r>
            <a:r>
              <a:rPr lang="en-US" altLang="zh-CN" sz="2400" dirty="0" smtClean="0"/>
              <a:t>                    </a:t>
            </a:r>
            <a:r>
              <a:rPr lang="en-US" altLang="zh-CN" sz="2400" dirty="0"/>
              <a:t>rainfall </a:t>
            </a:r>
            <a:r>
              <a:rPr lang="en-US" altLang="zh-CN" sz="2400" dirty="0" smtClean="0"/>
              <a:t>indicators </a:t>
            </a:r>
          </a:p>
          <a:p>
            <a:pPr marL="0" indent="0">
              <a:buNone/>
            </a:pPr>
            <a:endParaRPr lang="en-US" altLang="zh-CN" sz="2400" dirty="0" smtClean="0"/>
          </a:p>
          <a:p>
            <a:pPr marL="0" indent="0">
              <a:buNone/>
            </a:pPr>
            <a:r>
              <a:rPr lang="en-US" altLang="zh-CN" sz="2400" dirty="0" smtClean="0"/>
              <a:t>Choose the best rainfall indicator to describe loss rates</a:t>
            </a:r>
          </a:p>
          <a:p>
            <a:pPr marL="0" indent="0">
              <a:buNone/>
            </a:pPr>
            <a:endParaRPr lang="en-US" altLang="zh-CN" sz="2400" dirty="0" smtClean="0"/>
          </a:p>
          <a:p>
            <a:pPr marL="0" indent="0">
              <a:buNone/>
            </a:pPr>
            <a:r>
              <a:rPr lang="en-US" altLang="zh-CN" sz="2400" b="1" dirty="0"/>
              <a:t>Constructing vulnerability </a:t>
            </a:r>
            <a:r>
              <a:rPr lang="en-US" altLang="zh-CN" sz="2400" b="1" dirty="0" smtClean="0"/>
              <a:t>curves (V): </a:t>
            </a:r>
          </a:p>
          <a:p>
            <a:pPr marL="0" indent="0">
              <a:buNone/>
            </a:pPr>
            <a:r>
              <a:rPr lang="en-US" altLang="zh-CN" sz="2400" dirty="0"/>
              <a:t>fitting nonlinear </a:t>
            </a:r>
            <a:r>
              <a:rPr lang="en-US" altLang="zh-CN" sz="2400" dirty="0" smtClean="0"/>
              <a:t>curve based on rainfall indicator and loss rates</a:t>
            </a:r>
          </a:p>
          <a:p>
            <a:pPr marL="0" indent="0">
              <a:buNone/>
            </a:pPr>
            <a:endParaRPr lang="zh-CN" altLang="zh-CN" sz="2400" dirty="0"/>
          </a:p>
          <a:p>
            <a:endParaRPr lang="zh-CN" altLang="en-US" dirty="0"/>
          </a:p>
        </p:txBody>
      </p:sp>
      <p:sp>
        <p:nvSpPr>
          <p:cNvPr id="4" name="下箭头标注 3"/>
          <p:cNvSpPr/>
          <p:nvPr/>
        </p:nvSpPr>
        <p:spPr>
          <a:xfrm>
            <a:off x="6462008" y="4304404"/>
            <a:ext cx="464024" cy="668740"/>
          </a:xfrm>
          <a:prstGeom prst="downArrow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右箭头 4"/>
          <p:cNvSpPr/>
          <p:nvPr/>
        </p:nvSpPr>
        <p:spPr>
          <a:xfrm>
            <a:off x="6063343" y="4321629"/>
            <a:ext cx="304800" cy="195942"/>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右箭头 5"/>
          <p:cNvSpPr/>
          <p:nvPr/>
        </p:nvSpPr>
        <p:spPr>
          <a:xfrm>
            <a:off x="7046912" y="4323089"/>
            <a:ext cx="304800" cy="195942"/>
          </a:xfrm>
          <a:prstGeom prst="rightArrow">
            <a:avLst/>
          </a:prstGeom>
          <a:noFill/>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656428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2.2 Risk </a:t>
            </a:r>
            <a:r>
              <a:rPr lang="en-US" altLang="zh-CN" dirty="0"/>
              <a:t>scenario analysis</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2589212" y="1760566"/>
                <a:ext cx="8915400" cy="5261426"/>
              </a:xfrm>
            </p:spPr>
            <p:txBody>
              <a:bodyPr>
                <a:normAutofit/>
              </a:bodyPr>
              <a:lstStyle/>
              <a:p>
                <a:r>
                  <a:rPr lang="en-US" altLang="zh-CN" sz="2600" b="1" dirty="0"/>
                  <a:t>Calculation of flood return </a:t>
                </a:r>
                <a:r>
                  <a:rPr lang="en-US" altLang="zh-CN" sz="2600" b="1" dirty="0" smtClean="0"/>
                  <a:t>period:</a:t>
                </a:r>
              </a:p>
              <a:p>
                <a:pPr marL="0" indent="0">
                  <a:buNone/>
                </a:pPr>
                <a:r>
                  <a:rPr lang="en-US" altLang="zh-CN" sz="2600" dirty="0" smtClean="0"/>
                  <a:t>Based </a:t>
                </a:r>
                <a:r>
                  <a:rPr lang="en-US" altLang="zh-CN" sz="2600" dirty="0"/>
                  <a:t>on the Pearson III distribution </a:t>
                </a:r>
                <a:r>
                  <a:rPr lang="en-US" altLang="zh-CN" sz="2600" dirty="0" smtClean="0"/>
                  <a:t>curve, calculate </a:t>
                </a:r>
                <a:r>
                  <a:rPr lang="en-US" altLang="zh-CN" sz="2600" dirty="0"/>
                  <a:t>the recurrence period of the </a:t>
                </a:r>
                <a:r>
                  <a:rPr lang="en-US" altLang="zh-CN" sz="2600" dirty="0" smtClean="0"/>
                  <a:t>hazard indicator. </a:t>
                </a:r>
              </a:p>
              <a:p>
                <a:pPr marL="0" indent="0">
                  <a:buNone/>
                </a:pPr>
                <a:r>
                  <a:rPr lang="en-US" altLang="zh-CN" sz="2100" dirty="0" smtClean="0"/>
                  <a:t> </a:t>
                </a:r>
                <a14:m>
                  <m:oMath xmlns:m="http://schemas.openxmlformats.org/officeDocument/2006/math">
                    <m:r>
                      <a:rPr lang="en-US" altLang="zh-CN" sz="2100" i="1">
                        <a:latin typeface="Cambria Math" panose="02040503050406030204" pitchFamily="18" charset="0"/>
                      </a:rPr>
                      <m:t>ƒ</m:t>
                    </m:r>
                    <m:d>
                      <m:dPr>
                        <m:ctrlPr>
                          <a:rPr lang="zh-CN" altLang="zh-CN" sz="2100" i="1">
                            <a:latin typeface="Cambria Math" charset="0"/>
                          </a:rPr>
                        </m:ctrlPr>
                      </m:dPr>
                      <m:e>
                        <m:r>
                          <a:rPr lang="en-US" altLang="zh-CN" sz="2100" i="1">
                            <a:latin typeface="Cambria Math" panose="02040503050406030204" pitchFamily="18" charset="0"/>
                          </a:rPr>
                          <m:t>𝑥</m:t>
                        </m:r>
                      </m:e>
                    </m:d>
                    <m:r>
                      <a:rPr lang="en-US" altLang="zh-CN" sz="2100" i="1">
                        <a:latin typeface="Cambria Math" panose="02040503050406030204" pitchFamily="18" charset="0"/>
                      </a:rPr>
                      <m:t>=</m:t>
                    </m:r>
                    <m:f>
                      <m:fPr>
                        <m:ctrlPr>
                          <a:rPr lang="zh-CN" altLang="zh-CN" sz="2100" i="1">
                            <a:latin typeface="Cambria Math" charset="0"/>
                          </a:rPr>
                        </m:ctrlPr>
                      </m:fPr>
                      <m:num>
                        <m:sSup>
                          <m:sSupPr>
                            <m:ctrlPr>
                              <a:rPr lang="zh-CN" altLang="zh-CN" sz="2100" i="1">
                                <a:latin typeface="Cambria Math" charset="0"/>
                              </a:rPr>
                            </m:ctrlPr>
                          </m:sSupPr>
                          <m:e>
                            <m:r>
                              <a:rPr lang="en-US" altLang="zh-CN" sz="2100" i="1">
                                <a:latin typeface="Cambria Math" panose="02040503050406030204" pitchFamily="18" charset="0"/>
                              </a:rPr>
                              <m:t>𝛽</m:t>
                            </m:r>
                          </m:e>
                          <m:sup>
                            <m:r>
                              <a:rPr lang="en-US" altLang="zh-CN" sz="2100" i="1">
                                <a:latin typeface="Cambria Math" panose="02040503050406030204" pitchFamily="18" charset="0"/>
                              </a:rPr>
                              <m:t>𝛼</m:t>
                            </m:r>
                          </m:sup>
                        </m:sSup>
                      </m:num>
                      <m:den>
                        <m:r>
                          <m:rPr>
                            <m:sty m:val="p"/>
                          </m:rPr>
                          <a:rPr lang="en-US" altLang="zh-CN" sz="2100">
                            <a:latin typeface="Cambria Math" panose="02040503050406030204" pitchFamily="18" charset="0"/>
                          </a:rPr>
                          <m:t>Γ</m:t>
                        </m:r>
                        <m:d>
                          <m:dPr>
                            <m:ctrlPr>
                              <a:rPr lang="zh-CN" altLang="zh-CN" sz="2100" i="1">
                                <a:latin typeface="Cambria Math" charset="0"/>
                              </a:rPr>
                            </m:ctrlPr>
                          </m:dPr>
                          <m:e>
                            <m:r>
                              <m:rPr>
                                <m:sty m:val="p"/>
                              </m:rPr>
                              <a:rPr lang="en-US" altLang="zh-CN" sz="2100">
                                <a:latin typeface="Cambria Math" panose="02040503050406030204" pitchFamily="18" charset="0"/>
                              </a:rPr>
                              <m:t>α</m:t>
                            </m:r>
                          </m:e>
                        </m:d>
                      </m:den>
                    </m:f>
                    <m:sSup>
                      <m:sSupPr>
                        <m:ctrlPr>
                          <a:rPr lang="zh-CN" altLang="zh-CN" sz="2100" i="1">
                            <a:latin typeface="Cambria Math" charset="0"/>
                          </a:rPr>
                        </m:ctrlPr>
                      </m:sSupPr>
                      <m:e>
                        <m:r>
                          <a:rPr lang="en-US" altLang="zh-CN" sz="2100" i="1">
                            <a:latin typeface="Cambria Math" panose="02040503050406030204" pitchFamily="18" charset="0"/>
                          </a:rPr>
                          <m:t>(</m:t>
                        </m:r>
                        <m:r>
                          <a:rPr lang="en-US" altLang="zh-CN" sz="2100" i="1">
                            <a:latin typeface="Cambria Math" panose="02040503050406030204" pitchFamily="18" charset="0"/>
                          </a:rPr>
                          <m:t>𝑥</m:t>
                        </m:r>
                        <m:r>
                          <a:rPr lang="en-US" altLang="zh-CN" sz="2100" i="1">
                            <a:latin typeface="Cambria Math" panose="02040503050406030204" pitchFamily="18" charset="0"/>
                          </a:rPr>
                          <m:t>−</m:t>
                        </m:r>
                        <m:sSub>
                          <m:sSubPr>
                            <m:ctrlPr>
                              <a:rPr lang="zh-CN" altLang="zh-CN" sz="2100" i="1">
                                <a:latin typeface="Cambria Math" charset="0"/>
                              </a:rPr>
                            </m:ctrlPr>
                          </m:sSubPr>
                          <m:e>
                            <m:r>
                              <a:rPr lang="en-US" altLang="zh-CN" sz="2100" i="1">
                                <a:latin typeface="Cambria Math" panose="02040503050406030204" pitchFamily="18" charset="0"/>
                              </a:rPr>
                              <m:t>𝑥</m:t>
                            </m:r>
                          </m:e>
                          <m:sub>
                            <m:r>
                              <a:rPr lang="en-US" altLang="zh-CN" sz="2100" i="1">
                                <a:latin typeface="Cambria Math" panose="02040503050406030204" pitchFamily="18" charset="0"/>
                              </a:rPr>
                              <m:t>0</m:t>
                            </m:r>
                          </m:sub>
                        </m:sSub>
                        <m:r>
                          <a:rPr lang="en-US" altLang="zh-CN" sz="2100" i="1">
                            <a:latin typeface="Cambria Math" panose="02040503050406030204" pitchFamily="18" charset="0"/>
                          </a:rPr>
                          <m:t>)</m:t>
                        </m:r>
                      </m:e>
                      <m:sup>
                        <m:r>
                          <a:rPr lang="en-US" altLang="zh-CN" sz="2100" i="1">
                            <a:latin typeface="Cambria Math" panose="02040503050406030204" pitchFamily="18" charset="0"/>
                          </a:rPr>
                          <m:t>𝛼</m:t>
                        </m:r>
                        <m:r>
                          <a:rPr lang="en-US" altLang="zh-CN" sz="2100" i="1">
                            <a:latin typeface="Cambria Math" panose="02040503050406030204" pitchFamily="18" charset="0"/>
                          </a:rPr>
                          <m:t>−1</m:t>
                        </m:r>
                      </m:sup>
                    </m:sSup>
                    <m:sSup>
                      <m:sSupPr>
                        <m:ctrlPr>
                          <a:rPr lang="zh-CN" altLang="zh-CN" sz="2100" i="1">
                            <a:latin typeface="Cambria Math" charset="0"/>
                          </a:rPr>
                        </m:ctrlPr>
                      </m:sSupPr>
                      <m:e>
                        <m:r>
                          <a:rPr lang="en-US" altLang="zh-CN" sz="2100" i="1">
                            <a:latin typeface="Cambria Math" panose="02040503050406030204" pitchFamily="18" charset="0"/>
                          </a:rPr>
                          <m:t>𝑒</m:t>
                        </m:r>
                      </m:e>
                      <m:sup>
                        <m:r>
                          <a:rPr lang="en-US" altLang="zh-CN" sz="2100" i="1">
                            <a:latin typeface="Cambria Math" panose="02040503050406030204" pitchFamily="18" charset="0"/>
                          </a:rPr>
                          <m:t>−</m:t>
                        </m:r>
                        <m:r>
                          <a:rPr lang="en-US" altLang="zh-CN" sz="2100" i="1">
                            <a:latin typeface="Cambria Math" panose="02040503050406030204" pitchFamily="18" charset="0"/>
                          </a:rPr>
                          <m:t>𝛽</m:t>
                        </m:r>
                        <m:r>
                          <a:rPr lang="en-US" altLang="zh-CN" sz="2100" i="1">
                            <a:latin typeface="Cambria Math" panose="02040503050406030204" pitchFamily="18" charset="0"/>
                          </a:rPr>
                          <m:t>(</m:t>
                        </m:r>
                        <m:r>
                          <a:rPr lang="en-US" altLang="zh-CN" sz="2100" i="1">
                            <a:latin typeface="Cambria Math" panose="02040503050406030204" pitchFamily="18" charset="0"/>
                          </a:rPr>
                          <m:t>𝑥</m:t>
                        </m:r>
                        <m:r>
                          <a:rPr lang="en-US" altLang="zh-CN" sz="2100" i="1">
                            <a:latin typeface="Cambria Math" panose="02040503050406030204" pitchFamily="18" charset="0"/>
                          </a:rPr>
                          <m:t>−</m:t>
                        </m:r>
                        <m:sSub>
                          <m:sSubPr>
                            <m:ctrlPr>
                              <a:rPr lang="zh-CN" altLang="zh-CN" sz="2100" i="1">
                                <a:latin typeface="Cambria Math" charset="0"/>
                              </a:rPr>
                            </m:ctrlPr>
                          </m:sSubPr>
                          <m:e>
                            <m:r>
                              <a:rPr lang="en-US" altLang="zh-CN" sz="2100" i="1">
                                <a:latin typeface="Cambria Math" panose="02040503050406030204" pitchFamily="18" charset="0"/>
                              </a:rPr>
                              <m:t>𝑥</m:t>
                            </m:r>
                          </m:e>
                          <m:sub>
                            <m:r>
                              <a:rPr lang="en-US" altLang="zh-CN" sz="2100" i="1">
                                <a:latin typeface="Cambria Math" panose="02040503050406030204" pitchFamily="18" charset="0"/>
                              </a:rPr>
                              <m:t>0</m:t>
                            </m:r>
                          </m:sub>
                        </m:sSub>
                        <m:r>
                          <a:rPr lang="en-US" altLang="zh-CN" sz="2100" i="1">
                            <a:latin typeface="Cambria Math" panose="02040503050406030204" pitchFamily="18" charset="0"/>
                          </a:rPr>
                          <m:t>)</m:t>
                        </m:r>
                      </m:sup>
                    </m:sSup>
                  </m:oMath>
                </a14:m>
                <a:r>
                  <a:rPr lang="en-US" altLang="zh-CN" sz="2100" dirty="0"/>
                  <a:t>        </a:t>
                </a:r>
                <a:r>
                  <a:rPr lang="en-US" altLang="zh-CN" sz="2100" dirty="0" smtClean="0"/>
                  <a:t>          </a:t>
                </a:r>
                <a:endParaRPr lang="zh-CN" altLang="zh-CN" sz="2100" dirty="0"/>
              </a:p>
              <a:p>
                <a:pPr marL="0" indent="0">
                  <a:buNone/>
                </a:pPr>
                <a14:m>
                  <m:oMathPara xmlns:m="http://schemas.openxmlformats.org/officeDocument/2006/math">
                    <m:oMathParaPr>
                      <m:jc m:val="left"/>
                    </m:oMathParaPr>
                    <m:oMath xmlns:m="http://schemas.openxmlformats.org/officeDocument/2006/math">
                      <m:r>
                        <a:rPr lang="en-US" altLang="zh-CN" sz="2100" i="1">
                          <a:latin typeface="Cambria Math" panose="02040503050406030204" pitchFamily="18" charset="0"/>
                        </a:rPr>
                        <m:t>𝛼</m:t>
                      </m:r>
                      <m:r>
                        <a:rPr lang="en-US" altLang="zh-CN" sz="2100" i="1">
                          <a:latin typeface="Cambria Math" panose="02040503050406030204" pitchFamily="18" charset="0"/>
                        </a:rPr>
                        <m:t>&gt;0,  </m:t>
                      </m:r>
                      <m:r>
                        <a:rPr lang="en-US" altLang="zh-CN" sz="2100" i="1">
                          <a:latin typeface="Cambria Math" panose="02040503050406030204" pitchFamily="18" charset="0"/>
                        </a:rPr>
                        <m:t>𝑥</m:t>
                      </m:r>
                      <m:r>
                        <a:rPr lang="en-US" altLang="zh-CN" sz="2100" i="1">
                          <a:latin typeface="Cambria Math" panose="02040503050406030204" pitchFamily="18" charset="0"/>
                        </a:rPr>
                        <m:t>≥</m:t>
                      </m:r>
                      <m:sSub>
                        <m:sSubPr>
                          <m:ctrlPr>
                            <a:rPr lang="zh-CN" altLang="zh-CN" sz="2100" i="1">
                              <a:latin typeface="Cambria Math" charset="0"/>
                            </a:rPr>
                          </m:ctrlPr>
                        </m:sSubPr>
                        <m:e>
                          <m:r>
                            <a:rPr lang="en-US" altLang="zh-CN" sz="2100" i="1">
                              <a:latin typeface="Cambria Math" panose="02040503050406030204" pitchFamily="18" charset="0"/>
                            </a:rPr>
                            <m:t>𝑥</m:t>
                          </m:r>
                        </m:e>
                        <m:sub>
                          <m:r>
                            <a:rPr lang="en-US" altLang="zh-CN" sz="2100" i="1">
                              <a:latin typeface="Cambria Math" panose="02040503050406030204" pitchFamily="18" charset="0"/>
                            </a:rPr>
                            <m:t>0</m:t>
                          </m:r>
                        </m:sub>
                      </m:sSub>
                    </m:oMath>
                  </m:oMathPara>
                </a14:m>
                <a:endParaRPr lang="en-US" altLang="zh-CN" sz="2100" dirty="0" smtClean="0"/>
              </a:p>
              <a:p>
                <a:pPr marL="0" indent="0">
                  <a:buNone/>
                </a:pPr>
                <a:endParaRPr lang="zh-CN" altLang="zh-CN" sz="2100" dirty="0"/>
              </a:p>
              <a:p>
                <a:pPr marL="0" indent="0">
                  <a:buNone/>
                </a:pPr>
                <a14:m>
                  <m:oMathPara xmlns:m="http://schemas.openxmlformats.org/officeDocument/2006/math">
                    <m:oMathParaPr>
                      <m:jc m:val="left"/>
                    </m:oMathParaPr>
                    <m:oMath xmlns:m="http://schemas.openxmlformats.org/officeDocument/2006/math">
                      <m:r>
                        <m:rPr>
                          <m:sty m:val="p"/>
                        </m:rPr>
                        <a:rPr lang="en-US" altLang="zh-CN" sz="2100">
                          <a:latin typeface="Cambria Math" panose="02040503050406030204" pitchFamily="18" charset="0"/>
                        </a:rPr>
                        <m:t>P</m:t>
                      </m:r>
                      <m:d>
                        <m:dPr>
                          <m:ctrlPr>
                            <a:rPr lang="zh-CN" altLang="zh-CN" sz="2100" i="1">
                              <a:latin typeface="Cambria Math" charset="0"/>
                            </a:rPr>
                          </m:ctrlPr>
                        </m:dPr>
                        <m:e>
                          <m:r>
                            <a:rPr lang="en-US" altLang="zh-CN" sz="2100" i="1">
                              <a:latin typeface="Cambria Math" panose="02040503050406030204" pitchFamily="18" charset="0"/>
                            </a:rPr>
                            <m:t>𝑥</m:t>
                          </m:r>
                          <m:r>
                            <a:rPr lang="en-US" altLang="zh-CN" sz="2100" i="1">
                              <a:latin typeface="Cambria Math" panose="02040503050406030204" pitchFamily="18" charset="0"/>
                            </a:rPr>
                            <m:t>≥</m:t>
                          </m:r>
                          <m:sSub>
                            <m:sSubPr>
                              <m:ctrlPr>
                                <a:rPr lang="zh-CN" altLang="zh-CN" sz="2100" i="1">
                                  <a:latin typeface="Cambria Math" charset="0"/>
                                </a:rPr>
                              </m:ctrlPr>
                            </m:sSubPr>
                            <m:e>
                              <m:r>
                                <a:rPr lang="en-US" altLang="zh-CN" sz="2100" i="1">
                                  <a:latin typeface="Cambria Math" panose="02040503050406030204" pitchFamily="18" charset="0"/>
                                </a:rPr>
                                <m:t>𝑥</m:t>
                              </m:r>
                            </m:e>
                            <m:sub>
                              <m:r>
                                <a:rPr lang="en-US" altLang="zh-CN" sz="2100" i="1">
                                  <a:latin typeface="Cambria Math" panose="02040503050406030204" pitchFamily="18" charset="0"/>
                                </a:rPr>
                                <m:t>𝑝</m:t>
                              </m:r>
                            </m:sub>
                          </m:sSub>
                        </m:e>
                      </m:d>
                      <m:r>
                        <a:rPr lang="en-US" altLang="zh-CN" sz="2100">
                          <a:latin typeface="Cambria Math" panose="02040503050406030204" pitchFamily="18" charset="0"/>
                        </a:rPr>
                        <m:t>=</m:t>
                      </m:r>
                      <m:f>
                        <m:fPr>
                          <m:ctrlPr>
                            <a:rPr lang="zh-CN" altLang="zh-CN" sz="2100" i="1">
                              <a:latin typeface="Cambria Math" charset="0"/>
                            </a:rPr>
                          </m:ctrlPr>
                        </m:fPr>
                        <m:num>
                          <m:sSup>
                            <m:sSupPr>
                              <m:ctrlPr>
                                <a:rPr lang="zh-CN" altLang="zh-CN" sz="2100" i="1">
                                  <a:latin typeface="Cambria Math" charset="0"/>
                                </a:rPr>
                              </m:ctrlPr>
                            </m:sSupPr>
                            <m:e>
                              <m:r>
                                <a:rPr lang="en-US" altLang="zh-CN" sz="2100" i="1">
                                  <a:latin typeface="Cambria Math" panose="02040503050406030204" pitchFamily="18" charset="0"/>
                                </a:rPr>
                                <m:t>𝛽</m:t>
                              </m:r>
                            </m:e>
                            <m:sup>
                              <m:r>
                                <a:rPr lang="en-US" altLang="zh-CN" sz="2100" i="1">
                                  <a:latin typeface="Cambria Math" panose="02040503050406030204" pitchFamily="18" charset="0"/>
                                </a:rPr>
                                <m:t>𝛼</m:t>
                              </m:r>
                            </m:sup>
                          </m:sSup>
                        </m:num>
                        <m:den>
                          <m:r>
                            <m:rPr>
                              <m:sty m:val="p"/>
                            </m:rPr>
                            <a:rPr lang="en-US" altLang="zh-CN" sz="2100">
                              <a:latin typeface="Cambria Math" panose="02040503050406030204" pitchFamily="18" charset="0"/>
                            </a:rPr>
                            <m:t>Γ</m:t>
                          </m:r>
                          <m:d>
                            <m:dPr>
                              <m:ctrlPr>
                                <a:rPr lang="zh-CN" altLang="zh-CN" sz="2100" i="1">
                                  <a:latin typeface="Cambria Math" charset="0"/>
                                </a:rPr>
                              </m:ctrlPr>
                            </m:dPr>
                            <m:e>
                              <m:r>
                                <m:rPr>
                                  <m:sty m:val="p"/>
                                </m:rPr>
                                <a:rPr lang="en-US" altLang="zh-CN" sz="2100">
                                  <a:latin typeface="Cambria Math" panose="02040503050406030204" pitchFamily="18" charset="0"/>
                                </a:rPr>
                                <m:t>α</m:t>
                              </m:r>
                            </m:e>
                          </m:d>
                        </m:den>
                      </m:f>
                      <m:nary>
                        <m:naryPr>
                          <m:limLoc m:val="subSup"/>
                          <m:ctrlPr>
                            <a:rPr lang="zh-CN" altLang="zh-CN" sz="2100" i="1">
                              <a:latin typeface="Cambria Math" charset="0"/>
                            </a:rPr>
                          </m:ctrlPr>
                        </m:naryPr>
                        <m:sub>
                          <m:sSub>
                            <m:sSubPr>
                              <m:ctrlPr>
                                <a:rPr lang="zh-CN" altLang="zh-CN" sz="2100" i="1">
                                  <a:latin typeface="Cambria Math" charset="0"/>
                                </a:rPr>
                              </m:ctrlPr>
                            </m:sSubPr>
                            <m:e>
                              <m:r>
                                <a:rPr lang="en-US" altLang="zh-CN" sz="2100" i="1">
                                  <a:latin typeface="Cambria Math" panose="02040503050406030204" pitchFamily="18" charset="0"/>
                                </a:rPr>
                                <m:t>𝑥</m:t>
                              </m:r>
                            </m:e>
                            <m:sub>
                              <m:r>
                                <a:rPr lang="en-US" altLang="zh-CN" sz="2100" i="1">
                                  <a:latin typeface="Cambria Math" panose="02040503050406030204" pitchFamily="18" charset="0"/>
                                </a:rPr>
                                <m:t>𝑝</m:t>
                              </m:r>
                            </m:sub>
                          </m:sSub>
                        </m:sub>
                        <m:sup>
                          <m:r>
                            <a:rPr lang="en-US" altLang="zh-CN" sz="2100" i="1">
                              <a:latin typeface="Cambria Math" panose="02040503050406030204" pitchFamily="18" charset="0"/>
                            </a:rPr>
                            <m:t>∞</m:t>
                          </m:r>
                        </m:sup>
                        <m:e>
                          <m:sSup>
                            <m:sSupPr>
                              <m:ctrlPr>
                                <a:rPr lang="zh-CN" altLang="zh-CN" sz="2100" i="1">
                                  <a:latin typeface="Cambria Math" charset="0"/>
                                </a:rPr>
                              </m:ctrlPr>
                            </m:sSupPr>
                            <m:e>
                              <m:r>
                                <a:rPr lang="en-US" altLang="zh-CN" sz="2100" i="1">
                                  <a:latin typeface="Cambria Math" panose="02040503050406030204" pitchFamily="18" charset="0"/>
                                </a:rPr>
                                <m:t>(</m:t>
                              </m:r>
                              <m:r>
                                <a:rPr lang="en-US" altLang="zh-CN" sz="2100" i="1">
                                  <a:latin typeface="Cambria Math" panose="02040503050406030204" pitchFamily="18" charset="0"/>
                                </a:rPr>
                                <m:t>𝑥</m:t>
                              </m:r>
                              <m:r>
                                <a:rPr lang="en-US" altLang="zh-CN" sz="2100" i="1">
                                  <a:latin typeface="Cambria Math" panose="02040503050406030204" pitchFamily="18" charset="0"/>
                                </a:rPr>
                                <m:t>−</m:t>
                              </m:r>
                              <m:sSub>
                                <m:sSubPr>
                                  <m:ctrlPr>
                                    <a:rPr lang="zh-CN" altLang="zh-CN" sz="2100" i="1">
                                      <a:latin typeface="Cambria Math" charset="0"/>
                                    </a:rPr>
                                  </m:ctrlPr>
                                </m:sSubPr>
                                <m:e>
                                  <m:r>
                                    <a:rPr lang="en-US" altLang="zh-CN" sz="2100" i="1">
                                      <a:latin typeface="Cambria Math" panose="02040503050406030204" pitchFamily="18" charset="0"/>
                                    </a:rPr>
                                    <m:t>𝑥</m:t>
                                  </m:r>
                                </m:e>
                                <m:sub>
                                  <m:r>
                                    <a:rPr lang="en-US" altLang="zh-CN" sz="2100" i="1">
                                      <a:latin typeface="Cambria Math" panose="02040503050406030204" pitchFamily="18" charset="0"/>
                                    </a:rPr>
                                    <m:t>0</m:t>
                                  </m:r>
                                </m:sub>
                              </m:sSub>
                              <m:r>
                                <a:rPr lang="en-US" altLang="zh-CN" sz="2100" i="1">
                                  <a:latin typeface="Cambria Math" panose="02040503050406030204" pitchFamily="18" charset="0"/>
                                </a:rPr>
                                <m:t>)</m:t>
                              </m:r>
                            </m:e>
                            <m:sup>
                              <m:r>
                                <a:rPr lang="en-US" altLang="zh-CN" sz="2100" i="1">
                                  <a:latin typeface="Cambria Math" panose="02040503050406030204" pitchFamily="18" charset="0"/>
                                </a:rPr>
                                <m:t>𝛼</m:t>
                              </m:r>
                              <m:r>
                                <a:rPr lang="en-US" altLang="zh-CN" sz="2100" i="1">
                                  <a:latin typeface="Cambria Math" panose="02040503050406030204" pitchFamily="18" charset="0"/>
                                </a:rPr>
                                <m:t>−1</m:t>
                              </m:r>
                            </m:sup>
                          </m:sSup>
                          <m:sSup>
                            <m:sSupPr>
                              <m:ctrlPr>
                                <a:rPr lang="zh-CN" altLang="zh-CN" sz="2100" i="1">
                                  <a:latin typeface="Cambria Math" charset="0"/>
                                </a:rPr>
                              </m:ctrlPr>
                            </m:sSupPr>
                            <m:e>
                              <m:r>
                                <a:rPr lang="en-US" altLang="zh-CN" sz="2100" i="1">
                                  <a:latin typeface="Cambria Math" panose="02040503050406030204" pitchFamily="18" charset="0"/>
                                </a:rPr>
                                <m:t>𝑒</m:t>
                              </m:r>
                            </m:e>
                            <m:sup>
                              <m:r>
                                <a:rPr lang="en-US" altLang="zh-CN" sz="2100" i="1">
                                  <a:latin typeface="Cambria Math" panose="02040503050406030204" pitchFamily="18" charset="0"/>
                                </a:rPr>
                                <m:t>−</m:t>
                              </m:r>
                              <m:r>
                                <a:rPr lang="en-US" altLang="zh-CN" sz="2100" i="1">
                                  <a:latin typeface="Cambria Math" panose="02040503050406030204" pitchFamily="18" charset="0"/>
                                </a:rPr>
                                <m:t>𝛽</m:t>
                              </m:r>
                              <m:r>
                                <a:rPr lang="en-US" altLang="zh-CN" sz="2100" i="1">
                                  <a:latin typeface="Cambria Math" panose="02040503050406030204" pitchFamily="18" charset="0"/>
                                </a:rPr>
                                <m:t>(</m:t>
                              </m:r>
                              <m:r>
                                <a:rPr lang="en-US" altLang="zh-CN" sz="2100" i="1">
                                  <a:latin typeface="Cambria Math" panose="02040503050406030204" pitchFamily="18" charset="0"/>
                                </a:rPr>
                                <m:t>𝑥</m:t>
                              </m:r>
                              <m:r>
                                <a:rPr lang="en-US" altLang="zh-CN" sz="2100" i="1">
                                  <a:latin typeface="Cambria Math" panose="02040503050406030204" pitchFamily="18" charset="0"/>
                                </a:rPr>
                                <m:t>−</m:t>
                              </m:r>
                              <m:sSub>
                                <m:sSubPr>
                                  <m:ctrlPr>
                                    <a:rPr lang="zh-CN" altLang="zh-CN" sz="2100" i="1">
                                      <a:latin typeface="Cambria Math" charset="0"/>
                                    </a:rPr>
                                  </m:ctrlPr>
                                </m:sSubPr>
                                <m:e>
                                  <m:r>
                                    <a:rPr lang="en-US" altLang="zh-CN" sz="2100" i="1">
                                      <a:latin typeface="Cambria Math" panose="02040503050406030204" pitchFamily="18" charset="0"/>
                                    </a:rPr>
                                    <m:t>𝑥</m:t>
                                  </m:r>
                                </m:e>
                                <m:sub>
                                  <m:r>
                                    <a:rPr lang="en-US" altLang="zh-CN" sz="2100" i="1">
                                      <a:latin typeface="Cambria Math" panose="02040503050406030204" pitchFamily="18" charset="0"/>
                                    </a:rPr>
                                    <m:t>0</m:t>
                                  </m:r>
                                </m:sub>
                              </m:sSub>
                              <m:r>
                                <a:rPr lang="en-US" altLang="zh-CN" sz="2100" i="1">
                                  <a:latin typeface="Cambria Math" panose="02040503050406030204" pitchFamily="18" charset="0"/>
                                </a:rPr>
                                <m:t>)</m:t>
                              </m:r>
                            </m:sup>
                          </m:sSup>
                          <m:sSub>
                            <m:sSubPr>
                              <m:ctrlPr>
                                <a:rPr lang="zh-CN" altLang="zh-CN" sz="2100" i="1">
                                  <a:latin typeface="Cambria Math" charset="0"/>
                                </a:rPr>
                              </m:ctrlPr>
                            </m:sSubPr>
                            <m:e>
                              <m:r>
                                <a:rPr lang="en-US" altLang="zh-CN" sz="2100" i="1">
                                  <a:latin typeface="Cambria Math" panose="02040503050406030204" pitchFamily="18" charset="0"/>
                                </a:rPr>
                                <m:t>𝑑</m:t>
                              </m:r>
                            </m:e>
                            <m:sub>
                              <m:r>
                                <a:rPr lang="en-US" altLang="zh-CN" sz="2100" i="1">
                                  <a:latin typeface="Cambria Math" panose="02040503050406030204" pitchFamily="18" charset="0"/>
                                </a:rPr>
                                <m:t>𝑥</m:t>
                              </m:r>
                            </m:sub>
                          </m:sSub>
                        </m:e>
                      </m:nary>
                    </m:oMath>
                  </m:oMathPara>
                </a14:m>
                <a:endParaRPr lang="en-US" altLang="zh-CN" sz="2100" dirty="0" smtClean="0"/>
              </a:p>
              <a:p>
                <a:pPr marL="0" indent="0">
                  <a:buNone/>
                </a:pPr>
                <a:endParaRPr lang="en-US" altLang="zh-CN" sz="2100" dirty="0" smtClean="0"/>
              </a:p>
              <a:p>
                <a:pPr marL="0" indent="0">
                  <a:buNone/>
                </a:pPr>
                <a:r>
                  <a:rPr lang="en-US" altLang="zh-CN" sz="2100" i="1" dirty="0" smtClean="0"/>
                  <a:t>Return period = 1 / P</a:t>
                </a:r>
              </a:p>
              <a:p>
                <a:pPr marL="0" indent="0">
                  <a:buNone/>
                </a:pPr>
                <a:endParaRPr lang="en-US" altLang="zh-CN" dirty="0" smtClean="0"/>
              </a:p>
              <a:p>
                <a:pPr marL="0" indent="0">
                  <a:buNone/>
                </a:pPr>
                <a:endParaRPr lang="en-US" altLang="zh-CN" dirty="0"/>
              </a:p>
              <a:p>
                <a:pPr marL="0" indent="0">
                  <a:buNone/>
                </a:pPr>
                <a:endParaRPr lang="zh-CN" altLang="zh-CN" dirty="0"/>
              </a:p>
              <a:p>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2589212" y="1760566"/>
                <a:ext cx="8915400" cy="5261426"/>
              </a:xfrm>
              <a:blipFill rotWithShape="0">
                <a:blip r:embed="rId2"/>
                <a:stretch>
                  <a:fillRect l="-1231" t="-1043"/>
                </a:stretch>
              </a:blipFill>
            </p:spPr>
            <p:txBody>
              <a:bodyPr/>
              <a:lstStyle/>
              <a:p>
                <a:r>
                  <a:rPr lang="zh-CN" altLang="en-US">
                    <a:noFill/>
                  </a:rPr>
                  <a:t> </a:t>
                </a:r>
              </a:p>
            </p:txBody>
          </p:sp>
        </mc:Fallback>
      </mc:AlternateContent>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7" name="Rectangle 5"/>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5" name="矩形 4"/>
          <p:cNvSpPr/>
          <p:nvPr/>
        </p:nvSpPr>
        <p:spPr>
          <a:xfrm>
            <a:off x="6151293" y="5567313"/>
            <a:ext cx="5697269" cy="1200329"/>
          </a:xfrm>
          <a:prstGeom prst="rect">
            <a:avLst/>
          </a:prstGeom>
        </p:spPr>
        <p:txBody>
          <a:bodyPr wrap="square">
            <a:spAutoFit/>
          </a:bodyPr>
          <a:lstStyle/>
          <a:p>
            <a:r>
              <a:rPr lang="en-US" altLang="zh-CN" b="1" dirty="0" smtClean="0"/>
              <a:t>For example:</a:t>
            </a:r>
          </a:p>
          <a:p>
            <a:r>
              <a:rPr lang="en-US" altLang="zh-CN" b="1" dirty="0" smtClean="0"/>
              <a:t>If P(x&gt;200)=0.01</a:t>
            </a:r>
          </a:p>
          <a:p>
            <a:r>
              <a:rPr lang="en-US" altLang="zh-CN" b="1" dirty="0" smtClean="0"/>
              <a:t> (Possibility of rainfall over 200mm is 1</a:t>
            </a:r>
            <a:r>
              <a:rPr lang="en-US" altLang="zh-CN" b="1" dirty="0"/>
              <a:t>%) </a:t>
            </a:r>
            <a:r>
              <a:rPr lang="en-US" altLang="zh-CN" b="1" dirty="0" smtClean="0"/>
              <a:t>then</a:t>
            </a:r>
          </a:p>
          <a:p>
            <a:r>
              <a:rPr lang="en-US" altLang="zh-CN" b="1" dirty="0" smtClean="0"/>
              <a:t>200mm rainfall will happen once per 100 years.</a:t>
            </a:r>
            <a:endParaRPr lang="en-US" altLang="zh-CN" b="1" dirty="0"/>
          </a:p>
        </p:txBody>
      </p:sp>
    </p:spTree>
    <p:extLst>
      <p:ext uri="{BB962C8B-B14F-4D97-AF65-F5344CB8AC3E}">
        <p14:creationId xmlns:p14="http://schemas.microsoft.com/office/powerpoint/2010/main" val="8255351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2.2 Risk </a:t>
            </a:r>
            <a:r>
              <a:rPr lang="en-US" altLang="zh-CN" dirty="0"/>
              <a:t>scenario analysis</a:t>
            </a:r>
            <a:endParaRPr lang="zh-CN" altLang="en-US" dirty="0"/>
          </a:p>
        </p:txBody>
      </p:sp>
      <p:sp>
        <p:nvSpPr>
          <p:cNvPr id="3" name="内容占位符 2"/>
          <p:cNvSpPr>
            <a:spLocks noGrp="1"/>
          </p:cNvSpPr>
          <p:nvPr>
            <p:ph idx="1"/>
          </p:nvPr>
        </p:nvSpPr>
        <p:spPr>
          <a:xfrm>
            <a:off x="2589212" y="1296538"/>
            <a:ext cx="8915400" cy="5261426"/>
          </a:xfrm>
        </p:spPr>
        <p:txBody>
          <a:bodyPr>
            <a:normAutofit/>
          </a:bodyPr>
          <a:lstStyle/>
          <a:p>
            <a:endParaRPr lang="en-US" altLang="zh-CN" sz="2100" dirty="0" smtClean="0"/>
          </a:p>
          <a:p>
            <a:r>
              <a:rPr lang="en-US" altLang="zh-CN" sz="2600" b="1" dirty="0"/>
              <a:t>Setting hazard </a:t>
            </a:r>
            <a:r>
              <a:rPr lang="en-US" altLang="zh-CN" sz="2600" b="1" dirty="0" smtClean="0"/>
              <a:t>scenarios:</a:t>
            </a:r>
          </a:p>
          <a:p>
            <a:pPr marL="0" indent="0">
              <a:buNone/>
            </a:pPr>
            <a:r>
              <a:rPr lang="en-US" altLang="zh-CN" sz="2600" dirty="0" smtClean="0"/>
              <a:t>when  P=20%,10%,5%,2%,1%, </a:t>
            </a:r>
          </a:p>
          <a:p>
            <a:pPr marL="0" indent="0">
              <a:buNone/>
            </a:pPr>
            <a:r>
              <a:rPr lang="en-US" altLang="zh-CN" sz="2600" dirty="0" smtClean="0"/>
              <a:t>x is the </a:t>
            </a:r>
            <a:r>
              <a:rPr lang="en-US" altLang="zh-CN" sz="2600" dirty="0"/>
              <a:t> </a:t>
            </a:r>
            <a:r>
              <a:rPr lang="en-US" altLang="zh-CN" sz="2600" dirty="0" smtClean="0"/>
              <a:t>5,10,20,50,100 </a:t>
            </a:r>
            <a:r>
              <a:rPr lang="en-US" altLang="zh-CN" sz="2600" dirty="0"/>
              <a:t>years </a:t>
            </a:r>
            <a:r>
              <a:rPr lang="en-US" altLang="zh-CN" sz="2600" dirty="0" smtClean="0"/>
              <a:t>maximum rainfall indicator</a:t>
            </a:r>
          </a:p>
          <a:p>
            <a:pPr marL="0" indent="0">
              <a:buNone/>
            </a:pPr>
            <a:endParaRPr lang="zh-CN" altLang="zh-CN" sz="2600" dirty="0"/>
          </a:p>
          <a:p>
            <a:r>
              <a:rPr lang="en-US" altLang="zh-CN" sz="2600" b="1" dirty="0"/>
              <a:t>Estimation of the </a:t>
            </a:r>
            <a:r>
              <a:rPr lang="en-US" altLang="zh-CN" sz="2600" b="1" dirty="0" smtClean="0"/>
              <a:t>possible loss:</a:t>
            </a:r>
          </a:p>
          <a:p>
            <a:pPr marL="0" indent="0">
              <a:buNone/>
            </a:pPr>
            <a:endParaRPr lang="en-US" altLang="zh-CN" dirty="0" smtClean="0"/>
          </a:p>
          <a:p>
            <a:pPr marL="0" indent="0">
              <a:buNone/>
            </a:pPr>
            <a:endParaRPr lang="en-US" altLang="zh-CN" dirty="0"/>
          </a:p>
          <a:p>
            <a:pPr marL="0" indent="0">
              <a:buNone/>
            </a:pPr>
            <a:endParaRPr lang="zh-CN" altLang="zh-CN" dirty="0"/>
          </a:p>
          <a:p>
            <a:endParaRPr lang="zh-CN" altLang="en-US" dirty="0"/>
          </a:p>
        </p:txBody>
      </p: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7" name="Rectangle 5"/>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8" name="对象 7"/>
          <p:cNvGraphicFramePr>
            <a:graphicFrameLocks noChangeAspect="1"/>
          </p:cNvGraphicFramePr>
          <p:nvPr>
            <p:extLst/>
          </p:nvPr>
        </p:nvGraphicFramePr>
        <p:xfrm>
          <a:off x="5248442" y="4629128"/>
          <a:ext cx="1488817" cy="338658"/>
        </p:xfrm>
        <a:graphic>
          <a:graphicData uri="http://schemas.openxmlformats.org/presentationml/2006/ole">
            <mc:AlternateContent xmlns:mc="http://schemas.openxmlformats.org/markup-compatibility/2006">
              <mc:Choice xmlns:v="urn:schemas-microsoft-com:vml" Requires="v">
                <p:oleObj spid="_x0000_s1046" name="公式" r:id="rId3" imgW="761760" imgH="164880" progId="Equation.3">
                  <p:embed/>
                </p:oleObj>
              </mc:Choice>
              <mc:Fallback>
                <p:oleObj name="公式" r:id="rId3" imgW="761760" imgH="164880" progId="Equation.3">
                  <p:embed/>
                  <p:pic>
                    <p:nvPicPr>
                      <p:cNvPr id="0" name=""/>
                      <p:cNvPicPr>
                        <a:picLocks noChangeAspect="1" noChangeArrowheads="1"/>
                      </p:cNvPicPr>
                      <p:nvPr/>
                    </p:nvPicPr>
                    <p:blipFill>
                      <a:blip r:embed="rId4"/>
                      <a:srcRect/>
                      <a:stretch>
                        <a:fillRect/>
                      </a:stretch>
                    </p:blipFill>
                    <p:spPr bwMode="auto">
                      <a:xfrm>
                        <a:off x="5248442" y="4629128"/>
                        <a:ext cx="1488817" cy="338658"/>
                      </a:xfrm>
                      <a:prstGeom prst="rect">
                        <a:avLst/>
                      </a:prstGeom>
                      <a:noFill/>
                    </p:spPr>
                  </p:pic>
                </p:oleObj>
              </mc:Fallback>
            </mc:AlternateContent>
          </a:graphicData>
        </a:graphic>
      </p:graphicFrame>
    </p:spTree>
    <p:extLst>
      <p:ext uri="{BB962C8B-B14F-4D97-AF65-F5344CB8AC3E}">
        <p14:creationId xmlns:p14="http://schemas.microsoft.com/office/powerpoint/2010/main" val="1149273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Case study: Beijing</a:t>
            </a:r>
            <a:endParaRPr lang="zh-CN" altLang="en-US" dirty="0"/>
          </a:p>
        </p:txBody>
      </p:sp>
      <p:sp>
        <p:nvSpPr>
          <p:cNvPr id="3" name="内容占位符 2"/>
          <p:cNvSpPr>
            <a:spLocks noGrp="1"/>
          </p:cNvSpPr>
          <p:nvPr>
            <p:ph idx="1"/>
          </p:nvPr>
        </p:nvSpPr>
        <p:spPr>
          <a:xfrm>
            <a:off x="2589212" y="1806048"/>
            <a:ext cx="8915400" cy="3777622"/>
          </a:xfrm>
        </p:spPr>
        <p:txBody>
          <a:bodyPr>
            <a:noAutofit/>
          </a:bodyPr>
          <a:lstStyle/>
          <a:p>
            <a:pPr marL="0" indent="0">
              <a:buNone/>
            </a:pPr>
            <a:r>
              <a:rPr lang="en-US" altLang="zh-CN" sz="2400" b="1" dirty="0" smtClean="0"/>
              <a:t>Data:</a:t>
            </a:r>
          </a:p>
          <a:p>
            <a:r>
              <a:rPr lang="en-US" altLang="zh-CN" sz="2400" b="1" dirty="0" smtClean="0"/>
              <a:t>Historical </a:t>
            </a:r>
            <a:r>
              <a:rPr lang="en-US" altLang="zh-CN" sz="2400" b="1" dirty="0"/>
              <a:t>disaster </a:t>
            </a:r>
            <a:r>
              <a:rPr lang="en-US" altLang="zh-CN" sz="2400" b="1" dirty="0" smtClean="0"/>
              <a:t>data </a:t>
            </a:r>
            <a:r>
              <a:rPr lang="en-US" altLang="zh-CN" sz="2400" dirty="0" smtClean="0"/>
              <a:t>from 1990-2012, from the "</a:t>
            </a:r>
            <a:r>
              <a:rPr lang="en-US" altLang="zh-CN" sz="2400" dirty="0"/>
              <a:t>natural disaster report" </a:t>
            </a:r>
            <a:r>
              <a:rPr lang="en-US" altLang="zh-CN" sz="2400" dirty="0" smtClean="0"/>
              <a:t> published by </a:t>
            </a:r>
            <a:r>
              <a:rPr lang="en-US" altLang="zh-CN" sz="2400" dirty="0"/>
              <a:t>National Disaster Reduction Committee </a:t>
            </a:r>
            <a:r>
              <a:rPr lang="en-US" altLang="zh-CN" sz="2400" dirty="0" smtClean="0"/>
              <a:t>office of China, and “the </a:t>
            </a:r>
            <a:r>
              <a:rPr lang="en-US" altLang="zh-CN" sz="2400" dirty="0"/>
              <a:t>China Meteorological Disaster Dictionary: Beijing volume </a:t>
            </a:r>
            <a:r>
              <a:rPr lang="en-US" altLang="zh-CN" sz="2400" dirty="0" smtClean="0"/>
              <a:t>“</a:t>
            </a:r>
          </a:p>
          <a:p>
            <a:r>
              <a:rPr lang="en-US" altLang="zh-CN" sz="2400" b="1" dirty="0"/>
              <a:t>Daily </a:t>
            </a:r>
            <a:r>
              <a:rPr lang="en-US" altLang="zh-CN" sz="2400" b="1" dirty="0" smtClean="0"/>
              <a:t>rainfall</a:t>
            </a:r>
            <a:r>
              <a:rPr lang="en-US" altLang="zh-CN" sz="2400" dirty="0" smtClean="0"/>
              <a:t>, from  </a:t>
            </a:r>
            <a:r>
              <a:rPr lang="en-US" altLang="zh-CN" sz="2400" dirty="0"/>
              <a:t>National Climate </a:t>
            </a:r>
            <a:r>
              <a:rPr lang="en-US" altLang="zh-CN" sz="2400" dirty="0" smtClean="0"/>
              <a:t>Center, China </a:t>
            </a:r>
            <a:r>
              <a:rPr lang="en-US" altLang="zh-CN" sz="2400" dirty="0"/>
              <a:t>Meteorological </a:t>
            </a:r>
            <a:r>
              <a:rPr lang="en-US" altLang="zh-CN" sz="2400" dirty="0" smtClean="0"/>
              <a:t>Administration</a:t>
            </a:r>
          </a:p>
          <a:p>
            <a:r>
              <a:rPr lang="en-US" altLang="zh-CN" sz="2400" b="1" dirty="0"/>
              <a:t>Social and economic </a:t>
            </a:r>
            <a:r>
              <a:rPr lang="en-US" altLang="zh-CN" sz="2400" b="1" dirty="0" smtClean="0"/>
              <a:t>data </a:t>
            </a:r>
            <a:r>
              <a:rPr lang="en-US" altLang="zh-CN" sz="2400" dirty="0" smtClean="0"/>
              <a:t>including </a:t>
            </a:r>
            <a:r>
              <a:rPr lang="en-US" altLang="zh-CN" sz="2400" dirty="0"/>
              <a:t>the total population, cultivated land area, GDP, and so on, from the Chinese social and economic development statistics database</a:t>
            </a:r>
            <a:endParaRPr lang="zh-CN" altLang="en-US" sz="2400" dirty="0"/>
          </a:p>
        </p:txBody>
      </p:sp>
    </p:spTree>
    <p:extLst>
      <p:ext uri="{BB962C8B-B14F-4D97-AF65-F5344CB8AC3E}">
        <p14:creationId xmlns:p14="http://schemas.microsoft.com/office/powerpoint/2010/main" val="31143675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Case study: Beijing</a:t>
            </a:r>
            <a:endParaRPr lang="zh-CN" altLang="en-US" dirty="0"/>
          </a:p>
        </p:txBody>
      </p:sp>
      <p:sp>
        <p:nvSpPr>
          <p:cNvPr id="3" name="内容占位符 2"/>
          <p:cNvSpPr>
            <a:spLocks noGrp="1"/>
          </p:cNvSpPr>
          <p:nvPr>
            <p:ph idx="1"/>
          </p:nvPr>
        </p:nvSpPr>
        <p:spPr>
          <a:xfrm>
            <a:off x="2589212" y="1528549"/>
            <a:ext cx="8915400" cy="4154073"/>
          </a:xfrm>
        </p:spPr>
        <p:txBody>
          <a:bodyPr/>
          <a:lstStyle/>
          <a:p>
            <a:pPr marL="0" indent="0">
              <a:buNone/>
            </a:pPr>
            <a:r>
              <a:rPr lang="en-US" altLang="zh-CN" sz="2200" b="1" dirty="0" smtClean="0"/>
              <a:t>Conclusion: </a:t>
            </a:r>
          </a:p>
          <a:p>
            <a:r>
              <a:rPr lang="en-US" altLang="zh-CN" sz="2200" dirty="0" smtClean="0"/>
              <a:t>There </a:t>
            </a:r>
            <a:r>
              <a:rPr lang="en-US" altLang="zh-CN" sz="2200" dirty="0"/>
              <a:t>was a strong correlation between the maximum 2 </a:t>
            </a:r>
            <a:r>
              <a:rPr lang="en-US" altLang="zh-CN" sz="2200" dirty="0" smtClean="0"/>
              <a:t>days </a:t>
            </a:r>
            <a:r>
              <a:rPr lang="en-US" altLang="zh-CN" sz="2200" dirty="0"/>
              <a:t>rainfall and the loss </a:t>
            </a:r>
            <a:r>
              <a:rPr lang="en-US" altLang="zh-CN" sz="2200" dirty="0" smtClean="0"/>
              <a:t>rates in Beijing.</a:t>
            </a:r>
          </a:p>
          <a:p>
            <a:r>
              <a:rPr lang="en-US" altLang="zh-CN" sz="2200" dirty="0"/>
              <a:t>The degree of fitting and the equation of vulnerability </a:t>
            </a:r>
            <a:r>
              <a:rPr lang="en-US" altLang="zh-CN" sz="2200" dirty="0" smtClean="0"/>
              <a:t>curves:</a:t>
            </a:r>
          </a:p>
          <a:p>
            <a:endParaRPr lang="en-US" altLang="zh-CN" dirty="0"/>
          </a:p>
          <a:p>
            <a:endParaRPr lang="zh-CN" altLang="en-US" dirty="0"/>
          </a:p>
        </p:txBody>
      </p:sp>
      <p:graphicFrame>
        <p:nvGraphicFramePr>
          <p:cNvPr id="6" name="表格 5"/>
          <p:cNvGraphicFramePr>
            <a:graphicFrameLocks noGrp="1"/>
          </p:cNvGraphicFramePr>
          <p:nvPr>
            <p:extLst>
              <p:ext uri="{D42A27DB-BD31-4B8C-83A1-F6EECF244321}">
                <p14:modId xmlns:p14="http://schemas.microsoft.com/office/powerpoint/2010/main" val="137259867"/>
              </p:ext>
            </p:extLst>
          </p:nvPr>
        </p:nvGraphicFramePr>
        <p:xfrm>
          <a:off x="1787857" y="3464474"/>
          <a:ext cx="10044752" cy="3000964"/>
        </p:xfrm>
        <a:graphic>
          <a:graphicData uri="http://schemas.openxmlformats.org/drawingml/2006/table">
            <a:tbl>
              <a:tblPr firstRow="1" firstCol="1">
                <a:tableStyleId>{5C22544A-7EE6-4342-B048-85BDC9FD1C3A}</a:tableStyleId>
              </a:tblPr>
              <a:tblGrid>
                <a:gridCol w="1160059"/>
                <a:gridCol w="2694650"/>
                <a:gridCol w="1012916"/>
                <a:gridCol w="1434964"/>
                <a:gridCol w="3742163"/>
              </a:tblGrid>
              <a:tr h="347993">
                <a:tc>
                  <a:txBody>
                    <a:bodyPr/>
                    <a:lstStyle/>
                    <a:p>
                      <a:pPr algn="just">
                        <a:spcAft>
                          <a:spcPts val="0"/>
                        </a:spcAft>
                      </a:pPr>
                      <a:r>
                        <a:rPr lang="en-US" sz="1600" kern="100" dirty="0">
                          <a:effectLst/>
                        </a:rPr>
                        <a:t>X</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Y</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R</a:t>
                      </a:r>
                      <a:r>
                        <a:rPr lang="en-US" sz="1600" kern="100" baseline="30000">
                          <a:effectLst/>
                        </a:rPr>
                        <a:t>2</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Significance</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vulnerability curves</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63991">
                <a:tc rowSpan="6">
                  <a:txBody>
                    <a:bodyPr/>
                    <a:lstStyle/>
                    <a:p>
                      <a:pPr algn="just">
                        <a:spcAft>
                          <a:spcPts val="0"/>
                        </a:spcAft>
                      </a:pPr>
                      <a:endParaRPr lang="en-US" sz="1600" kern="100" dirty="0" smtClean="0">
                        <a:effectLst/>
                      </a:endParaRPr>
                    </a:p>
                    <a:p>
                      <a:pPr algn="just">
                        <a:spcAft>
                          <a:spcPts val="0"/>
                        </a:spcAft>
                      </a:pPr>
                      <a:endParaRPr lang="en-US" sz="1600" kern="100" dirty="0" smtClean="0">
                        <a:effectLst/>
                      </a:endParaRPr>
                    </a:p>
                    <a:p>
                      <a:pPr algn="just">
                        <a:spcAft>
                          <a:spcPts val="0"/>
                        </a:spcAft>
                      </a:pPr>
                      <a:endParaRPr lang="en-US" sz="1600" kern="100" dirty="0" smtClean="0">
                        <a:effectLst/>
                      </a:endParaRPr>
                    </a:p>
                    <a:p>
                      <a:pPr algn="just">
                        <a:spcAft>
                          <a:spcPts val="0"/>
                        </a:spcAft>
                      </a:pPr>
                      <a:endParaRPr lang="en-US" sz="1600" kern="100" dirty="0" smtClean="0">
                        <a:effectLst/>
                      </a:endParaRPr>
                    </a:p>
                    <a:p>
                      <a:pPr algn="just">
                        <a:spcAft>
                          <a:spcPts val="0"/>
                        </a:spcAft>
                      </a:pPr>
                      <a:endParaRPr lang="en-US" sz="1600" kern="100" dirty="0" smtClean="0">
                        <a:effectLst/>
                      </a:endParaRPr>
                    </a:p>
                    <a:p>
                      <a:pPr algn="just">
                        <a:spcAft>
                          <a:spcPts val="0"/>
                        </a:spcAft>
                      </a:pPr>
                      <a:r>
                        <a:rPr lang="en-US" sz="1600" kern="100" dirty="0" smtClean="0">
                          <a:effectLst/>
                        </a:rPr>
                        <a:t>maximum </a:t>
                      </a:r>
                      <a:r>
                        <a:rPr lang="en-US" sz="1600" kern="100" dirty="0">
                          <a:effectLst/>
                        </a:rPr>
                        <a:t>2 </a:t>
                      </a:r>
                      <a:r>
                        <a:rPr lang="en-US" sz="1600" kern="100" dirty="0" smtClean="0">
                          <a:effectLst/>
                        </a:rPr>
                        <a:t>days rainfall</a:t>
                      </a:r>
                      <a:r>
                        <a:rPr lang="en-US" sz="1600" kern="100" dirty="0">
                          <a:effectLst/>
                        </a:rPr>
                        <a:t> </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population affected rate</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0.774</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0.004</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Y=1/(0.01+ 102.6620× 0.9969</a:t>
                      </a:r>
                      <a:r>
                        <a:rPr lang="en-US" sz="1600" kern="100" baseline="30000">
                          <a:effectLst/>
                        </a:rPr>
                        <a:t>x</a:t>
                      </a:r>
                      <a:r>
                        <a:rPr lang="en-US" sz="1600" kern="100">
                          <a:effectLst/>
                        </a:rPr>
                        <a:t> )</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309327">
                <a:tc vMerge="1">
                  <a:txBody>
                    <a:bodyPr/>
                    <a:lstStyle/>
                    <a:p>
                      <a:endParaRPr lang="zh-CN" altLang="en-US"/>
                    </a:p>
                  </a:txBody>
                  <a:tcPr/>
                </a:tc>
                <a:tc>
                  <a:txBody>
                    <a:bodyPr/>
                    <a:lstStyle/>
                    <a:p>
                      <a:pPr algn="just">
                        <a:spcAft>
                          <a:spcPts val="0"/>
                        </a:spcAft>
                      </a:pPr>
                      <a:r>
                        <a:rPr lang="en-US" sz="1600" kern="100" dirty="0">
                          <a:effectLst/>
                        </a:rPr>
                        <a:t>missing </a:t>
                      </a:r>
                      <a:r>
                        <a:rPr lang="en-US" sz="1600" kern="100" dirty="0" smtClean="0">
                          <a:effectLst/>
                        </a:rPr>
                        <a:t>&amp; </a:t>
                      </a:r>
                      <a:r>
                        <a:rPr lang="en-US" sz="1600" kern="100" dirty="0">
                          <a:effectLst/>
                        </a:rPr>
                        <a:t>death rate </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0.773</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0.009</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Y=1/(0.01+949913.1033×0.9974</a:t>
                      </a:r>
                      <a:r>
                        <a:rPr lang="en-US" sz="1600" kern="100" baseline="30000">
                          <a:effectLst/>
                        </a:rPr>
                        <a:t>x</a:t>
                      </a:r>
                      <a:r>
                        <a:rPr lang="en-US" sz="1600" kern="100">
                          <a:effectLst/>
                        </a:rPr>
                        <a:t> )</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63991">
                <a:tc vMerge="1">
                  <a:txBody>
                    <a:bodyPr/>
                    <a:lstStyle/>
                    <a:p>
                      <a:endParaRPr lang="zh-CN" altLang="en-US"/>
                    </a:p>
                  </a:txBody>
                  <a:tcPr/>
                </a:tc>
                <a:tc>
                  <a:txBody>
                    <a:bodyPr/>
                    <a:lstStyle/>
                    <a:p>
                      <a:pPr algn="just">
                        <a:spcAft>
                          <a:spcPts val="0"/>
                        </a:spcAft>
                      </a:pPr>
                      <a:r>
                        <a:rPr lang="en-US" sz="1600" kern="100" dirty="0">
                          <a:effectLst/>
                        </a:rPr>
                        <a:t>crop affected rate</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0.813</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0.000</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Y=-1.6243-8.1440×10</a:t>
                      </a:r>
                      <a:r>
                        <a:rPr lang="en-US" sz="1600" kern="100" baseline="30000">
                          <a:effectLst/>
                        </a:rPr>
                        <a:t>-4</a:t>
                      </a:r>
                      <a:r>
                        <a:rPr lang="en-US" sz="1600" kern="100">
                          <a:effectLst/>
                        </a:rPr>
                        <a:t>×x + 7.5657×10</a:t>
                      </a:r>
                      <a:r>
                        <a:rPr lang="en-US" sz="1600" kern="100" baseline="30000">
                          <a:effectLst/>
                        </a:rPr>
                        <a:t>-6</a:t>
                      </a:r>
                      <a:r>
                        <a:rPr lang="en-US" sz="1600" kern="100">
                          <a:effectLst/>
                        </a:rPr>
                        <a:t>× x</a:t>
                      </a:r>
                      <a:r>
                        <a:rPr lang="en-US" sz="1600" kern="100" baseline="30000">
                          <a:effectLst/>
                        </a:rPr>
                        <a:t>2</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63991">
                <a:tc vMerge="1">
                  <a:txBody>
                    <a:bodyPr/>
                    <a:lstStyle/>
                    <a:p>
                      <a:pPr algn="just">
                        <a:spcAft>
                          <a:spcPts val="0"/>
                        </a:spcAft>
                      </a:pPr>
                      <a:endParaRPr lang="zh-CN" sz="105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house collapse rate</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0.961</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0.000</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Y =1 / ( 0.01 + 61328.4182× 0.9955</a:t>
                      </a:r>
                      <a:r>
                        <a:rPr lang="en-US" sz="1600" kern="100" baseline="30000">
                          <a:effectLst/>
                        </a:rPr>
                        <a:t>x</a:t>
                      </a:r>
                      <a:r>
                        <a:rPr lang="en-US" sz="1600" kern="100">
                          <a:effectLst/>
                        </a:rPr>
                        <a:t> )</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63991">
                <a:tc vMerge="1">
                  <a:txBody>
                    <a:bodyPr/>
                    <a:lstStyle/>
                    <a:p>
                      <a:pPr algn="just">
                        <a:spcAft>
                          <a:spcPts val="0"/>
                        </a:spcAft>
                      </a:pPr>
                      <a:endParaRPr lang="zh-CN" sz="105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house damage rate</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0.960</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0.001</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Y =1 / ( 0.01 + 3939.6546×0.9955</a:t>
                      </a:r>
                      <a:r>
                        <a:rPr lang="en-US" sz="1600" kern="100" baseline="30000" dirty="0">
                          <a:effectLst/>
                        </a:rPr>
                        <a:t>x </a:t>
                      </a:r>
                      <a:r>
                        <a:rPr lang="en-US" sz="1600" kern="100" dirty="0">
                          <a:effectLst/>
                        </a:rPr>
                        <a:t>)</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63991">
                <a:tc vMerge="1">
                  <a:txBody>
                    <a:bodyPr/>
                    <a:lstStyle/>
                    <a:p>
                      <a:pPr algn="just">
                        <a:spcAft>
                          <a:spcPts val="0"/>
                        </a:spcAft>
                      </a:pPr>
                      <a:endParaRPr lang="zh-CN" sz="105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direct economic loss rate</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0.709</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0.001</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Y =1 / ( 0.01 + 13121.8740× 0.9952</a:t>
                      </a:r>
                      <a:r>
                        <a:rPr lang="en-US" sz="1600" kern="100" baseline="30000" dirty="0">
                          <a:effectLst/>
                        </a:rPr>
                        <a:t>x</a:t>
                      </a:r>
                      <a:r>
                        <a:rPr lang="en-US" sz="1600" kern="100" dirty="0">
                          <a:effectLst/>
                        </a:rPr>
                        <a:t> )</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9502984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Case study: Beijing</a:t>
            </a:r>
            <a:endParaRPr lang="zh-CN" altLang="en-US" dirty="0"/>
          </a:p>
        </p:txBody>
      </p:sp>
      <p:sp>
        <p:nvSpPr>
          <p:cNvPr id="3" name="内容占位符 2"/>
          <p:cNvSpPr>
            <a:spLocks noGrp="1"/>
          </p:cNvSpPr>
          <p:nvPr>
            <p:ph idx="1"/>
          </p:nvPr>
        </p:nvSpPr>
        <p:spPr>
          <a:xfrm>
            <a:off x="2589212" y="1528549"/>
            <a:ext cx="8915400" cy="4154073"/>
          </a:xfrm>
        </p:spPr>
        <p:txBody>
          <a:bodyPr/>
          <a:lstStyle/>
          <a:p>
            <a:pPr marL="0" indent="0">
              <a:buNone/>
            </a:pPr>
            <a:r>
              <a:rPr lang="en-US" altLang="zh-CN" sz="2200" b="1" dirty="0" smtClean="0"/>
              <a:t>Conclusion: </a:t>
            </a:r>
          </a:p>
          <a:p>
            <a:r>
              <a:rPr lang="en-US" altLang="zh-CN" sz="2200" dirty="0" smtClean="0"/>
              <a:t>There </a:t>
            </a:r>
            <a:r>
              <a:rPr lang="en-US" altLang="zh-CN" sz="2200" dirty="0"/>
              <a:t>was a strong correlation between the maximum 2 </a:t>
            </a:r>
            <a:r>
              <a:rPr lang="en-US" altLang="zh-CN" sz="2200" dirty="0" smtClean="0"/>
              <a:t>days </a:t>
            </a:r>
            <a:r>
              <a:rPr lang="en-US" altLang="zh-CN" sz="2200" dirty="0"/>
              <a:t>rainfall and the loss </a:t>
            </a:r>
            <a:r>
              <a:rPr lang="en-US" altLang="zh-CN" sz="2200" dirty="0" smtClean="0"/>
              <a:t>rates in Beijing.</a:t>
            </a:r>
          </a:p>
          <a:p>
            <a:r>
              <a:rPr lang="en-US" altLang="zh-CN" sz="2200" dirty="0"/>
              <a:t>The degree of fitting and the equation of vulnerability </a:t>
            </a:r>
            <a:r>
              <a:rPr lang="en-US" altLang="zh-CN" sz="2200" dirty="0" smtClean="0"/>
              <a:t>curves:</a:t>
            </a:r>
          </a:p>
          <a:p>
            <a:endParaRPr lang="en-US" altLang="zh-CN" dirty="0"/>
          </a:p>
          <a:p>
            <a:endParaRPr lang="zh-CN" altLang="en-US" dirty="0"/>
          </a:p>
        </p:txBody>
      </p:sp>
      <p:graphicFrame>
        <p:nvGraphicFramePr>
          <p:cNvPr id="6" name="表格 5"/>
          <p:cNvGraphicFramePr>
            <a:graphicFrameLocks noGrp="1"/>
          </p:cNvGraphicFramePr>
          <p:nvPr>
            <p:extLst/>
          </p:nvPr>
        </p:nvGraphicFramePr>
        <p:xfrm>
          <a:off x="1787857" y="3464474"/>
          <a:ext cx="10044752" cy="3000964"/>
        </p:xfrm>
        <a:graphic>
          <a:graphicData uri="http://schemas.openxmlformats.org/drawingml/2006/table">
            <a:tbl>
              <a:tblPr firstRow="1" firstCol="1">
                <a:tableStyleId>{5C22544A-7EE6-4342-B048-85BDC9FD1C3A}</a:tableStyleId>
              </a:tblPr>
              <a:tblGrid>
                <a:gridCol w="1160059"/>
                <a:gridCol w="2694650"/>
                <a:gridCol w="1012916"/>
                <a:gridCol w="1434964"/>
                <a:gridCol w="3742163"/>
              </a:tblGrid>
              <a:tr h="347993">
                <a:tc>
                  <a:txBody>
                    <a:bodyPr/>
                    <a:lstStyle/>
                    <a:p>
                      <a:pPr algn="just">
                        <a:spcAft>
                          <a:spcPts val="0"/>
                        </a:spcAft>
                      </a:pPr>
                      <a:r>
                        <a:rPr lang="en-US" sz="1600" kern="100" dirty="0">
                          <a:effectLst/>
                        </a:rPr>
                        <a:t>X</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Y</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R</a:t>
                      </a:r>
                      <a:r>
                        <a:rPr lang="en-US" sz="1600" kern="100" baseline="30000">
                          <a:effectLst/>
                        </a:rPr>
                        <a:t>2</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Significance</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vulnerability curves</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63991">
                <a:tc rowSpan="6">
                  <a:txBody>
                    <a:bodyPr/>
                    <a:lstStyle/>
                    <a:p>
                      <a:pPr algn="just">
                        <a:spcAft>
                          <a:spcPts val="0"/>
                        </a:spcAft>
                      </a:pPr>
                      <a:endParaRPr lang="en-US" sz="1600" kern="100" dirty="0" smtClean="0">
                        <a:effectLst/>
                      </a:endParaRPr>
                    </a:p>
                    <a:p>
                      <a:pPr algn="just">
                        <a:spcAft>
                          <a:spcPts val="0"/>
                        </a:spcAft>
                      </a:pPr>
                      <a:endParaRPr lang="en-US" sz="1600" kern="100" dirty="0" smtClean="0">
                        <a:effectLst/>
                      </a:endParaRPr>
                    </a:p>
                    <a:p>
                      <a:pPr algn="just">
                        <a:spcAft>
                          <a:spcPts val="0"/>
                        </a:spcAft>
                      </a:pPr>
                      <a:endParaRPr lang="en-US" sz="1600" kern="100" dirty="0" smtClean="0">
                        <a:effectLst/>
                      </a:endParaRPr>
                    </a:p>
                    <a:p>
                      <a:pPr algn="just">
                        <a:spcAft>
                          <a:spcPts val="0"/>
                        </a:spcAft>
                      </a:pPr>
                      <a:endParaRPr lang="en-US" sz="1600" kern="100" dirty="0" smtClean="0">
                        <a:effectLst/>
                      </a:endParaRPr>
                    </a:p>
                    <a:p>
                      <a:pPr algn="just">
                        <a:spcAft>
                          <a:spcPts val="0"/>
                        </a:spcAft>
                      </a:pPr>
                      <a:endParaRPr lang="en-US" sz="1600" kern="100" dirty="0" smtClean="0">
                        <a:effectLst/>
                      </a:endParaRPr>
                    </a:p>
                    <a:p>
                      <a:pPr algn="just">
                        <a:spcAft>
                          <a:spcPts val="0"/>
                        </a:spcAft>
                      </a:pPr>
                      <a:r>
                        <a:rPr lang="en-US" sz="1600" kern="100" dirty="0" smtClean="0">
                          <a:effectLst/>
                        </a:rPr>
                        <a:t>maximum </a:t>
                      </a:r>
                      <a:r>
                        <a:rPr lang="en-US" sz="1600" kern="100" dirty="0">
                          <a:effectLst/>
                        </a:rPr>
                        <a:t>2 </a:t>
                      </a:r>
                      <a:r>
                        <a:rPr lang="en-US" sz="1600" kern="100" dirty="0" smtClean="0">
                          <a:effectLst/>
                        </a:rPr>
                        <a:t>days rainfall</a:t>
                      </a:r>
                      <a:r>
                        <a:rPr lang="en-US" sz="1600" kern="100" dirty="0">
                          <a:effectLst/>
                        </a:rPr>
                        <a:t> </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population affected rate</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0.774</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0.004</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Y=1/(0.01+ 102.6620× 0.9969</a:t>
                      </a:r>
                      <a:r>
                        <a:rPr lang="en-US" sz="1600" kern="100" baseline="30000">
                          <a:effectLst/>
                        </a:rPr>
                        <a:t>x</a:t>
                      </a:r>
                      <a:r>
                        <a:rPr lang="en-US" sz="1600" kern="100">
                          <a:effectLst/>
                        </a:rPr>
                        <a:t> )</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309327">
                <a:tc vMerge="1">
                  <a:txBody>
                    <a:bodyPr/>
                    <a:lstStyle/>
                    <a:p>
                      <a:endParaRPr lang="zh-CN" altLang="en-US"/>
                    </a:p>
                  </a:txBody>
                  <a:tcPr/>
                </a:tc>
                <a:tc>
                  <a:txBody>
                    <a:bodyPr/>
                    <a:lstStyle/>
                    <a:p>
                      <a:pPr algn="just">
                        <a:spcAft>
                          <a:spcPts val="0"/>
                        </a:spcAft>
                      </a:pPr>
                      <a:r>
                        <a:rPr lang="en-US" sz="1600" kern="100" dirty="0">
                          <a:effectLst/>
                        </a:rPr>
                        <a:t>missing / death rate </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0.773</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0.009</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Y=1/(0.01+949913.1033×0.9974</a:t>
                      </a:r>
                      <a:r>
                        <a:rPr lang="en-US" sz="1600" kern="100" baseline="30000">
                          <a:effectLst/>
                        </a:rPr>
                        <a:t>x</a:t>
                      </a:r>
                      <a:r>
                        <a:rPr lang="en-US" sz="1600" kern="100">
                          <a:effectLst/>
                        </a:rPr>
                        <a:t> )</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63991">
                <a:tc vMerge="1">
                  <a:txBody>
                    <a:bodyPr/>
                    <a:lstStyle/>
                    <a:p>
                      <a:endParaRPr lang="zh-CN" altLang="en-US"/>
                    </a:p>
                  </a:txBody>
                  <a:tcPr/>
                </a:tc>
                <a:tc>
                  <a:txBody>
                    <a:bodyPr/>
                    <a:lstStyle/>
                    <a:p>
                      <a:pPr algn="just">
                        <a:spcAft>
                          <a:spcPts val="0"/>
                        </a:spcAft>
                      </a:pPr>
                      <a:r>
                        <a:rPr lang="en-US" sz="1600" kern="100" dirty="0">
                          <a:effectLst/>
                        </a:rPr>
                        <a:t>crop affected rate</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0.813</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0.000</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Y=-1.6243-8.1440×10</a:t>
                      </a:r>
                      <a:r>
                        <a:rPr lang="en-US" sz="1600" kern="100" baseline="30000">
                          <a:effectLst/>
                        </a:rPr>
                        <a:t>-4</a:t>
                      </a:r>
                      <a:r>
                        <a:rPr lang="en-US" sz="1600" kern="100">
                          <a:effectLst/>
                        </a:rPr>
                        <a:t>×x + 7.5657×10</a:t>
                      </a:r>
                      <a:r>
                        <a:rPr lang="en-US" sz="1600" kern="100" baseline="30000">
                          <a:effectLst/>
                        </a:rPr>
                        <a:t>-6</a:t>
                      </a:r>
                      <a:r>
                        <a:rPr lang="en-US" sz="1600" kern="100">
                          <a:effectLst/>
                        </a:rPr>
                        <a:t>× x</a:t>
                      </a:r>
                      <a:r>
                        <a:rPr lang="en-US" sz="1600" kern="100" baseline="30000">
                          <a:effectLst/>
                        </a:rPr>
                        <a:t>2</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63991">
                <a:tc vMerge="1">
                  <a:txBody>
                    <a:bodyPr/>
                    <a:lstStyle/>
                    <a:p>
                      <a:pPr algn="just">
                        <a:spcAft>
                          <a:spcPts val="0"/>
                        </a:spcAft>
                      </a:pPr>
                      <a:endParaRPr lang="zh-CN" sz="105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house collapse rate</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0.961</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0.000</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Y =1 / ( 0.01 + 61328.4182× 0.9955</a:t>
                      </a:r>
                      <a:r>
                        <a:rPr lang="en-US" sz="1600" kern="100" baseline="30000">
                          <a:effectLst/>
                        </a:rPr>
                        <a:t>x</a:t>
                      </a:r>
                      <a:r>
                        <a:rPr lang="en-US" sz="1600" kern="100">
                          <a:effectLst/>
                        </a:rPr>
                        <a:t> )</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63991">
                <a:tc vMerge="1">
                  <a:txBody>
                    <a:bodyPr/>
                    <a:lstStyle/>
                    <a:p>
                      <a:pPr algn="just">
                        <a:spcAft>
                          <a:spcPts val="0"/>
                        </a:spcAft>
                      </a:pPr>
                      <a:endParaRPr lang="zh-CN" sz="105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house damage rate</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0.960</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0.001</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Y =1 / ( 0.01 + 3939.6546×0.9955</a:t>
                      </a:r>
                      <a:r>
                        <a:rPr lang="en-US" sz="1600" kern="100" baseline="30000" dirty="0">
                          <a:effectLst/>
                        </a:rPr>
                        <a:t>x </a:t>
                      </a:r>
                      <a:r>
                        <a:rPr lang="en-US" sz="1600" kern="100" dirty="0">
                          <a:effectLst/>
                        </a:rPr>
                        <a:t>)</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63991">
                <a:tc vMerge="1">
                  <a:txBody>
                    <a:bodyPr/>
                    <a:lstStyle/>
                    <a:p>
                      <a:pPr algn="just">
                        <a:spcAft>
                          <a:spcPts val="0"/>
                        </a:spcAft>
                      </a:pPr>
                      <a:endParaRPr lang="zh-CN" sz="105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direct economic loss rate</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0.709</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a:effectLst/>
                        </a:rPr>
                        <a:t>0.001</a:t>
                      </a:r>
                      <a:endParaRPr lang="zh-CN" sz="16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1600" kern="100" dirty="0">
                          <a:effectLst/>
                        </a:rPr>
                        <a:t>Y =1 / ( 0.01 + 13121.8740× 0.9952</a:t>
                      </a:r>
                      <a:r>
                        <a:rPr lang="en-US" sz="1600" kern="100" baseline="30000" dirty="0">
                          <a:effectLst/>
                        </a:rPr>
                        <a:t>x</a:t>
                      </a:r>
                      <a:r>
                        <a:rPr lang="en-US" sz="1600" kern="100" dirty="0">
                          <a:effectLst/>
                        </a:rPr>
                        <a:t> )</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bl>
          </a:graphicData>
        </a:graphic>
      </p:graphicFrame>
      <p:grpSp>
        <p:nvGrpSpPr>
          <p:cNvPr id="4" name="组合 3"/>
          <p:cNvGrpSpPr/>
          <p:nvPr/>
        </p:nvGrpSpPr>
        <p:grpSpPr>
          <a:xfrm>
            <a:off x="824799" y="3174274"/>
            <a:ext cx="11118451" cy="3321800"/>
            <a:chOff x="1631783" y="3370541"/>
            <a:chExt cx="11278998" cy="3112146"/>
          </a:xfrm>
        </p:grpSpPr>
        <p:pic>
          <p:nvPicPr>
            <p:cNvPr id="5" name="图片 4" descr="图631.jpg"/>
            <p:cNvPicPr/>
            <p:nvPr/>
          </p:nvPicPr>
          <p:blipFill>
            <a:blip r:embed="rId2" cstate="print"/>
            <a:srcRect r="18731"/>
            <a:stretch>
              <a:fillRect/>
            </a:stretch>
          </p:blipFill>
          <p:spPr>
            <a:xfrm>
              <a:off x="1631783" y="3422621"/>
              <a:ext cx="2847776" cy="3060066"/>
            </a:xfrm>
            <a:prstGeom prst="rect">
              <a:avLst/>
            </a:prstGeom>
          </p:spPr>
        </p:pic>
        <p:pic>
          <p:nvPicPr>
            <p:cNvPr id="7" name="图片 6" descr="图641.jpg"/>
            <p:cNvPicPr/>
            <p:nvPr/>
          </p:nvPicPr>
          <p:blipFill>
            <a:blip r:embed="rId3" cstate="print"/>
            <a:stretch>
              <a:fillRect/>
            </a:stretch>
          </p:blipFill>
          <p:spPr>
            <a:xfrm>
              <a:off x="4480505" y="3449916"/>
              <a:ext cx="2742164" cy="3017801"/>
            </a:xfrm>
            <a:prstGeom prst="rect">
              <a:avLst/>
            </a:prstGeom>
          </p:spPr>
        </p:pic>
        <p:pic>
          <p:nvPicPr>
            <p:cNvPr id="8" name="图片 7" descr="图651.jpg"/>
            <p:cNvPicPr/>
            <p:nvPr/>
          </p:nvPicPr>
          <p:blipFill>
            <a:blip r:embed="rId4" cstate="print"/>
            <a:stretch>
              <a:fillRect/>
            </a:stretch>
          </p:blipFill>
          <p:spPr>
            <a:xfrm>
              <a:off x="7215131" y="3370542"/>
              <a:ext cx="2865143" cy="3112145"/>
            </a:xfrm>
            <a:prstGeom prst="rect">
              <a:avLst/>
            </a:prstGeom>
          </p:spPr>
        </p:pic>
        <p:pic>
          <p:nvPicPr>
            <p:cNvPr id="9" name="图片 8" descr="图661.jpg"/>
            <p:cNvPicPr/>
            <p:nvPr/>
          </p:nvPicPr>
          <p:blipFill>
            <a:blip r:embed="rId5" cstate="print"/>
            <a:srcRect r="19026"/>
            <a:stretch>
              <a:fillRect/>
            </a:stretch>
          </p:blipFill>
          <p:spPr>
            <a:xfrm>
              <a:off x="10066627" y="3370541"/>
              <a:ext cx="2844154" cy="3112145"/>
            </a:xfrm>
            <a:prstGeom prst="rect">
              <a:avLst/>
            </a:prstGeom>
          </p:spPr>
        </p:pic>
      </p:grpSp>
    </p:spTree>
    <p:extLst>
      <p:ext uri="{BB962C8B-B14F-4D97-AF65-F5344CB8AC3E}">
        <p14:creationId xmlns:p14="http://schemas.microsoft.com/office/powerpoint/2010/main" val="26333862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Case study: Beijing</a:t>
            </a:r>
            <a:endParaRPr lang="zh-CN" altLang="en-US" dirty="0"/>
          </a:p>
        </p:txBody>
      </p:sp>
      <p:sp>
        <p:nvSpPr>
          <p:cNvPr id="3" name="内容占位符 2"/>
          <p:cNvSpPr>
            <a:spLocks noGrp="1"/>
          </p:cNvSpPr>
          <p:nvPr>
            <p:ph idx="1"/>
          </p:nvPr>
        </p:nvSpPr>
        <p:spPr>
          <a:xfrm>
            <a:off x="2589212" y="1505802"/>
            <a:ext cx="8915400" cy="3777622"/>
          </a:xfrm>
        </p:spPr>
        <p:txBody>
          <a:bodyPr/>
          <a:lstStyle/>
          <a:p>
            <a:r>
              <a:rPr lang="en-US" altLang="zh-CN" sz="2400" dirty="0" smtClean="0"/>
              <a:t>According to the results of P-III curve fitting, Beijing’s maximum 2 days rainfall  once every 5,10,20,50,100 years is 110.5, 134.8, 159.0, 190.8, 214.8 mm.</a:t>
            </a:r>
            <a:endParaRPr lang="zh-CN" altLang="zh-CN" sz="2400" dirty="0" smtClean="0"/>
          </a:p>
          <a:p>
            <a:endParaRPr lang="zh-CN" altLang="en-US" dirty="0"/>
          </a:p>
        </p:txBody>
      </p:sp>
      <p:pic>
        <p:nvPicPr>
          <p:cNvPr id="4" name="图片 3" descr="图.jpg"/>
          <p:cNvPicPr/>
          <p:nvPr/>
        </p:nvPicPr>
        <p:blipFill>
          <a:blip r:embed="rId2">
            <a:grayscl/>
          </a:blip>
          <a:stretch>
            <a:fillRect/>
          </a:stretch>
        </p:blipFill>
        <p:spPr>
          <a:xfrm>
            <a:off x="3575713" y="2878170"/>
            <a:ext cx="6496335" cy="3399800"/>
          </a:xfrm>
          <a:prstGeom prst="rect">
            <a:avLst/>
          </a:prstGeom>
        </p:spPr>
      </p:pic>
      <p:sp>
        <p:nvSpPr>
          <p:cNvPr id="5" name="矩形 4"/>
          <p:cNvSpPr/>
          <p:nvPr/>
        </p:nvSpPr>
        <p:spPr>
          <a:xfrm>
            <a:off x="4945554" y="6440348"/>
            <a:ext cx="5890771" cy="369332"/>
          </a:xfrm>
          <a:prstGeom prst="rect">
            <a:avLst/>
          </a:prstGeom>
        </p:spPr>
        <p:txBody>
          <a:bodyPr wrap="square">
            <a:spAutoFit/>
          </a:bodyPr>
          <a:lstStyle/>
          <a:p>
            <a:r>
              <a:rPr lang="en-US" altLang="zh-CN" b="1" dirty="0">
                <a:latin typeface="Times New Roman" panose="02020603050405020304" pitchFamily="18" charset="0"/>
                <a:ea typeface="宋体" panose="02010600030101010101" pitchFamily="2" charset="-122"/>
              </a:rPr>
              <a:t>The P-</a:t>
            </a:r>
            <a:r>
              <a:rPr lang="en-US" altLang="zh-CN" b="1" dirty="0">
                <a:latin typeface="宋体" panose="02010600030101010101" pitchFamily="2" charset="-122"/>
                <a:cs typeface="Times New Roman" panose="02020603050405020304" pitchFamily="18" charset="0"/>
              </a:rPr>
              <a:t>Ⅲ</a:t>
            </a:r>
            <a:r>
              <a:rPr lang="en-US" altLang="zh-CN" b="1" dirty="0">
                <a:latin typeface="Times New Roman" panose="02020603050405020304" pitchFamily="18" charset="0"/>
                <a:ea typeface="宋体" panose="02010600030101010101" pitchFamily="2" charset="-122"/>
              </a:rPr>
              <a:t> curves for maximum 2-day rainfall</a:t>
            </a:r>
            <a:endParaRPr lang="zh-CN" altLang="en-US" dirty="0"/>
          </a:p>
        </p:txBody>
      </p:sp>
    </p:spTree>
    <p:extLst>
      <p:ext uri="{BB962C8B-B14F-4D97-AF65-F5344CB8AC3E}">
        <p14:creationId xmlns:p14="http://schemas.microsoft.com/office/powerpoint/2010/main" val="33241837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Case study: Beijing</a:t>
            </a:r>
            <a:endParaRPr lang="zh-CN" altLang="en-US" dirty="0"/>
          </a:p>
        </p:txBody>
      </p:sp>
      <p:sp>
        <p:nvSpPr>
          <p:cNvPr id="3" name="内容占位符 2"/>
          <p:cNvSpPr>
            <a:spLocks noGrp="1"/>
          </p:cNvSpPr>
          <p:nvPr>
            <p:ph idx="1"/>
          </p:nvPr>
        </p:nvSpPr>
        <p:spPr>
          <a:xfrm>
            <a:off x="2589212" y="1533099"/>
            <a:ext cx="8915400" cy="3777622"/>
          </a:xfrm>
        </p:spPr>
        <p:txBody>
          <a:bodyPr/>
          <a:lstStyle/>
          <a:p>
            <a:r>
              <a:rPr lang="en-US" altLang="zh-CN" sz="2400" dirty="0"/>
              <a:t>Based on the exposure characteristics of Beijing in 2012, the flood disaster risk scenarios in Beijing were </a:t>
            </a:r>
            <a:r>
              <a:rPr lang="en-US" altLang="zh-CN" sz="2400" dirty="0" smtClean="0"/>
              <a:t>calculated:</a:t>
            </a:r>
          </a:p>
          <a:p>
            <a:endParaRPr lang="zh-CN" altLang="zh-CN" sz="2400" dirty="0"/>
          </a:p>
          <a:p>
            <a:endParaRPr lang="zh-CN" altLang="en-US" dirty="0"/>
          </a:p>
        </p:txBody>
      </p:sp>
      <p:graphicFrame>
        <p:nvGraphicFramePr>
          <p:cNvPr id="4" name="表格 3"/>
          <p:cNvGraphicFramePr>
            <a:graphicFrameLocks noGrp="1"/>
          </p:cNvGraphicFramePr>
          <p:nvPr>
            <p:extLst/>
          </p:nvPr>
        </p:nvGraphicFramePr>
        <p:xfrm>
          <a:off x="1856094" y="2975214"/>
          <a:ext cx="10058402" cy="3291842"/>
        </p:xfrm>
        <a:graphic>
          <a:graphicData uri="http://schemas.openxmlformats.org/drawingml/2006/table">
            <a:tbl>
              <a:tblPr firstRow="1" firstCol="1">
                <a:tableStyleId>{5C22544A-7EE6-4342-B048-85BDC9FD1C3A}</a:tableStyleId>
              </a:tblPr>
              <a:tblGrid>
                <a:gridCol w="1555846"/>
                <a:gridCol w="1351129"/>
                <a:gridCol w="1405719"/>
                <a:gridCol w="1487606"/>
                <a:gridCol w="1632052"/>
                <a:gridCol w="1313025"/>
                <a:gridCol w="1313025"/>
              </a:tblGrid>
              <a:tr h="1146412">
                <a:tc>
                  <a:txBody>
                    <a:bodyPr/>
                    <a:lstStyle/>
                    <a:p>
                      <a:pPr algn="ctr">
                        <a:spcAft>
                          <a:spcPts val="0"/>
                        </a:spcAft>
                      </a:pPr>
                      <a:r>
                        <a:rPr lang="en-US" sz="1600" kern="100" dirty="0">
                          <a:effectLst/>
                        </a:rPr>
                        <a:t>maximum 2 day rainfall </a:t>
                      </a:r>
                      <a:r>
                        <a:rPr lang="zh-CN" sz="1600" kern="100" dirty="0">
                          <a:effectLst/>
                        </a:rPr>
                        <a:t>（</a:t>
                      </a:r>
                      <a:r>
                        <a:rPr lang="en-US" sz="1600" kern="100" dirty="0">
                          <a:effectLst/>
                        </a:rPr>
                        <a:t>mm</a:t>
                      </a:r>
                      <a:r>
                        <a:rPr lang="zh-CN" sz="1600" kern="100" dirty="0">
                          <a:effectLst/>
                        </a:rPr>
                        <a:t>）</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0" dirty="0">
                          <a:effectLst/>
                        </a:rPr>
                        <a:t>Affected population</a:t>
                      </a:r>
                      <a:r>
                        <a:rPr lang="zh-CN" sz="1600" kern="0" dirty="0">
                          <a:effectLst/>
                        </a:rPr>
                        <a:t>（</a:t>
                      </a:r>
                      <a:r>
                        <a:rPr lang="en-US" sz="1600" kern="0" dirty="0">
                          <a:effectLst/>
                        </a:rPr>
                        <a:t>thousand person</a:t>
                      </a:r>
                      <a:r>
                        <a:rPr lang="zh-CN" sz="1600" kern="0" dirty="0">
                          <a:effectLst/>
                        </a:rPr>
                        <a:t>）</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0" dirty="0">
                          <a:effectLst/>
                        </a:rPr>
                        <a:t>Missing and death</a:t>
                      </a:r>
                      <a:r>
                        <a:rPr lang="zh-CN" sz="1600" kern="0" dirty="0">
                          <a:effectLst/>
                        </a:rPr>
                        <a:t>（</a:t>
                      </a:r>
                      <a:r>
                        <a:rPr lang="en-US" sz="1600" kern="0" dirty="0">
                          <a:effectLst/>
                        </a:rPr>
                        <a:t>person</a:t>
                      </a:r>
                      <a:r>
                        <a:rPr lang="zh-CN" sz="1600" kern="0" dirty="0">
                          <a:effectLst/>
                        </a:rPr>
                        <a:t>）</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0" dirty="0">
                          <a:effectLst/>
                        </a:rPr>
                        <a:t>affected  crop</a:t>
                      </a:r>
                      <a:r>
                        <a:rPr lang="zh-CN" sz="1600" kern="0" dirty="0">
                          <a:effectLst/>
                        </a:rPr>
                        <a:t>（</a:t>
                      </a:r>
                      <a:r>
                        <a:rPr lang="en-US" sz="1600" kern="0" dirty="0">
                          <a:effectLst/>
                        </a:rPr>
                        <a:t>thousand ha.</a:t>
                      </a:r>
                      <a:r>
                        <a:rPr lang="zh-CN" sz="1600" kern="0" dirty="0">
                          <a:effectLst/>
                        </a:rPr>
                        <a:t>）</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0" dirty="0">
                          <a:effectLst/>
                        </a:rPr>
                        <a:t>house collapse</a:t>
                      </a:r>
                      <a:r>
                        <a:rPr lang="zh-CN" sz="1600" kern="0" dirty="0">
                          <a:effectLst/>
                        </a:rPr>
                        <a:t>（</a:t>
                      </a:r>
                      <a:r>
                        <a:rPr lang="en-US" sz="1600" kern="0" dirty="0">
                          <a:effectLst/>
                        </a:rPr>
                        <a:t>thousand rooms</a:t>
                      </a:r>
                      <a:r>
                        <a:rPr lang="zh-CN" sz="1600" kern="0" dirty="0">
                          <a:effectLst/>
                        </a:rPr>
                        <a:t>）</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0" dirty="0">
                          <a:effectLst/>
                        </a:rPr>
                        <a:t>house damage</a:t>
                      </a:r>
                      <a:r>
                        <a:rPr lang="zh-CN" sz="1600" kern="0" dirty="0">
                          <a:effectLst/>
                        </a:rPr>
                        <a:t>（</a:t>
                      </a:r>
                      <a:r>
                        <a:rPr lang="en-US" sz="1600" kern="0" dirty="0">
                          <a:effectLst/>
                        </a:rPr>
                        <a:t>thousand rooms</a:t>
                      </a:r>
                      <a:r>
                        <a:rPr lang="zh-CN" sz="1600" kern="0" dirty="0">
                          <a:effectLst/>
                        </a:rPr>
                        <a:t>）</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0" dirty="0">
                          <a:effectLst/>
                        </a:rPr>
                        <a:t>direct economic loss</a:t>
                      </a:r>
                      <a:r>
                        <a:rPr lang="zh-CN" sz="1600" kern="0" dirty="0">
                          <a:effectLst/>
                        </a:rPr>
                        <a:t>（</a:t>
                      </a:r>
                      <a:r>
                        <a:rPr lang="en-US" sz="1600" kern="0" dirty="0">
                          <a:effectLst/>
                        </a:rPr>
                        <a:t>billion RMB</a:t>
                      </a:r>
                      <a:r>
                        <a:rPr lang="zh-CN" sz="1600" kern="0" dirty="0">
                          <a:effectLst/>
                        </a:rPr>
                        <a:t>）</a:t>
                      </a:r>
                      <a:r>
                        <a:rPr lang="en-US" sz="1600" kern="0" baseline="30000" dirty="0">
                          <a:effectLst/>
                        </a:rPr>
                        <a:t>*</a:t>
                      </a:r>
                      <a:endParaRPr lang="zh-CN" sz="16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29086">
                <a:tc>
                  <a:txBody>
                    <a:bodyPr/>
                    <a:lstStyle/>
                    <a:p>
                      <a:pPr algn="ctr">
                        <a:spcAft>
                          <a:spcPts val="0"/>
                        </a:spcAft>
                      </a:pPr>
                      <a:r>
                        <a:rPr lang="en-US" sz="2000" kern="100" dirty="0" smtClean="0">
                          <a:effectLst/>
                        </a:rPr>
                        <a:t>110.5 (5y)</a:t>
                      </a:r>
                      <a:endParaRPr lang="zh-CN" sz="20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62</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4</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2</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0.3</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0.5</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0.3</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2908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kern="100" dirty="0" smtClean="0">
                          <a:effectLst/>
                        </a:rPr>
                        <a:t>134.8 </a:t>
                      </a:r>
                      <a:r>
                        <a:rPr lang="en-US" altLang="zh-CN" sz="2000" kern="100" dirty="0" smtClean="0">
                          <a:effectLst/>
                        </a:rPr>
                        <a:t>(10y)</a:t>
                      </a:r>
                      <a:endParaRPr lang="zh-CN" altLang="zh-CN" sz="2000" kern="100" dirty="0" smtClean="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dirty="0">
                          <a:effectLst/>
                        </a:rPr>
                        <a:t>132</a:t>
                      </a:r>
                      <a:endParaRPr lang="zh-CN" sz="20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dirty="0">
                          <a:effectLst/>
                        </a:rPr>
                        <a:t>7</a:t>
                      </a:r>
                      <a:endParaRPr lang="zh-CN" sz="20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27</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1</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1.6</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0.9</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29086">
                <a:tc>
                  <a:txBody>
                    <a:bodyPr/>
                    <a:lstStyle/>
                    <a:p>
                      <a:pPr algn="ctr">
                        <a:spcAft>
                          <a:spcPts val="0"/>
                        </a:spcAft>
                      </a:pPr>
                      <a:r>
                        <a:rPr lang="en-US" sz="2000" kern="100" dirty="0" smtClean="0">
                          <a:effectLst/>
                        </a:rPr>
                        <a:t>159.0</a:t>
                      </a:r>
                      <a:r>
                        <a:rPr lang="en-US" altLang="zh-CN" sz="2000" kern="100" dirty="0" smtClean="0">
                          <a:effectLst/>
                        </a:rPr>
                        <a:t> (20y)</a:t>
                      </a:r>
                      <a:endParaRPr lang="zh-CN" sz="20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277</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dirty="0">
                          <a:effectLst/>
                        </a:rPr>
                        <a:t>14</a:t>
                      </a:r>
                      <a:endParaRPr lang="zh-CN" sz="20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dirty="0">
                          <a:effectLst/>
                        </a:rPr>
                        <a:t>38</a:t>
                      </a:r>
                      <a:endParaRPr lang="zh-CN" sz="20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dirty="0">
                          <a:effectLst/>
                        </a:rPr>
                        <a:t>3</a:t>
                      </a:r>
                      <a:endParaRPr lang="zh-CN" sz="20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4.7</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kern="0">
                          <a:effectLst/>
                        </a:rPr>
                        <a:t>2.9</a:t>
                      </a:r>
                      <a:endParaRPr lang="zh-CN" sz="2000"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29086">
                <a:tc>
                  <a:txBody>
                    <a:bodyPr/>
                    <a:lstStyle/>
                    <a:p>
                      <a:pPr algn="ctr">
                        <a:spcAft>
                          <a:spcPts val="0"/>
                        </a:spcAft>
                      </a:pPr>
                      <a:r>
                        <a:rPr lang="en-US" sz="2000" b="1" kern="100" dirty="0" smtClean="0">
                          <a:effectLst/>
                        </a:rPr>
                        <a:t>190.8</a:t>
                      </a:r>
                      <a:r>
                        <a:rPr lang="en-US" altLang="zh-CN" sz="2000" kern="100" dirty="0" smtClean="0">
                          <a:effectLst/>
                        </a:rPr>
                        <a:t> (50y)</a:t>
                      </a:r>
                      <a:endParaRPr lang="zh-CN" sz="2000" b="1"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dirty="0">
                          <a:effectLst/>
                        </a:rPr>
                        <a:t>727</a:t>
                      </a:r>
                      <a:endParaRPr lang="zh-CN" sz="2000" b="1"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dirty="0">
                          <a:effectLst/>
                        </a:rPr>
                        <a:t>31</a:t>
                      </a:r>
                      <a:endParaRPr lang="zh-CN" sz="2000" b="1"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dirty="0">
                          <a:effectLst/>
                        </a:rPr>
                        <a:t>57</a:t>
                      </a:r>
                      <a:endParaRPr lang="zh-CN" sz="2000" b="1"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dirty="0">
                          <a:effectLst/>
                        </a:rPr>
                        <a:t>12</a:t>
                      </a:r>
                      <a:endParaRPr lang="zh-CN" sz="2000" b="1"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dirty="0">
                          <a:effectLst/>
                        </a:rPr>
                        <a:t>19.5</a:t>
                      </a:r>
                      <a:endParaRPr lang="zh-CN" sz="2000" b="1"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dirty="0">
                          <a:effectLst/>
                        </a:rPr>
                        <a:t>13.1</a:t>
                      </a:r>
                      <a:endParaRPr lang="zh-CN" sz="2000" b="1"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r h="429086">
                <a:tc>
                  <a:txBody>
                    <a:bodyPr/>
                    <a:lstStyle/>
                    <a:p>
                      <a:pPr algn="ctr">
                        <a:spcAft>
                          <a:spcPts val="0"/>
                        </a:spcAft>
                      </a:pPr>
                      <a:r>
                        <a:rPr lang="en-US" sz="2000" b="1" kern="100" dirty="0" smtClean="0">
                          <a:effectLst/>
                        </a:rPr>
                        <a:t>214.8</a:t>
                      </a:r>
                      <a:r>
                        <a:rPr lang="en-US" altLang="zh-CN" sz="2000" kern="100" dirty="0" smtClean="0">
                          <a:effectLst/>
                        </a:rPr>
                        <a:t> (100y)</a:t>
                      </a:r>
                      <a:endParaRPr lang="zh-CN" sz="2000" b="1"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a:effectLst/>
                        </a:rPr>
                        <a:t>1474</a:t>
                      </a:r>
                      <a:endParaRPr lang="zh-CN" sz="2000" b="1"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a:effectLst/>
                        </a:rPr>
                        <a:t>58</a:t>
                      </a:r>
                      <a:endParaRPr lang="zh-CN" sz="2000" b="1"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a:effectLst/>
                        </a:rPr>
                        <a:t>73</a:t>
                      </a:r>
                      <a:endParaRPr lang="zh-CN" sz="2000" b="1"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a:effectLst/>
                        </a:rPr>
                        <a:t>37</a:t>
                      </a:r>
                      <a:endParaRPr lang="zh-CN" sz="2000" b="1" kern="10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dirty="0">
                          <a:effectLst/>
                        </a:rPr>
                        <a:t>56.0</a:t>
                      </a:r>
                      <a:endParaRPr lang="zh-CN" sz="2000" b="1"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000" b="1" kern="0" dirty="0">
                          <a:effectLst/>
                        </a:rPr>
                        <a:t>41.0</a:t>
                      </a:r>
                      <a:endParaRPr lang="zh-CN" sz="2000" b="1"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5528299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 Discussion</a:t>
            </a:r>
            <a:endParaRPr lang="zh-CN" altLang="en-US" dirty="0"/>
          </a:p>
        </p:txBody>
      </p:sp>
      <p:sp>
        <p:nvSpPr>
          <p:cNvPr id="3" name="内容占位符 2"/>
          <p:cNvSpPr>
            <a:spLocks noGrp="1"/>
          </p:cNvSpPr>
          <p:nvPr>
            <p:ph idx="1"/>
          </p:nvPr>
        </p:nvSpPr>
        <p:spPr>
          <a:xfrm>
            <a:off x="2589212" y="2030568"/>
            <a:ext cx="8666924" cy="4357352"/>
          </a:xfrm>
        </p:spPr>
        <p:txBody>
          <a:bodyPr>
            <a:normAutofit/>
          </a:bodyPr>
          <a:lstStyle/>
          <a:p>
            <a:r>
              <a:rPr lang="en-US" altLang="zh-CN" sz="2400" dirty="0" smtClean="0"/>
              <a:t>Disadvantage: limited data -&gt; accuracy, uncertainty. Based </a:t>
            </a:r>
            <a:r>
              <a:rPr lang="en-US" altLang="zh-CN" sz="2400" dirty="0"/>
              <a:t>on the more detailed loss data, the method can be used to calculate more accurate vulnerability curves, for example, the annual vulnerability curve, or the vulnerability curve of special buildings, projects, crops etc. </a:t>
            </a:r>
            <a:endParaRPr lang="en-US" altLang="zh-CN" sz="2400" dirty="0" smtClean="0"/>
          </a:p>
          <a:p>
            <a:endParaRPr lang="en-US" altLang="zh-CN" sz="2400" dirty="0"/>
          </a:p>
          <a:p>
            <a:r>
              <a:rPr lang="en-US" altLang="zh-CN" sz="2400" dirty="0" smtClean="0"/>
              <a:t>The </a:t>
            </a:r>
            <a:r>
              <a:rPr lang="en-US" altLang="zh-CN" sz="2400" dirty="0"/>
              <a:t>method can be used to calculate the macro vulnerability of a number of cities or regions, and to </a:t>
            </a:r>
            <a:r>
              <a:rPr lang="en-US" altLang="zh-CN" sz="2400" dirty="0" smtClean="0"/>
              <a:t>analysis the spatial distribution </a:t>
            </a:r>
            <a:r>
              <a:rPr lang="en-US" altLang="zh-CN" sz="2400" dirty="0"/>
              <a:t>of vulnerability and risk. </a:t>
            </a:r>
            <a:endParaRPr lang="en-US" altLang="zh-CN" sz="2400" dirty="0" smtClean="0"/>
          </a:p>
          <a:p>
            <a:endParaRPr lang="en-US" altLang="zh-CN" sz="2400" dirty="0"/>
          </a:p>
          <a:p>
            <a:endParaRPr lang="zh-CN" altLang="en-US" dirty="0"/>
          </a:p>
        </p:txBody>
      </p:sp>
    </p:spTree>
    <p:extLst>
      <p:ext uri="{BB962C8B-B14F-4D97-AF65-F5344CB8AC3E}">
        <p14:creationId xmlns:p14="http://schemas.microsoft.com/office/powerpoint/2010/main" val="12339192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 Discussion</a:t>
            </a:r>
            <a:endParaRPr lang="zh-CN" altLang="en-US" dirty="0"/>
          </a:p>
        </p:txBody>
      </p:sp>
      <p:sp>
        <p:nvSpPr>
          <p:cNvPr id="3" name="内容占位符 2"/>
          <p:cNvSpPr>
            <a:spLocks noGrp="1"/>
          </p:cNvSpPr>
          <p:nvPr>
            <p:ph idx="1"/>
          </p:nvPr>
        </p:nvSpPr>
        <p:spPr/>
        <p:txBody>
          <a:bodyPr/>
          <a:lstStyle/>
          <a:p>
            <a:r>
              <a:rPr lang="en-US" altLang="zh-CN" sz="2400" dirty="0" smtClean="0"/>
              <a:t>The </a:t>
            </a:r>
            <a:r>
              <a:rPr lang="en-US" altLang="zh-CN" sz="2400" dirty="0"/>
              <a:t>method can be used to </a:t>
            </a:r>
            <a:r>
              <a:rPr lang="en-US" altLang="zh-CN" sz="2400" dirty="0" smtClean="0"/>
              <a:t>analysis </a:t>
            </a:r>
            <a:r>
              <a:rPr lang="en-US" altLang="zh-CN" sz="2400" dirty="0"/>
              <a:t>the effect of exposure </a:t>
            </a:r>
            <a:r>
              <a:rPr lang="en-US" altLang="zh-CN" sz="2400" dirty="0" smtClean="0"/>
              <a:t>change to the disaster risk. </a:t>
            </a:r>
          </a:p>
          <a:p>
            <a:endParaRPr lang="zh-CN" altLang="en-US" dirty="0"/>
          </a:p>
        </p:txBody>
      </p:sp>
      <p:graphicFrame>
        <p:nvGraphicFramePr>
          <p:cNvPr id="8" name="图表 7"/>
          <p:cNvGraphicFramePr>
            <a:graphicFrameLocks/>
          </p:cNvGraphicFramePr>
          <p:nvPr>
            <p:extLst/>
          </p:nvPr>
        </p:nvGraphicFramePr>
        <p:xfrm>
          <a:off x="1167618" y="3052689"/>
          <a:ext cx="5600623" cy="380531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图表 8"/>
          <p:cNvGraphicFramePr>
            <a:graphicFrameLocks/>
          </p:cNvGraphicFramePr>
          <p:nvPr>
            <p:extLst/>
          </p:nvPr>
        </p:nvGraphicFramePr>
        <p:xfrm>
          <a:off x="6443576" y="2968283"/>
          <a:ext cx="5748424" cy="388971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324742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160934" y="2813539"/>
            <a:ext cx="4631373" cy="923330"/>
          </a:xfrm>
          <a:prstGeom prst="rect">
            <a:avLst/>
          </a:prstGeom>
          <a:noFill/>
        </p:spPr>
        <p:txBody>
          <a:bodyPr wrap="square" lIns="91440" tIns="45720" rIns="91440" bIns="45720">
            <a:spAutoFit/>
          </a:bodyPr>
          <a:lstStyle/>
          <a:p>
            <a:pPr algn="ctr"/>
            <a:r>
              <a:rPr lang="en-US" altLang="zh-CN" sz="5400" b="1" cap="none" spc="0" dirty="0" smtClean="0">
                <a:ln w="6600">
                  <a:solidFill>
                    <a:schemeClr val="accent2"/>
                  </a:solidFill>
                  <a:prstDash val="solid"/>
                </a:ln>
                <a:solidFill>
                  <a:srgbClr val="FFFFFF"/>
                </a:solidFill>
                <a:effectLst>
                  <a:outerShdw dist="38100" dir="2700000" algn="tl" rotWithShape="0">
                    <a:schemeClr val="accent2"/>
                  </a:outerShdw>
                </a:effectLst>
              </a:rPr>
              <a:t>Thank you !</a:t>
            </a:r>
            <a:endPar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4102444814"/>
      </p:ext>
    </p:extLst>
  </p:cSld>
  <p:clrMapOvr>
    <a:masterClrMapping/>
  </p:clrMapOvr>
  <p:timing>
    <p:tnLst>
      <p:par>
        <p:cTn id="1" dur="indefinite" restart="never" nodeType="tmRoot"/>
      </p:par>
    </p:tnLst>
  </p:timing>
</p:sld>
</file>

<file path=ppt/theme/theme1.xml><?xml version="1.0" encoding="utf-8"?>
<a:theme xmlns:a="http://schemas.openxmlformats.org/drawingml/2006/main" name="丝状">
  <a:themeElements>
    <a:clrScheme name="丝状">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丝状">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丝状">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110</TotalTime>
  <Words>929</Words>
  <Application>Microsoft Macintosh PowerPoint</Application>
  <PresentationFormat>Widescreen</PresentationFormat>
  <Paragraphs>223</Paragraphs>
  <Slides>17</Slides>
  <Notes>0</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31" baseType="lpstr">
      <vt:lpstr>Batang</vt:lpstr>
      <vt:lpstr>Calibri</vt:lpstr>
      <vt:lpstr>Cambria Math</vt:lpstr>
      <vt:lpstr>Century Gothic</vt:lpstr>
      <vt:lpstr>Impact</vt:lpstr>
      <vt:lpstr>Times New Roman</vt:lpstr>
      <vt:lpstr>Wingdings</vt:lpstr>
      <vt:lpstr>Wingdings 3</vt:lpstr>
      <vt:lpstr>宋体</vt:lpstr>
      <vt:lpstr>幼圆</vt:lpstr>
      <vt:lpstr>黑体</vt:lpstr>
      <vt:lpstr>Arial</vt:lpstr>
      <vt:lpstr>丝状</vt:lpstr>
      <vt:lpstr>公式</vt:lpstr>
      <vt:lpstr>An Urban Vulnerability Study  Based on Historical Flood Data</vt:lpstr>
      <vt:lpstr>1.Background</vt:lpstr>
      <vt:lpstr>1.Background</vt:lpstr>
      <vt:lpstr>1.Background</vt:lpstr>
      <vt:lpstr>2.Methord</vt:lpstr>
      <vt:lpstr>2.1Vulnerability curve construction </vt:lpstr>
      <vt:lpstr>2.1Vulnerability curve construction </vt:lpstr>
      <vt:lpstr>2.2 Risk scenario analysis</vt:lpstr>
      <vt:lpstr>2.2 Risk scenario analysis</vt:lpstr>
      <vt:lpstr>3. Case study: Beijing</vt:lpstr>
      <vt:lpstr>3. Case study: Beijing</vt:lpstr>
      <vt:lpstr>3. Case study: Beijing</vt:lpstr>
      <vt:lpstr>3. Case study: Beijing</vt:lpstr>
      <vt:lpstr>3. Case study: Beijing</vt:lpstr>
      <vt:lpstr>4. Discussion</vt:lpstr>
      <vt:lpstr>4. Discussion</vt:lpstr>
      <vt:lpstr>PowerPoint Presentation</vt:lpstr>
    </vt:vector>
  </TitlesOfParts>
  <Company/>
  <LinksUpToDate>false</LinksUpToDate>
  <SharedDoc>false</SharedDoc>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Urban Vulnerability Study  Based on Historical Flood Data</dc:title>
  <dc:creator>PIPI</dc:creator>
  <cp:lastModifiedBy>Thomas Robertson</cp:lastModifiedBy>
  <cp:revision>14</cp:revision>
  <dcterms:created xsi:type="dcterms:W3CDTF">2016-09-08T07:14:57Z</dcterms:created>
  <dcterms:modified xsi:type="dcterms:W3CDTF">2016-09-14T15:01:08Z</dcterms:modified>
</cp:coreProperties>
</file>