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0"/>
  </p:notesMasterIdLst>
  <p:sldIdLst>
    <p:sldId id="257" r:id="rId2"/>
    <p:sldId id="283" r:id="rId3"/>
    <p:sldId id="288" r:id="rId4"/>
    <p:sldId id="285" r:id="rId5"/>
    <p:sldId id="286" r:id="rId6"/>
    <p:sldId id="278" r:id="rId7"/>
    <p:sldId id="279" r:id="rId8"/>
    <p:sldId id="275" r:id="rId9"/>
    <p:sldId id="282" r:id="rId10"/>
    <p:sldId id="276" r:id="rId11"/>
    <p:sldId id="284" r:id="rId12"/>
    <p:sldId id="289" r:id="rId13"/>
    <p:sldId id="259" r:id="rId14"/>
    <p:sldId id="274"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9" d="100"/>
          <a:sy n="69" d="100"/>
        </p:scale>
        <p:origin x="78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IPI\Downloads\&#20998;&#30465;&#24180;&#24230;&#25968;&#25454;.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IPI\Downloads\&#20998;&#30465;&#24180;&#24230;&#25968;&#25454;.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Missing and death</a:t>
            </a:r>
            <a:endParaRPr lang="zh-CN"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cked"/>
        <c:varyColors val="0"/>
        <c:ser>
          <c:idx val="0"/>
          <c:order val="0"/>
          <c:tx>
            <c:v>once 5 years</c:v>
          </c:tx>
          <c:spPr>
            <a:ln w="28575" cap="rnd">
              <a:solidFill>
                <a:srgbClr val="00B050"/>
              </a:solidFill>
              <a:round/>
            </a:ln>
            <a:effectLst/>
          </c:spPr>
          <c:marker>
            <c:symbol val="circle"/>
            <c:size val="5"/>
            <c:spPr>
              <a:solidFill>
                <a:srgbClr val="00B050"/>
              </a:solidFill>
              <a:ln w="9525">
                <a:solidFill>
                  <a:srgbClr val="00B050"/>
                </a:solidFill>
              </a:ln>
              <a:effectLst/>
            </c:spPr>
          </c:marker>
          <c:cat>
            <c:numRef>
              <c:f>[分省年度数据.xls]Sheet1!$A$1:$Y$1</c:f>
              <c:numCache>
                <c:formatCode>0_);[Red]\(0\)</c:formatCode>
                <c:ptCount val="2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numCache>
            </c:numRef>
          </c:cat>
          <c:val>
            <c:numRef>
              <c:f>[分省年度数据.xls]Sheet1!$A$3:$Y$3</c:f>
              <c:numCache>
                <c:formatCode>General</c:formatCode>
                <c:ptCount val="25"/>
                <c:pt idx="0">
                  <c:v>2.0191159259517062</c:v>
                </c:pt>
                <c:pt idx="1">
                  <c:v>1.9178355341438953</c:v>
                </c:pt>
                <c:pt idx="2">
                  <c:v>1.9295856878906519</c:v>
                </c:pt>
                <c:pt idx="3">
                  <c:v>1.9457820379405244</c:v>
                </c:pt>
                <c:pt idx="4">
                  <c:v>1.9673628780367312</c:v>
                </c:pt>
                <c:pt idx="5">
                  <c:v>1.9853096395393273</c:v>
                </c:pt>
                <c:pt idx="6">
                  <c:v>1.9979991859190016</c:v>
                </c:pt>
                <c:pt idx="7">
                  <c:v>2.0155040586383022</c:v>
                </c:pt>
                <c:pt idx="8">
                  <c:v>2.0482052926369558</c:v>
                </c:pt>
                <c:pt idx="9">
                  <c:v>2.0421930842654912</c:v>
                </c:pt>
                <c:pt idx="10">
                  <c:v>2.5917929278934988</c:v>
                </c:pt>
                <c:pt idx="11">
                  <c:v>2.5622632526309066</c:v>
                </c:pt>
                <c:pt idx="12">
                  <c:v>2.6282219476605184</c:v>
                </c:pt>
                <c:pt idx="13">
                  <c:v>2.7280294526023545</c:v>
                </c:pt>
                <c:pt idx="14">
                  <c:v>2.7953520673764181</c:v>
                </c:pt>
                <c:pt idx="15">
                  <c:v>2.8774344213168184</c:v>
                </c:pt>
                <c:pt idx="16">
                  <c:v>2.9915672283180976</c:v>
                </c:pt>
                <c:pt idx="17">
                  <c:v>3.1298226974335637</c:v>
                </c:pt>
                <c:pt idx="18">
                  <c:v>3.3039693106081431</c:v>
                </c:pt>
                <c:pt idx="19">
                  <c:v>3.4674616300743648</c:v>
                </c:pt>
                <c:pt idx="20">
                  <c:v>3.6580566387265785</c:v>
                </c:pt>
                <c:pt idx="21">
                  <c:v>3.767133784529797</c:v>
                </c:pt>
                <c:pt idx="22">
                  <c:v>3.9340729219368944</c:v>
                </c:pt>
                <c:pt idx="23">
                  <c:v>4.0223751081394994</c:v>
                </c:pt>
                <c:pt idx="24">
                  <c:v>4.0943293700210122</c:v>
                </c:pt>
              </c:numCache>
            </c:numRef>
          </c:val>
          <c:smooth val="0"/>
        </c:ser>
        <c:ser>
          <c:idx val="1"/>
          <c:order val="1"/>
          <c:tx>
            <c:v>once 10 years</c:v>
          </c:tx>
          <c:spPr>
            <a:ln w="28575" cap="rnd">
              <a:solidFill>
                <a:srgbClr val="92D050"/>
              </a:solidFill>
              <a:round/>
            </a:ln>
            <a:effectLst/>
          </c:spPr>
          <c:marker>
            <c:symbol val="circle"/>
            <c:size val="5"/>
            <c:spPr>
              <a:solidFill>
                <a:srgbClr val="92D050"/>
              </a:solidFill>
              <a:ln w="9525">
                <a:solidFill>
                  <a:srgbClr val="92D050"/>
                </a:solidFill>
              </a:ln>
              <a:effectLst/>
            </c:spPr>
          </c:marker>
          <c:val>
            <c:numRef>
              <c:f>[分省年度数据.xls]Sheet1!$A$4:$Y$4</c:f>
              <c:numCache>
                <c:formatCode>General</c:formatCode>
                <c:ptCount val="25"/>
                <c:pt idx="0">
                  <c:v>3.8006888017914466</c:v>
                </c:pt>
                <c:pt idx="1">
                  <c:v>3.6100433583885088</c:v>
                </c:pt>
                <c:pt idx="2">
                  <c:v>3.6321612948529918</c:v>
                </c:pt>
                <c:pt idx="3">
                  <c:v>3.6626485420056927</c:v>
                </c:pt>
                <c:pt idx="4">
                  <c:v>3.7032712998338466</c:v>
                </c:pt>
                <c:pt idx="5">
                  <c:v>3.7370534391328509</c:v>
                </c:pt>
                <c:pt idx="6">
                  <c:v>3.7609396440828262</c:v>
                </c:pt>
                <c:pt idx="7">
                  <c:v>3.7938899927309215</c:v>
                </c:pt>
                <c:pt idx="8">
                  <c:v>3.8554452567283874</c:v>
                </c:pt>
                <c:pt idx="9">
                  <c:v>3.8441281586173948</c:v>
                </c:pt>
                <c:pt idx="10">
                  <c:v>4.8786690407407036</c:v>
                </c:pt>
                <c:pt idx="11">
                  <c:v>4.8230837696581768</c:v>
                </c:pt>
                <c:pt idx="12">
                  <c:v>4.9472413132433282</c:v>
                </c:pt>
                <c:pt idx="13">
                  <c:v>5.1351142637220795</c:v>
                </c:pt>
                <c:pt idx="14">
                  <c:v>5.2618391856497286</c:v>
                </c:pt>
                <c:pt idx="15">
                  <c:v>5.4163471460081283</c:v>
                </c:pt>
                <c:pt idx="16">
                  <c:v>5.6311853709517132</c:v>
                </c:pt>
                <c:pt idx="17">
                  <c:v>5.8914309598749428</c:v>
                </c:pt>
                <c:pt idx="18">
                  <c:v>6.2192363493800338</c:v>
                </c:pt>
                <c:pt idx="19">
                  <c:v>6.5269865977870394</c:v>
                </c:pt>
                <c:pt idx="20">
                  <c:v>6.8857536728970885</c:v>
                </c:pt>
                <c:pt idx="21">
                  <c:v>7.091075359114912</c:v>
                </c:pt>
                <c:pt idx="22">
                  <c:v>7.4053137354106244</c:v>
                </c:pt>
                <c:pt idx="23">
                  <c:v>7.5715296153214107</c:v>
                </c:pt>
                <c:pt idx="24">
                  <c:v>7.7069729318042572</c:v>
                </c:pt>
              </c:numCache>
            </c:numRef>
          </c:val>
          <c:smooth val="0"/>
        </c:ser>
        <c:ser>
          <c:idx val="2"/>
          <c:order val="2"/>
          <c:tx>
            <c:v>once 20 years</c:v>
          </c:tx>
          <c:spPr>
            <a:ln w="28575" cap="rnd">
              <a:solidFill>
                <a:srgbClr val="0070C0"/>
              </a:solidFill>
              <a:round/>
            </a:ln>
            <a:effectLst/>
          </c:spPr>
          <c:marker>
            <c:symbol val="circle"/>
            <c:size val="5"/>
            <c:spPr>
              <a:solidFill>
                <a:srgbClr val="0070C0"/>
              </a:solidFill>
              <a:ln w="9525">
                <a:solidFill>
                  <a:srgbClr val="0070C0"/>
                </a:solidFill>
              </a:ln>
              <a:effectLst/>
            </c:spPr>
          </c:marker>
          <c:val>
            <c:numRef>
              <c:f>[分省年度数据.xls]Sheet1!$A$5:$Y$5</c:f>
              <c:numCache>
                <c:formatCode>General</c:formatCode>
                <c:ptCount val="25"/>
                <c:pt idx="0">
                  <c:v>7.1370889147276877</c:v>
                </c:pt>
                <c:pt idx="1">
                  <c:v>6.7790871019738761</c:v>
                </c:pt>
                <c:pt idx="2">
                  <c:v>6.8206210678915555</c:v>
                </c:pt>
                <c:pt idx="3">
                  <c:v>6.8778712678004634</c:v>
                </c:pt>
                <c:pt idx="4">
                  <c:v>6.9541543442902638</c:v>
                </c:pt>
                <c:pt idx="5">
                  <c:v>7.0175918274625415</c:v>
                </c:pt>
                <c:pt idx="6">
                  <c:v>7.062446320280535</c:v>
                </c:pt>
                <c:pt idx="7">
                  <c:v>7.124321832940737</c:v>
                </c:pt>
                <c:pt idx="8">
                  <c:v>7.2399128258450691</c:v>
                </c:pt>
                <c:pt idx="9">
                  <c:v>7.2186611160400513</c:v>
                </c:pt>
                <c:pt idx="10">
                  <c:v>9.1613643066181965</c:v>
                </c:pt>
                <c:pt idx="11">
                  <c:v>9.0569840106365209</c:v>
                </c:pt>
                <c:pt idx="12">
                  <c:v>9.2901321251529545</c:v>
                </c:pt>
                <c:pt idx="13">
                  <c:v>9.6429276372735639</c:v>
                </c:pt>
                <c:pt idx="14">
                  <c:v>9.8808968798706545</c:v>
                </c:pt>
                <c:pt idx="15">
                  <c:v>10.171038248611854</c:v>
                </c:pt>
                <c:pt idx="16">
                  <c:v>10.574470256247393</c:v>
                </c:pt>
                <c:pt idx="17">
                  <c:v>11.063170069537891</c:v>
                </c:pt>
                <c:pt idx="18">
                  <c:v>11.678736440171029</c:v>
                </c:pt>
                <c:pt idx="19">
                  <c:v>12.256642446412595</c:v>
                </c:pt>
                <c:pt idx="20">
                  <c:v>12.930349936889137</c:v>
                </c:pt>
                <c:pt idx="21">
                  <c:v>13.315911398792492</c:v>
                </c:pt>
                <c:pt idx="22">
                  <c:v>13.906001077006884</c:v>
                </c:pt>
                <c:pt idx="23">
                  <c:v>14.2181280560439</c:v>
                </c:pt>
                <c:pt idx="24">
                  <c:v>14.472469056598337</c:v>
                </c:pt>
              </c:numCache>
            </c:numRef>
          </c:val>
          <c:smooth val="0"/>
        </c:ser>
        <c:ser>
          <c:idx val="3"/>
          <c:order val="3"/>
          <c:tx>
            <c:v>once 50 years</c:v>
          </c:tx>
          <c:spPr>
            <a:ln w="28575" cap="rnd">
              <a:solidFill>
                <a:srgbClr val="FFC000"/>
              </a:solidFill>
              <a:round/>
            </a:ln>
            <a:effectLst/>
          </c:spPr>
          <c:marker>
            <c:symbol val="circle"/>
            <c:size val="5"/>
            <c:spPr>
              <a:solidFill>
                <a:srgbClr val="FFC000"/>
              </a:solidFill>
              <a:ln w="9525">
                <a:solidFill>
                  <a:srgbClr val="FFC000"/>
                </a:solidFill>
              </a:ln>
              <a:effectLst/>
            </c:spPr>
          </c:marker>
          <c:val>
            <c:numRef>
              <c:f>[分省年度数据.xls]Sheet1!$A$6:$Y$6</c:f>
              <c:numCache>
                <c:formatCode>General</c:formatCode>
                <c:ptCount val="25"/>
                <c:pt idx="0">
                  <c:v>16.304091166775809</c:v>
                </c:pt>
                <c:pt idx="1">
                  <c:v>15.486265543087068</c:v>
                </c:pt>
                <c:pt idx="2">
                  <c:v>15.58114646371596</c:v>
                </c:pt>
                <c:pt idx="3">
                  <c:v>15.711929825081238</c:v>
                </c:pt>
                <c:pt idx="4">
                  <c:v>15.886192223719059</c:v>
                </c:pt>
                <c:pt idx="5">
                  <c:v>16.031109923552858</c:v>
                </c:pt>
                <c:pt idx="6">
                  <c:v>16.133576314105305</c:v>
                </c:pt>
                <c:pt idx="7">
                  <c:v>16.274925821090033</c:v>
                </c:pt>
                <c:pt idx="8">
                  <c:v>16.538983913806433</c:v>
                </c:pt>
                <c:pt idx="9">
                  <c:v>16.49043613497803</c:v>
                </c:pt>
                <c:pt idx="10">
                  <c:v>20.928381396359267</c:v>
                </c:pt>
                <c:pt idx="11">
                  <c:v>20.689933216431381</c:v>
                </c:pt>
                <c:pt idx="12">
                  <c:v>21.22254086078814</c:v>
                </c:pt>
                <c:pt idx="13">
                  <c:v>22.028473119944145</c:v>
                </c:pt>
                <c:pt idx="14">
                  <c:v>22.572094233895143</c:v>
                </c:pt>
                <c:pt idx="15">
                  <c:v>23.234898268387138</c:v>
                </c:pt>
                <c:pt idx="16">
                  <c:v>24.156505426525815</c:v>
                </c:pt>
                <c:pt idx="17">
                  <c:v>25.272899856281718</c:v>
                </c:pt>
                <c:pt idx="18">
                  <c:v>26.679110476033664</c:v>
                </c:pt>
                <c:pt idx="19">
                  <c:v>27.99928909846145</c:v>
                </c:pt>
                <c:pt idx="20">
                  <c:v>29.538318312711944</c:v>
                </c:pt>
                <c:pt idx="21">
                  <c:v>30.419101682566808</c:v>
                </c:pt>
                <c:pt idx="22">
                  <c:v>31.767112899062624</c:v>
                </c:pt>
                <c:pt idx="23">
                  <c:v>32.48014124754355</c:v>
                </c:pt>
                <c:pt idx="24">
                  <c:v>33.061162292683036</c:v>
                </c:pt>
              </c:numCache>
            </c:numRef>
          </c:val>
          <c:smooth val="0"/>
        </c:ser>
        <c:ser>
          <c:idx val="4"/>
          <c:order val="4"/>
          <c:tx>
            <c:v>once 100 years</c:v>
          </c:tx>
          <c:spPr>
            <a:ln w="28575" cap="rnd">
              <a:solidFill>
                <a:srgbClr val="FF0000"/>
              </a:solidFill>
              <a:round/>
            </a:ln>
            <a:effectLst/>
          </c:spPr>
          <c:marker>
            <c:symbol val="circle"/>
            <c:size val="5"/>
            <c:spPr>
              <a:solidFill>
                <a:srgbClr val="FF0000"/>
              </a:solidFill>
              <a:ln w="9525">
                <a:solidFill>
                  <a:srgbClr val="FF0000"/>
                </a:solidFill>
              </a:ln>
              <a:effectLst/>
            </c:spPr>
          </c:marker>
          <c:val>
            <c:numRef>
              <c:f>[分省年度数据.xls]Sheet1!$A$7:$Y$7</c:f>
              <c:numCache>
                <c:formatCode>General</c:formatCode>
                <c:ptCount val="25"/>
                <c:pt idx="0">
                  <c:v>30.448700059806473</c:v>
                </c:pt>
                <c:pt idx="1">
                  <c:v>28.921370087089755</c:v>
                </c:pt>
                <c:pt idx="2">
                  <c:v>29.098564918992718</c:v>
                </c:pt>
                <c:pt idx="3">
                  <c:v>29.342809342204696</c:v>
                </c:pt>
                <c:pt idx="4">
                  <c:v>29.668253027077977</c:v>
                </c:pt>
                <c:pt idx="5">
                  <c:v>29.938894029416591</c:v>
                </c:pt>
                <c:pt idx="6">
                  <c:v>30.130255103163545</c:v>
                </c:pt>
                <c:pt idx="7">
                  <c:v>30.394232328128407</c:v>
                </c:pt>
                <c:pt idx="8">
                  <c:v>30.887373931744463</c:v>
                </c:pt>
                <c:pt idx="9">
                  <c:v>30.796708543468899</c:v>
                </c:pt>
                <c:pt idx="10">
                  <c:v>39.084791746843131</c:v>
                </c:pt>
                <c:pt idx="11">
                  <c:v>38.639477927375161</c:v>
                </c:pt>
                <c:pt idx="12">
                  <c:v>39.63414915723348</c:v>
                </c:pt>
                <c:pt idx="13">
                  <c:v>41.139267680955292</c:v>
                </c:pt>
                <c:pt idx="14">
                  <c:v>42.154507112307485</c:v>
                </c:pt>
                <c:pt idx="15">
                  <c:v>43.392326567451477</c:v>
                </c:pt>
                <c:pt idx="16">
                  <c:v>45.113473710465421</c:v>
                </c:pt>
                <c:pt idx="17">
                  <c:v>47.198395758089028</c:v>
                </c:pt>
                <c:pt idx="18">
                  <c:v>49.824563935374123</c:v>
                </c:pt>
                <c:pt idx="19">
                  <c:v>52.290063084543895</c:v>
                </c:pt>
                <c:pt idx="20">
                  <c:v>55.16427658400508</c:v>
                </c:pt>
                <c:pt idx="21">
                  <c:v>56.80918327472741</c:v>
                </c:pt>
                <c:pt idx="22">
                  <c:v>59.326661175732845</c:v>
                </c:pt>
                <c:pt idx="23">
                  <c:v>60.658277031836299</c:v>
                </c:pt>
                <c:pt idx="24">
                  <c:v>61.743362692295477</c:v>
                </c:pt>
              </c:numCache>
            </c:numRef>
          </c:val>
          <c:smooth val="0"/>
        </c:ser>
        <c:dLbls>
          <c:showLegendKey val="0"/>
          <c:showVal val="0"/>
          <c:showCatName val="0"/>
          <c:showSerName val="0"/>
          <c:showPercent val="0"/>
          <c:showBubbleSize val="0"/>
        </c:dLbls>
        <c:marker val="1"/>
        <c:smooth val="0"/>
        <c:axId val="391056672"/>
        <c:axId val="391057064"/>
      </c:lineChart>
      <c:catAx>
        <c:axId val="391056672"/>
        <c:scaling>
          <c:orientation val="minMax"/>
        </c:scaling>
        <c:delete val="0"/>
        <c:axPos val="b"/>
        <c:numFmt formatCode="0_);[Red]\(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91057064"/>
        <c:crosses val="autoZero"/>
        <c:auto val="1"/>
        <c:lblAlgn val="ctr"/>
        <c:lblOffset val="100"/>
        <c:noMultiLvlLbl val="0"/>
      </c:catAx>
      <c:valAx>
        <c:axId val="391057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Person</a:t>
                </a:r>
                <a:endParaRPr lang="zh-CN" altLang="en-US"/>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910566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Direct economic loss</a:t>
            </a:r>
            <a:endParaRPr lang="zh-CN"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v>once 5 years</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[分省年度数据.xls]Sheet2!$A$1:$A$22</c:f>
              <c:numCache>
                <c:formatCode>0_);[Red]\(0\)</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[分省年度数据.xls]Sheet2!$C$1:$C$22</c:f>
              <c:numCache>
                <c:formatCode>General</c:formatCode>
                <c:ptCount val="22"/>
                <c:pt idx="0">
                  <c:v>1.3736255000000003E-2</c:v>
                </c:pt>
                <c:pt idx="1">
                  <c:v>1.7752304999999999E-2</c:v>
                </c:pt>
                <c:pt idx="2">
                  <c:v>2.3369195000000002E-2</c:v>
                </c:pt>
                <c:pt idx="3">
                  <c:v>2.7732600000000003E-2</c:v>
                </c:pt>
                <c:pt idx="4">
                  <c:v>3.2194895000000001E-2</c:v>
                </c:pt>
                <c:pt idx="5">
                  <c:v>3.6846289999999997E-2</c:v>
                </c:pt>
                <c:pt idx="6">
                  <c:v>4.1521710000000003E-2</c:v>
                </c:pt>
                <c:pt idx="7">
                  <c:v>4.9005730000000004E-2</c:v>
                </c:pt>
                <c:pt idx="8">
                  <c:v>5.7473379999999998E-2</c:v>
                </c:pt>
                <c:pt idx="9">
                  <c:v>6.6882499999999998E-2</c:v>
                </c:pt>
                <c:pt idx="10">
                  <c:v>7.7611755000000004E-2</c:v>
                </c:pt>
                <c:pt idx="11">
                  <c:v>9.3514755000000005E-2</c:v>
                </c:pt>
                <c:pt idx="12">
                  <c:v>0.10802755999999999</c:v>
                </c:pt>
                <c:pt idx="13">
                  <c:v>0.12582558999999999</c:v>
                </c:pt>
                <c:pt idx="14">
                  <c:v>0.152625555</c:v>
                </c:pt>
                <c:pt idx="15">
                  <c:v>0.17228250000000001</c:v>
                </c:pt>
                <c:pt idx="16">
                  <c:v>0.18837196500000003</c:v>
                </c:pt>
                <c:pt idx="17">
                  <c:v>0.21876049</c:v>
                </c:pt>
                <c:pt idx="18">
                  <c:v>0.25190491500000001</c:v>
                </c:pt>
                <c:pt idx="19">
                  <c:v>0.27713070000000001</c:v>
                </c:pt>
                <c:pt idx="20">
                  <c:v>0.30691255500000003</c:v>
                </c:pt>
                <c:pt idx="21">
                  <c:v>0.33062786500000002</c:v>
                </c:pt>
              </c:numCache>
            </c:numRef>
          </c:val>
          <c:smooth val="0"/>
        </c:ser>
        <c:ser>
          <c:idx val="2"/>
          <c:order val="1"/>
          <c:tx>
            <c:v>once 10 years</c:v>
          </c:tx>
          <c:spPr>
            <a:ln w="28575" cap="rnd">
              <a:solidFill>
                <a:srgbClr val="00B050"/>
              </a:solidFill>
              <a:round/>
            </a:ln>
            <a:effectLst/>
          </c:spPr>
          <c:marker>
            <c:symbol val="circle"/>
            <c:size val="5"/>
            <c:spPr>
              <a:solidFill>
                <a:srgbClr val="00B050"/>
              </a:solidFill>
              <a:ln w="9525">
                <a:solidFill>
                  <a:srgbClr val="00B050"/>
                </a:solidFill>
              </a:ln>
              <a:effectLst/>
            </c:spPr>
          </c:marker>
          <c:cat>
            <c:numRef>
              <c:f>[分省年度数据.xls]Sheet2!$A$1:$A$22</c:f>
              <c:numCache>
                <c:formatCode>0_);[Red]\(0\)</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[分省年度数据.xls]Sheet2!$D$1:$D$22</c:f>
              <c:numCache>
                <c:formatCode>General</c:formatCode>
                <c:ptCount val="22"/>
                <c:pt idx="0">
                  <c:v>4.4310500000000003E-2</c:v>
                </c:pt>
                <c:pt idx="1">
                  <c:v>5.7265499999999997E-2</c:v>
                </c:pt>
                <c:pt idx="2">
                  <c:v>7.5384500000000007E-2</c:v>
                </c:pt>
                <c:pt idx="3">
                  <c:v>8.9460000000000012E-2</c:v>
                </c:pt>
                <c:pt idx="4">
                  <c:v>0.10385450000000002</c:v>
                </c:pt>
                <c:pt idx="5">
                  <c:v>0.11885899999999999</c:v>
                </c:pt>
                <c:pt idx="6">
                  <c:v>0.133941</c:v>
                </c:pt>
                <c:pt idx="7">
                  <c:v>0.158083</c:v>
                </c:pt>
                <c:pt idx="8">
                  <c:v>0.18539799999999998</c:v>
                </c:pt>
                <c:pt idx="9">
                  <c:v>0.21575</c:v>
                </c:pt>
                <c:pt idx="10">
                  <c:v>0.25036049999999999</c:v>
                </c:pt>
                <c:pt idx="11">
                  <c:v>0.3016605</c:v>
                </c:pt>
                <c:pt idx="12">
                  <c:v>0.34847600000000001</c:v>
                </c:pt>
                <c:pt idx="13">
                  <c:v>0.40588899999999994</c:v>
                </c:pt>
                <c:pt idx="14">
                  <c:v>0.49234049999999996</c:v>
                </c:pt>
                <c:pt idx="15">
                  <c:v>0.55574999999999997</c:v>
                </c:pt>
                <c:pt idx="16">
                  <c:v>0.60765150000000001</c:v>
                </c:pt>
                <c:pt idx="17">
                  <c:v>0.70567900000000006</c:v>
                </c:pt>
                <c:pt idx="18">
                  <c:v>0.81259650000000005</c:v>
                </c:pt>
                <c:pt idx="19">
                  <c:v>0.89397000000000004</c:v>
                </c:pt>
                <c:pt idx="20">
                  <c:v>0.9900405000000001</c:v>
                </c:pt>
                <c:pt idx="21">
                  <c:v>1.0665415</c:v>
                </c:pt>
              </c:numCache>
            </c:numRef>
          </c:val>
          <c:smooth val="0"/>
        </c:ser>
        <c:ser>
          <c:idx val="3"/>
          <c:order val="2"/>
          <c:tx>
            <c:v>once 20 years</c:v>
          </c:tx>
          <c:spPr>
            <a:ln w="28575" cap="rnd">
              <a:solidFill>
                <a:srgbClr val="0070C0"/>
              </a:solidFill>
              <a:round/>
            </a:ln>
            <a:effectLst/>
          </c:spPr>
          <c:marker>
            <c:symbol val="circle"/>
            <c:size val="5"/>
            <c:spPr>
              <a:solidFill>
                <a:srgbClr val="0070C0"/>
              </a:solidFill>
              <a:ln w="9525">
                <a:solidFill>
                  <a:srgbClr val="0070C0"/>
                </a:solidFill>
              </a:ln>
              <a:effectLst/>
            </c:spPr>
          </c:marker>
          <c:cat>
            <c:numRef>
              <c:f>[分省年度数据.xls]Sheet2!$A$1:$A$22</c:f>
              <c:numCache>
                <c:formatCode>0_);[Red]\(0\)</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[分省年度数据.xls]Sheet2!$E$1:$E$22</c:f>
              <c:numCache>
                <c:formatCode>General</c:formatCode>
                <c:ptCount val="22"/>
                <c:pt idx="0">
                  <c:v>0.14179360000000002</c:v>
                </c:pt>
                <c:pt idx="1">
                  <c:v>0.18324960000000001</c:v>
                </c:pt>
                <c:pt idx="2">
                  <c:v>0.24123040000000004</c:v>
                </c:pt>
                <c:pt idx="3">
                  <c:v>0.28627200000000003</c:v>
                </c:pt>
                <c:pt idx="4">
                  <c:v>0.33233440000000003</c:v>
                </c:pt>
                <c:pt idx="5">
                  <c:v>0.38034879999999999</c:v>
                </c:pt>
                <c:pt idx="6">
                  <c:v>0.42861120000000003</c:v>
                </c:pt>
                <c:pt idx="7">
                  <c:v>0.50586560000000003</c:v>
                </c:pt>
                <c:pt idx="8">
                  <c:v>0.59327360000000007</c:v>
                </c:pt>
                <c:pt idx="9">
                  <c:v>0.69040000000000001</c:v>
                </c:pt>
                <c:pt idx="10">
                  <c:v>0.80115360000000002</c:v>
                </c:pt>
                <c:pt idx="11">
                  <c:v>0.96531359999999999</c:v>
                </c:pt>
                <c:pt idx="12">
                  <c:v>1.1151232</c:v>
                </c:pt>
                <c:pt idx="13">
                  <c:v>1.2988448000000001</c:v>
                </c:pt>
                <c:pt idx="14">
                  <c:v>1.5754896</c:v>
                </c:pt>
                <c:pt idx="15">
                  <c:v>1.7784</c:v>
                </c:pt>
                <c:pt idx="16">
                  <c:v>1.9444848000000001</c:v>
                </c:pt>
                <c:pt idx="17">
                  <c:v>2.2581728000000001</c:v>
                </c:pt>
                <c:pt idx="18">
                  <c:v>2.6003088000000005</c:v>
                </c:pt>
                <c:pt idx="19">
                  <c:v>2.8607040000000001</c:v>
                </c:pt>
                <c:pt idx="20">
                  <c:v>3.1681296000000003</c:v>
                </c:pt>
                <c:pt idx="21">
                  <c:v>3.4129328000000001</c:v>
                </c:pt>
              </c:numCache>
            </c:numRef>
          </c:val>
          <c:smooth val="0"/>
        </c:ser>
        <c:ser>
          <c:idx val="4"/>
          <c:order val="3"/>
          <c:tx>
            <c:v>once 50 years</c:v>
          </c:tx>
          <c:spPr>
            <a:ln w="28575" cap="rnd">
              <a:solidFill>
                <a:srgbClr val="FFC000"/>
              </a:solidFill>
              <a:round/>
            </a:ln>
            <a:effectLst/>
          </c:spPr>
          <c:marker>
            <c:symbol val="circle"/>
            <c:size val="5"/>
            <c:spPr>
              <a:solidFill>
                <a:srgbClr val="FFC000"/>
              </a:solidFill>
              <a:ln w="9525">
                <a:solidFill>
                  <a:srgbClr val="FFC000"/>
                </a:solidFill>
              </a:ln>
              <a:effectLst/>
            </c:spPr>
          </c:marker>
          <c:cat>
            <c:numRef>
              <c:f>[分省年度数据.xls]Sheet2!$A$1:$A$22</c:f>
              <c:numCache>
                <c:formatCode>0_);[Red]\(0\)</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[分省年度数据.xls]Sheet2!$F$1:$F$22</c:f>
              <c:numCache>
                <c:formatCode>General</c:formatCode>
                <c:ptCount val="22"/>
                <c:pt idx="0">
                  <c:v>0.65047814000000004</c:v>
                </c:pt>
                <c:pt idx="1">
                  <c:v>0.84065753999999993</c:v>
                </c:pt>
                <c:pt idx="2">
                  <c:v>1.1066444600000001</c:v>
                </c:pt>
                <c:pt idx="3">
                  <c:v>1.3132728</c:v>
                </c:pt>
                <c:pt idx="4">
                  <c:v>1.52458406</c:v>
                </c:pt>
                <c:pt idx="5">
                  <c:v>1.7448501199999999</c:v>
                </c:pt>
                <c:pt idx="6">
                  <c:v>1.96625388</c:v>
                </c:pt>
                <c:pt idx="7">
                  <c:v>2.3206584399999999</c:v>
                </c:pt>
                <c:pt idx="8">
                  <c:v>2.7216426400000002</c:v>
                </c:pt>
                <c:pt idx="9">
                  <c:v>3.1672099999999999</c:v>
                </c:pt>
                <c:pt idx="10">
                  <c:v>3.6752921399999998</c:v>
                </c:pt>
                <c:pt idx="11">
                  <c:v>4.4283761400000001</c:v>
                </c:pt>
                <c:pt idx="12">
                  <c:v>5.1156276800000002</c:v>
                </c:pt>
                <c:pt idx="13">
                  <c:v>5.9584505199999995</c:v>
                </c:pt>
                <c:pt idx="14">
                  <c:v>7.2275585399999995</c:v>
                </c:pt>
                <c:pt idx="15">
                  <c:v>8.1584099999999999</c:v>
                </c:pt>
                <c:pt idx="16">
                  <c:v>8.9203240200000007</c:v>
                </c:pt>
                <c:pt idx="17">
                  <c:v>10.35936772</c:v>
                </c:pt>
                <c:pt idx="18">
                  <c:v>11.928916620000001</c:v>
                </c:pt>
                <c:pt idx="19">
                  <c:v>13.1234796</c:v>
                </c:pt>
                <c:pt idx="20">
                  <c:v>14.533794540000001</c:v>
                </c:pt>
                <c:pt idx="21">
                  <c:v>15.656829220000001</c:v>
                </c:pt>
              </c:numCache>
            </c:numRef>
          </c:val>
          <c:smooth val="0"/>
        </c:ser>
        <c:ser>
          <c:idx val="5"/>
          <c:order val="4"/>
          <c:tx>
            <c:v>once 100 years</c:v>
          </c:tx>
          <c:spPr>
            <a:ln w="28575" cap="rnd">
              <a:solidFill>
                <a:srgbClr val="FF0000"/>
              </a:solidFill>
              <a:round/>
            </a:ln>
            <a:effectLst/>
          </c:spPr>
          <c:marker>
            <c:symbol val="circle"/>
            <c:size val="5"/>
            <c:spPr>
              <a:solidFill>
                <a:srgbClr val="FF0000"/>
              </a:solidFill>
              <a:ln w="9525">
                <a:solidFill>
                  <a:srgbClr val="FF0000"/>
                </a:solidFill>
              </a:ln>
              <a:effectLst/>
            </c:spPr>
          </c:marker>
          <c:cat>
            <c:numRef>
              <c:f>[分省年度数据.xls]Sheet2!$A$1:$A$22</c:f>
              <c:numCache>
                <c:formatCode>0_);[Red]\(0\)</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[分省年度数据.xls]Sheet2!$G$1:$G$22</c:f>
              <c:numCache>
                <c:formatCode>General</c:formatCode>
                <c:ptCount val="22"/>
                <c:pt idx="0">
                  <c:v>2.0294209000000003</c:v>
                </c:pt>
                <c:pt idx="1">
                  <c:v>2.6227599000000001</c:v>
                </c:pt>
                <c:pt idx="2">
                  <c:v>3.4526100999999998</c:v>
                </c:pt>
                <c:pt idx="3">
                  <c:v>4.0972680000000006</c:v>
                </c:pt>
                <c:pt idx="4">
                  <c:v>4.7565360999999999</c:v>
                </c:pt>
                <c:pt idx="5">
                  <c:v>5.4437421999999991</c:v>
                </c:pt>
                <c:pt idx="6">
                  <c:v>6.1344978000000001</c:v>
                </c:pt>
                <c:pt idx="7">
                  <c:v>7.2402014000000001</c:v>
                </c:pt>
                <c:pt idx="8">
                  <c:v>8.4912284000000007</c:v>
                </c:pt>
                <c:pt idx="9">
                  <c:v>9.8813500000000012</c:v>
                </c:pt>
                <c:pt idx="10">
                  <c:v>11.466510899999999</c:v>
                </c:pt>
                <c:pt idx="11">
                  <c:v>13.8160509</c:v>
                </c:pt>
                <c:pt idx="12">
                  <c:v>15.960200800000001</c:v>
                </c:pt>
                <c:pt idx="13">
                  <c:v>18.589716199999998</c:v>
                </c:pt>
                <c:pt idx="14">
                  <c:v>22.5491949</c:v>
                </c:pt>
                <c:pt idx="15">
                  <c:v>25.45335</c:v>
                </c:pt>
                <c:pt idx="16">
                  <c:v>27.830438700000002</c:v>
                </c:pt>
                <c:pt idx="17">
                  <c:v>32.320098200000004</c:v>
                </c:pt>
                <c:pt idx="18">
                  <c:v>37.216919700000005</c:v>
                </c:pt>
                <c:pt idx="19">
                  <c:v>40.943826000000001</c:v>
                </c:pt>
                <c:pt idx="20">
                  <c:v>45.343854900000004</c:v>
                </c:pt>
                <c:pt idx="21">
                  <c:v>48.847600700000008</c:v>
                </c:pt>
              </c:numCache>
            </c:numRef>
          </c:val>
          <c:smooth val="0"/>
        </c:ser>
        <c:dLbls>
          <c:showLegendKey val="0"/>
          <c:showVal val="0"/>
          <c:showCatName val="0"/>
          <c:showSerName val="0"/>
          <c:showPercent val="0"/>
          <c:showBubbleSize val="0"/>
        </c:dLbls>
        <c:marker val="1"/>
        <c:smooth val="0"/>
        <c:axId val="391057848"/>
        <c:axId val="391058240"/>
      </c:lineChart>
      <c:catAx>
        <c:axId val="391057848"/>
        <c:scaling>
          <c:orientation val="minMax"/>
        </c:scaling>
        <c:delete val="0"/>
        <c:axPos val="b"/>
        <c:numFmt formatCode="0_);[Red]\(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91058240"/>
        <c:crosses val="autoZero"/>
        <c:auto val="1"/>
        <c:lblAlgn val="ctr"/>
        <c:lblOffset val="100"/>
        <c:noMultiLvlLbl val="0"/>
      </c:catAx>
      <c:valAx>
        <c:axId val="391058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Billion RMB</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9105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BA3CC5-5DD3-4D65-BA69-6A8B8B8527EB}" type="doc">
      <dgm:prSet loTypeId="urn:microsoft.com/office/officeart/2005/8/layout/chevron2" loCatId="process" qsTypeId="urn:microsoft.com/office/officeart/2005/8/quickstyle/simple1" qsCatId="simple" csTypeId="urn:microsoft.com/office/officeart/2005/8/colors/colorful4" csCatId="colorful" phldr="1"/>
      <dgm:spPr/>
      <dgm:t>
        <a:bodyPr/>
        <a:lstStyle/>
        <a:p>
          <a:endParaRPr lang="zh-CN" altLang="en-US"/>
        </a:p>
      </dgm:t>
    </dgm:pt>
    <dgm:pt modelId="{430F90D9-B37E-4CF3-8E15-7B8D4C2AE883}">
      <dgm:prSet phldrT="[文本]" custT="1"/>
      <dgm:spPr/>
      <dgm:t>
        <a:bodyPr/>
        <a:lstStyle/>
        <a:p>
          <a:r>
            <a:rPr lang="en-US" altLang="zh-CN" sz="1600" b="1" dirty="0" smtClean="0">
              <a:solidFill>
                <a:srgbClr val="FF0000"/>
              </a:solidFill>
            </a:rPr>
            <a:t>Before the disaster</a:t>
          </a:r>
          <a:endParaRPr lang="zh-CN" altLang="en-US" sz="1600" b="1" dirty="0">
            <a:solidFill>
              <a:srgbClr val="FF0000"/>
            </a:solidFill>
          </a:endParaRPr>
        </a:p>
      </dgm:t>
    </dgm:pt>
    <dgm:pt modelId="{4010E164-FB1A-4990-8B43-EE088C08AE5E}" type="parTrans" cxnId="{F8AFC62A-AE69-4367-B0A6-E78D6B326D78}">
      <dgm:prSet/>
      <dgm:spPr/>
      <dgm:t>
        <a:bodyPr/>
        <a:lstStyle/>
        <a:p>
          <a:endParaRPr lang="zh-CN" altLang="en-US"/>
        </a:p>
      </dgm:t>
    </dgm:pt>
    <dgm:pt modelId="{44F6BB94-BF3A-4863-90C7-4C030F6F27DC}" type="sibTrans" cxnId="{F8AFC62A-AE69-4367-B0A6-E78D6B326D78}">
      <dgm:prSet/>
      <dgm:spPr/>
      <dgm:t>
        <a:bodyPr/>
        <a:lstStyle/>
        <a:p>
          <a:endParaRPr lang="zh-CN" altLang="en-US"/>
        </a:p>
      </dgm:t>
    </dgm:pt>
    <dgm:pt modelId="{4B78DEFA-556F-4B90-8469-4D33F4DDB742}">
      <dgm:prSet phldrT="[文本]" custT="1"/>
      <dgm:spPr/>
      <dgm:t>
        <a:bodyPr/>
        <a:lstStyle/>
        <a:p>
          <a:r>
            <a:rPr lang="en-US" altLang="zh-CN" sz="2400" dirty="0" smtClean="0">
              <a:solidFill>
                <a:schemeClr val="tx1"/>
              </a:solidFill>
            </a:rPr>
            <a:t>Initiating </a:t>
          </a:r>
          <a:r>
            <a:rPr lang="en-US" altLang="zh-CN" sz="2400" dirty="0" smtClean="0">
              <a:solidFill>
                <a:schemeClr val="tx1"/>
              </a:solidFill>
            </a:rPr>
            <a:t>early warning response for disaster relief</a:t>
          </a:r>
          <a:endParaRPr lang="zh-CN" altLang="en-US" sz="2400" dirty="0">
            <a:solidFill>
              <a:srgbClr val="00B0F0"/>
            </a:solidFill>
          </a:endParaRPr>
        </a:p>
      </dgm:t>
    </dgm:pt>
    <dgm:pt modelId="{BEC6DAA0-E1CB-4868-8B8A-5F157A9BABCE}" type="parTrans" cxnId="{920421B7-046E-41BF-8815-23C474A8B4F2}">
      <dgm:prSet/>
      <dgm:spPr/>
      <dgm:t>
        <a:bodyPr/>
        <a:lstStyle/>
        <a:p>
          <a:endParaRPr lang="zh-CN" altLang="en-US"/>
        </a:p>
      </dgm:t>
    </dgm:pt>
    <dgm:pt modelId="{C587EC69-4062-49BA-BD84-9B2961DC7F6E}" type="sibTrans" cxnId="{920421B7-046E-41BF-8815-23C474A8B4F2}">
      <dgm:prSet/>
      <dgm:spPr/>
      <dgm:t>
        <a:bodyPr/>
        <a:lstStyle/>
        <a:p>
          <a:endParaRPr lang="zh-CN" altLang="en-US"/>
        </a:p>
      </dgm:t>
    </dgm:pt>
    <dgm:pt modelId="{6FCAE098-5E0F-4562-BF14-740B49C8AB4B}">
      <dgm:prSet phldrT="[文本]" custT="1"/>
      <dgm:spPr/>
      <dgm:t>
        <a:bodyPr/>
        <a:lstStyle/>
        <a:p>
          <a:r>
            <a:rPr lang="en-US" altLang="zh-CN" sz="1600" b="1" dirty="0" smtClean="0">
              <a:solidFill>
                <a:srgbClr val="FF0000"/>
              </a:solidFill>
            </a:rPr>
            <a:t>After the disaster</a:t>
          </a:r>
          <a:endParaRPr lang="zh-CN" altLang="en-US" sz="1600" b="1" dirty="0" smtClean="0">
            <a:solidFill>
              <a:srgbClr val="FF0000"/>
            </a:solidFill>
          </a:endParaRPr>
        </a:p>
      </dgm:t>
    </dgm:pt>
    <dgm:pt modelId="{53D4253A-36D6-4AA7-8837-73A05E50EF2B}" type="parTrans" cxnId="{113AA06C-9545-4D2A-AA21-0C5666C5AA35}">
      <dgm:prSet/>
      <dgm:spPr/>
      <dgm:t>
        <a:bodyPr/>
        <a:lstStyle/>
        <a:p>
          <a:endParaRPr lang="zh-CN" altLang="en-US"/>
        </a:p>
      </dgm:t>
    </dgm:pt>
    <dgm:pt modelId="{1E2CAF53-C493-4ECA-857C-5689942D4665}" type="sibTrans" cxnId="{113AA06C-9545-4D2A-AA21-0C5666C5AA35}">
      <dgm:prSet/>
      <dgm:spPr/>
      <dgm:t>
        <a:bodyPr/>
        <a:lstStyle/>
        <a:p>
          <a:endParaRPr lang="zh-CN" altLang="en-US"/>
        </a:p>
      </dgm:t>
    </dgm:pt>
    <dgm:pt modelId="{6BDB6CC0-D765-48F0-BB73-F199FB39D878}">
      <dgm:prSet phldrT="[文本]" custT="1"/>
      <dgm:spPr/>
      <dgm:t>
        <a:bodyPr/>
        <a:lstStyle/>
        <a:p>
          <a:r>
            <a:rPr lang="en-US" altLang="zh-CN" sz="2300" dirty="0" smtClean="0">
              <a:solidFill>
                <a:schemeClr val="tx1"/>
              </a:solidFill>
            </a:rPr>
            <a:t>Transitional</a:t>
          </a:r>
          <a:r>
            <a:rPr lang="en-US" altLang="zh-CN" sz="2300" dirty="0" smtClean="0">
              <a:solidFill>
                <a:srgbClr val="FF0000"/>
              </a:solidFill>
            </a:rPr>
            <a:t> </a:t>
          </a:r>
          <a:r>
            <a:rPr lang="en-US" altLang="zh-CN" sz="2300" dirty="0" smtClean="0"/>
            <a:t>resettling the affected people living hard</a:t>
          </a:r>
          <a:endParaRPr lang="zh-CN" altLang="en-US" sz="2300" dirty="0"/>
        </a:p>
      </dgm:t>
    </dgm:pt>
    <dgm:pt modelId="{FCDE3A3B-6D3D-4F19-94E5-97310D754266}" type="parTrans" cxnId="{7FDEC441-86CB-47CD-B1C9-6B836944476F}">
      <dgm:prSet/>
      <dgm:spPr/>
      <dgm:t>
        <a:bodyPr/>
        <a:lstStyle/>
        <a:p>
          <a:endParaRPr lang="zh-CN" altLang="en-US"/>
        </a:p>
      </dgm:t>
    </dgm:pt>
    <dgm:pt modelId="{F965F098-8AAD-4A4C-93EC-A20C801B0111}" type="sibTrans" cxnId="{7FDEC441-86CB-47CD-B1C9-6B836944476F}">
      <dgm:prSet/>
      <dgm:spPr/>
      <dgm:t>
        <a:bodyPr/>
        <a:lstStyle/>
        <a:p>
          <a:endParaRPr lang="zh-CN" altLang="en-US"/>
        </a:p>
      </dgm:t>
    </dgm:pt>
    <dgm:pt modelId="{DD60B8A1-89A7-419A-8D83-7907E685393E}">
      <dgm:prSet phldrT="[文本]" custT="1"/>
      <dgm:spPr/>
      <dgm:t>
        <a:bodyPr/>
        <a:lstStyle/>
        <a:p>
          <a:r>
            <a:rPr lang="en-US" altLang="zh-CN" sz="2300" dirty="0" smtClean="0"/>
            <a:t>Launching the rehabilitation and reconstruction operations </a:t>
          </a:r>
          <a:endParaRPr lang="zh-CN" altLang="en-US" sz="2300" dirty="0"/>
        </a:p>
      </dgm:t>
    </dgm:pt>
    <dgm:pt modelId="{F601F6B8-8C2E-476C-ADE2-905E70CBB5E8}" type="parTrans" cxnId="{F57ABD3B-A03A-45A7-9E1A-28500357EA2E}">
      <dgm:prSet/>
      <dgm:spPr/>
      <dgm:t>
        <a:bodyPr/>
        <a:lstStyle/>
        <a:p>
          <a:endParaRPr lang="zh-CN" altLang="en-US"/>
        </a:p>
      </dgm:t>
    </dgm:pt>
    <dgm:pt modelId="{4AEAA841-F769-409A-A054-1B2AA9ECDBC1}" type="sibTrans" cxnId="{F57ABD3B-A03A-45A7-9E1A-28500357EA2E}">
      <dgm:prSet/>
      <dgm:spPr/>
      <dgm:t>
        <a:bodyPr/>
        <a:lstStyle/>
        <a:p>
          <a:endParaRPr lang="zh-CN" altLang="en-US"/>
        </a:p>
      </dgm:t>
    </dgm:pt>
    <dgm:pt modelId="{1C25D9C6-6272-4F36-90C4-C3FE68FDDB12}">
      <dgm:prSet phldrT="[文本]" custT="1"/>
      <dgm:spPr/>
      <dgm:t>
        <a:bodyPr/>
        <a:lstStyle/>
        <a:p>
          <a:r>
            <a:rPr lang="en-US" altLang="zh-CN" sz="1600" b="1" dirty="0" smtClean="0">
              <a:solidFill>
                <a:srgbClr val="FF0000"/>
              </a:solidFill>
            </a:rPr>
            <a:t>No disasters</a:t>
          </a:r>
        </a:p>
        <a:p>
          <a:r>
            <a:rPr lang="en-US" altLang="zh-CN" sz="1600" b="1" dirty="0" smtClean="0">
              <a:solidFill>
                <a:srgbClr val="FF0000"/>
              </a:solidFill>
            </a:rPr>
            <a:t>(peace time)</a:t>
          </a:r>
          <a:endParaRPr lang="zh-CN" altLang="en-US" sz="1600" b="1" dirty="0" smtClean="0">
            <a:solidFill>
              <a:srgbClr val="FF0000"/>
            </a:solidFill>
          </a:endParaRPr>
        </a:p>
      </dgm:t>
    </dgm:pt>
    <dgm:pt modelId="{058F21AD-38A1-4656-9BE2-DF48AD7E90BA}" type="parTrans" cxnId="{F16C5951-BFDE-4238-A68D-AA1A55970086}">
      <dgm:prSet/>
      <dgm:spPr/>
      <dgm:t>
        <a:bodyPr/>
        <a:lstStyle/>
        <a:p>
          <a:endParaRPr lang="zh-CN" altLang="en-US"/>
        </a:p>
      </dgm:t>
    </dgm:pt>
    <dgm:pt modelId="{F55704F3-894E-425F-886C-3F0BC3B9FB7C}" type="sibTrans" cxnId="{F16C5951-BFDE-4238-A68D-AA1A55970086}">
      <dgm:prSet/>
      <dgm:spPr/>
      <dgm:t>
        <a:bodyPr/>
        <a:lstStyle/>
        <a:p>
          <a:endParaRPr lang="zh-CN" altLang="en-US"/>
        </a:p>
      </dgm:t>
    </dgm:pt>
    <dgm:pt modelId="{8FA8803E-FAC0-4230-A192-D5B3D1D2F6F5}">
      <dgm:prSet phldrT="[文本]" custT="1"/>
      <dgm:spPr/>
      <dgm:t>
        <a:bodyPr/>
        <a:lstStyle/>
        <a:p>
          <a:r>
            <a:rPr lang="en-US" altLang="zh-CN" sz="2400" dirty="0" smtClean="0"/>
            <a:t>Developing disaster prevention publicity and education activities in communities </a:t>
          </a:r>
          <a:endParaRPr lang="zh-CN" altLang="en-US" sz="2400" dirty="0"/>
        </a:p>
      </dgm:t>
    </dgm:pt>
    <dgm:pt modelId="{F9C818D7-74DF-4A2C-B9B6-F798D583F5FA}" type="parTrans" cxnId="{25EF6E09-9A99-4DB8-A9D3-BBD909F35AFD}">
      <dgm:prSet/>
      <dgm:spPr/>
      <dgm:t>
        <a:bodyPr/>
        <a:lstStyle/>
        <a:p>
          <a:endParaRPr lang="zh-CN" altLang="en-US"/>
        </a:p>
      </dgm:t>
    </dgm:pt>
    <dgm:pt modelId="{0038FEA8-CDF7-4A2A-9DC6-DB0A6DE5CE73}" type="sibTrans" cxnId="{25EF6E09-9A99-4DB8-A9D3-BBD909F35AFD}">
      <dgm:prSet/>
      <dgm:spPr/>
      <dgm:t>
        <a:bodyPr/>
        <a:lstStyle/>
        <a:p>
          <a:endParaRPr lang="zh-CN" altLang="en-US"/>
        </a:p>
      </dgm:t>
    </dgm:pt>
    <dgm:pt modelId="{2985B0BF-F92F-4109-A7EA-6B81D7D8684D}">
      <dgm:prSet phldrT="[文本]" custT="1"/>
      <dgm:spPr/>
      <dgm:t>
        <a:bodyPr/>
        <a:lstStyle/>
        <a:p>
          <a:r>
            <a:rPr lang="en-US" altLang="zh-CN" sz="2400" dirty="0" smtClean="0"/>
            <a:t>Building the relief materials reserves at different levels </a:t>
          </a:r>
          <a:endParaRPr lang="zh-CN" altLang="en-US" sz="2400" dirty="0"/>
        </a:p>
      </dgm:t>
    </dgm:pt>
    <dgm:pt modelId="{91A5A8BD-0917-4C55-ADFA-929BB715A005}" type="parTrans" cxnId="{954D8106-1202-4F14-B4AD-3804F7001D3E}">
      <dgm:prSet/>
      <dgm:spPr/>
      <dgm:t>
        <a:bodyPr/>
        <a:lstStyle/>
        <a:p>
          <a:endParaRPr lang="zh-CN" altLang="en-US"/>
        </a:p>
      </dgm:t>
    </dgm:pt>
    <dgm:pt modelId="{4730CEA4-2D75-4568-8C0F-184EDF623B23}" type="sibTrans" cxnId="{954D8106-1202-4F14-B4AD-3804F7001D3E}">
      <dgm:prSet/>
      <dgm:spPr/>
      <dgm:t>
        <a:bodyPr/>
        <a:lstStyle/>
        <a:p>
          <a:endParaRPr lang="zh-CN" altLang="en-US"/>
        </a:p>
      </dgm:t>
    </dgm:pt>
    <dgm:pt modelId="{9F10747B-D34C-4109-BC08-71300EE2AB8E}">
      <dgm:prSet custT="1"/>
      <dgm:spPr/>
      <dgm:t>
        <a:bodyPr/>
        <a:lstStyle/>
        <a:p>
          <a:r>
            <a:rPr lang="en-US" altLang="zh-CN" sz="1600" b="1" dirty="0" smtClean="0">
              <a:solidFill>
                <a:srgbClr val="FF0000"/>
              </a:solidFill>
            </a:rPr>
            <a:t>During the disaster</a:t>
          </a:r>
          <a:endParaRPr lang="zh-CN" altLang="en-US" sz="1600" b="1" dirty="0" smtClean="0">
            <a:solidFill>
              <a:srgbClr val="FF0000"/>
            </a:solidFill>
          </a:endParaRPr>
        </a:p>
      </dgm:t>
    </dgm:pt>
    <dgm:pt modelId="{79DED453-4422-4F83-AF24-A2F5EF74F075}" type="parTrans" cxnId="{553FA6A3-F6A1-4B67-90EF-3F518BBC7247}">
      <dgm:prSet/>
      <dgm:spPr/>
      <dgm:t>
        <a:bodyPr/>
        <a:lstStyle/>
        <a:p>
          <a:endParaRPr lang="zh-CN" altLang="en-US"/>
        </a:p>
      </dgm:t>
    </dgm:pt>
    <dgm:pt modelId="{060074F9-364C-4A62-8417-A5EC1BF05C3A}" type="sibTrans" cxnId="{553FA6A3-F6A1-4B67-90EF-3F518BBC7247}">
      <dgm:prSet/>
      <dgm:spPr/>
      <dgm:t>
        <a:bodyPr/>
        <a:lstStyle/>
        <a:p>
          <a:endParaRPr lang="zh-CN" altLang="en-US"/>
        </a:p>
      </dgm:t>
    </dgm:pt>
    <dgm:pt modelId="{9AF6E727-D26A-49EC-B6C0-80AB7C17070C}">
      <dgm:prSet/>
      <dgm:spPr/>
      <dgm:t>
        <a:bodyPr/>
        <a:lstStyle/>
        <a:p>
          <a:endParaRPr lang="zh-CN" altLang="en-US" sz="1000" dirty="0"/>
        </a:p>
      </dgm:t>
    </dgm:pt>
    <dgm:pt modelId="{A33DF93A-0E50-436C-B688-9E8135C0D2AD}" type="parTrans" cxnId="{6892DA94-6EFB-434C-A93A-E3F36F39C35E}">
      <dgm:prSet/>
      <dgm:spPr/>
      <dgm:t>
        <a:bodyPr/>
        <a:lstStyle/>
        <a:p>
          <a:endParaRPr lang="zh-CN" altLang="en-US"/>
        </a:p>
      </dgm:t>
    </dgm:pt>
    <dgm:pt modelId="{7A5986ED-3207-4B24-A04D-0EA2C7C037BD}" type="sibTrans" cxnId="{6892DA94-6EFB-434C-A93A-E3F36F39C35E}">
      <dgm:prSet/>
      <dgm:spPr/>
      <dgm:t>
        <a:bodyPr/>
        <a:lstStyle/>
        <a:p>
          <a:endParaRPr lang="zh-CN" altLang="en-US"/>
        </a:p>
      </dgm:t>
    </dgm:pt>
    <dgm:pt modelId="{BE444BED-BD4C-436B-8F10-660CE3383204}">
      <dgm:prSet phldrT="[文本]" custT="1"/>
      <dgm:spPr/>
      <dgm:t>
        <a:bodyPr/>
        <a:lstStyle/>
        <a:p>
          <a:r>
            <a:rPr lang="en-US" altLang="zh-CN" sz="2400" dirty="0" smtClean="0">
              <a:solidFill>
                <a:schemeClr val="tx1"/>
              </a:solidFill>
            </a:rPr>
            <a:t>Initiating </a:t>
          </a:r>
          <a:r>
            <a:rPr lang="en-US" altLang="zh-CN" sz="2400" dirty="0" smtClean="0">
              <a:solidFill>
                <a:schemeClr val="tx1"/>
              </a:solidFill>
            </a:rPr>
            <a:t>emergency responses  for disaster relief</a:t>
          </a:r>
          <a:endParaRPr lang="zh-CN" altLang="en-US" sz="2400" dirty="0">
            <a:solidFill>
              <a:schemeClr val="tx1"/>
            </a:solidFill>
          </a:endParaRPr>
        </a:p>
      </dgm:t>
    </dgm:pt>
    <dgm:pt modelId="{9C4BB7A8-B96C-41C2-BE94-C4EBCC6838FD}" type="parTrans" cxnId="{56219361-1087-4D5F-92D1-F2362D9517AD}">
      <dgm:prSet/>
      <dgm:spPr/>
      <dgm:t>
        <a:bodyPr/>
        <a:lstStyle/>
        <a:p>
          <a:endParaRPr lang="zh-CN" altLang="en-US"/>
        </a:p>
      </dgm:t>
    </dgm:pt>
    <dgm:pt modelId="{F612EFAE-CD31-44F3-BA1D-9B692EF2EA86}" type="sibTrans" cxnId="{56219361-1087-4D5F-92D1-F2362D9517AD}">
      <dgm:prSet/>
      <dgm:spPr/>
      <dgm:t>
        <a:bodyPr/>
        <a:lstStyle/>
        <a:p>
          <a:endParaRPr lang="zh-CN" altLang="en-US"/>
        </a:p>
      </dgm:t>
    </dgm:pt>
    <dgm:pt modelId="{FB979E00-55EF-4A12-9AB1-4A5465908501}">
      <dgm:prSet custT="1"/>
      <dgm:spPr/>
      <dgm:t>
        <a:bodyPr/>
        <a:lstStyle/>
        <a:p>
          <a:endParaRPr lang="zh-CN" altLang="en-US" sz="1000" dirty="0"/>
        </a:p>
      </dgm:t>
    </dgm:pt>
    <dgm:pt modelId="{BEFCF51E-A5DA-42F8-A775-72A0C53674A8}" type="parTrans" cxnId="{D10E2271-98E7-4C5F-B40F-2B36889E6EB4}">
      <dgm:prSet/>
      <dgm:spPr/>
      <dgm:t>
        <a:bodyPr/>
        <a:lstStyle/>
        <a:p>
          <a:endParaRPr lang="zh-CN" altLang="en-US"/>
        </a:p>
      </dgm:t>
    </dgm:pt>
    <dgm:pt modelId="{B2371563-B126-485A-85D3-2B4140BC2F2E}" type="sibTrans" cxnId="{D10E2271-98E7-4C5F-B40F-2B36889E6EB4}">
      <dgm:prSet/>
      <dgm:spPr/>
      <dgm:t>
        <a:bodyPr/>
        <a:lstStyle/>
        <a:p>
          <a:endParaRPr lang="zh-CN" altLang="en-US"/>
        </a:p>
      </dgm:t>
    </dgm:pt>
    <dgm:pt modelId="{9892FF53-C609-4F29-98E9-21ED8CD8976F}">
      <dgm:prSet phldrT="[文本]" custT="1"/>
      <dgm:spPr/>
      <dgm:t>
        <a:bodyPr/>
        <a:lstStyle/>
        <a:p>
          <a:r>
            <a:rPr lang="en-US" altLang="zh-CN" sz="2400" dirty="0" smtClean="0">
              <a:solidFill>
                <a:schemeClr val="tx1"/>
              </a:solidFill>
            </a:rPr>
            <a:t>Evacuating people in high-risk zones</a:t>
          </a:r>
          <a:endParaRPr lang="zh-CN" altLang="en-US" sz="2400" dirty="0">
            <a:solidFill>
              <a:srgbClr val="00B0F0"/>
            </a:solidFill>
          </a:endParaRPr>
        </a:p>
      </dgm:t>
    </dgm:pt>
    <dgm:pt modelId="{519F62CE-B0F3-4CB6-AF50-02A526D213BD}" type="parTrans" cxnId="{595E7CB6-C9B0-4D43-A4FA-C80F5C570F89}">
      <dgm:prSet/>
      <dgm:spPr/>
      <dgm:t>
        <a:bodyPr/>
        <a:lstStyle/>
        <a:p>
          <a:endParaRPr lang="zh-CN" altLang="en-US"/>
        </a:p>
      </dgm:t>
    </dgm:pt>
    <dgm:pt modelId="{93496C99-7BCF-40F2-A957-506C8E6C8DA0}" type="sibTrans" cxnId="{595E7CB6-C9B0-4D43-A4FA-C80F5C570F89}">
      <dgm:prSet/>
      <dgm:spPr/>
      <dgm:t>
        <a:bodyPr/>
        <a:lstStyle/>
        <a:p>
          <a:endParaRPr lang="zh-CN" altLang="en-US"/>
        </a:p>
      </dgm:t>
    </dgm:pt>
    <dgm:pt modelId="{06F8EA2A-49F5-4F30-B80B-A7937F4E049E}">
      <dgm:prSet phldrT="[文本]" custT="1"/>
      <dgm:spPr/>
      <dgm:t>
        <a:bodyPr/>
        <a:lstStyle/>
        <a:p>
          <a:r>
            <a:rPr lang="en-US" altLang="zh-CN" sz="2400" dirty="0" smtClean="0">
              <a:solidFill>
                <a:schemeClr val="tx1"/>
              </a:solidFill>
            </a:rPr>
            <a:t>Dispatching the working group to the severe disaster areas</a:t>
          </a:r>
          <a:endParaRPr lang="zh-CN" altLang="en-US" sz="2400" dirty="0">
            <a:solidFill>
              <a:schemeClr val="tx1"/>
            </a:solidFill>
          </a:endParaRPr>
        </a:p>
      </dgm:t>
    </dgm:pt>
    <dgm:pt modelId="{0D634745-0F1E-4293-AE56-062FDA55066B}" type="parTrans" cxnId="{FE0330F7-474F-47FB-85FF-BC262EB5AE39}">
      <dgm:prSet/>
      <dgm:spPr/>
      <dgm:t>
        <a:bodyPr/>
        <a:lstStyle/>
        <a:p>
          <a:endParaRPr lang="zh-CN" altLang="en-US"/>
        </a:p>
      </dgm:t>
    </dgm:pt>
    <dgm:pt modelId="{30C7C71D-C32B-459D-B258-ED04CAB4D91B}" type="sibTrans" cxnId="{FE0330F7-474F-47FB-85FF-BC262EB5AE39}">
      <dgm:prSet/>
      <dgm:spPr/>
      <dgm:t>
        <a:bodyPr/>
        <a:lstStyle/>
        <a:p>
          <a:endParaRPr lang="zh-CN" altLang="en-US"/>
        </a:p>
      </dgm:t>
    </dgm:pt>
    <dgm:pt modelId="{7C1C07B5-FA8E-40FA-86AC-24423AAC49AE}">
      <dgm:prSet phldrT="[文本]" custT="1"/>
      <dgm:spPr/>
      <dgm:t>
        <a:bodyPr/>
        <a:lstStyle/>
        <a:p>
          <a:r>
            <a:rPr lang="en-US" altLang="zh-CN" sz="2400" b="0" dirty="0" smtClean="0">
              <a:solidFill>
                <a:schemeClr val="tx1"/>
              </a:solidFill>
            </a:rPr>
            <a:t>Disbursing </a:t>
          </a:r>
          <a:r>
            <a:rPr lang="en-US" altLang="zh-CN" sz="2400" dirty="0" smtClean="0">
              <a:solidFill>
                <a:schemeClr val="tx1"/>
              </a:solidFill>
            </a:rPr>
            <a:t>the disaster relief funds and materials</a:t>
          </a:r>
          <a:endParaRPr lang="zh-CN" altLang="en-US" sz="2400" dirty="0">
            <a:solidFill>
              <a:schemeClr val="tx1"/>
            </a:solidFill>
          </a:endParaRPr>
        </a:p>
      </dgm:t>
    </dgm:pt>
    <dgm:pt modelId="{3A26FE7A-96CA-461D-B95D-717DDB100B1C}" type="parTrans" cxnId="{BC5259DB-9678-47FE-A939-875664B46D6C}">
      <dgm:prSet/>
      <dgm:spPr/>
      <dgm:t>
        <a:bodyPr/>
        <a:lstStyle/>
        <a:p>
          <a:endParaRPr lang="zh-CN" altLang="en-US"/>
        </a:p>
      </dgm:t>
    </dgm:pt>
    <dgm:pt modelId="{6B602A30-B9C4-437C-96AC-5165182E0051}" type="sibTrans" cxnId="{BC5259DB-9678-47FE-A939-875664B46D6C}">
      <dgm:prSet/>
      <dgm:spPr/>
      <dgm:t>
        <a:bodyPr/>
        <a:lstStyle/>
        <a:p>
          <a:endParaRPr lang="zh-CN" altLang="en-US"/>
        </a:p>
      </dgm:t>
    </dgm:pt>
    <dgm:pt modelId="{68DBD7EB-4A1B-4870-8365-0973B0E23753}" type="pres">
      <dgm:prSet presAssocID="{B9BA3CC5-5DD3-4D65-BA69-6A8B8B8527EB}" presName="linearFlow" presStyleCnt="0">
        <dgm:presLayoutVars>
          <dgm:dir/>
          <dgm:animLvl val="lvl"/>
          <dgm:resizeHandles val="exact"/>
        </dgm:presLayoutVars>
      </dgm:prSet>
      <dgm:spPr/>
      <dgm:t>
        <a:bodyPr/>
        <a:lstStyle/>
        <a:p>
          <a:endParaRPr lang="zh-CN" altLang="en-US"/>
        </a:p>
      </dgm:t>
    </dgm:pt>
    <dgm:pt modelId="{89A0F9F2-AE21-441B-96F0-5498943F188C}" type="pres">
      <dgm:prSet presAssocID="{430F90D9-B37E-4CF3-8E15-7B8D4C2AE883}" presName="composite" presStyleCnt="0"/>
      <dgm:spPr/>
    </dgm:pt>
    <dgm:pt modelId="{DB0F9DFA-6079-4B3B-BE70-011C91FCB2F2}" type="pres">
      <dgm:prSet presAssocID="{430F90D9-B37E-4CF3-8E15-7B8D4C2AE883}" presName="parentText" presStyleLbl="alignNode1" presStyleIdx="0" presStyleCnt="4">
        <dgm:presLayoutVars>
          <dgm:chMax val="1"/>
          <dgm:bulletEnabled val="1"/>
        </dgm:presLayoutVars>
      </dgm:prSet>
      <dgm:spPr/>
      <dgm:t>
        <a:bodyPr/>
        <a:lstStyle/>
        <a:p>
          <a:endParaRPr lang="zh-CN" altLang="en-US"/>
        </a:p>
      </dgm:t>
    </dgm:pt>
    <dgm:pt modelId="{BA5630F3-4CB5-4F9C-93A3-D72D5BDA7D80}" type="pres">
      <dgm:prSet presAssocID="{430F90D9-B37E-4CF3-8E15-7B8D4C2AE883}" presName="descendantText" presStyleLbl="alignAcc1" presStyleIdx="0" presStyleCnt="4" custScaleY="117015">
        <dgm:presLayoutVars>
          <dgm:bulletEnabled val="1"/>
        </dgm:presLayoutVars>
      </dgm:prSet>
      <dgm:spPr/>
      <dgm:t>
        <a:bodyPr/>
        <a:lstStyle/>
        <a:p>
          <a:endParaRPr lang="zh-CN" altLang="en-US"/>
        </a:p>
      </dgm:t>
    </dgm:pt>
    <dgm:pt modelId="{4D144EC6-D1B7-450E-98EC-8561DF7EBC05}" type="pres">
      <dgm:prSet presAssocID="{44F6BB94-BF3A-4863-90C7-4C030F6F27DC}" presName="sp" presStyleCnt="0"/>
      <dgm:spPr/>
    </dgm:pt>
    <dgm:pt modelId="{001082A7-DE21-4122-8FCA-B3D4C0CA89EB}" type="pres">
      <dgm:prSet presAssocID="{9F10747B-D34C-4109-BC08-71300EE2AB8E}" presName="composite" presStyleCnt="0"/>
      <dgm:spPr/>
    </dgm:pt>
    <dgm:pt modelId="{6DE5F066-AF6B-49AC-9720-03606F651443}" type="pres">
      <dgm:prSet presAssocID="{9F10747B-D34C-4109-BC08-71300EE2AB8E}" presName="parentText" presStyleLbl="alignNode1" presStyleIdx="1" presStyleCnt="4">
        <dgm:presLayoutVars>
          <dgm:chMax val="1"/>
          <dgm:bulletEnabled val="1"/>
        </dgm:presLayoutVars>
      </dgm:prSet>
      <dgm:spPr/>
      <dgm:t>
        <a:bodyPr/>
        <a:lstStyle/>
        <a:p>
          <a:endParaRPr lang="zh-CN" altLang="en-US"/>
        </a:p>
      </dgm:t>
    </dgm:pt>
    <dgm:pt modelId="{163FDC48-0433-4A7B-8589-B9BBAF257A21}" type="pres">
      <dgm:prSet presAssocID="{9F10747B-D34C-4109-BC08-71300EE2AB8E}" presName="descendantText" presStyleLbl="alignAcc1" presStyleIdx="1" presStyleCnt="4" custScaleY="166988" custLinFactNeighborY="-14600">
        <dgm:presLayoutVars>
          <dgm:bulletEnabled val="1"/>
        </dgm:presLayoutVars>
      </dgm:prSet>
      <dgm:spPr/>
      <dgm:t>
        <a:bodyPr/>
        <a:lstStyle/>
        <a:p>
          <a:endParaRPr lang="zh-CN" altLang="en-US"/>
        </a:p>
      </dgm:t>
    </dgm:pt>
    <dgm:pt modelId="{7F3382ED-5468-437F-93E7-F4306C918234}" type="pres">
      <dgm:prSet presAssocID="{060074F9-364C-4A62-8417-A5EC1BF05C3A}" presName="sp" presStyleCnt="0"/>
      <dgm:spPr/>
    </dgm:pt>
    <dgm:pt modelId="{90B64C8F-72D6-4D84-B820-F24833EA1BB1}" type="pres">
      <dgm:prSet presAssocID="{6FCAE098-5E0F-4562-BF14-740B49C8AB4B}" presName="composite" presStyleCnt="0"/>
      <dgm:spPr/>
    </dgm:pt>
    <dgm:pt modelId="{9EC2E3C3-D163-4388-9374-CDD812AE3367}" type="pres">
      <dgm:prSet presAssocID="{6FCAE098-5E0F-4562-BF14-740B49C8AB4B}" presName="parentText" presStyleLbl="alignNode1" presStyleIdx="2" presStyleCnt="4">
        <dgm:presLayoutVars>
          <dgm:chMax val="1"/>
          <dgm:bulletEnabled val="1"/>
        </dgm:presLayoutVars>
      </dgm:prSet>
      <dgm:spPr/>
      <dgm:t>
        <a:bodyPr/>
        <a:lstStyle/>
        <a:p>
          <a:endParaRPr lang="zh-CN" altLang="en-US"/>
        </a:p>
      </dgm:t>
    </dgm:pt>
    <dgm:pt modelId="{62E704A9-185E-4CEE-A52B-70E6A258410B}" type="pres">
      <dgm:prSet presAssocID="{6FCAE098-5E0F-4562-BF14-740B49C8AB4B}" presName="descendantText" presStyleLbl="alignAcc1" presStyleIdx="2" presStyleCnt="4" custScaleY="136190">
        <dgm:presLayoutVars>
          <dgm:bulletEnabled val="1"/>
        </dgm:presLayoutVars>
      </dgm:prSet>
      <dgm:spPr/>
      <dgm:t>
        <a:bodyPr/>
        <a:lstStyle/>
        <a:p>
          <a:endParaRPr lang="zh-CN" altLang="en-US"/>
        </a:p>
      </dgm:t>
    </dgm:pt>
    <dgm:pt modelId="{68D9405E-E62C-4D35-A101-275979D5D336}" type="pres">
      <dgm:prSet presAssocID="{1E2CAF53-C493-4ECA-857C-5689942D4665}" presName="sp" presStyleCnt="0"/>
      <dgm:spPr/>
    </dgm:pt>
    <dgm:pt modelId="{13CFDF51-39F1-4771-9A50-D96B976EBCE2}" type="pres">
      <dgm:prSet presAssocID="{1C25D9C6-6272-4F36-90C4-C3FE68FDDB12}" presName="composite" presStyleCnt="0"/>
      <dgm:spPr/>
    </dgm:pt>
    <dgm:pt modelId="{4F6DF0AB-3923-486C-B58B-63AFC0A61FB1}" type="pres">
      <dgm:prSet presAssocID="{1C25D9C6-6272-4F36-90C4-C3FE68FDDB12}" presName="parentText" presStyleLbl="alignNode1" presStyleIdx="3" presStyleCnt="4">
        <dgm:presLayoutVars>
          <dgm:chMax val="1"/>
          <dgm:bulletEnabled val="1"/>
        </dgm:presLayoutVars>
      </dgm:prSet>
      <dgm:spPr/>
      <dgm:t>
        <a:bodyPr/>
        <a:lstStyle/>
        <a:p>
          <a:endParaRPr lang="zh-CN" altLang="en-US"/>
        </a:p>
      </dgm:t>
    </dgm:pt>
    <dgm:pt modelId="{CD01196B-ADBB-42D7-8A80-563B9C9C33EE}" type="pres">
      <dgm:prSet presAssocID="{1C25D9C6-6272-4F36-90C4-C3FE68FDDB12}" presName="descendantText" presStyleLbl="alignAcc1" presStyleIdx="3" presStyleCnt="4" custScaleY="158703">
        <dgm:presLayoutVars>
          <dgm:bulletEnabled val="1"/>
        </dgm:presLayoutVars>
      </dgm:prSet>
      <dgm:spPr/>
      <dgm:t>
        <a:bodyPr/>
        <a:lstStyle/>
        <a:p>
          <a:endParaRPr lang="zh-CN" altLang="en-US"/>
        </a:p>
      </dgm:t>
    </dgm:pt>
  </dgm:ptLst>
  <dgm:cxnLst>
    <dgm:cxn modelId="{E2B22189-3D87-427C-B943-0C9C595A9506}" type="presOf" srcId="{1C25D9C6-6272-4F36-90C4-C3FE68FDDB12}" destId="{4F6DF0AB-3923-486C-B58B-63AFC0A61FB1}" srcOrd="0" destOrd="0" presId="urn:microsoft.com/office/officeart/2005/8/layout/chevron2"/>
    <dgm:cxn modelId="{6892DA94-6EFB-434C-A93A-E3F36F39C35E}" srcId="{9F10747B-D34C-4109-BC08-71300EE2AB8E}" destId="{9AF6E727-D26A-49EC-B6C0-80AB7C17070C}" srcOrd="0" destOrd="0" parTransId="{A33DF93A-0E50-436C-B688-9E8135C0D2AD}" sibTransId="{7A5986ED-3207-4B24-A04D-0EA2C7C037BD}"/>
    <dgm:cxn modelId="{119160BD-AAB3-45E0-A369-9A94D8C2EAEA}" type="presOf" srcId="{7C1C07B5-FA8E-40FA-86AC-24423AAC49AE}" destId="{163FDC48-0433-4A7B-8589-B9BBAF257A21}" srcOrd="0" destOrd="3" presId="urn:microsoft.com/office/officeart/2005/8/layout/chevron2"/>
    <dgm:cxn modelId="{6D26D528-B7BD-4F5C-B58A-976F0DC6777F}" type="presOf" srcId="{BE444BED-BD4C-436B-8F10-660CE3383204}" destId="{163FDC48-0433-4A7B-8589-B9BBAF257A21}" srcOrd="0" destOrd="1" presId="urn:microsoft.com/office/officeart/2005/8/layout/chevron2"/>
    <dgm:cxn modelId="{56219361-1087-4D5F-92D1-F2362D9517AD}" srcId="{9F10747B-D34C-4109-BC08-71300EE2AB8E}" destId="{BE444BED-BD4C-436B-8F10-660CE3383204}" srcOrd="1" destOrd="0" parTransId="{9C4BB7A8-B96C-41C2-BE94-C4EBCC6838FD}" sibTransId="{F612EFAE-CD31-44F3-BA1D-9B692EF2EA86}"/>
    <dgm:cxn modelId="{943A6F81-FE79-415D-B87B-DC979289BF00}" type="presOf" srcId="{6FCAE098-5E0F-4562-BF14-740B49C8AB4B}" destId="{9EC2E3C3-D163-4388-9374-CDD812AE3367}" srcOrd="0" destOrd="0" presId="urn:microsoft.com/office/officeart/2005/8/layout/chevron2"/>
    <dgm:cxn modelId="{25EF6E09-9A99-4DB8-A9D3-BBD909F35AFD}" srcId="{1C25D9C6-6272-4F36-90C4-C3FE68FDDB12}" destId="{8FA8803E-FAC0-4230-A192-D5B3D1D2F6F5}" srcOrd="0" destOrd="0" parTransId="{F9C818D7-74DF-4A2C-B9B6-F798D583F5FA}" sibTransId="{0038FEA8-CDF7-4A2A-9DC6-DB0A6DE5CE73}"/>
    <dgm:cxn modelId="{F516AC36-67FD-4F84-B49F-1D1B7AF8F834}" type="presOf" srcId="{9F10747B-D34C-4109-BC08-71300EE2AB8E}" destId="{6DE5F066-AF6B-49AC-9720-03606F651443}" srcOrd="0" destOrd="0" presId="urn:microsoft.com/office/officeart/2005/8/layout/chevron2"/>
    <dgm:cxn modelId="{9DEF3B89-C103-4649-9132-9BE72BF77256}" type="presOf" srcId="{430F90D9-B37E-4CF3-8E15-7B8D4C2AE883}" destId="{DB0F9DFA-6079-4B3B-BE70-011C91FCB2F2}" srcOrd="0" destOrd="0" presId="urn:microsoft.com/office/officeart/2005/8/layout/chevron2"/>
    <dgm:cxn modelId="{F16C5951-BFDE-4238-A68D-AA1A55970086}" srcId="{B9BA3CC5-5DD3-4D65-BA69-6A8B8B8527EB}" destId="{1C25D9C6-6272-4F36-90C4-C3FE68FDDB12}" srcOrd="3" destOrd="0" parTransId="{058F21AD-38A1-4656-9BE2-DF48AD7E90BA}" sibTransId="{F55704F3-894E-425F-886C-3F0BC3B9FB7C}"/>
    <dgm:cxn modelId="{F57ABD3B-A03A-45A7-9E1A-28500357EA2E}" srcId="{6FCAE098-5E0F-4562-BF14-740B49C8AB4B}" destId="{DD60B8A1-89A7-419A-8D83-7907E685393E}" srcOrd="1" destOrd="0" parTransId="{F601F6B8-8C2E-476C-ADE2-905E70CBB5E8}" sibTransId="{4AEAA841-F769-409A-A054-1B2AA9ECDBC1}"/>
    <dgm:cxn modelId="{1C90DF2E-9658-47CD-B3C7-71CADEB74DF3}" type="presOf" srcId="{9AF6E727-D26A-49EC-B6C0-80AB7C17070C}" destId="{163FDC48-0433-4A7B-8589-B9BBAF257A21}" srcOrd="0" destOrd="0" presId="urn:microsoft.com/office/officeart/2005/8/layout/chevron2"/>
    <dgm:cxn modelId="{FE0330F7-474F-47FB-85FF-BC262EB5AE39}" srcId="{9F10747B-D34C-4109-BC08-71300EE2AB8E}" destId="{06F8EA2A-49F5-4F30-B80B-A7937F4E049E}" srcOrd="2" destOrd="0" parTransId="{0D634745-0F1E-4293-AE56-062FDA55066B}" sibTransId="{30C7C71D-C32B-459D-B258-ED04CAB4D91B}"/>
    <dgm:cxn modelId="{51DC3221-82AC-4923-8BC6-1C7F9DECB5C4}" type="presOf" srcId="{06F8EA2A-49F5-4F30-B80B-A7937F4E049E}" destId="{163FDC48-0433-4A7B-8589-B9BBAF257A21}" srcOrd="0" destOrd="2" presId="urn:microsoft.com/office/officeart/2005/8/layout/chevron2"/>
    <dgm:cxn modelId="{87307B71-9B31-4A6F-9F2C-025312AF2B47}" type="presOf" srcId="{8FA8803E-FAC0-4230-A192-D5B3D1D2F6F5}" destId="{CD01196B-ADBB-42D7-8A80-563B9C9C33EE}" srcOrd="0" destOrd="0" presId="urn:microsoft.com/office/officeart/2005/8/layout/chevron2"/>
    <dgm:cxn modelId="{4B16E736-517E-45C6-B978-0E2935925F21}" type="presOf" srcId="{4B78DEFA-556F-4B90-8469-4D33F4DDB742}" destId="{BA5630F3-4CB5-4F9C-93A3-D72D5BDA7D80}" srcOrd="0" destOrd="0" presId="urn:microsoft.com/office/officeart/2005/8/layout/chevron2"/>
    <dgm:cxn modelId="{D10E2271-98E7-4C5F-B40F-2B36889E6EB4}" srcId="{9F10747B-D34C-4109-BC08-71300EE2AB8E}" destId="{FB979E00-55EF-4A12-9AB1-4A5465908501}" srcOrd="4" destOrd="0" parTransId="{BEFCF51E-A5DA-42F8-A775-72A0C53674A8}" sibTransId="{B2371563-B126-485A-85D3-2B4140BC2F2E}"/>
    <dgm:cxn modelId="{954D8106-1202-4F14-B4AD-3804F7001D3E}" srcId="{1C25D9C6-6272-4F36-90C4-C3FE68FDDB12}" destId="{2985B0BF-F92F-4109-A7EA-6B81D7D8684D}" srcOrd="1" destOrd="0" parTransId="{91A5A8BD-0917-4C55-ADFA-929BB715A005}" sibTransId="{4730CEA4-2D75-4568-8C0F-184EDF623B23}"/>
    <dgm:cxn modelId="{BC5259DB-9678-47FE-A939-875664B46D6C}" srcId="{9F10747B-D34C-4109-BC08-71300EE2AB8E}" destId="{7C1C07B5-FA8E-40FA-86AC-24423AAC49AE}" srcOrd="3" destOrd="0" parTransId="{3A26FE7A-96CA-461D-B95D-717DDB100B1C}" sibTransId="{6B602A30-B9C4-437C-96AC-5165182E0051}"/>
    <dgm:cxn modelId="{FBFE60B6-35E8-4C59-A631-145E7A57DD0B}" type="presOf" srcId="{9892FF53-C609-4F29-98E9-21ED8CD8976F}" destId="{BA5630F3-4CB5-4F9C-93A3-D72D5BDA7D80}" srcOrd="0" destOrd="1" presId="urn:microsoft.com/office/officeart/2005/8/layout/chevron2"/>
    <dgm:cxn modelId="{178D274D-8B86-43EC-8D8D-6DB89E4FC95B}" type="presOf" srcId="{FB979E00-55EF-4A12-9AB1-4A5465908501}" destId="{163FDC48-0433-4A7B-8589-B9BBAF257A21}" srcOrd="0" destOrd="4" presId="urn:microsoft.com/office/officeart/2005/8/layout/chevron2"/>
    <dgm:cxn modelId="{44E56A3D-1174-4568-8337-342ED9D95E02}" type="presOf" srcId="{2985B0BF-F92F-4109-A7EA-6B81D7D8684D}" destId="{CD01196B-ADBB-42D7-8A80-563B9C9C33EE}" srcOrd="0" destOrd="1" presId="urn:microsoft.com/office/officeart/2005/8/layout/chevron2"/>
    <dgm:cxn modelId="{920421B7-046E-41BF-8815-23C474A8B4F2}" srcId="{430F90D9-B37E-4CF3-8E15-7B8D4C2AE883}" destId="{4B78DEFA-556F-4B90-8469-4D33F4DDB742}" srcOrd="0" destOrd="0" parTransId="{BEC6DAA0-E1CB-4868-8B8A-5F157A9BABCE}" sibTransId="{C587EC69-4062-49BA-BD84-9B2961DC7F6E}"/>
    <dgm:cxn modelId="{F8A4BCA3-6248-45E3-8E4A-3E1AC1A5E1E5}" type="presOf" srcId="{B9BA3CC5-5DD3-4D65-BA69-6A8B8B8527EB}" destId="{68DBD7EB-4A1B-4870-8365-0973B0E23753}" srcOrd="0" destOrd="0" presId="urn:microsoft.com/office/officeart/2005/8/layout/chevron2"/>
    <dgm:cxn modelId="{7B294D35-4CD5-4180-9207-A1F053B28509}" type="presOf" srcId="{6BDB6CC0-D765-48F0-BB73-F199FB39D878}" destId="{62E704A9-185E-4CEE-A52B-70E6A258410B}" srcOrd="0" destOrd="0" presId="urn:microsoft.com/office/officeart/2005/8/layout/chevron2"/>
    <dgm:cxn modelId="{553FA6A3-F6A1-4B67-90EF-3F518BBC7247}" srcId="{B9BA3CC5-5DD3-4D65-BA69-6A8B8B8527EB}" destId="{9F10747B-D34C-4109-BC08-71300EE2AB8E}" srcOrd="1" destOrd="0" parTransId="{79DED453-4422-4F83-AF24-A2F5EF74F075}" sibTransId="{060074F9-364C-4A62-8417-A5EC1BF05C3A}"/>
    <dgm:cxn modelId="{FD5F6916-1BAC-4C47-B94B-7B3685FB121D}" type="presOf" srcId="{DD60B8A1-89A7-419A-8D83-7907E685393E}" destId="{62E704A9-185E-4CEE-A52B-70E6A258410B}" srcOrd="0" destOrd="1" presId="urn:microsoft.com/office/officeart/2005/8/layout/chevron2"/>
    <dgm:cxn modelId="{113AA06C-9545-4D2A-AA21-0C5666C5AA35}" srcId="{B9BA3CC5-5DD3-4D65-BA69-6A8B8B8527EB}" destId="{6FCAE098-5E0F-4562-BF14-740B49C8AB4B}" srcOrd="2" destOrd="0" parTransId="{53D4253A-36D6-4AA7-8837-73A05E50EF2B}" sibTransId="{1E2CAF53-C493-4ECA-857C-5689942D4665}"/>
    <dgm:cxn modelId="{F8AFC62A-AE69-4367-B0A6-E78D6B326D78}" srcId="{B9BA3CC5-5DD3-4D65-BA69-6A8B8B8527EB}" destId="{430F90D9-B37E-4CF3-8E15-7B8D4C2AE883}" srcOrd="0" destOrd="0" parTransId="{4010E164-FB1A-4990-8B43-EE088C08AE5E}" sibTransId="{44F6BB94-BF3A-4863-90C7-4C030F6F27DC}"/>
    <dgm:cxn modelId="{595E7CB6-C9B0-4D43-A4FA-C80F5C570F89}" srcId="{430F90D9-B37E-4CF3-8E15-7B8D4C2AE883}" destId="{9892FF53-C609-4F29-98E9-21ED8CD8976F}" srcOrd="1" destOrd="0" parTransId="{519F62CE-B0F3-4CB6-AF50-02A526D213BD}" sibTransId="{93496C99-7BCF-40F2-A957-506C8E6C8DA0}"/>
    <dgm:cxn modelId="{7FDEC441-86CB-47CD-B1C9-6B836944476F}" srcId="{6FCAE098-5E0F-4562-BF14-740B49C8AB4B}" destId="{6BDB6CC0-D765-48F0-BB73-F199FB39D878}" srcOrd="0" destOrd="0" parTransId="{FCDE3A3B-6D3D-4F19-94E5-97310D754266}" sibTransId="{F965F098-8AAD-4A4C-93EC-A20C801B0111}"/>
    <dgm:cxn modelId="{B19C8C84-989A-46D1-B422-E003AB80050C}" type="presParOf" srcId="{68DBD7EB-4A1B-4870-8365-0973B0E23753}" destId="{89A0F9F2-AE21-441B-96F0-5498943F188C}" srcOrd="0" destOrd="0" presId="urn:microsoft.com/office/officeart/2005/8/layout/chevron2"/>
    <dgm:cxn modelId="{F825C69E-D3B4-4603-9AB0-0C7C09DEE7D2}" type="presParOf" srcId="{89A0F9F2-AE21-441B-96F0-5498943F188C}" destId="{DB0F9DFA-6079-4B3B-BE70-011C91FCB2F2}" srcOrd="0" destOrd="0" presId="urn:microsoft.com/office/officeart/2005/8/layout/chevron2"/>
    <dgm:cxn modelId="{CEAE3B87-AB0B-46FB-B548-81295BEE1C67}" type="presParOf" srcId="{89A0F9F2-AE21-441B-96F0-5498943F188C}" destId="{BA5630F3-4CB5-4F9C-93A3-D72D5BDA7D80}" srcOrd="1" destOrd="0" presId="urn:microsoft.com/office/officeart/2005/8/layout/chevron2"/>
    <dgm:cxn modelId="{A5CC024A-481A-4BE4-9811-AD68952B2AE8}" type="presParOf" srcId="{68DBD7EB-4A1B-4870-8365-0973B0E23753}" destId="{4D144EC6-D1B7-450E-98EC-8561DF7EBC05}" srcOrd="1" destOrd="0" presId="urn:microsoft.com/office/officeart/2005/8/layout/chevron2"/>
    <dgm:cxn modelId="{BC10B755-854B-408F-95AA-5A4778B3EE45}" type="presParOf" srcId="{68DBD7EB-4A1B-4870-8365-0973B0E23753}" destId="{001082A7-DE21-4122-8FCA-B3D4C0CA89EB}" srcOrd="2" destOrd="0" presId="urn:microsoft.com/office/officeart/2005/8/layout/chevron2"/>
    <dgm:cxn modelId="{7F111FFA-CB72-4C39-860F-90499270AECE}" type="presParOf" srcId="{001082A7-DE21-4122-8FCA-B3D4C0CA89EB}" destId="{6DE5F066-AF6B-49AC-9720-03606F651443}" srcOrd="0" destOrd="0" presId="urn:microsoft.com/office/officeart/2005/8/layout/chevron2"/>
    <dgm:cxn modelId="{957F1696-FF24-4B70-A2BB-B16C37FEB863}" type="presParOf" srcId="{001082A7-DE21-4122-8FCA-B3D4C0CA89EB}" destId="{163FDC48-0433-4A7B-8589-B9BBAF257A21}" srcOrd="1" destOrd="0" presId="urn:microsoft.com/office/officeart/2005/8/layout/chevron2"/>
    <dgm:cxn modelId="{3F346521-E909-4A85-9823-E25600CF7333}" type="presParOf" srcId="{68DBD7EB-4A1B-4870-8365-0973B0E23753}" destId="{7F3382ED-5468-437F-93E7-F4306C918234}" srcOrd="3" destOrd="0" presId="urn:microsoft.com/office/officeart/2005/8/layout/chevron2"/>
    <dgm:cxn modelId="{F1D3D927-5178-476C-9747-D6A8772FBDCF}" type="presParOf" srcId="{68DBD7EB-4A1B-4870-8365-0973B0E23753}" destId="{90B64C8F-72D6-4D84-B820-F24833EA1BB1}" srcOrd="4" destOrd="0" presId="urn:microsoft.com/office/officeart/2005/8/layout/chevron2"/>
    <dgm:cxn modelId="{3BB9F24B-6B51-4172-AAAA-C1E51A22D1B5}" type="presParOf" srcId="{90B64C8F-72D6-4D84-B820-F24833EA1BB1}" destId="{9EC2E3C3-D163-4388-9374-CDD812AE3367}" srcOrd="0" destOrd="0" presId="urn:microsoft.com/office/officeart/2005/8/layout/chevron2"/>
    <dgm:cxn modelId="{636D443C-A8CE-4123-85A1-9476ECC22B9D}" type="presParOf" srcId="{90B64C8F-72D6-4D84-B820-F24833EA1BB1}" destId="{62E704A9-185E-4CEE-A52B-70E6A258410B}" srcOrd="1" destOrd="0" presId="urn:microsoft.com/office/officeart/2005/8/layout/chevron2"/>
    <dgm:cxn modelId="{5F52F824-C1C0-4838-BCEF-00B74F16EAEE}" type="presParOf" srcId="{68DBD7EB-4A1B-4870-8365-0973B0E23753}" destId="{68D9405E-E62C-4D35-A101-275979D5D336}" srcOrd="5" destOrd="0" presId="urn:microsoft.com/office/officeart/2005/8/layout/chevron2"/>
    <dgm:cxn modelId="{90C9AD0F-BA23-4755-B95D-4C33999A5ED2}" type="presParOf" srcId="{68DBD7EB-4A1B-4870-8365-0973B0E23753}" destId="{13CFDF51-39F1-4771-9A50-D96B976EBCE2}" srcOrd="6" destOrd="0" presId="urn:microsoft.com/office/officeart/2005/8/layout/chevron2"/>
    <dgm:cxn modelId="{E9C00CFC-80E8-4C23-A1AB-B6B51C2D1617}" type="presParOf" srcId="{13CFDF51-39F1-4771-9A50-D96B976EBCE2}" destId="{4F6DF0AB-3923-486C-B58B-63AFC0A61FB1}" srcOrd="0" destOrd="0" presId="urn:microsoft.com/office/officeart/2005/8/layout/chevron2"/>
    <dgm:cxn modelId="{9CDFFA29-8E8F-4BA0-871F-AE5083B64807}" type="presParOf" srcId="{13CFDF51-39F1-4771-9A50-D96B976EBCE2}" destId="{CD01196B-ADBB-42D7-8A80-563B9C9C33E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F9DFA-6079-4B3B-BE70-011C91FCB2F2}">
      <dsp:nvSpPr>
        <dsp:cNvPr id="0" name=""/>
        <dsp:cNvSpPr/>
      </dsp:nvSpPr>
      <dsp:spPr>
        <a:xfrm rot="5400000">
          <a:off x="-207328" y="322201"/>
          <a:ext cx="1382192" cy="967534"/>
        </a:xfrm>
        <a:prstGeom prst="chevron">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1" kern="1200" dirty="0" smtClean="0">
              <a:solidFill>
                <a:srgbClr val="FF0000"/>
              </a:solidFill>
            </a:rPr>
            <a:t>Before the disaster</a:t>
          </a:r>
          <a:endParaRPr lang="zh-CN" altLang="en-US" sz="1600" b="1" kern="1200" dirty="0">
            <a:solidFill>
              <a:srgbClr val="FF0000"/>
            </a:solidFill>
          </a:endParaRPr>
        </a:p>
      </dsp:txBody>
      <dsp:txXfrm rot="-5400000">
        <a:off x="1" y="598639"/>
        <a:ext cx="967534" cy="414658"/>
      </dsp:txXfrm>
    </dsp:sp>
    <dsp:sp modelId="{BA5630F3-4CB5-4F9C-93A3-D72D5BDA7D80}">
      <dsp:nvSpPr>
        <dsp:cNvPr id="0" name=""/>
        <dsp:cNvSpPr/>
      </dsp:nvSpPr>
      <dsp:spPr>
        <a:xfrm rot="5400000">
          <a:off x="4410102" y="-3404169"/>
          <a:ext cx="1051844" cy="7936981"/>
        </a:xfrm>
        <a:prstGeom prst="round2SameRect">
          <a:avLst/>
        </a:prstGeom>
        <a:solidFill>
          <a:schemeClr val="lt1">
            <a:alpha val="9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altLang="zh-CN" sz="2400" kern="1200" dirty="0" smtClean="0">
              <a:solidFill>
                <a:schemeClr val="tx1"/>
              </a:solidFill>
            </a:rPr>
            <a:t>Initiating </a:t>
          </a:r>
          <a:r>
            <a:rPr lang="en-US" altLang="zh-CN" sz="2400" kern="1200" dirty="0" smtClean="0">
              <a:solidFill>
                <a:schemeClr val="tx1"/>
              </a:solidFill>
            </a:rPr>
            <a:t>early warning response for disaster relief</a:t>
          </a:r>
          <a:endParaRPr lang="zh-CN" altLang="en-US" sz="2400" kern="1200" dirty="0">
            <a:solidFill>
              <a:srgbClr val="00B0F0"/>
            </a:solidFill>
          </a:endParaRPr>
        </a:p>
        <a:p>
          <a:pPr marL="228600" lvl="1" indent="-228600" algn="l" defTabSz="1066800">
            <a:lnSpc>
              <a:spcPct val="90000"/>
            </a:lnSpc>
            <a:spcBef>
              <a:spcPct val="0"/>
            </a:spcBef>
            <a:spcAft>
              <a:spcPct val="15000"/>
            </a:spcAft>
            <a:buChar char="••"/>
          </a:pPr>
          <a:r>
            <a:rPr lang="en-US" altLang="zh-CN" sz="2400" kern="1200" dirty="0" smtClean="0">
              <a:solidFill>
                <a:schemeClr val="tx1"/>
              </a:solidFill>
            </a:rPr>
            <a:t>Evacuating people in high-risk zones</a:t>
          </a:r>
          <a:endParaRPr lang="zh-CN" altLang="en-US" sz="2400" kern="1200" dirty="0">
            <a:solidFill>
              <a:srgbClr val="00B0F0"/>
            </a:solidFill>
          </a:endParaRPr>
        </a:p>
      </dsp:txBody>
      <dsp:txXfrm rot="-5400000">
        <a:off x="967534" y="89746"/>
        <a:ext cx="7885634" cy="949150"/>
      </dsp:txXfrm>
    </dsp:sp>
    <dsp:sp modelId="{6DE5F066-AF6B-49AC-9720-03606F651443}">
      <dsp:nvSpPr>
        <dsp:cNvPr id="0" name=""/>
        <dsp:cNvSpPr/>
      </dsp:nvSpPr>
      <dsp:spPr>
        <a:xfrm rot="5400000">
          <a:off x="-207328" y="1882759"/>
          <a:ext cx="1382192" cy="967534"/>
        </a:xfrm>
        <a:prstGeom prst="chevron">
          <a:avLst/>
        </a:prstGeom>
        <a:solidFill>
          <a:schemeClr val="accent4">
            <a:hueOff val="-164204"/>
            <a:satOff val="4903"/>
            <a:lumOff val="1895"/>
            <a:alphaOff val="0"/>
          </a:schemeClr>
        </a:solidFill>
        <a:ln w="15875" cap="rnd" cmpd="sng" algn="ctr">
          <a:solidFill>
            <a:schemeClr val="accent4">
              <a:hueOff val="-164204"/>
              <a:satOff val="4903"/>
              <a:lumOff val="18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1" kern="1200" dirty="0" smtClean="0">
              <a:solidFill>
                <a:srgbClr val="FF0000"/>
              </a:solidFill>
            </a:rPr>
            <a:t>During the disaster</a:t>
          </a:r>
          <a:endParaRPr lang="zh-CN" altLang="en-US" sz="1600" b="1" kern="1200" dirty="0" smtClean="0">
            <a:solidFill>
              <a:srgbClr val="FF0000"/>
            </a:solidFill>
          </a:endParaRPr>
        </a:p>
      </dsp:txBody>
      <dsp:txXfrm rot="-5400000">
        <a:off x="1" y="2159197"/>
        <a:ext cx="967534" cy="414658"/>
      </dsp:txXfrm>
    </dsp:sp>
    <dsp:sp modelId="{163FDC48-0433-4A7B-8589-B9BBAF257A21}">
      <dsp:nvSpPr>
        <dsp:cNvPr id="0" name=""/>
        <dsp:cNvSpPr/>
      </dsp:nvSpPr>
      <dsp:spPr>
        <a:xfrm rot="5400000">
          <a:off x="4185894" y="-1975018"/>
          <a:ext cx="1500261" cy="7936981"/>
        </a:xfrm>
        <a:prstGeom prst="round2SameRect">
          <a:avLst/>
        </a:prstGeom>
        <a:solidFill>
          <a:schemeClr val="lt1">
            <a:alpha val="90000"/>
            <a:hueOff val="0"/>
            <a:satOff val="0"/>
            <a:lumOff val="0"/>
            <a:alphaOff val="0"/>
          </a:schemeClr>
        </a:solidFill>
        <a:ln w="15875" cap="rnd" cmpd="sng" algn="ctr">
          <a:solidFill>
            <a:schemeClr val="accent4">
              <a:hueOff val="-164204"/>
              <a:satOff val="4903"/>
              <a:lumOff val="1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57150" lvl="1" indent="-57150" algn="l" defTabSz="444500">
            <a:lnSpc>
              <a:spcPct val="90000"/>
            </a:lnSpc>
            <a:spcBef>
              <a:spcPct val="0"/>
            </a:spcBef>
            <a:spcAft>
              <a:spcPct val="15000"/>
            </a:spcAft>
            <a:buChar char="••"/>
          </a:pPr>
          <a:endParaRPr lang="zh-CN" altLang="en-US" sz="1000" kern="1200" dirty="0"/>
        </a:p>
        <a:p>
          <a:pPr marL="228600" lvl="1" indent="-228600" algn="l" defTabSz="1066800">
            <a:lnSpc>
              <a:spcPct val="90000"/>
            </a:lnSpc>
            <a:spcBef>
              <a:spcPct val="0"/>
            </a:spcBef>
            <a:spcAft>
              <a:spcPct val="15000"/>
            </a:spcAft>
            <a:buChar char="••"/>
          </a:pPr>
          <a:r>
            <a:rPr lang="en-US" altLang="zh-CN" sz="2400" kern="1200" dirty="0" smtClean="0">
              <a:solidFill>
                <a:schemeClr val="tx1"/>
              </a:solidFill>
            </a:rPr>
            <a:t>Initiating </a:t>
          </a:r>
          <a:r>
            <a:rPr lang="en-US" altLang="zh-CN" sz="2400" kern="1200" dirty="0" smtClean="0">
              <a:solidFill>
                <a:schemeClr val="tx1"/>
              </a:solidFill>
            </a:rPr>
            <a:t>emergency responses  for disaster relief</a:t>
          </a:r>
          <a:endParaRPr lang="zh-CN" altLang="en-US" sz="2400" kern="1200" dirty="0">
            <a:solidFill>
              <a:schemeClr val="tx1"/>
            </a:solidFill>
          </a:endParaRPr>
        </a:p>
        <a:p>
          <a:pPr marL="228600" lvl="1" indent="-228600" algn="l" defTabSz="1066800">
            <a:lnSpc>
              <a:spcPct val="90000"/>
            </a:lnSpc>
            <a:spcBef>
              <a:spcPct val="0"/>
            </a:spcBef>
            <a:spcAft>
              <a:spcPct val="15000"/>
            </a:spcAft>
            <a:buChar char="••"/>
          </a:pPr>
          <a:r>
            <a:rPr lang="en-US" altLang="zh-CN" sz="2400" kern="1200" dirty="0" smtClean="0">
              <a:solidFill>
                <a:schemeClr val="tx1"/>
              </a:solidFill>
            </a:rPr>
            <a:t>Dispatching the working group to the severe disaster areas</a:t>
          </a:r>
          <a:endParaRPr lang="zh-CN" altLang="en-US" sz="2400" kern="1200" dirty="0">
            <a:solidFill>
              <a:schemeClr val="tx1"/>
            </a:solidFill>
          </a:endParaRPr>
        </a:p>
        <a:p>
          <a:pPr marL="228600" lvl="1" indent="-228600" algn="l" defTabSz="1066800">
            <a:lnSpc>
              <a:spcPct val="90000"/>
            </a:lnSpc>
            <a:spcBef>
              <a:spcPct val="0"/>
            </a:spcBef>
            <a:spcAft>
              <a:spcPct val="15000"/>
            </a:spcAft>
            <a:buChar char="••"/>
          </a:pPr>
          <a:r>
            <a:rPr lang="en-US" altLang="zh-CN" sz="2400" b="0" kern="1200" dirty="0" smtClean="0">
              <a:solidFill>
                <a:schemeClr val="tx1"/>
              </a:solidFill>
            </a:rPr>
            <a:t>Disbursing </a:t>
          </a:r>
          <a:r>
            <a:rPr lang="en-US" altLang="zh-CN" sz="2400" kern="1200" dirty="0" smtClean="0">
              <a:solidFill>
                <a:schemeClr val="tx1"/>
              </a:solidFill>
            </a:rPr>
            <a:t>the disaster relief funds and materials</a:t>
          </a:r>
          <a:endParaRPr lang="zh-CN" altLang="en-US" sz="2400" kern="1200" dirty="0">
            <a:solidFill>
              <a:schemeClr val="tx1"/>
            </a:solidFill>
          </a:endParaRPr>
        </a:p>
        <a:p>
          <a:pPr marL="57150" lvl="1" indent="-57150" algn="l" defTabSz="444500">
            <a:lnSpc>
              <a:spcPct val="90000"/>
            </a:lnSpc>
            <a:spcBef>
              <a:spcPct val="0"/>
            </a:spcBef>
            <a:spcAft>
              <a:spcPct val="15000"/>
            </a:spcAft>
            <a:buChar char="••"/>
          </a:pPr>
          <a:endParaRPr lang="zh-CN" altLang="en-US" sz="1000" kern="1200" dirty="0"/>
        </a:p>
      </dsp:txBody>
      <dsp:txXfrm rot="-5400000">
        <a:off x="967535" y="1316578"/>
        <a:ext cx="7863744" cy="1353787"/>
      </dsp:txXfrm>
    </dsp:sp>
    <dsp:sp modelId="{9EC2E3C3-D163-4388-9374-CDD812AE3367}">
      <dsp:nvSpPr>
        <dsp:cNvPr id="0" name=""/>
        <dsp:cNvSpPr/>
      </dsp:nvSpPr>
      <dsp:spPr>
        <a:xfrm rot="5400000">
          <a:off x="-207328" y="3304968"/>
          <a:ext cx="1382192" cy="967534"/>
        </a:xfrm>
        <a:prstGeom prst="chevron">
          <a:avLst/>
        </a:prstGeom>
        <a:solidFill>
          <a:schemeClr val="accent4">
            <a:hueOff val="-328408"/>
            <a:satOff val="9806"/>
            <a:lumOff val="3791"/>
            <a:alphaOff val="0"/>
          </a:schemeClr>
        </a:solidFill>
        <a:ln w="15875" cap="rnd" cmpd="sng" algn="ctr">
          <a:solidFill>
            <a:schemeClr val="accent4">
              <a:hueOff val="-328408"/>
              <a:satOff val="9806"/>
              <a:lumOff val="379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1" kern="1200" dirty="0" smtClean="0">
              <a:solidFill>
                <a:srgbClr val="FF0000"/>
              </a:solidFill>
            </a:rPr>
            <a:t>After the disaster</a:t>
          </a:r>
          <a:endParaRPr lang="zh-CN" altLang="en-US" sz="1600" b="1" kern="1200" dirty="0" smtClean="0">
            <a:solidFill>
              <a:srgbClr val="FF0000"/>
            </a:solidFill>
          </a:endParaRPr>
        </a:p>
      </dsp:txBody>
      <dsp:txXfrm rot="-5400000">
        <a:off x="1" y="3581406"/>
        <a:ext cx="967534" cy="414658"/>
      </dsp:txXfrm>
    </dsp:sp>
    <dsp:sp modelId="{62E704A9-185E-4CEE-A52B-70E6A258410B}">
      <dsp:nvSpPr>
        <dsp:cNvPr id="0" name=""/>
        <dsp:cNvSpPr/>
      </dsp:nvSpPr>
      <dsp:spPr>
        <a:xfrm rot="5400000">
          <a:off x="4324242" y="-421638"/>
          <a:ext cx="1223564" cy="7936981"/>
        </a:xfrm>
        <a:prstGeom prst="round2SameRect">
          <a:avLst/>
        </a:prstGeom>
        <a:solidFill>
          <a:schemeClr val="lt1">
            <a:alpha val="90000"/>
            <a:hueOff val="0"/>
            <a:satOff val="0"/>
            <a:lumOff val="0"/>
            <a:alphaOff val="0"/>
          </a:schemeClr>
        </a:solidFill>
        <a:ln w="15875" cap="rnd" cmpd="sng" algn="ctr">
          <a:solidFill>
            <a:schemeClr val="accent4">
              <a:hueOff val="-328408"/>
              <a:satOff val="9806"/>
              <a:lumOff val="37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altLang="zh-CN" sz="2300" kern="1200" dirty="0" smtClean="0">
              <a:solidFill>
                <a:schemeClr val="tx1"/>
              </a:solidFill>
            </a:rPr>
            <a:t>Transitional</a:t>
          </a:r>
          <a:r>
            <a:rPr lang="en-US" altLang="zh-CN" sz="2300" kern="1200" dirty="0" smtClean="0">
              <a:solidFill>
                <a:srgbClr val="FF0000"/>
              </a:solidFill>
            </a:rPr>
            <a:t> </a:t>
          </a:r>
          <a:r>
            <a:rPr lang="en-US" altLang="zh-CN" sz="2300" kern="1200" dirty="0" smtClean="0"/>
            <a:t>resettling the affected people living hard</a:t>
          </a:r>
          <a:endParaRPr lang="zh-CN" altLang="en-US" sz="2300" kern="1200" dirty="0"/>
        </a:p>
        <a:p>
          <a:pPr marL="228600" lvl="1" indent="-228600" algn="l" defTabSz="1022350">
            <a:lnSpc>
              <a:spcPct val="90000"/>
            </a:lnSpc>
            <a:spcBef>
              <a:spcPct val="0"/>
            </a:spcBef>
            <a:spcAft>
              <a:spcPct val="15000"/>
            </a:spcAft>
            <a:buChar char="••"/>
          </a:pPr>
          <a:r>
            <a:rPr lang="en-US" altLang="zh-CN" sz="2300" kern="1200" dirty="0" smtClean="0"/>
            <a:t>Launching the rehabilitation and reconstruction operations </a:t>
          </a:r>
          <a:endParaRPr lang="zh-CN" altLang="en-US" sz="2300" kern="1200" dirty="0"/>
        </a:p>
      </dsp:txBody>
      <dsp:txXfrm rot="-5400000">
        <a:off x="967534" y="2994799"/>
        <a:ext cx="7877252" cy="1104106"/>
      </dsp:txXfrm>
    </dsp:sp>
    <dsp:sp modelId="{4F6DF0AB-3923-486C-B58B-63AFC0A61FB1}">
      <dsp:nvSpPr>
        <dsp:cNvPr id="0" name=""/>
        <dsp:cNvSpPr/>
      </dsp:nvSpPr>
      <dsp:spPr>
        <a:xfrm rot="5400000">
          <a:off x="-207328" y="4828308"/>
          <a:ext cx="1382192" cy="967534"/>
        </a:xfrm>
        <a:prstGeom prst="chevron">
          <a:avLst/>
        </a:prstGeom>
        <a:solidFill>
          <a:schemeClr val="accent4">
            <a:hueOff val="-492612"/>
            <a:satOff val="14709"/>
            <a:lumOff val="5686"/>
            <a:alphaOff val="0"/>
          </a:schemeClr>
        </a:solidFill>
        <a:ln w="15875" cap="rnd" cmpd="sng" algn="ctr">
          <a:solidFill>
            <a:schemeClr val="accent4">
              <a:hueOff val="-492612"/>
              <a:satOff val="14709"/>
              <a:lumOff val="5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1" kern="1200" dirty="0" smtClean="0">
              <a:solidFill>
                <a:srgbClr val="FF0000"/>
              </a:solidFill>
            </a:rPr>
            <a:t>No disasters</a:t>
          </a:r>
        </a:p>
        <a:p>
          <a:pPr lvl="0" algn="ctr" defTabSz="711200">
            <a:lnSpc>
              <a:spcPct val="90000"/>
            </a:lnSpc>
            <a:spcBef>
              <a:spcPct val="0"/>
            </a:spcBef>
            <a:spcAft>
              <a:spcPct val="35000"/>
            </a:spcAft>
          </a:pPr>
          <a:r>
            <a:rPr lang="en-US" altLang="zh-CN" sz="1600" b="1" kern="1200" dirty="0" smtClean="0">
              <a:solidFill>
                <a:srgbClr val="FF0000"/>
              </a:solidFill>
            </a:rPr>
            <a:t>(peace time)</a:t>
          </a:r>
          <a:endParaRPr lang="zh-CN" altLang="en-US" sz="1600" b="1" kern="1200" dirty="0" smtClean="0">
            <a:solidFill>
              <a:srgbClr val="FF0000"/>
            </a:solidFill>
          </a:endParaRPr>
        </a:p>
      </dsp:txBody>
      <dsp:txXfrm rot="-5400000">
        <a:off x="1" y="5104746"/>
        <a:ext cx="967534" cy="414658"/>
      </dsp:txXfrm>
    </dsp:sp>
    <dsp:sp modelId="{CD01196B-ADBB-42D7-8A80-563B9C9C33EE}">
      <dsp:nvSpPr>
        <dsp:cNvPr id="0" name=""/>
        <dsp:cNvSpPr/>
      </dsp:nvSpPr>
      <dsp:spPr>
        <a:xfrm rot="5400000">
          <a:off x="4223111" y="1101701"/>
          <a:ext cx="1425827" cy="7936981"/>
        </a:xfrm>
        <a:prstGeom prst="round2SameRect">
          <a:avLst/>
        </a:prstGeom>
        <a:solidFill>
          <a:schemeClr val="lt1">
            <a:alpha val="90000"/>
            <a:hueOff val="0"/>
            <a:satOff val="0"/>
            <a:lumOff val="0"/>
            <a:alphaOff val="0"/>
          </a:schemeClr>
        </a:solidFill>
        <a:ln w="15875" cap="rnd" cmpd="sng" algn="ctr">
          <a:solidFill>
            <a:schemeClr val="accent4">
              <a:hueOff val="-492612"/>
              <a:satOff val="14709"/>
              <a:lumOff val="5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altLang="zh-CN" sz="2400" kern="1200" dirty="0" smtClean="0"/>
            <a:t>Developing disaster prevention publicity and education activities in communities </a:t>
          </a:r>
          <a:endParaRPr lang="zh-CN" altLang="en-US" sz="2400" kern="1200" dirty="0"/>
        </a:p>
        <a:p>
          <a:pPr marL="228600" lvl="1" indent="-228600" algn="l" defTabSz="1066800">
            <a:lnSpc>
              <a:spcPct val="90000"/>
            </a:lnSpc>
            <a:spcBef>
              <a:spcPct val="0"/>
            </a:spcBef>
            <a:spcAft>
              <a:spcPct val="15000"/>
            </a:spcAft>
            <a:buChar char="••"/>
          </a:pPr>
          <a:r>
            <a:rPr lang="en-US" altLang="zh-CN" sz="2400" kern="1200" dirty="0" smtClean="0"/>
            <a:t>Building the relief materials reserves at different levels </a:t>
          </a:r>
          <a:endParaRPr lang="zh-CN" altLang="en-US" sz="2400" kern="1200" dirty="0"/>
        </a:p>
      </dsp:txBody>
      <dsp:txXfrm rot="-5400000">
        <a:off x="967535" y="4426881"/>
        <a:ext cx="7867378" cy="12866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91E115-8FF8-41A0-9BD7-DFD90DBA6739}" type="datetimeFigureOut">
              <a:rPr lang="zh-CN" altLang="en-US" smtClean="0"/>
              <a:t>2016/9/14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554BE-F30C-4F79-AC7C-B903AA812953}" type="slidenum">
              <a:rPr lang="zh-CN" altLang="en-US" smtClean="0"/>
              <a:t>‹#›</a:t>
            </a:fld>
            <a:endParaRPr lang="zh-CN" altLang="en-US"/>
          </a:p>
        </p:txBody>
      </p:sp>
    </p:spTree>
    <p:extLst>
      <p:ext uri="{BB962C8B-B14F-4D97-AF65-F5344CB8AC3E}">
        <p14:creationId xmlns:p14="http://schemas.microsoft.com/office/powerpoint/2010/main" val="3592596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p:spPr>
      </p:sp>
      <p:sp>
        <p:nvSpPr>
          <p:cNvPr id="32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及</a:t>
            </a:r>
          </a:p>
        </p:txBody>
      </p:sp>
      <p:sp>
        <p:nvSpPr>
          <p:cNvPr id="4" name="灯片编号占位符 3"/>
          <p:cNvSpPr>
            <a:spLocks noGrp="1"/>
          </p:cNvSpPr>
          <p:nvPr>
            <p:ph type="sldNum" sz="quarter" idx="5"/>
          </p:nvPr>
        </p:nvSpPr>
        <p:spPr/>
        <p:txBody>
          <a:bodyPr/>
          <a:lstStyle/>
          <a:p>
            <a:pPr>
              <a:defRPr/>
            </a:pPr>
            <a:fld id="{696B6151-505C-477F-AB01-FDA26B7A7B8E}" type="slidenum">
              <a:rPr lang="zh-CN" altLang="en-US" smtClean="0"/>
              <a:pPr>
                <a:defRPr/>
              </a:pPr>
              <a:t>8</a:t>
            </a:fld>
            <a:endParaRPr lang="zh-CN" altLang="en-US"/>
          </a:p>
        </p:txBody>
      </p:sp>
    </p:spTree>
    <p:extLst>
      <p:ext uri="{BB962C8B-B14F-4D97-AF65-F5344CB8AC3E}">
        <p14:creationId xmlns:p14="http://schemas.microsoft.com/office/powerpoint/2010/main" val="2244499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p:spPr>
      </p:sp>
      <p:sp>
        <p:nvSpPr>
          <p:cNvPr id="32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及</a:t>
            </a:r>
          </a:p>
        </p:txBody>
      </p:sp>
      <p:sp>
        <p:nvSpPr>
          <p:cNvPr id="4" name="灯片编号占位符 3"/>
          <p:cNvSpPr>
            <a:spLocks noGrp="1"/>
          </p:cNvSpPr>
          <p:nvPr>
            <p:ph type="sldNum" sz="quarter" idx="5"/>
          </p:nvPr>
        </p:nvSpPr>
        <p:spPr/>
        <p:txBody>
          <a:bodyPr/>
          <a:lstStyle/>
          <a:p>
            <a:pPr>
              <a:defRPr/>
            </a:pPr>
            <a:fld id="{696B6151-505C-477F-AB01-FDA26B7A7B8E}" type="slidenum">
              <a:rPr lang="zh-CN" altLang="en-US" smtClean="0"/>
              <a:pPr>
                <a:defRPr/>
              </a:pPr>
              <a:t>10</a:t>
            </a:fld>
            <a:endParaRPr lang="zh-CN" altLang="en-US"/>
          </a:p>
        </p:txBody>
      </p:sp>
    </p:spTree>
    <p:extLst>
      <p:ext uri="{BB962C8B-B14F-4D97-AF65-F5344CB8AC3E}">
        <p14:creationId xmlns:p14="http://schemas.microsoft.com/office/powerpoint/2010/main" val="740625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p:spPr>
      </p:sp>
      <p:sp>
        <p:nvSpPr>
          <p:cNvPr id="30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及</a:t>
            </a:r>
          </a:p>
        </p:txBody>
      </p:sp>
      <p:sp>
        <p:nvSpPr>
          <p:cNvPr id="4" name="灯片编号占位符 3"/>
          <p:cNvSpPr>
            <a:spLocks noGrp="1"/>
          </p:cNvSpPr>
          <p:nvPr>
            <p:ph type="sldNum" sz="quarter" idx="5"/>
          </p:nvPr>
        </p:nvSpPr>
        <p:spPr/>
        <p:txBody>
          <a:bodyPr/>
          <a:lstStyle/>
          <a:p>
            <a:pPr>
              <a:defRPr/>
            </a:pPr>
            <a:fld id="{F9CD89C5-9380-451A-A6D8-1279A3A91C14}" type="slidenum">
              <a:rPr lang="zh-CN" altLang="en-US" smtClean="0"/>
              <a:pPr>
                <a:defRPr/>
              </a:pPr>
              <a:t>11</a:t>
            </a:fld>
            <a:endParaRPr lang="zh-CN" altLang="en-US"/>
          </a:p>
        </p:txBody>
      </p:sp>
    </p:spTree>
    <p:extLst>
      <p:ext uri="{BB962C8B-B14F-4D97-AF65-F5344CB8AC3E}">
        <p14:creationId xmlns:p14="http://schemas.microsoft.com/office/powerpoint/2010/main" val="1182139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97848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819409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750118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29624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16356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70073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51790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1409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653200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78834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86376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81618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648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26265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49044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134325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DCC775D-F11B-4A93-AFC3-224570770978}" type="datetimeFigureOut">
              <a:rPr lang="zh-CN" altLang="en-US" smtClean="0"/>
              <a:t>2016/9/14</a:t>
            </a:fld>
            <a:endParaRPr lang="zh-CN"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16654241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wmf"/><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wmf"/></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jp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89213" y="2514600"/>
            <a:ext cx="9502703" cy="2262781"/>
          </a:xfrm>
        </p:spPr>
        <p:txBody>
          <a:bodyPr>
            <a:normAutofit fontScale="90000"/>
          </a:bodyPr>
          <a:lstStyle/>
          <a:p>
            <a:r>
              <a:rPr lang="en-US" altLang="zh-CN" i="1" dirty="0"/>
              <a:t>An Urban </a:t>
            </a:r>
            <a:r>
              <a:rPr lang="en-US" altLang="zh-CN" i="1" dirty="0" smtClean="0"/>
              <a:t>Vulnerability Study </a:t>
            </a:r>
            <a:br>
              <a:rPr lang="en-US" altLang="zh-CN" i="1" dirty="0" smtClean="0"/>
            </a:br>
            <a:r>
              <a:rPr lang="en-US" altLang="zh-CN" i="1" dirty="0" smtClean="0"/>
              <a:t>Based </a:t>
            </a:r>
            <a:r>
              <a:rPr lang="en-US" altLang="zh-CN" i="1" dirty="0"/>
              <a:t>on Historical Flood Data</a:t>
            </a:r>
            <a:endParaRPr lang="zh-CN" altLang="en-US" dirty="0"/>
          </a:p>
        </p:txBody>
      </p:sp>
      <p:sp>
        <p:nvSpPr>
          <p:cNvPr id="3" name="副标题 2"/>
          <p:cNvSpPr>
            <a:spLocks noGrp="1"/>
          </p:cNvSpPr>
          <p:nvPr>
            <p:ph type="subTitle" idx="1"/>
          </p:nvPr>
        </p:nvSpPr>
        <p:spPr>
          <a:xfrm>
            <a:off x="2589213" y="4777379"/>
            <a:ext cx="8915399" cy="1797592"/>
          </a:xfrm>
        </p:spPr>
        <p:txBody>
          <a:bodyPr>
            <a:normAutofit/>
          </a:bodyPr>
          <a:lstStyle/>
          <a:p>
            <a:r>
              <a:rPr lang="en-US" altLang="zh-CN" dirty="0" smtClean="0"/>
              <a:t>Li Yi &amp; Yang </a:t>
            </a:r>
            <a:r>
              <a:rPr lang="en-US" altLang="zh-CN" dirty="0" err="1" smtClean="0"/>
              <a:t>PeiGuo</a:t>
            </a:r>
            <a:endParaRPr lang="en-US" altLang="zh-CN" dirty="0" smtClean="0"/>
          </a:p>
          <a:p>
            <a:r>
              <a:rPr lang="en-US" altLang="zh-CN" dirty="0" smtClean="0"/>
              <a:t>liyi@ndrcc.gov.cn</a:t>
            </a:r>
          </a:p>
          <a:p>
            <a:r>
              <a:rPr lang="en-US" altLang="zh-CN" dirty="0" smtClean="0"/>
              <a:t>National Disaster Reduction Center of </a:t>
            </a:r>
            <a:r>
              <a:rPr lang="en-US" altLang="zh-CN" dirty="0" smtClean="0"/>
              <a:t>China (NDRCC)</a:t>
            </a:r>
            <a:endParaRPr lang="en-US" altLang="zh-CN" dirty="0" smtClean="0"/>
          </a:p>
          <a:p>
            <a:r>
              <a:rPr lang="en-US" altLang="zh-CN" dirty="0"/>
              <a:t>2016.9.14</a:t>
            </a:r>
            <a:endParaRPr lang="zh-CN" altLang="en-US" dirty="0"/>
          </a:p>
          <a:p>
            <a:endParaRPr lang="zh-CN" altLang="en-US" dirty="0"/>
          </a:p>
        </p:txBody>
      </p:sp>
    </p:spTree>
    <p:extLst>
      <p:ext uri="{BB962C8B-B14F-4D97-AF65-F5344CB8AC3E}">
        <p14:creationId xmlns:p14="http://schemas.microsoft.com/office/powerpoint/2010/main" val="2076533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65964" y="70758"/>
            <a:ext cx="7134116" cy="6768071"/>
          </a:xfrm>
        </p:spPr>
      </p:pic>
      <p:sp>
        <p:nvSpPr>
          <p:cNvPr id="5" name="TextBox 7"/>
          <p:cNvSpPr txBox="1"/>
          <p:nvPr/>
        </p:nvSpPr>
        <p:spPr>
          <a:xfrm>
            <a:off x="1509990" y="55418"/>
            <a:ext cx="3110499" cy="954107"/>
          </a:xfrm>
          <a:prstGeom prst="rect">
            <a:avLst/>
          </a:prstGeom>
          <a:noFill/>
        </p:spPr>
        <p:txBody>
          <a:bodyPr wrap="square">
            <a:spAutoFit/>
          </a:bodyPr>
          <a:lstStyle/>
          <a:p>
            <a:pPr>
              <a:defRPr/>
            </a:pPr>
            <a:r>
              <a:rPr lang="en-US" altLang="zh-CN" sz="2800" b="1" dirty="0">
                <a:latin typeface="Adobe Gothic Std B" pitchFamily="34" charset="-128"/>
                <a:ea typeface="Adobe Gothic Std B" pitchFamily="34" charset="-128"/>
              </a:rPr>
              <a:t>0. Introduction of </a:t>
            </a:r>
            <a:r>
              <a:rPr lang="en-US" altLang="zh-CN" sz="2800" b="1" dirty="0" smtClean="0">
                <a:latin typeface="Adobe Gothic Std B" pitchFamily="34" charset="-128"/>
                <a:ea typeface="Adobe Gothic Std B" pitchFamily="34" charset="-128"/>
              </a:rPr>
              <a:t>NDRCC </a:t>
            </a:r>
            <a:r>
              <a:rPr lang="en-US" altLang="zh-CN" sz="2800" b="1" dirty="0" smtClean="0">
                <a:latin typeface="Adobe Gothic Std B" pitchFamily="34" charset="-128"/>
              </a:rPr>
              <a:t>- </a:t>
            </a:r>
            <a:r>
              <a:rPr lang="en-US" altLang="zh-CN" sz="2800" b="1" dirty="0" smtClean="0">
                <a:latin typeface="Adobe Gothic Std B" pitchFamily="34" charset="-128"/>
                <a:ea typeface="Adobe Gothic Std B" pitchFamily="34" charset="-128"/>
              </a:rPr>
              <a:t>NCDR</a:t>
            </a:r>
            <a:endParaRPr lang="zh-CN" altLang="en-US" sz="2800" b="1" dirty="0">
              <a:latin typeface="Adobe Gothic Std B" pitchFamily="34" charset="-128"/>
            </a:endParaRPr>
          </a:p>
        </p:txBody>
      </p:sp>
      <p:sp>
        <p:nvSpPr>
          <p:cNvPr id="6" name="矩形 5"/>
          <p:cNvSpPr/>
          <p:nvPr/>
        </p:nvSpPr>
        <p:spPr>
          <a:xfrm>
            <a:off x="366992" y="1804279"/>
            <a:ext cx="4398972" cy="4431983"/>
          </a:xfrm>
          <a:prstGeom prst="rect">
            <a:avLst/>
          </a:prstGeom>
        </p:spPr>
        <p:txBody>
          <a:bodyPr wrap="square">
            <a:spAutoFit/>
          </a:bodyPr>
          <a:lstStyle/>
          <a:p>
            <a:pPr marL="342900" indent="-342900">
              <a:buFont typeface="Arial" panose="020B0604020202020204" pitchFamily="34" charset="0"/>
              <a:buChar char="•"/>
            </a:pPr>
            <a:r>
              <a:rPr lang="en-US" altLang="zh-CN" sz="2400" dirty="0" smtClean="0"/>
              <a:t>National Commission for Disaster Reduction (NCDR) is a </a:t>
            </a:r>
            <a:r>
              <a:rPr lang="en-US" altLang="zh-CN" sz="2400" dirty="0"/>
              <a:t>deliberation and coordination </a:t>
            </a:r>
            <a:r>
              <a:rPr lang="en-US" altLang="zh-CN" sz="2400" dirty="0" smtClean="0"/>
              <a:t>agency of China. </a:t>
            </a:r>
          </a:p>
          <a:p>
            <a:pPr marL="342900" indent="-342900">
              <a:buFont typeface="Arial" panose="020B0604020202020204" pitchFamily="34" charset="0"/>
              <a:buChar char="•"/>
            </a:pPr>
            <a:r>
              <a:rPr lang="en-US" altLang="zh-CN" sz="2400" dirty="0" smtClean="0"/>
              <a:t>It has 35 ministries, including Ministry of Civil Affairs (MCA).</a:t>
            </a:r>
          </a:p>
          <a:p>
            <a:pPr marL="342900" indent="-342900">
              <a:buFont typeface="Arial" panose="020B0604020202020204" pitchFamily="34" charset="0"/>
              <a:buChar char="•"/>
            </a:pPr>
            <a:endParaRPr lang="en-US" altLang="zh-CN" sz="2400" dirty="0" smtClean="0"/>
          </a:p>
          <a:p>
            <a:pPr marL="342900" indent="-342900">
              <a:buFont typeface="Arial" panose="020B0604020202020204" pitchFamily="34" charset="0"/>
              <a:buChar char="•"/>
            </a:pPr>
            <a:r>
              <a:rPr lang="en-US" altLang="zh-CN" sz="2400" b="1" dirty="0" smtClean="0"/>
              <a:t>NDRCC is a technical support institution of MCA.</a:t>
            </a:r>
          </a:p>
          <a:p>
            <a:endParaRPr lang="zh-CN" altLang="en-US" dirty="0"/>
          </a:p>
        </p:txBody>
      </p:sp>
    </p:spTree>
    <p:extLst>
      <p:ext uri="{BB962C8B-B14F-4D97-AF65-F5344CB8AC3E}">
        <p14:creationId xmlns:p14="http://schemas.microsoft.com/office/powerpoint/2010/main" val="2778767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2"/>
          <p:cNvGrpSpPr>
            <a:grpSpLocks/>
          </p:cNvGrpSpPr>
          <p:nvPr/>
        </p:nvGrpSpPr>
        <p:grpSpPr bwMode="auto">
          <a:xfrm>
            <a:off x="6532033" y="1316568"/>
            <a:ext cx="1100667" cy="827617"/>
            <a:chOff x="0" y="0"/>
            <a:chExt cx="606" cy="636"/>
          </a:xfrm>
        </p:grpSpPr>
        <p:pic>
          <p:nvPicPr>
            <p:cNvPr id="32813" name="Picture 15" descr="light_shadow"/>
            <p:cNvPicPr>
              <a:picLocks noChangeAspect="1" noChangeArrowheads="1"/>
            </p:cNvPicPr>
            <p:nvPr/>
          </p:nvPicPr>
          <p:blipFill>
            <a:blip r:embed="rId2">
              <a:lum bright="-84000" contrast="-48000"/>
              <a:extLst>
                <a:ext uri="{28A0092B-C50C-407E-A947-70E740481C1C}">
                  <a14:useLocalDpi xmlns:a14="http://schemas.microsoft.com/office/drawing/2010/main" val="0"/>
                </a:ext>
              </a:extLst>
            </a:blip>
            <a:srcRect/>
            <a:stretch>
              <a:fillRect/>
            </a:stretch>
          </p:blipFill>
          <p:spPr bwMode="auto">
            <a:xfrm>
              <a:off x="58" y="498"/>
              <a:ext cx="49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14" name="Picture 16"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6"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815" name="Group 5"/>
            <p:cNvGrpSpPr>
              <a:grpSpLocks/>
            </p:cNvGrpSpPr>
            <p:nvPr/>
          </p:nvGrpSpPr>
          <p:grpSpPr bwMode="auto">
            <a:xfrm>
              <a:off x="-3" y="-6"/>
              <a:ext cx="609" cy="600"/>
              <a:chOff x="0" y="0"/>
              <a:chExt cx="829056" cy="585216"/>
            </a:xfrm>
          </p:grpSpPr>
          <p:pic>
            <p:nvPicPr>
              <p:cNvPr id="32828" name="Oval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29056" cy="5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29" name="Text Box 7"/>
              <p:cNvSpPr txBox="1">
                <a:spLocks noChangeArrowheads="1"/>
              </p:cNvSpPr>
              <p:nvPr/>
            </p:nvSpPr>
            <p:spPr bwMode="auto">
              <a:xfrm>
                <a:off x="124031" y="89867"/>
                <a:ext cx="579863" cy="40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nvGrpSpPr>
            <p:cNvPr id="32816" name="Group 8"/>
            <p:cNvGrpSpPr>
              <a:grpSpLocks/>
            </p:cNvGrpSpPr>
            <p:nvPr/>
          </p:nvGrpSpPr>
          <p:grpSpPr bwMode="auto">
            <a:xfrm rot="-1045052" flipH="1" flipV="1">
              <a:off x="28" y="485"/>
              <a:ext cx="478" cy="107"/>
              <a:chOff x="0" y="0"/>
              <a:chExt cx="898" cy="236"/>
            </a:xfrm>
          </p:grpSpPr>
          <p:grpSp>
            <p:nvGrpSpPr>
              <p:cNvPr id="32818" name="Group 9"/>
              <p:cNvGrpSpPr>
                <a:grpSpLocks/>
              </p:cNvGrpSpPr>
              <p:nvPr/>
            </p:nvGrpSpPr>
            <p:grpSpPr bwMode="auto">
              <a:xfrm>
                <a:off x="0" y="0"/>
                <a:ext cx="742" cy="186"/>
                <a:chOff x="0" y="0"/>
                <a:chExt cx="1118" cy="279"/>
              </a:xfrm>
            </p:grpSpPr>
            <p:sp>
              <p:nvSpPr>
                <p:cNvPr id="32824" name="AutoShape 20"/>
                <p:cNvSpPr>
                  <a:spLocks noChangeArrowheads="1"/>
                </p:cNvSpPr>
                <p:nvPr/>
              </p:nvSpPr>
              <p:spPr bwMode="auto">
                <a:xfrm rot="5263130">
                  <a:off x="288"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5" name="AutoShape 21"/>
                <p:cNvSpPr>
                  <a:spLocks noChangeArrowheads="1"/>
                </p:cNvSpPr>
                <p:nvPr/>
              </p:nvSpPr>
              <p:spPr bwMode="auto">
                <a:xfrm rot="6078281">
                  <a:off x="424"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6" name="AutoShape 22"/>
                <p:cNvSpPr>
                  <a:spLocks noChangeArrowheads="1"/>
                </p:cNvSpPr>
                <p:nvPr/>
              </p:nvSpPr>
              <p:spPr bwMode="auto">
                <a:xfrm rot="6373927">
                  <a:off x="500" y="-27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7" name="AutoShape 23"/>
                <p:cNvSpPr>
                  <a:spLocks noChangeArrowheads="1"/>
                </p:cNvSpPr>
                <p:nvPr/>
              </p:nvSpPr>
              <p:spPr bwMode="auto">
                <a:xfrm rot="6906312">
                  <a:off x="590" y="-24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nvGrpSpPr>
              <p:cNvPr id="32819" name="Group 14"/>
              <p:cNvGrpSpPr>
                <a:grpSpLocks/>
              </p:cNvGrpSpPr>
              <p:nvPr/>
            </p:nvGrpSpPr>
            <p:grpSpPr bwMode="auto">
              <a:xfrm rot="1353540">
                <a:off x="156" y="50"/>
                <a:ext cx="742" cy="186"/>
                <a:chOff x="0" y="0"/>
                <a:chExt cx="1118" cy="279"/>
              </a:xfrm>
            </p:grpSpPr>
            <p:sp>
              <p:nvSpPr>
                <p:cNvPr id="32820" name="AutoShape 25"/>
                <p:cNvSpPr>
                  <a:spLocks noChangeArrowheads="1"/>
                </p:cNvSpPr>
                <p:nvPr/>
              </p:nvSpPr>
              <p:spPr bwMode="auto">
                <a:xfrm rot="5263130">
                  <a:off x="288" y="-294"/>
                  <a:ext cx="227" cy="816"/>
                </a:xfrm>
                <a:prstGeom prst="moon">
                  <a:avLst>
                    <a:gd name="adj" fmla="val 49773"/>
                  </a:avLst>
                </a:prstGeom>
                <a:solidFill>
                  <a:srgbClr val="FFFFFF">
                    <a:alpha val="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1" name="AutoShape 26"/>
                <p:cNvSpPr>
                  <a:spLocks noChangeArrowheads="1"/>
                </p:cNvSpPr>
                <p:nvPr/>
              </p:nvSpPr>
              <p:spPr bwMode="auto">
                <a:xfrm rot="6078281">
                  <a:off x="424"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2" name="AutoShape 27"/>
                <p:cNvSpPr>
                  <a:spLocks noChangeArrowheads="1"/>
                </p:cNvSpPr>
                <p:nvPr/>
              </p:nvSpPr>
              <p:spPr bwMode="auto">
                <a:xfrm rot="6373927">
                  <a:off x="500" y="-27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23" name="AutoShape 28"/>
                <p:cNvSpPr>
                  <a:spLocks noChangeArrowheads="1"/>
                </p:cNvSpPr>
                <p:nvPr/>
              </p:nvSpPr>
              <p:spPr bwMode="auto">
                <a:xfrm rot="6906312">
                  <a:off x="590" y="-24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sp>
          <p:nvSpPr>
            <p:cNvPr id="32817" name="Freeform 29"/>
            <p:cNvSpPr>
              <a:spLocks noChangeArrowheads="1"/>
            </p:cNvSpPr>
            <p:nvPr/>
          </p:nvSpPr>
          <p:spPr bwMode="auto">
            <a:xfrm>
              <a:off x="62" y="12"/>
              <a:ext cx="473" cy="204"/>
            </a:xfrm>
            <a:custGeom>
              <a:avLst/>
              <a:gdLst>
                <a:gd name="T0" fmla="*/ 21 w 1321"/>
                <a:gd name="T1" fmla="*/ 3 h 712"/>
                <a:gd name="T2" fmla="*/ 22 w 1321"/>
                <a:gd name="T3" fmla="*/ 3 h 712"/>
                <a:gd name="T4" fmla="*/ 22 w 1321"/>
                <a:gd name="T5" fmla="*/ 3 h 712"/>
                <a:gd name="T6" fmla="*/ 22 w 1321"/>
                <a:gd name="T7" fmla="*/ 3 h 712"/>
                <a:gd name="T8" fmla="*/ 21 w 1321"/>
                <a:gd name="T9" fmla="*/ 4 h 712"/>
                <a:gd name="T10" fmla="*/ 21 w 1321"/>
                <a:gd name="T11" fmla="*/ 4 h 712"/>
                <a:gd name="T12" fmla="*/ 20 w 1321"/>
                <a:gd name="T13" fmla="*/ 4 h 712"/>
                <a:gd name="T14" fmla="*/ 20 w 1321"/>
                <a:gd name="T15" fmla="*/ 4 h 712"/>
                <a:gd name="T16" fmla="*/ 19 w 1321"/>
                <a:gd name="T17" fmla="*/ 4 h 712"/>
                <a:gd name="T18" fmla="*/ 18 w 1321"/>
                <a:gd name="T19" fmla="*/ 5 h 712"/>
                <a:gd name="T20" fmla="*/ 17 w 1321"/>
                <a:gd name="T21" fmla="*/ 5 h 712"/>
                <a:gd name="T22" fmla="*/ 16 w 1321"/>
                <a:gd name="T23" fmla="*/ 5 h 712"/>
                <a:gd name="T24" fmla="*/ 15 w 1321"/>
                <a:gd name="T25" fmla="*/ 5 h 712"/>
                <a:gd name="T26" fmla="*/ 14 w 1321"/>
                <a:gd name="T27" fmla="*/ 5 h 712"/>
                <a:gd name="T28" fmla="*/ 13 w 1321"/>
                <a:gd name="T29" fmla="*/ 5 h 712"/>
                <a:gd name="T30" fmla="*/ 8 w 1321"/>
                <a:gd name="T31" fmla="*/ 5 h 712"/>
                <a:gd name="T32" fmla="*/ 8 w 1321"/>
                <a:gd name="T33" fmla="*/ 5 h 712"/>
                <a:gd name="T34" fmla="*/ 7 w 1321"/>
                <a:gd name="T35" fmla="*/ 5 h 712"/>
                <a:gd name="T36" fmla="*/ 6 w 1321"/>
                <a:gd name="T37" fmla="*/ 5 h 712"/>
                <a:gd name="T38" fmla="*/ 5 w 1321"/>
                <a:gd name="T39" fmla="*/ 5 h 712"/>
                <a:gd name="T40" fmla="*/ 4 w 1321"/>
                <a:gd name="T41" fmla="*/ 5 h 712"/>
                <a:gd name="T42" fmla="*/ 3 w 1321"/>
                <a:gd name="T43" fmla="*/ 5 h 712"/>
                <a:gd name="T44" fmla="*/ 2 w 1321"/>
                <a:gd name="T45" fmla="*/ 4 h 712"/>
                <a:gd name="T46" fmla="*/ 2 w 1321"/>
                <a:gd name="T47" fmla="*/ 4 h 712"/>
                <a:gd name="T48" fmla="*/ 1 w 1321"/>
                <a:gd name="T49" fmla="*/ 4 h 712"/>
                <a:gd name="T50" fmla="*/ 1 w 1321"/>
                <a:gd name="T51" fmla="*/ 4 h 712"/>
                <a:gd name="T52" fmla="*/ 0 w 1321"/>
                <a:gd name="T53" fmla="*/ 4 h 712"/>
                <a:gd name="T54" fmla="*/ 0 w 1321"/>
                <a:gd name="T55" fmla="*/ 4 h 712"/>
                <a:gd name="T56" fmla="*/ 0 w 1321"/>
                <a:gd name="T57" fmla="*/ 3 h 712"/>
                <a:gd name="T58" fmla="*/ 0 w 1321"/>
                <a:gd name="T59" fmla="*/ 3 h 712"/>
                <a:gd name="T60" fmla="*/ 0 w 1321"/>
                <a:gd name="T61" fmla="*/ 3 h 712"/>
                <a:gd name="T62" fmla="*/ 0 w 1321"/>
                <a:gd name="T63" fmla="*/ 3 h 712"/>
                <a:gd name="T64" fmla="*/ 1 w 1321"/>
                <a:gd name="T65" fmla="*/ 3 h 712"/>
                <a:gd name="T66" fmla="*/ 1 w 1321"/>
                <a:gd name="T67" fmla="*/ 2 h 712"/>
                <a:gd name="T68" fmla="*/ 3 w 1321"/>
                <a:gd name="T69" fmla="*/ 1 h 712"/>
                <a:gd name="T70" fmla="*/ 3 w 1321"/>
                <a:gd name="T71" fmla="*/ 1 h 712"/>
                <a:gd name="T72" fmla="*/ 5 w 1321"/>
                <a:gd name="T73" fmla="*/ 1 h 712"/>
                <a:gd name="T74" fmla="*/ 6 w 1321"/>
                <a:gd name="T75" fmla="*/ 1 h 712"/>
                <a:gd name="T76" fmla="*/ 7 w 1321"/>
                <a:gd name="T77" fmla="*/ 0 h 712"/>
                <a:gd name="T78" fmla="*/ 8 w 1321"/>
                <a:gd name="T79" fmla="*/ 0 h 712"/>
                <a:gd name="T80" fmla="*/ 9 w 1321"/>
                <a:gd name="T81" fmla="*/ 0 h 712"/>
                <a:gd name="T82" fmla="*/ 11 w 1321"/>
                <a:gd name="T83" fmla="*/ 0 h 712"/>
                <a:gd name="T84" fmla="*/ 13 w 1321"/>
                <a:gd name="T85" fmla="*/ 0 h 712"/>
                <a:gd name="T86" fmla="*/ 14 w 1321"/>
                <a:gd name="T87" fmla="*/ 0 h 712"/>
                <a:gd name="T88" fmla="*/ 15 w 1321"/>
                <a:gd name="T89" fmla="*/ 0 h 712"/>
                <a:gd name="T90" fmla="*/ 17 w 1321"/>
                <a:gd name="T91" fmla="*/ 1 h 712"/>
                <a:gd name="T92" fmla="*/ 18 w 1321"/>
                <a:gd name="T93" fmla="*/ 1 h 712"/>
                <a:gd name="T94" fmla="*/ 19 w 1321"/>
                <a:gd name="T95" fmla="*/ 1 h 712"/>
                <a:gd name="T96" fmla="*/ 20 w 1321"/>
                <a:gd name="T97" fmla="*/ 2 h 712"/>
                <a:gd name="T98" fmla="*/ 21 w 1321"/>
                <a:gd name="T99" fmla="*/ 2 h 712"/>
                <a:gd name="T100" fmla="*/ 21 w 1321"/>
                <a:gd name="T101" fmla="*/ 3 h 7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21"/>
                <a:gd name="T154" fmla="*/ 0 h 712"/>
                <a:gd name="T155" fmla="*/ 1321 w 1321"/>
                <a:gd name="T156" fmla="*/ 712 h 71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CAF6A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pic>
        <p:nvPicPr>
          <p:cNvPr id="32771" name="Picture 3" descr="box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1734" y="3644900"/>
            <a:ext cx="1667933" cy="122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AutoShape 4"/>
          <p:cNvSpPr>
            <a:spLocks noChangeArrowheads="1"/>
          </p:cNvSpPr>
          <p:nvPr/>
        </p:nvSpPr>
        <p:spPr bwMode="auto">
          <a:xfrm>
            <a:off x="5422900" y="3621617"/>
            <a:ext cx="1667933" cy="1227667"/>
          </a:xfrm>
          <a:prstGeom prst="roundRect">
            <a:avLst>
              <a:gd name="adj" fmla="val 9991"/>
            </a:avLst>
          </a:pr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864" tIns="60932" rIns="121864" bIns="6093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pic>
        <p:nvPicPr>
          <p:cNvPr id="32773" name="Picture 5" descr="box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1734" y="2377018"/>
            <a:ext cx="1667933" cy="12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AutoShape 6"/>
          <p:cNvSpPr>
            <a:spLocks noChangeArrowheads="1"/>
          </p:cNvSpPr>
          <p:nvPr/>
        </p:nvSpPr>
        <p:spPr bwMode="auto">
          <a:xfrm>
            <a:off x="5389034" y="2377018"/>
            <a:ext cx="1667933" cy="1229783"/>
          </a:xfrm>
          <a:prstGeom prst="roundRect">
            <a:avLst>
              <a:gd name="adj" fmla="val 9991"/>
            </a:avLst>
          </a:pr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864" tIns="60932" rIns="121864" bIns="6093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pic>
        <p:nvPicPr>
          <p:cNvPr id="32775" name="Picture 7" descr="box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5284" y="3644900"/>
            <a:ext cx="1667933" cy="122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AutoShape 8"/>
          <p:cNvSpPr>
            <a:spLocks noChangeArrowheads="1"/>
          </p:cNvSpPr>
          <p:nvPr/>
        </p:nvSpPr>
        <p:spPr bwMode="auto">
          <a:xfrm>
            <a:off x="7124700" y="3644900"/>
            <a:ext cx="1661584" cy="1227667"/>
          </a:xfrm>
          <a:prstGeom prst="roundRect">
            <a:avLst>
              <a:gd name="adj" fmla="val 9991"/>
            </a:avLst>
          </a:prstGeom>
          <a:solidFill>
            <a:schemeClr val="accent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864" tIns="60932" rIns="121864" bIns="6093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pic>
        <p:nvPicPr>
          <p:cNvPr id="32777" name="Picture 9" descr="box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5284" y="2377018"/>
            <a:ext cx="1617133" cy="12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AutoShape 10"/>
          <p:cNvSpPr>
            <a:spLocks noChangeArrowheads="1"/>
          </p:cNvSpPr>
          <p:nvPr/>
        </p:nvSpPr>
        <p:spPr bwMode="auto">
          <a:xfrm>
            <a:off x="7124701" y="2377018"/>
            <a:ext cx="1606551" cy="1229783"/>
          </a:xfrm>
          <a:prstGeom prst="roundRect">
            <a:avLst>
              <a:gd name="adj" fmla="val 9991"/>
            </a:avLst>
          </a:prstGeom>
          <a:solidFill>
            <a:schemeClr va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864" tIns="60932" rIns="121864" bIns="6093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nvGrpSpPr>
          <p:cNvPr id="32779" name="Group 28"/>
          <p:cNvGrpSpPr>
            <a:grpSpLocks/>
          </p:cNvGrpSpPr>
          <p:nvPr/>
        </p:nvGrpSpPr>
        <p:grpSpPr bwMode="auto">
          <a:xfrm>
            <a:off x="4339167" y="1714501"/>
            <a:ext cx="5609167" cy="3831167"/>
            <a:chOff x="0" y="0"/>
            <a:chExt cx="3084" cy="2947"/>
          </a:xfrm>
        </p:grpSpPr>
        <p:sp>
          <p:nvSpPr>
            <p:cNvPr id="32809" name="Arc 12"/>
            <p:cNvSpPr>
              <a:spLocks/>
            </p:cNvSpPr>
            <p:nvPr/>
          </p:nvSpPr>
          <p:spPr bwMode="auto">
            <a:xfrm rot="5400000" flipH="1">
              <a:off x="953" y="1140"/>
              <a:ext cx="1477" cy="2126"/>
            </a:xfrm>
            <a:custGeom>
              <a:avLst/>
              <a:gdLst>
                <a:gd name="T0" fmla="*/ 0 w 21600"/>
                <a:gd name="T1" fmla="*/ 1 h 29835"/>
                <a:gd name="T2" fmla="*/ 0 w 21600"/>
                <a:gd name="T3" fmla="*/ 0 h 29835"/>
                <a:gd name="T4" fmla="*/ 0 w 21600"/>
                <a:gd name="T5" fmla="*/ 0 h 29835"/>
                <a:gd name="T6" fmla="*/ 0 w 21600"/>
                <a:gd name="T7" fmla="*/ 1 h 29835"/>
                <a:gd name="T8" fmla="*/ 0 w 21600"/>
                <a:gd name="T9" fmla="*/ 0 h 29835"/>
                <a:gd name="T10" fmla="*/ 0 w 21600"/>
                <a:gd name="T11" fmla="*/ 0 h 29835"/>
                <a:gd name="T12" fmla="*/ 0 w 21600"/>
                <a:gd name="T13" fmla="*/ 0 h 29835"/>
                <a:gd name="T14" fmla="*/ 0 w 21600"/>
                <a:gd name="T15" fmla="*/ 1 h 29835"/>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9835"/>
                <a:gd name="T26" fmla="*/ 21600 w 21600"/>
                <a:gd name="T27" fmla="*/ 29835 h 298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9835" fill="none" extrusionOk="0">
                  <a:moveTo>
                    <a:pt x="4176" y="29835"/>
                  </a:moveTo>
                  <a:cubicBezTo>
                    <a:pt x="1463" y="26131"/>
                    <a:pt x="0" y="21659"/>
                    <a:pt x="0" y="17068"/>
                  </a:cubicBezTo>
                  <a:cubicBezTo>
                    <a:pt x="-1" y="10392"/>
                    <a:pt x="3086" y="4091"/>
                    <a:pt x="8362" y="0"/>
                  </a:cubicBezTo>
                </a:path>
                <a:path w="21600" h="29835" stroke="0" extrusionOk="0">
                  <a:moveTo>
                    <a:pt x="4176" y="29835"/>
                  </a:moveTo>
                  <a:cubicBezTo>
                    <a:pt x="1463" y="26131"/>
                    <a:pt x="0" y="21659"/>
                    <a:pt x="0" y="17068"/>
                  </a:cubicBezTo>
                  <a:cubicBezTo>
                    <a:pt x="-1" y="10392"/>
                    <a:pt x="3086" y="4091"/>
                    <a:pt x="8362" y="0"/>
                  </a:cubicBezTo>
                  <a:lnTo>
                    <a:pt x="21600" y="17068"/>
                  </a:lnTo>
                  <a:lnTo>
                    <a:pt x="4176" y="29835"/>
                  </a:lnTo>
                  <a:close/>
                </a:path>
              </a:pathLst>
            </a:custGeom>
            <a:noFill/>
            <a:ln w="76200" cap="rnd" cmpd="sng">
              <a:solidFill>
                <a:srgbClr val="FFCC66"/>
              </a:solidFill>
              <a:prstDash val="sysDot"/>
              <a:miter lim="800000"/>
              <a:headEnd/>
              <a:tailEnd type="arrow" w="med" len="med"/>
            </a:ln>
            <a:extLst>
              <a:ext uri="{909E8E84-426E-40DD-AFC4-6F175D3DCCD1}">
                <a14:hiddenFill xmlns:a14="http://schemas.microsoft.com/office/drawing/2010/main">
                  <a:solidFill>
                    <a:srgbClr val="FFFFFF"/>
                  </a:solidFill>
                </a14:hiddenFill>
              </a:ext>
            </a:extLst>
          </p:spPr>
          <p:txBody>
            <a:bodyPr rot="10800000" vert="eaVert" wrap="none" anchor="ctr"/>
            <a:lstStyle/>
            <a:p>
              <a:endParaRPr lang="zh-CN" altLang="en-US" sz="2400"/>
            </a:p>
          </p:txBody>
        </p:sp>
        <p:sp>
          <p:nvSpPr>
            <p:cNvPr id="32810" name="Arc 13"/>
            <p:cNvSpPr>
              <a:spLocks/>
            </p:cNvSpPr>
            <p:nvPr/>
          </p:nvSpPr>
          <p:spPr bwMode="auto">
            <a:xfrm rot="5400000" flipH="1">
              <a:off x="-474" y="719"/>
              <a:ext cx="2487" cy="1539"/>
            </a:xfrm>
            <a:custGeom>
              <a:avLst/>
              <a:gdLst>
                <a:gd name="T0" fmla="*/ 1 w 36369"/>
                <a:gd name="T1" fmla="*/ 0 h 21600"/>
                <a:gd name="T2" fmla="*/ 0 w 36369"/>
                <a:gd name="T3" fmla="*/ 1 h 21600"/>
                <a:gd name="T4" fmla="*/ 0 w 36369"/>
                <a:gd name="T5" fmla="*/ 0 h 21600"/>
                <a:gd name="T6" fmla="*/ 1 w 36369"/>
                <a:gd name="T7" fmla="*/ 0 h 21600"/>
                <a:gd name="T8" fmla="*/ 0 w 36369"/>
                <a:gd name="T9" fmla="*/ 1 h 21600"/>
                <a:gd name="T10" fmla="*/ 0 w 36369"/>
                <a:gd name="T11" fmla="*/ 0 h 21600"/>
                <a:gd name="T12" fmla="*/ 0 w 36369"/>
                <a:gd name="T13" fmla="*/ 0 h 21600"/>
                <a:gd name="T14" fmla="*/ 1 w 36369"/>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36369"/>
                <a:gd name="T25" fmla="*/ 0 h 21600"/>
                <a:gd name="T26" fmla="*/ 36369 w 36369"/>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369" h="21600" fill="none" extrusionOk="0">
                  <a:moveTo>
                    <a:pt x="36368" y="11956"/>
                  </a:moveTo>
                  <a:cubicBezTo>
                    <a:pt x="32365" y="17980"/>
                    <a:pt x="25612" y="21599"/>
                    <a:pt x="18380" y="21600"/>
                  </a:cubicBezTo>
                  <a:cubicBezTo>
                    <a:pt x="10889" y="21600"/>
                    <a:pt x="3933" y="17719"/>
                    <a:pt x="-1" y="11345"/>
                  </a:cubicBezTo>
                </a:path>
                <a:path w="36369" h="21600" stroke="0" extrusionOk="0">
                  <a:moveTo>
                    <a:pt x="36368" y="11956"/>
                  </a:moveTo>
                  <a:cubicBezTo>
                    <a:pt x="32365" y="17980"/>
                    <a:pt x="25612" y="21599"/>
                    <a:pt x="18380" y="21600"/>
                  </a:cubicBezTo>
                  <a:cubicBezTo>
                    <a:pt x="10889" y="21600"/>
                    <a:pt x="3933" y="17719"/>
                    <a:pt x="-1" y="11345"/>
                  </a:cubicBezTo>
                  <a:lnTo>
                    <a:pt x="18380" y="0"/>
                  </a:lnTo>
                  <a:lnTo>
                    <a:pt x="36368" y="11956"/>
                  </a:lnTo>
                  <a:close/>
                </a:path>
              </a:pathLst>
            </a:custGeom>
            <a:noFill/>
            <a:ln w="76200" cap="rnd" cmpd="sng">
              <a:solidFill>
                <a:srgbClr val="FFCC66"/>
              </a:solidFill>
              <a:prstDash val="sysDot"/>
              <a:miter lim="800000"/>
              <a:headEnd/>
              <a:tailEnd type="arrow" w="med" len="med"/>
            </a:ln>
            <a:extLst>
              <a:ext uri="{909E8E84-426E-40DD-AFC4-6F175D3DCCD1}">
                <a14:hiddenFill xmlns:a14="http://schemas.microsoft.com/office/drawing/2010/main">
                  <a:solidFill>
                    <a:srgbClr val="FFFFFF"/>
                  </a:solidFill>
                </a14:hiddenFill>
              </a:ext>
            </a:extLst>
          </p:spPr>
          <p:txBody>
            <a:bodyPr rot="10800000" vert="eaVert" wrap="none" anchor="ctr"/>
            <a:lstStyle/>
            <a:p>
              <a:endParaRPr lang="zh-CN" altLang="en-US" sz="2400"/>
            </a:p>
          </p:txBody>
        </p:sp>
        <p:sp>
          <p:nvSpPr>
            <p:cNvPr id="32811" name="Arc 14"/>
            <p:cNvSpPr>
              <a:spLocks/>
            </p:cNvSpPr>
            <p:nvPr/>
          </p:nvSpPr>
          <p:spPr bwMode="auto">
            <a:xfrm rot="5400000" flipH="1">
              <a:off x="779" y="-155"/>
              <a:ext cx="1477" cy="1788"/>
            </a:xfrm>
            <a:custGeom>
              <a:avLst/>
              <a:gdLst>
                <a:gd name="T0" fmla="*/ 0 w 21600"/>
                <a:gd name="T1" fmla="*/ 0 h 25100"/>
                <a:gd name="T2" fmla="*/ 0 w 21600"/>
                <a:gd name="T3" fmla="*/ 0 h 25100"/>
                <a:gd name="T4" fmla="*/ 0 w 21600"/>
                <a:gd name="T5" fmla="*/ 1 h 25100"/>
                <a:gd name="T6" fmla="*/ 0 w 21600"/>
                <a:gd name="T7" fmla="*/ 0 h 25100"/>
                <a:gd name="T8" fmla="*/ 0 w 21600"/>
                <a:gd name="T9" fmla="*/ 0 h 25100"/>
                <a:gd name="T10" fmla="*/ 0 w 21600"/>
                <a:gd name="T11" fmla="*/ 1 h 25100"/>
                <a:gd name="T12" fmla="*/ 0 w 21600"/>
                <a:gd name="T13" fmla="*/ 0 h 25100"/>
                <a:gd name="T14" fmla="*/ 0 w 21600"/>
                <a:gd name="T15" fmla="*/ 0 h 251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5100"/>
                <a:gd name="T26" fmla="*/ 21600 w 21600"/>
                <a:gd name="T27" fmla="*/ 25100 h 251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5100" fill="none" extrusionOk="0">
                  <a:moveTo>
                    <a:pt x="17687" y="0"/>
                  </a:moveTo>
                  <a:cubicBezTo>
                    <a:pt x="20234" y="3632"/>
                    <a:pt x="21600" y="7961"/>
                    <a:pt x="21600" y="12398"/>
                  </a:cubicBezTo>
                  <a:cubicBezTo>
                    <a:pt x="21600" y="16962"/>
                    <a:pt x="20154" y="21408"/>
                    <a:pt x="17470" y="25100"/>
                  </a:cubicBezTo>
                </a:path>
                <a:path w="21600" h="25100" stroke="0" extrusionOk="0">
                  <a:moveTo>
                    <a:pt x="17687" y="0"/>
                  </a:moveTo>
                  <a:cubicBezTo>
                    <a:pt x="20234" y="3632"/>
                    <a:pt x="21600" y="7961"/>
                    <a:pt x="21600" y="12398"/>
                  </a:cubicBezTo>
                  <a:cubicBezTo>
                    <a:pt x="21600" y="16962"/>
                    <a:pt x="20154" y="21408"/>
                    <a:pt x="17470" y="25100"/>
                  </a:cubicBezTo>
                  <a:lnTo>
                    <a:pt x="0" y="12398"/>
                  </a:lnTo>
                  <a:lnTo>
                    <a:pt x="17687" y="0"/>
                  </a:lnTo>
                  <a:close/>
                </a:path>
              </a:pathLst>
            </a:custGeom>
            <a:noFill/>
            <a:ln w="76200" cap="rnd" cmpd="sng">
              <a:solidFill>
                <a:srgbClr val="FFCC66"/>
              </a:solidFill>
              <a:prstDash val="sysDot"/>
              <a:miter lim="800000"/>
              <a:headEnd/>
              <a:tailEnd type="arrow" w="med" len="med"/>
            </a:ln>
            <a:extLst>
              <a:ext uri="{909E8E84-426E-40DD-AFC4-6F175D3DCCD1}">
                <a14:hiddenFill xmlns:a14="http://schemas.microsoft.com/office/drawing/2010/main">
                  <a:solidFill>
                    <a:srgbClr val="FFFFFF"/>
                  </a:solidFill>
                </a14:hiddenFill>
              </a:ext>
            </a:extLst>
          </p:spPr>
          <p:txBody>
            <a:bodyPr rot="10800000" vert="eaVert" wrap="none" anchor="ctr"/>
            <a:lstStyle/>
            <a:p>
              <a:endParaRPr lang="zh-CN" altLang="en-US" sz="2400"/>
            </a:p>
          </p:txBody>
        </p:sp>
        <p:sp>
          <p:nvSpPr>
            <p:cNvPr id="32812" name="Arc 15"/>
            <p:cNvSpPr>
              <a:spLocks/>
            </p:cNvSpPr>
            <p:nvPr/>
          </p:nvSpPr>
          <p:spPr bwMode="auto">
            <a:xfrm rot="5400000" flipH="1">
              <a:off x="1184" y="596"/>
              <a:ext cx="2250" cy="1539"/>
            </a:xfrm>
            <a:custGeom>
              <a:avLst/>
              <a:gdLst>
                <a:gd name="T0" fmla="*/ 0 w 32922"/>
                <a:gd name="T1" fmla="*/ 0 h 21600"/>
                <a:gd name="T2" fmla="*/ 0 w 32922"/>
                <a:gd name="T3" fmla="*/ 0 h 21600"/>
                <a:gd name="T4" fmla="*/ 1 w 32922"/>
                <a:gd name="T5" fmla="*/ 0 h 21600"/>
                <a:gd name="T6" fmla="*/ 0 w 32922"/>
                <a:gd name="T7" fmla="*/ 0 h 21600"/>
                <a:gd name="T8" fmla="*/ 0 w 32922"/>
                <a:gd name="T9" fmla="*/ 0 h 21600"/>
                <a:gd name="T10" fmla="*/ 1 w 32922"/>
                <a:gd name="T11" fmla="*/ 0 h 21600"/>
                <a:gd name="T12" fmla="*/ 0 w 32922"/>
                <a:gd name="T13" fmla="*/ 1 h 21600"/>
                <a:gd name="T14" fmla="*/ 0 w 32922"/>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32922"/>
                <a:gd name="T25" fmla="*/ 0 h 21600"/>
                <a:gd name="T26" fmla="*/ 32922 w 32922"/>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22" h="21600" fill="none" extrusionOk="0">
                  <a:moveTo>
                    <a:pt x="-1" y="5871"/>
                  </a:moveTo>
                  <a:cubicBezTo>
                    <a:pt x="4006" y="2100"/>
                    <a:pt x="9302" y="-1"/>
                    <a:pt x="14805" y="0"/>
                  </a:cubicBezTo>
                  <a:cubicBezTo>
                    <a:pt x="22120" y="0"/>
                    <a:pt x="28938" y="3702"/>
                    <a:pt x="32922" y="9838"/>
                  </a:cubicBezTo>
                </a:path>
                <a:path w="32922" h="21600" stroke="0" extrusionOk="0">
                  <a:moveTo>
                    <a:pt x="-1" y="5871"/>
                  </a:moveTo>
                  <a:cubicBezTo>
                    <a:pt x="4006" y="2100"/>
                    <a:pt x="9302" y="-1"/>
                    <a:pt x="14805" y="0"/>
                  </a:cubicBezTo>
                  <a:cubicBezTo>
                    <a:pt x="22120" y="0"/>
                    <a:pt x="28938" y="3702"/>
                    <a:pt x="32922" y="9838"/>
                  </a:cubicBezTo>
                  <a:lnTo>
                    <a:pt x="14805" y="21600"/>
                  </a:lnTo>
                  <a:lnTo>
                    <a:pt x="-1" y="5871"/>
                  </a:lnTo>
                  <a:close/>
                </a:path>
              </a:pathLst>
            </a:custGeom>
            <a:noFill/>
            <a:ln w="76200" cap="rnd" cmpd="sng">
              <a:solidFill>
                <a:srgbClr val="FFCC66"/>
              </a:solidFill>
              <a:prstDash val="sysDot"/>
              <a:miter lim="800000"/>
              <a:headEnd/>
              <a:tailEnd type="arrow" w="med" len="med"/>
            </a:ln>
            <a:extLst>
              <a:ext uri="{909E8E84-426E-40DD-AFC4-6F175D3DCCD1}">
                <a14:hiddenFill xmlns:a14="http://schemas.microsoft.com/office/drawing/2010/main">
                  <a:solidFill>
                    <a:srgbClr val="FFFFFF"/>
                  </a:solidFill>
                </a14:hiddenFill>
              </a:ext>
            </a:extLst>
          </p:spPr>
          <p:txBody>
            <a:bodyPr rot="10800000" vert="eaVert" wrap="none" anchor="ctr"/>
            <a:lstStyle/>
            <a:p>
              <a:endParaRPr lang="zh-CN" altLang="en-US" sz="2400"/>
            </a:p>
          </p:txBody>
        </p:sp>
      </p:grpSp>
      <p:sp>
        <p:nvSpPr>
          <p:cNvPr id="29729" name="AutoShape 16"/>
          <p:cNvSpPr>
            <a:spLocks noChangeArrowheads="1"/>
          </p:cNvSpPr>
          <p:nvPr/>
        </p:nvSpPr>
        <p:spPr bwMode="auto">
          <a:xfrm flipH="1">
            <a:off x="9099551" y="2590800"/>
            <a:ext cx="2758016" cy="2042584"/>
          </a:xfrm>
          <a:prstGeom prst="rightArrow">
            <a:avLst>
              <a:gd name="adj1" fmla="val 65176"/>
              <a:gd name="adj2" fmla="val 33469"/>
            </a:avLst>
          </a:prstGeom>
          <a:gradFill rotWithShape="1">
            <a:gsLst>
              <a:gs pos="0">
                <a:schemeClr val="accent2"/>
              </a:gs>
              <a:gs pos="50000">
                <a:srgbClr val="7D7DBE"/>
              </a:gs>
              <a:gs pos="100000">
                <a:schemeClr val="accent2"/>
              </a:gs>
            </a:gsLst>
            <a:lin ang="5400000" scaled="1"/>
          </a:gradFill>
          <a:ln w="9525" cmpd="sng">
            <a:miter lim="800000"/>
            <a:headEnd/>
            <a:tailEnd/>
          </a:ln>
          <a:scene3d>
            <a:camera prst="legacyObliqueTopRight"/>
            <a:lightRig rig="legacyFlat2" dir="t"/>
          </a:scene3d>
          <a:sp3d extrusionH="163500" prstMaterial="legacyMatte">
            <a:bevelT w="13500" h="13500" prst="angle"/>
            <a:bevelB w="13500" h="13500" prst="angle"/>
            <a:extrusionClr>
              <a:schemeClr val="accent2"/>
            </a:extrusionClr>
          </a:sp3d>
        </p:spPr>
        <p:txBody>
          <a:bodyPr wrap="none" lIns="121864" tIns="60932" rIns="121864" bIns="60932" anchor="ctr">
            <a:flatTx/>
          </a:bodyPr>
          <a:lstStyle/>
          <a:p>
            <a:pPr algn="l">
              <a:defRPr/>
            </a:pPr>
            <a:endParaRPr lang="zh-CN" altLang="en-US" sz="2400">
              <a:latin typeface="微软雅黑" pitchFamily="34" charset="-122"/>
              <a:ea typeface="微软雅黑" pitchFamily="34" charset="-122"/>
            </a:endParaRPr>
          </a:p>
        </p:txBody>
      </p:sp>
      <p:sp>
        <p:nvSpPr>
          <p:cNvPr id="29730" name="AutoShape 17"/>
          <p:cNvSpPr>
            <a:spLocks noChangeArrowheads="1"/>
          </p:cNvSpPr>
          <p:nvPr/>
        </p:nvSpPr>
        <p:spPr bwMode="auto">
          <a:xfrm>
            <a:off x="2326217" y="2683933"/>
            <a:ext cx="2758016" cy="2042584"/>
          </a:xfrm>
          <a:prstGeom prst="rightArrow">
            <a:avLst>
              <a:gd name="adj1" fmla="val 65176"/>
              <a:gd name="adj2" fmla="val 33469"/>
            </a:avLst>
          </a:prstGeom>
          <a:gradFill rotWithShape="1">
            <a:gsLst>
              <a:gs pos="0">
                <a:schemeClr val="accent1"/>
              </a:gs>
              <a:gs pos="50000">
                <a:srgbClr val="E4F3F4"/>
              </a:gs>
              <a:gs pos="100000">
                <a:schemeClr val="accent1"/>
              </a:gs>
            </a:gsLst>
            <a:lin ang="5400000" scaled="1"/>
          </a:gradFill>
          <a:ln w="9525" cmpd="sng">
            <a:miter lim="800000"/>
            <a:headEnd/>
            <a:tailEnd/>
          </a:ln>
          <a:scene3d>
            <a:camera prst="legacyObliqueTopRight"/>
            <a:lightRig rig="legacyFlat2" dir="t"/>
          </a:scene3d>
          <a:sp3d extrusionH="163500" prstMaterial="legacyMatte">
            <a:bevelT w="13500" h="13500" prst="angle"/>
            <a:bevelB w="13500" h="13500" prst="angle"/>
            <a:extrusionClr>
              <a:schemeClr val="accent1"/>
            </a:extrusionClr>
          </a:sp3d>
        </p:spPr>
        <p:txBody>
          <a:bodyPr wrap="none" lIns="121864" tIns="60932" rIns="121864" bIns="60932" anchor="ctr">
            <a:flatTx/>
          </a:bodyPr>
          <a:lstStyle/>
          <a:p>
            <a:pPr algn="l">
              <a:defRPr/>
            </a:pPr>
            <a:endParaRPr lang="zh-CN" altLang="en-US" sz="2400">
              <a:latin typeface="微软雅黑" pitchFamily="34" charset="-122"/>
              <a:ea typeface="微软雅黑" pitchFamily="34" charset="-122"/>
            </a:endParaRPr>
          </a:p>
        </p:txBody>
      </p:sp>
      <p:sp>
        <p:nvSpPr>
          <p:cNvPr id="32782" name="Rectangle 18"/>
          <p:cNvSpPr>
            <a:spLocks noChangeArrowheads="1"/>
          </p:cNvSpPr>
          <p:nvPr/>
        </p:nvSpPr>
        <p:spPr bwMode="auto">
          <a:xfrm>
            <a:off x="2351618" y="3429001"/>
            <a:ext cx="2643716" cy="615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r>
              <a:rPr lang="en-US" altLang="zh-CN" b="1" dirty="0">
                <a:solidFill>
                  <a:srgbClr val="1C1C1C"/>
                </a:solidFill>
                <a:ea typeface="微软雅黑" panose="020B0503020204020204" pitchFamily="34" charset="-122"/>
              </a:rPr>
              <a:t>Consultative Meeting of NCDR</a:t>
            </a:r>
          </a:p>
        </p:txBody>
      </p:sp>
      <p:sp>
        <p:nvSpPr>
          <p:cNvPr id="32783" name="Rectangle 19"/>
          <p:cNvSpPr>
            <a:spLocks noChangeArrowheads="1"/>
          </p:cNvSpPr>
          <p:nvPr/>
        </p:nvSpPr>
        <p:spPr bwMode="auto">
          <a:xfrm>
            <a:off x="9552518" y="3236384"/>
            <a:ext cx="2357967" cy="615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r>
              <a:rPr lang="en-US" altLang="zh-CN" b="1">
                <a:solidFill>
                  <a:srgbClr val="1C1C1C"/>
                </a:solidFill>
                <a:ea typeface="微软雅黑" panose="020B0503020204020204" pitchFamily="34" charset="-122"/>
              </a:rPr>
              <a:t>Consultative meeting </a:t>
            </a:r>
          </a:p>
          <a:p>
            <a:pPr algn="l" eaLnBrk="1" hangingPunct="1"/>
            <a:r>
              <a:rPr lang="en-US" altLang="zh-CN" b="1">
                <a:solidFill>
                  <a:srgbClr val="1C1C1C"/>
                </a:solidFill>
                <a:ea typeface="微软雅黑" panose="020B0503020204020204" pitchFamily="34" charset="-122"/>
              </a:rPr>
              <a:t>of Civil affairs system</a:t>
            </a:r>
          </a:p>
        </p:txBody>
      </p:sp>
      <p:sp>
        <p:nvSpPr>
          <p:cNvPr id="32784" name="Rectangle 20"/>
          <p:cNvSpPr>
            <a:spLocks noChangeArrowheads="1"/>
          </p:cNvSpPr>
          <p:nvPr/>
        </p:nvSpPr>
        <p:spPr bwMode="auto">
          <a:xfrm>
            <a:off x="5621868" y="2603500"/>
            <a:ext cx="1401233" cy="86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r>
              <a:rPr lang="en-US" altLang="zh-CN" b="1">
                <a:ea typeface="微软雅黑" panose="020B0503020204020204" pitchFamily="34" charset="-122"/>
              </a:rPr>
              <a:t>Analysis of disaster  trend</a:t>
            </a:r>
          </a:p>
        </p:txBody>
      </p:sp>
      <p:sp>
        <p:nvSpPr>
          <p:cNvPr id="32785" name="Rectangle 21"/>
          <p:cNvSpPr>
            <a:spLocks noChangeArrowheads="1"/>
          </p:cNvSpPr>
          <p:nvPr/>
        </p:nvSpPr>
        <p:spPr bwMode="auto">
          <a:xfrm>
            <a:off x="7270751" y="2582333"/>
            <a:ext cx="1392767" cy="86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r>
              <a:rPr lang="en-US" altLang="zh-CN" b="1">
                <a:ea typeface="微软雅黑" panose="020B0503020204020204" pitchFamily="34" charset="-122"/>
              </a:rPr>
              <a:t>Verification of disaster losses</a:t>
            </a:r>
          </a:p>
        </p:txBody>
      </p:sp>
      <p:sp>
        <p:nvSpPr>
          <p:cNvPr id="32786" name="Rectangle 22"/>
          <p:cNvSpPr>
            <a:spLocks noChangeArrowheads="1"/>
          </p:cNvSpPr>
          <p:nvPr/>
        </p:nvSpPr>
        <p:spPr bwMode="auto">
          <a:xfrm>
            <a:off x="5621867" y="3852333"/>
            <a:ext cx="1318684" cy="86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r>
              <a:rPr lang="en-US" altLang="zh-CN" b="1">
                <a:ea typeface="微软雅黑" panose="020B0503020204020204" pitchFamily="34" charset="-122"/>
              </a:rPr>
              <a:t>Prediction of disaster trend</a:t>
            </a:r>
          </a:p>
        </p:txBody>
      </p:sp>
      <p:sp>
        <p:nvSpPr>
          <p:cNvPr id="32787" name="Rectangle 23"/>
          <p:cNvSpPr>
            <a:spLocks noChangeArrowheads="1"/>
          </p:cNvSpPr>
          <p:nvPr/>
        </p:nvSpPr>
        <p:spPr bwMode="auto">
          <a:xfrm>
            <a:off x="7247467" y="3909484"/>
            <a:ext cx="1447800" cy="86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r>
              <a:rPr lang="en-US" altLang="zh-CN" b="1">
                <a:ea typeface="微软雅黑" panose="020B0503020204020204" pitchFamily="34" charset="-122"/>
              </a:rPr>
              <a:t>Discussion on disaster relief</a:t>
            </a:r>
          </a:p>
        </p:txBody>
      </p:sp>
      <p:grpSp>
        <p:nvGrpSpPr>
          <p:cNvPr id="32788" name="Group 41"/>
          <p:cNvGrpSpPr>
            <a:grpSpLocks/>
          </p:cNvGrpSpPr>
          <p:nvPr/>
        </p:nvGrpSpPr>
        <p:grpSpPr bwMode="auto">
          <a:xfrm>
            <a:off x="6576484" y="5156201"/>
            <a:ext cx="1100667" cy="827617"/>
            <a:chOff x="0" y="0"/>
            <a:chExt cx="606" cy="636"/>
          </a:xfrm>
        </p:grpSpPr>
        <p:pic>
          <p:nvPicPr>
            <p:cNvPr id="32792" name="Picture 15" descr="light_shadow"/>
            <p:cNvPicPr>
              <a:picLocks noChangeAspect="1" noChangeArrowheads="1"/>
            </p:cNvPicPr>
            <p:nvPr/>
          </p:nvPicPr>
          <p:blipFill>
            <a:blip r:embed="rId2">
              <a:lum bright="-84000" contrast="-48000"/>
              <a:extLst>
                <a:ext uri="{28A0092B-C50C-407E-A947-70E740481C1C}">
                  <a14:useLocalDpi xmlns:a14="http://schemas.microsoft.com/office/drawing/2010/main" val="0"/>
                </a:ext>
              </a:extLst>
            </a:blip>
            <a:srcRect/>
            <a:stretch>
              <a:fillRect/>
            </a:stretch>
          </p:blipFill>
          <p:spPr bwMode="auto">
            <a:xfrm>
              <a:off x="58" y="498"/>
              <a:ext cx="49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3" name="Picture 16"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06"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94" name="Group 44"/>
            <p:cNvGrpSpPr>
              <a:grpSpLocks/>
            </p:cNvGrpSpPr>
            <p:nvPr/>
          </p:nvGrpSpPr>
          <p:grpSpPr bwMode="auto">
            <a:xfrm>
              <a:off x="-3" y="-6"/>
              <a:ext cx="609" cy="600"/>
              <a:chOff x="0" y="0"/>
              <a:chExt cx="829056" cy="585216"/>
            </a:xfrm>
          </p:grpSpPr>
          <p:pic>
            <p:nvPicPr>
              <p:cNvPr id="32807" name="Oval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29056" cy="5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08" name="Text Box 46"/>
              <p:cNvSpPr txBox="1">
                <a:spLocks noChangeArrowheads="1"/>
              </p:cNvSpPr>
              <p:nvPr/>
            </p:nvSpPr>
            <p:spPr bwMode="auto">
              <a:xfrm>
                <a:off x="123714" y="89613"/>
                <a:ext cx="579863" cy="40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nvGrpSpPr>
            <p:cNvPr id="32795" name="Group 47"/>
            <p:cNvGrpSpPr>
              <a:grpSpLocks/>
            </p:cNvGrpSpPr>
            <p:nvPr/>
          </p:nvGrpSpPr>
          <p:grpSpPr bwMode="auto">
            <a:xfrm rot="-1045052" flipH="1" flipV="1">
              <a:off x="24" y="485"/>
              <a:ext cx="480" cy="107"/>
              <a:chOff x="0" y="0"/>
              <a:chExt cx="900" cy="236"/>
            </a:xfrm>
          </p:grpSpPr>
          <p:grpSp>
            <p:nvGrpSpPr>
              <p:cNvPr id="32797" name="Group 48"/>
              <p:cNvGrpSpPr>
                <a:grpSpLocks/>
              </p:cNvGrpSpPr>
              <p:nvPr/>
            </p:nvGrpSpPr>
            <p:grpSpPr bwMode="auto">
              <a:xfrm>
                <a:off x="0" y="0"/>
                <a:ext cx="742" cy="186"/>
                <a:chOff x="0" y="0"/>
                <a:chExt cx="1118" cy="279"/>
              </a:xfrm>
            </p:grpSpPr>
            <p:sp>
              <p:nvSpPr>
                <p:cNvPr id="32803" name="AutoShape 20"/>
                <p:cNvSpPr>
                  <a:spLocks noChangeArrowheads="1"/>
                </p:cNvSpPr>
                <p:nvPr/>
              </p:nvSpPr>
              <p:spPr bwMode="auto">
                <a:xfrm rot="5263130">
                  <a:off x="288"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4" name="AutoShape 21"/>
                <p:cNvSpPr>
                  <a:spLocks noChangeArrowheads="1"/>
                </p:cNvSpPr>
                <p:nvPr/>
              </p:nvSpPr>
              <p:spPr bwMode="auto">
                <a:xfrm rot="6078281">
                  <a:off x="424"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5" name="AutoShape 22"/>
                <p:cNvSpPr>
                  <a:spLocks noChangeArrowheads="1"/>
                </p:cNvSpPr>
                <p:nvPr/>
              </p:nvSpPr>
              <p:spPr bwMode="auto">
                <a:xfrm rot="6373927">
                  <a:off x="500" y="-27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6" name="AutoShape 23"/>
                <p:cNvSpPr>
                  <a:spLocks noChangeArrowheads="1"/>
                </p:cNvSpPr>
                <p:nvPr/>
              </p:nvSpPr>
              <p:spPr bwMode="auto">
                <a:xfrm rot="6906312">
                  <a:off x="590" y="-24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nvGrpSpPr>
              <p:cNvPr id="32798" name="Group 53"/>
              <p:cNvGrpSpPr>
                <a:grpSpLocks/>
              </p:cNvGrpSpPr>
              <p:nvPr/>
            </p:nvGrpSpPr>
            <p:grpSpPr bwMode="auto">
              <a:xfrm rot="1353540">
                <a:off x="158" y="50"/>
                <a:ext cx="742" cy="186"/>
                <a:chOff x="0" y="0"/>
                <a:chExt cx="1118" cy="279"/>
              </a:xfrm>
            </p:grpSpPr>
            <p:sp>
              <p:nvSpPr>
                <p:cNvPr id="32799" name="AutoShape 25"/>
                <p:cNvSpPr>
                  <a:spLocks noChangeArrowheads="1"/>
                </p:cNvSpPr>
                <p:nvPr/>
              </p:nvSpPr>
              <p:spPr bwMode="auto">
                <a:xfrm rot="5263130">
                  <a:off x="288" y="-294"/>
                  <a:ext cx="227" cy="816"/>
                </a:xfrm>
                <a:prstGeom prst="moon">
                  <a:avLst>
                    <a:gd name="adj" fmla="val 49773"/>
                  </a:avLst>
                </a:prstGeom>
                <a:solidFill>
                  <a:srgbClr val="FFFFFF">
                    <a:alpha val="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0" name="AutoShape 26"/>
                <p:cNvSpPr>
                  <a:spLocks noChangeArrowheads="1"/>
                </p:cNvSpPr>
                <p:nvPr/>
              </p:nvSpPr>
              <p:spPr bwMode="auto">
                <a:xfrm rot="6078281">
                  <a:off x="424" y="-294"/>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1" name="AutoShape 27"/>
                <p:cNvSpPr>
                  <a:spLocks noChangeArrowheads="1"/>
                </p:cNvSpPr>
                <p:nvPr/>
              </p:nvSpPr>
              <p:spPr bwMode="auto">
                <a:xfrm rot="6373927">
                  <a:off x="500" y="-27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sp>
              <p:nvSpPr>
                <p:cNvPr id="32802" name="AutoShape 28"/>
                <p:cNvSpPr>
                  <a:spLocks noChangeArrowheads="1"/>
                </p:cNvSpPr>
                <p:nvPr/>
              </p:nvSpPr>
              <p:spPr bwMode="auto">
                <a:xfrm rot="6906312">
                  <a:off x="590" y="-242"/>
                  <a:ext cx="227" cy="816"/>
                </a:xfrm>
                <a:prstGeom prst="moon">
                  <a:avLst>
                    <a:gd name="adj" fmla="val 49773"/>
                  </a:avLst>
                </a:prstGeom>
                <a:solidFill>
                  <a:srgbClr val="5F5F5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endParaRPr lang="zh-CN" altLang="en-US" sz="2400">
                    <a:latin typeface="微软雅黑" panose="020B0503020204020204" pitchFamily="34" charset="-122"/>
                    <a:ea typeface="微软雅黑" panose="020B0503020204020204" pitchFamily="34" charset="-122"/>
                  </a:endParaRPr>
                </a:p>
              </p:txBody>
            </p:sp>
          </p:grpSp>
        </p:grpSp>
        <p:sp>
          <p:nvSpPr>
            <p:cNvPr id="32796" name="Freeform 29"/>
            <p:cNvSpPr>
              <a:spLocks noChangeArrowheads="1"/>
            </p:cNvSpPr>
            <p:nvPr/>
          </p:nvSpPr>
          <p:spPr bwMode="auto">
            <a:xfrm>
              <a:off x="62" y="12"/>
              <a:ext cx="473" cy="204"/>
            </a:xfrm>
            <a:custGeom>
              <a:avLst/>
              <a:gdLst>
                <a:gd name="T0" fmla="*/ 21 w 1321"/>
                <a:gd name="T1" fmla="*/ 3 h 712"/>
                <a:gd name="T2" fmla="*/ 22 w 1321"/>
                <a:gd name="T3" fmla="*/ 3 h 712"/>
                <a:gd name="T4" fmla="*/ 22 w 1321"/>
                <a:gd name="T5" fmla="*/ 3 h 712"/>
                <a:gd name="T6" fmla="*/ 22 w 1321"/>
                <a:gd name="T7" fmla="*/ 3 h 712"/>
                <a:gd name="T8" fmla="*/ 21 w 1321"/>
                <a:gd name="T9" fmla="*/ 4 h 712"/>
                <a:gd name="T10" fmla="*/ 21 w 1321"/>
                <a:gd name="T11" fmla="*/ 4 h 712"/>
                <a:gd name="T12" fmla="*/ 20 w 1321"/>
                <a:gd name="T13" fmla="*/ 4 h 712"/>
                <a:gd name="T14" fmla="*/ 20 w 1321"/>
                <a:gd name="T15" fmla="*/ 4 h 712"/>
                <a:gd name="T16" fmla="*/ 19 w 1321"/>
                <a:gd name="T17" fmla="*/ 4 h 712"/>
                <a:gd name="T18" fmla="*/ 18 w 1321"/>
                <a:gd name="T19" fmla="*/ 5 h 712"/>
                <a:gd name="T20" fmla="*/ 17 w 1321"/>
                <a:gd name="T21" fmla="*/ 5 h 712"/>
                <a:gd name="T22" fmla="*/ 16 w 1321"/>
                <a:gd name="T23" fmla="*/ 5 h 712"/>
                <a:gd name="T24" fmla="*/ 15 w 1321"/>
                <a:gd name="T25" fmla="*/ 5 h 712"/>
                <a:gd name="T26" fmla="*/ 14 w 1321"/>
                <a:gd name="T27" fmla="*/ 5 h 712"/>
                <a:gd name="T28" fmla="*/ 13 w 1321"/>
                <a:gd name="T29" fmla="*/ 5 h 712"/>
                <a:gd name="T30" fmla="*/ 8 w 1321"/>
                <a:gd name="T31" fmla="*/ 5 h 712"/>
                <a:gd name="T32" fmla="*/ 8 w 1321"/>
                <a:gd name="T33" fmla="*/ 5 h 712"/>
                <a:gd name="T34" fmla="*/ 7 w 1321"/>
                <a:gd name="T35" fmla="*/ 5 h 712"/>
                <a:gd name="T36" fmla="*/ 6 w 1321"/>
                <a:gd name="T37" fmla="*/ 5 h 712"/>
                <a:gd name="T38" fmla="*/ 5 w 1321"/>
                <a:gd name="T39" fmla="*/ 5 h 712"/>
                <a:gd name="T40" fmla="*/ 4 w 1321"/>
                <a:gd name="T41" fmla="*/ 5 h 712"/>
                <a:gd name="T42" fmla="*/ 3 w 1321"/>
                <a:gd name="T43" fmla="*/ 5 h 712"/>
                <a:gd name="T44" fmla="*/ 2 w 1321"/>
                <a:gd name="T45" fmla="*/ 4 h 712"/>
                <a:gd name="T46" fmla="*/ 2 w 1321"/>
                <a:gd name="T47" fmla="*/ 4 h 712"/>
                <a:gd name="T48" fmla="*/ 1 w 1321"/>
                <a:gd name="T49" fmla="*/ 4 h 712"/>
                <a:gd name="T50" fmla="*/ 1 w 1321"/>
                <a:gd name="T51" fmla="*/ 4 h 712"/>
                <a:gd name="T52" fmla="*/ 0 w 1321"/>
                <a:gd name="T53" fmla="*/ 4 h 712"/>
                <a:gd name="T54" fmla="*/ 0 w 1321"/>
                <a:gd name="T55" fmla="*/ 4 h 712"/>
                <a:gd name="T56" fmla="*/ 0 w 1321"/>
                <a:gd name="T57" fmla="*/ 3 h 712"/>
                <a:gd name="T58" fmla="*/ 0 w 1321"/>
                <a:gd name="T59" fmla="*/ 3 h 712"/>
                <a:gd name="T60" fmla="*/ 0 w 1321"/>
                <a:gd name="T61" fmla="*/ 3 h 712"/>
                <a:gd name="T62" fmla="*/ 0 w 1321"/>
                <a:gd name="T63" fmla="*/ 3 h 712"/>
                <a:gd name="T64" fmla="*/ 1 w 1321"/>
                <a:gd name="T65" fmla="*/ 3 h 712"/>
                <a:gd name="T66" fmla="*/ 1 w 1321"/>
                <a:gd name="T67" fmla="*/ 2 h 712"/>
                <a:gd name="T68" fmla="*/ 3 w 1321"/>
                <a:gd name="T69" fmla="*/ 1 h 712"/>
                <a:gd name="T70" fmla="*/ 3 w 1321"/>
                <a:gd name="T71" fmla="*/ 1 h 712"/>
                <a:gd name="T72" fmla="*/ 5 w 1321"/>
                <a:gd name="T73" fmla="*/ 1 h 712"/>
                <a:gd name="T74" fmla="*/ 6 w 1321"/>
                <a:gd name="T75" fmla="*/ 1 h 712"/>
                <a:gd name="T76" fmla="*/ 7 w 1321"/>
                <a:gd name="T77" fmla="*/ 0 h 712"/>
                <a:gd name="T78" fmla="*/ 8 w 1321"/>
                <a:gd name="T79" fmla="*/ 0 h 712"/>
                <a:gd name="T80" fmla="*/ 9 w 1321"/>
                <a:gd name="T81" fmla="*/ 0 h 712"/>
                <a:gd name="T82" fmla="*/ 11 w 1321"/>
                <a:gd name="T83" fmla="*/ 0 h 712"/>
                <a:gd name="T84" fmla="*/ 13 w 1321"/>
                <a:gd name="T85" fmla="*/ 0 h 712"/>
                <a:gd name="T86" fmla="*/ 14 w 1321"/>
                <a:gd name="T87" fmla="*/ 0 h 712"/>
                <a:gd name="T88" fmla="*/ 15 w 1321"/>
                <a:gd name="T89" fmla="*/ 0 h 712"/>
                <a:gd name="T90" fmla="*/ 17 w 1321"/>
                <a:gd name="T91" fmla="*/ 1 h 712"/>
                <a:gd name="T92" fmla="*/ 18 w 1321"/>
                <a:gd name="T93" fmla="*/ 1 h 712"/>
                <a:gd name="T94" fmla="*/ 19 w 1321"/>
                <a:gd name="T95" fmla="*/ 1 h 712"/>
                <a:gd name="T96" fmla="*/ 20 w 1321"/>
                <a:gd name="T97" fmla="*/ 2 h 712"/>
                <a:gd name="T98" fmla="*/ 21 w 1321"/>
                <a:gd name="T99" fmla="*/ 2 h 712"/>
                <a:gd name="T100" fmla="*/ 21 w 1321"/>
                <a:gd name="T101" fmla="*/ 3 h 7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21"/>
                <a:gd name="T154" fmla="*/ 0 h 712"/>
                <a:gd name="T155" fmla="*/ 1321 w 1321"/>
                <a:gd name="T156" fmla="*/ 712 h 71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CAF6A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sp>
        <p:nvSpPr>
          <p:cNvPr id="32789" name="Text Box 72"/>
          <p:cNvSpPr txBox="1">
            <a:spLocks noChangeArrowheads="1"/>
          </p:cNvSpPr>
          <p:nvPr/>
        </p:nvSpPr>
        <p:spPr bwMode="auto">
          <a:xfrm>
            <a:off x="6652685" y="5344585"/>
            <a:ext cx="1170516"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spcBef>
                <a:spcPct val="50000"/>
              </a:spcBef>
            </a:pPr>
            <a:r>
              <a:rPr lang="en-US" altLang="zh-CN" b="1">
                <a:solidFill>
                  <a:srgbClr val="003366"/>
                </a:solidFill>
                <a:ea typeface="微软雅黑" panose="020B0503020204020204" pitchFamily="34" charset="-122"/>
              </a:rPr>
              <a:t>meetings</a:t>
            </a:r>
          </a:p>
        </p:txBody>
      </p:sp>
      <p:sp>
        <p:nvSpPr>
          <p:cNvPr id="32790" name="Text Box 72"/>
          <p:cNvSpPr txBox="1">
            <a:spLocks noChangeArrowheads="1"/>
          </p:cNvSpPr>
          <p:nvPr/>
        </p:nvSpPr>
        <p:spPr bwMode="auto">
          <a:xfrm>
            <a:off x="6479118" y="1411818"/>
            <a:ext cx="1536700"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4" tIns="60932" rIns="121864" bIns="60932">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spcBef>
                <a:spcPct val="50000"/>
              </a:spcBef>
            </a:pPr>
            <a:r>
              <a:rPr lang="en-US" altLang="zh-CN" b="1">
                <a:solidFill>
                  <a:srgbClr val="003366"/>
                </a:solidFill>
                <a:ea typeface="微软雅黑" panose="020B0503020204020204" pitchFamily="34" charset="-122"/>
              </a:rPr>
              <a:t>Telephone</a:t>
            </a:r>
          </a:p>
        </p:txBody>
      </p:sp>
      <p:sp>
        <p:nvSpPr>
          <p:cNvPr id="62" name="TextBox 7"/>
          <p:cNvSpPr txBox="1"/>
          <p:nvPr/>
        </p:nvSpPr>
        <p:spPr>
          <a:xfrm>
            <a:off x="1509990" y="55418"/>
            <a:ext cx="6313211" cy="523220"/>
          </a:xfrm>
          <a:prstGeom prst="rect">
            <a:avLst/>
          </a:prstGeom>
          <a:noFill/>
        </p:spPr>
        <p:txBody>
          <a:bodyPr wrap="square">
            <a:spAutoFit/>
          </a:bodyPr>
          <a:lstStyle/>
          <a:p>
            <a:pPr>
              <a:defRPr/>
            </a:pPr>
            <a:r>
              <a:rPr lang="en-US" altLang="zh-CN" sz="2800" b="1" dirty="0">
                <a:latin typeface="Adobe Gothic Std B" pitchFamily="34" charset="-128"/>
                <a:ea typeface="Adobe Gothic Std B" pitchFamily="34" charset="-128"/>
              </a:rPr>
              <a:t>0. Introduction of </a:t>
            </a:r>
            <a:r>
              <a:rPr lang="en-US" altLang="zh-CN" sz="2800" b="1" dirty="0" smtClean="0">
                <a:latin typeface="Adobe Gothic Std B" pitchFamily="34" charset="-128"/>
                <a:ea typeface="Adobe Gothic Std B" pitchFamily="34" charset="-128"/>
              </a:rPr>
              <a:t>NDRCC </a:t>
            </a:r>
            <a:r>
              <a:rPr lang="en-US" altLang="zh-CN" sz="2800" b="1" dirty="0" smtClean="0">
                <a:latin typeface="Adobe Gothic Std B" pitchFamily="34" charset="-128"/>
              </a:rPr>
              <a:t>- </a:t>
            </a:r>
            <a:r>
              <a:rPr lang="en-US" altLang="zh-CN" sz="2800" b="1" dirty="0" smtClean="0">
                <a:latin typeface="Adobe Gothic Std B" pitchFamily="34" charset="-128"/>
                <a:ea typeface="Adobe Gothic Std B" pitchFamily="34" charset="-128"/>
              </a:rPr>
              <a:t>NCDR</a:t>
            </a:r>
            <a:endParaRPr lang="zh-CN" altLang="en-US" sz="2800" b="1" dirty="0">
              <a:latin typeface="Adobe Gothic Std B" pitchFamily="34" charset="-128"/>
            </a:endParaRPr>
          </a:p>
        </p:txBody>
      </p:sp>
      <p:sp>
        <p:nvSpPr>
          <p:cNvPr id="2" name="矩形 1"/>
          <p:cNvSpPr/>
          <p:nvPr/>
        </p:nvSpPr>
        <p:spPr>
          <a:xfrm>
            <a:off x="2085596" y="1565512"/>
            <a:ext cx="3114955" cy="369332"/>
          </a:xfrm>
          <a:prstGeom prst="rect">
            <a:avLst/>
          </a:prstGeom>
        </p:spPr>
        <p:txBody>
          <a:bodyPr wrap="none">
            <a:spAutoFit/>
          </a:bodyPr>
          <a:lstStyle/>
          <a:p>
            <a:r>
              <a:rPr lang="en-US" altLang="zh-CN" b="1" dirty="0">
                <a:ea typeface="宋体" panose="02010600030101010101" pitchFamily="2" charset="-122"/>
              </a:rPr>
              <a:t>I</a:t>
            </a:r>
            <a:r>
              <a:rPr lang="zh-CN" altLang="en-US" b="1" dirty="0">
                <a:ea typeface="宋体" panose="02010600030101010101" pitchFamily="2" charset="-122"/>
              </a:rPr>
              <a:t>nformatiom </a:t>
            </a:r>
            <a:r>
              <a:rPr lang="en-US" altLang="zh-CN" b="1" dirty="0">
                <a:ea typeface="宋体" panose="02010600030101010101" pitchFamily="2" charset="-122"/>
              </a:rPr>
              <a:t>M</a:t>
            </a:r>
            <a:r>
              <a:rPr lang="zh-CN" altLang="en-US" b="1" dirty="0">
                <a:ea typeface="宋体" panose="02010600030101010101" pitchFamily="2" charset="-122"/>
              </a:rPr>
              <a:t>anagement</a:t>
            </a:r>
            <a:endParaRPr lang="zh-CN" altLang="en-US" b="1" dirty="0">
              <a:ea typeface="宋体" panose="02010600030101010101" pitchFamily="2" charset="-122"/>
            </a:endParaRPr>
          </a:p>
        </p:txBody>
      </p:sp>
    </p:spTree>
    <p:extLst>
      <p:ext uri="{BB962C8B-B14F-4D97-AF65-F5344CB8AC3E}">
        <p14:creationId xmlns:p14="http://schemas.microsoft.com/office/powerpoint/2010/main" val="4068727353"/>
      </p:ext>
    </p:extLst>
  </p:cSld>
  <p:clrMapOvr>
    <a:masterClrMapping/>
  </p:clrMapOvr>
  <mc:AlternateContent xmlns:mc="http://schemas.openxmlformats.org/markup-compatibility/2006">
    <mc:Choice xmlns:p14="http://schemas.microsoft.com/office/powerpoint/2010/main" Requires="p14">
      <p:transition spd="slow" p14:dur="2000" advClick="0" advTm="3805"/>
    </mc:Choice>
    <mc:Fallback>
      <p:transition spd="slow" advClick="0" advTm="380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0" name="Picture 45" descr="中心全景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5318" y="3848101"/>
            <a:ext cx="4320116" cy="236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Rectangle 2"/>
          <p:cNvSpPr>
            <a:spLocks noChangeArrowheads="1"/>
          </p:cNvSpPr>
          <p:nvPr/>
        </p:nvSpPr>
        <p:spPr bwMode="auto">
          <a:xfrm>
            <a:off x="1966384" y="740834"/>
            <a:ext cx="10081683" cy="68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a:spcBef>
                <a:spcPct val="20000"/>
              </a:spcBef>
            </a:pPr>
            <a:r>
              <a:rPr lang="en-US" altLang="zh-CN" sz="2400" b="1" dirty="0">
                <a:latin typeface="Times New Roman" panose="02020603050405020304" pitchFamily="18" charset="0"/>
                <a:ea typeface="宋体" panose="02010600030101010101" pitchFamily="2" charset="-122"/>
              </a:rPr>
              <a:t>Function:</a:t>
            </a:r>
          </a:p>
          <a:p>
            <a:pPr algn="l">
              <a:spcBef>
                <a:spcPct val="20000"/>
              </a:spcBef>
            </a:pPr>
            <a:r>
              <a:rPr lang="en-US" altLang="zh-CN" sz="2400" b="1" dirty="0">
                <a:latin typeface="Times New Roman" panose="02020603050405020304" pitchFamily="18" charset="0"/>
                <a:ea typeface="宋体" panose="02010600030101010101" pitchFamily="2" charset="-122"/>
              </a:rPr>
              <a:t>      Responsibility of disaster reduction such as information management, disaster risk assessment and product service, space technology application, research on scientific technology and policies, research and development of technical equipment and disaster relief materials, publicity and education, training, and international cooperation.</a:t>
            </a:r>
          </a:p>
          <a:p>
            <a:pPr algn="l">
              <a:spcBef>
                <a:spcPct val="20000"/>
              </a:spcBef>
            </a:pPr>
            <a:endParaRPr lang="en-US" altLang="zh-CN" sz="2400" b="1" dirty="0">
              <a:latin typeface="Times New Roman" panose="02020603050405020304" pitchFamily="18" charset="0"/>
              <a:ea typeface="宋体" panose="02010600030101010101" pitchFamily="2" charset="-122"/>
            </a:endParaRPr>
          </a:p>
          <a:p>
            <a:pPr algn="l">
              <a:spcBef>
                <a:spcPct val="20000"/>
              </a:spcBef>
            </a:pPr>
            <a:r>
              <a:rPr lang="en-US" altLang="zh-CN" sz="2400" b="1" dirty="0">
                <a:latin typeface="Times New Roman" panose="02020603050405020304" pitchFamily="18" charset="0"/>
                <a:ea typeface="宋体" panose="02010600030101010101" pitchFamily="2" charset="-122"/>
              </a:rPr>
              <a:t>Objective(3C+2W):</a:t>
            </a:r>
          </a:p>
          <a:p>
            <a:pPr lvl="1" algn="l">
              <a:spcBef>
                <a:spcPct val="20000"/>
              </a:spcBef>
              <a:buFontTx/>
              <a:buChar char="–"/>
            </a:pPr>
            <a:r>
              <a:rPr lang="en-US" altLang="zh-CN" sz="2400" b="1" dirty="0">
                <a:latin typeface="Times New Roman" panose="02020603050405020304" pitchFamily="18" charset="0"/>
                <a:ea typeface="宋体" panose="02010600030101010101" pitchFamily="2" charset="-122"/>
              </a:rPr>
              <a:t>Information exchange Center</a:t>
            </a:r>
          </a:p>
          <a:p>
            <a:pPr lvl="1" algn="l">
              <a:spcBef>
                <a:spcPct val="20000"/>
              </a:spcBef>
              <a:buFontTx/>
              <a:buChar char="–"/>
            </a:pPr>
            <a:r>
              <a:rPr lang="en-US" altLang="zh-CN" sz="2400" b="1" dirty="0">
                <a:latin typeface="Times New Roman" panose="02020603050405020304" pitchFamily="18" charset="0"/>
                <a:ea typeface="宋体" panose="02010600030101010101" pitchFamily="2" charset="-122"/>
              </a:rPr>
              <a:t>Technology service Center</a:t>
            </a:r>
          </a:p>
          <a:p>
            <a:pPr lvl="1" algn="l">
              <a:spcBef>
                <a:spcPct val="20000"/>
              </a:spcBef>
              <a:buFontTx/>
              <a:buChar char="–"/>
            </a:pPr>
            <a:r>
              <a:rPr lang="en-US" altLang="zh-CN" sz="2400" b="1" dirty="0">
                <a:latin typeface="Times New Roman" panose="02020603050405020304" pitchFamily="18" charset="0"/>
                <a:ea typeface="宋体" panose="02010600030101010101" pitchFamily="2" charset="-122"/>
              </a:rPr>
              <a:t>Decision-making support Center</a:t>
            </a:r>
          </a:p>
          <a:p>
            <a:pPr lvl="1" algn="l">
              <a:spcBef>
                <a:spcPct val="20000"/>
              </a:spcBef>
              <a:buFontTx/>
              <a:buChar char="–"/>
            </a:pPr>
            <a:r>
              <a:rPr lang="en-US" altLang="zh-CN" sz="2400" b="1" dirty="0">
                <a:latin typeface="Times New Roman" panose="02020603050405020304" pitchFamily="18" charset="0"/>
                <a:ea typeface="宋体" panose="02010600030101010101" pitchFamily="2" charset="-122"/>
              </a:rPr>
              <a:t>Exchange and Cooperation Windows</a:t>
            </a:r>
          </a:p>
          <a:p>
            <a:pPr lvl="1" algn="l">
              <a:spcBef>
                <a:spcPct val="20000"/>
              </a:spcBef>
              <a:buFontTx/>
              <a:buChar char="–"/>
            </a:pPr>
            <a:r>
              <a:rPr lang="en-US" altLang="zh-CN" sz="2400" b="1" dirty="0">
                <a:latin typeface="Times New Roman" panose="02020603050405020304" pitchFamily="18" charset="0"/>
                <a:ea typeface="宋体" panose="02010600030101010101" pitchFamily="2" charset="-122"/>
              </a:rPr>
              <a:t>Propagate and education Windows</a:t>
            </a:r>
          </a:p>
        </p:txBody>
      </p:sp>
      <p:sp>
        <p:nvSpPr>
          <p:cNvPr id="8" name="TextBox 7"/>
          <p:cNvSpPr txBox="1"/>
          <p:nvPr/>
        </p:nvSpPr>
        <p:spPr>
          <a:xfrm>
            <a:off x="1512107" y="161251"/>
            <a:ext cx="9225166" cy="523220"/>
          </a:xfrm>
          <a:prstGeom prst="rect">
            <a:avLst/>
          </a:prstGeom>
          <a:noFill/>
        </p:spPr>
        <p:txBody>
          <a:bodyPr wrap="square">
            <a:spAutoFit/>
          </a:bodyPr>
          <a:lstStyle/>
          <a:p>
            <a:pPr>
              <a:defRPr/>
            </a:pPr>
            <a:r>
              <a:rPr lang="en-US" altLang="zh-CN" sz="2800" b="1" dirty="0">
                <a:latin typeface="Adobe Gothic Std B" pitchFamily="34" charset="-128"/>
                <a:ea typeface="Adobe Gothic Std B" pitchFamily="34" charset="-128"/>
              </a:rPr>
              <a:t>0. Introduction of </a:t>
            </a:r>
            <a:r>
              <a:rPr lang="en-US" altLang="zh-CN" sz="2800" b="1" dirty="0" smtClean="0">
                <a:latin typeface="Adobe Gothic Std B" pitchFamily="34" charset="-128"/>
                <a:ea typeface="Adobe Gothic Std B" pitchFamily="34" charset="-128"/>
              </a:rPr>
              <a:t>NDRCC </a:t>
            </a:r>
            <a:r>
              <a:rPr lang="en-US" altLang="zh-CN" sz="2800" b="1" dirty="0" smtClean="0">
                <a:latin typeface="Adobe Gothic Std B" pitchFamily="34" charset="-128"/>
              </a:rPr>
              <a:t>– </a:t>
            </a:r>
            <a:r>
              <a:rPr lang="en-US" altLang="zh-CN" sz="2800" b="1" dirty="0" smtClean="0">
                <a:latin typeface="Adobe Gothic Std B" pitchFamily="34" charset="-128"/>
                <a:ea typeface="Adobe Gothic Std B" pitchFamily="34" charset="-128"/>
              </a:rPr>
              <a:t>Function and Objective </a:t>
            </a:r>
            <a:endParaRPr lang="zh-CN" altLang="en-US" sz="2800" b="1" dirty="0">
              <a:latin typeface="Adobe Gothic Std B" pitchFamily="34" charset="-128"/>
            </a:endParaRPr>
          </a:p>
        </p:txBody>
      </p:sp>
    </p:spTree>
    <p:extLst>
      <p:ext uri="{BB962C8B-B14F-4D97-AF65-F5344CB8AC3E}">
        <p14:creationId xmlns:p14="http://schemas.microsoft.com/office/powerpoint/2010/main" val="3183745718"/>
      </p:ext>
    </p:extLst>
  </p:cSld>
  <p:clrMapOvr>
    <a:masterClrMapping/>
  </p:clrMapOvr>
  <mc:AlternateContent xmlns:mc="http://schemas.openxmlformats.org/markup-compatibility/2006">
    <mc:Choice xmlns:p14="http://schemas.microsoft.com/office/powerpoint/2010/main" Requires="p14">
      <p:transition spd="slow" p14:dur="2000" advClick="0" advTm="3805"/>
    </mc:Choice>
    <mc:Fallback>
      <p:transition spd="slow" advClick="0" advTm="380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17"/>
          <p:cNvSpPr txBox="1">
            <a:spLocks noChangeArrowheads="1"/>
          </p:cNvSpPr>
          <p:nvPr/>
        </p:nvSpPr>
        <p:spPr bwMode="auto">
          <a:xfrm>
            <a:off x="4370918" y="2529417"/>
            <a:ext cx="4191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楷体_GB2312" pitchFamily="49" charset="-122"/>
              </a:rPr>
              <a:t>Assessment and Emergency Response</a:t>
            </a:r>
            <a:endParaRPr lang="en-US" altLang="zh-CN" sz="1333" b="1">
              <a:solidFill>
                <a:srgbClr val="A50021"/>
              </a:solidFill>
              <a:ea typeface="宋体" panose="02010600030101010101" pitchFamily="2" charset="-122"/>
            </a:endParaRPr>
          </a:p>
        </p:txBody>
      </p:sp>
      <p:sp>
        <p:nvSpPr>
          <p:cNvPr id="27654" name="Text Box 18"/>
          <p:cNvSpPr txBox="1">
            <a:spLocks noChangeArrowheads="1"/>
          </p:cNvSpPr>
          <p:nvPr/>
        </p:nvSpPr>
        <p:spPr bwMode="auto">
          <a:xfrm>
            <a:off x="4961468" y="2529417"/>
            <a:ext cx="421217"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楷体_GB2312" pitchFamily="49" charset="-122"/>
              </a:rPr>
              <a:t>Satellite </a:t>
            </a:r>
            <a:r>
              <a:rPr lang="en-US" altLang="zh-CN" sz="1333" b="1">
                <a:solidFill>
                  <a:srgbClr val="A50021"/>
                </a:solidFill>
                <a:ea typeface="华文中宋" panose="02010600040101010101" pitchFamily="2" charset="-122"/>
              </a:rPr>
              <a:t>Remote</a:t>
            </a:r>
            <a:r>
              <a:rPr lang="en-US" altLang="zh-CN" sz="1333" b="1">
                <a:solidFill>
                  <a:srgbClr val="A50021"/>
                </a:solidFill>
                <a:ea typeface="楷体_GB2312" pitchFamily="49" charset="-122"/>
              </a:rPr>
              <a:t> Sensing</a:t>
            </a:r>
            <a:endParaRPr lang="en-US" altLang="zh-CN" sz="1333" b="1">
              <a:solidFill>
                <a:srgbClr val="A50021"/>
              </a:solidFill>
              <a:ea typeface="宋体" panose="02010600030101010101" pitchFamily="2" charset="-122"/>
            </a:endParaRPr>
          </a:p>
        </p:txBody>
      </p:sp>
      <p:sp>
        <p:nvSpPr>
          <p:cNvPr id="27655" name="Text Box 19"/>
          <p:cNvSpPr txBox="1">
            <a:spLocks noChangeArrowheads="1"/>
          </p:cNvSpPr>
          <p:nvPr/>
        </p:nvSpPr>
        <p:spPr bwMode="auto">
          <a:xfrm>
            <a:off x="5560484" y="2529417"/>
            <a:ext cx="414867"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楷体_GB2312" pitchFamily="49" charset="-122"/>
              </a:rPr>
              <a:t>Airborne </a:t>
            </a:r>
            <a:r>
              <a:rPr lang="en-US" altLang="zh-CN" sz="1333" b="1">
                <a:solidFill>
                  <a:srgbClr val="A50021"/>
                </a:solidFill>
                <a:ea typeface="华文中宋" panose="02010600040101010101" pitchFamily="2" charset="-122"/>
              </a:rPr>
              <a:t>Remote</a:t>
            </a:r>
            <a:r>
              <a:rPr lang="en-US" altLang="zh-CN" sz="1333" b="1">
                <a:solidFill>
                  <a:srgbClr val="A50021"/>
                </a:solidFill>
                <a:ea typeface="楷体_GB2312" pitchFamily="49" charset="-122"/>
              </a:rPr>
              <a:t> Sensing</a:t>
            </a:r>
            <a:endParaRPr lang="en-US" altLang="zh-CN" sz="1333" b="1">
              <a:solidFill>
                <a:srgbClr val="A50021"/>
              </a:solidFill>
              <a:ea typeface="宋体" panose="02010600030101010101" pitchFamily="2" charset="-122"/>
            </a:endParaRPr>
          </a:p>
        </p:txBody>
      </p:sp>
      <p:sp>
        <p:nvSpPr>
          <p:cNvPr id="27656" name="Text Box 20"/>
          <p:cNvSpPr txBox="1">
            <a:spLocks noChangeArrowheads="1"/>
          </p:cNvSpPr>
          <p:nvPr/>
        </p:nvSpPr>
        <p:spPr bwMode="auto">
          <a:xfrm>
            <a:off x="6191251" y="2529417"/>
            <a:ext cx="4445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chemeClr val="bg1"/>
                </a:solidFill>
                <a:ea typeface="华文中宋" panose="02010600040101010101" pitchFamily="2" charset="-122"/>
              </a:rPr>
              <a:t>Science and Standard Department</a:t>
            </a:r>
            <a:endParaRPr lang="en-US" altLang="zh-CN" sz="1200" b="1">
              <a:solidFill>
                <a:schemeClr val="bg1"/>
              </a:solidFill>
              <a:ea typeface="宋体" panose="02010600030101010101" pitchFamily="2" charset="-122"/>
            </a:endParaRPr>
          </a:p>
        </p:txBody>
      </p:sp>
      <p:sp>
        <p:nvSpPr>
          <p:cNvPr id="27657" name="Text Box 21"/>
          <p:cNvSpPr txBox="1">
            <a:spLocks noChangeArrowheads="1"/>
          </p:cNvSpPr>
          <p:nvPr/>
        </p:nvSpPr>
        <p:spPr bwMode="auto">
          <a:xfrm>
            <a:off x="6769101" y="2529417"/>
            <a:ext cx="4191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chemeClr val="bg1"/>
                </a:solidFill>
                <a:ea typeface="楷体_GB2312" pitchFamily="49" charset="-122"/>
              </a:rPr>
              <a:t>Technology and Equipment</a:t>
            </a:r>
            <a:endParaRPr lang="en-US" altLang="zh-CN" sz="1200" b="1">
              <a:solidFill>
                <a:schemeClr val="bg1"/>
              </a:solidFill>
              <a:ea typeface="宋体" panose="02010600030101010101" pitchFamily="2" charset="-122"/>
            </a:endParaRPr>
          </a:p>
        </p:txBody>
      </p:sp>
      <p:sp>
        <p:nvSpPr>
          <p:cNvPr id="27658" name="Text Box 22"/>
          <p:cNvSpPr txBox="1">
            <a:spLocks noChangeArrowheads="1"/>
          </p:cNvSpPr>
          <p:nvPr/>
        </p:nvSpPr>
        <p:spPr bwMode="auto">
          <a:xfrm>
            <a:off x="7406218" y="2529417"/>
            <a:ext cx="416983"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chemeClr val="bg1"/>
                </a:solidFill>
                <a:ea typeface="楷体_GB2312" pitchFamily="49" charset="-122"/>
              </a:rPr>
              <a:t>Policy Study and Research</a:t>
            </a:r>
            <a:endParaRPr lang="en-US" altLang="zh-CN" sz="1200" b="1">
              <a:solidFill>
                <a:schemeClr val="bg1"/>
              </a:solidFill>
              <a:ea typeface="宋体" panose="02010600030101010101" pitchFamily="2" charset="-122"/>
            </a:endParaRPr>
          </a:p>
        </p:txBody>
      </p:sp>
      <p:sp>
        <p:nvSpPr>
          <p:cNvPr id="27659" name="Text Box 23"/>
          <p:cNvSpPr txBox="1">
            <a:spLocks noChangeArrowheads="1"/>
          </p:cNvSpPr>
          <p:nvPr/>
        </p:nvSpPr>
        <p:spPr bwMode="auto">
          <a:xfrm>
            <a:off x="7903633" y="2529417"/>
            <a:ext cx="592667"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chemeClr val="bg1"/>
                </a:solidFill>
                <a:ea typeface="楷体_GB2312" pitchFamily="49" charset="-122"/>
              </a:rPr>
              <a:t>Key Lab of Disaster Reduction and Emergency Response Engineering</a:t>
            </a:r>
            <a:endParaRPr lang="en-US" altLang="zh-CN" sz="1200" b="1">
              <a:solidFill>
                <a:schemeClr val="bg1"/>
              </a:solidFill>
              <a:ea typeface="宋体" panose="02010600030101010101" pitchFamily="2" charset="-122"/>
            </a:endParaRPr>
          </a:p>
        </p:txBody>
      </p:sp>
      <p:sp>
        <p:nvSpPr>
          <p:cNvPr id="27660" name="Text Box 24"/>
          <p:cNvSpPr txBox="1">
            <a:spLocks noChangeArrowheads="1"/>
          </p:cNvSpPr>
          <p:nvPr/>
        </p:nvSpPr>
        <p:spPr bwMode="auto">
          <a:xfrm>
            <a:off x="9359901" y="2529417"/>
            <a:ext cx="4191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华文中宋" panose="02010600040101010101" pitchFamily="2" charset="-122"/>
              </a:rPr>
              <a:t>International Cooperation</a:t>
            </a:r>
            <a:endParaRPr lang="en-US" altLang="zh-CN" sz="1333" b="1">
              <a:solidFill>
                <a:srgbClr val="A50021"/>
              </a:solidFill>
              <a:ea typeface="宋体" panose="02010600030101010101" pitchFamily="2" charset="-122"/>
            </a:endParaRPr>
          </a:p>
        </p:txBody>
      </p:sp>
      <p:sp>
        <p:nvSpPr>
          <p:cNvPr id="27661" name="Text Box 25"/>
          <p:cNvSpPr txBox="1">
            <a:spLocks noChangeArrowheads="1"/>
          </p:cNvSpPr>
          <p:nvPr/>
        </p:nvSpPr>
        <p:spPr bwMode="auto">
          <a:xfrm>
            <a:off x="11089218" y="2565401"/>
            <a:ext cx="416983" cy="2112433"/>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067" b="1">
                <a:solidFill>
                  <a:srgbClr val="352973"/>
                </a:solidFill>
                <a:ea typeface="楷体_GB2312" pitchFamily="49" charset="-122"/>
              </a:rPr>
              <a:t>Logistics </a:t>
            </a:r>
            <a:r>
              <a:rPr lang="en-US" altLang="zh-CN" sz="1067" b="1">
                <a:solidFill>
                  <a:srgbClr val="352973"/>
                </a:solidFill>
                <a:ea typeface="华文中宋" panose="02010600040101010101" pitchFamily="2" charset="-122"/>
              </a:rPr>
              <a:t>Department</a:t>
            </a:r>
            <a:endParaRPr lang="en-US" altLang="zh-CN" sz="3733" b="1">
              <a:ea typeface="宋体" panose="02010600030101010101" pitchFamily="2" charset="-122"/>
            </a:endParaRPr>
          </a:p>
        </p:txBody>
      </p:sp>
      <p:sp>
        <p:nvSpPr>
          <p:cNvPr id="27662" name="Text Box 43"/>
          <p:cNvSpPr txBox="1">
            <a:spLocks noChangeArrowheads="1"/>
          </p:cNvSpPr>
          <p:nvPr/>
        </p:nvSpPr>
        <p:spPr bwMode="auto">
          <a:xfrm>
            <a:off x="9935634" y="2529417"/>
            <a:ext cx="4191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067" b="1">
                <a:solidFill>
                  <a:srgbClr val="352973"/>
                </a:solidFill>
                <a:ea typeface="华文中宋" panose="02010600040101010101" pitchFamily="2" charset="-122"/>
              </a:rPr>
              <a:t>Finance Department</a:t>
            </a:r>
          </a:p>
          <a:p>
            <a:pPr algn="l" eaLnBrk="1" hangingPunct="1"/>
            <a:endParaRPr lang="en-US" altLang="zh-CN" sz="3733" b="1">
              <a:ea typeface="宋体" panose="02010600030101010101" pitchFamily="2" charset="-122"/>
            </a:endParaRPr>
          </a:p>
        </p:txBody>
      </p:sp>
      <p:sp>
        <p:nvSpPr>
          <p:cNvPr id="27663" name="Text Box 44"/>
          <p:cNvSpPr txBox="1">
            <a:spLocks noChangeArrowheads="1"/>
          </p:cNvSpPr>
          <p:nvPr/>
        </p:nvSpPr>
        <p:spPr bwMode="auto">
          <a:xfrm>
            <a:off x="10513484" y="2529417"/>
            <a:ext cx="423333"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楷体_GB2312" pitchFamily="49" charset="-122"/>
              </a:rPr>
              <a:t>Publicity and </a:t>
            </a:r>
            <a:r>
              <a:rPr lang="en-US" altLang="zh-CN" sz="1333" b="1">
                <a:solidFill>
                  <a:srgbClr val="A50021"/>
                </a:solidFill>
                <a:ea typeface="华文中宋" panose="02010600040101010101" pitchFamily="2" charset="-122"/>
              </a:rPr>
              <a:t>Education</a:t>
            </a:r>
            <a:r>
              <a:rPr lang="en-US" altLang="zh-CN" sz="1333" b="1">
                <a:solidFill>
                  <a:srgbClr val="A50021"/>
                </a:solidFill>
                <a:ea typeface="楷体_GB2312" pitchFamily="49" charset="-122"/>
              </a:rPr>
              <a:t> Center</a:t>
            </a:r>
            <a:endParaRPr lang="en-US" altLang="zh-CN" sz="1333" b="1">
              <a:solidFill>
                <a:srgbClr val="A50021"/>
              </a:solidFill>
              <a:ea typeface="宋体" panose="02010600030101010101" pitchFamily="2" charset="-122"/>
            </a:endParaRPr>
          </a:p>
        </p:txBody>
      </p:sp>
      <p:sp>
        <p:nvSpPr>
          <p:cNvPr id="27664" name="Text Box 45"/>
          <p:cNvSpPr txBox="1">
            <a:spLocks noChangeArrowheads="1"/>
          </p:cNvSpPr>
          <p:nvPr/>
        </p:nvSpPr>
        <p:spPr bwMode="auto">
          <a:xfrm>
            <a:off x="3776134" y="2529417"/>
            <a:ext cx="421217"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华文中宋" panose="02010600040101010101" pitchFamily="2" charset="-122"/>
              </a:rPr>
              <a:t>Data Center</a:t>
            </a:r>
            <a:endParaRPr lang="en-US" altLang="zh-CN" sz="1333" b="1">
              <a:solidFill>
                <a:srgbClr val="A50021"/>
              </a:solidFill>
              <a:ea typeface="宋体" panose="02010600030101010101" pitchFamily="2" charset="-122"/>
            </a:endParaRPr>
          </a:p>
        </p:txBody>
      </p:sp>
      <p:sp>
        <p:nvSpPr>
          <p:cNvPr id="27665" name="Text Box 46"/>
          <p:cNvSpPr txBox="1">
            <a:spLocks noChangeArrowheads="1"/>
          </p:cNvSpPr>
          <p:nvPr/>
        </p:nvSpPr>
        <p:spPr bwMode="auto">
          <a:xfrm>
            <a:off x="3251201" y="2529417"/>
            <a:ext cx="419100"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A50021"/>
                </a:solidFill>
                <a:ea typeface="华文中宋" panose="02010600040101010101" pitchFamily="2" charset="-122"/>
              </a:rPr>
              <a:t>Satellite Operating Management Center</a:t>
            </a:r>
            <a:endParaRPr lang="en-US" altLang="zh-CN" sz="1333" b="1">
              <a:solidFill>
                <a:srgbClr val="A50021"/>
              </a:solidFill>
              <a:ea typeface="宋体" panose="02010600030101010101" pitchFamily="2" charset="-122"/>
            </a:endParaRPr>
          </a:p>
        </p:txBody>
      </p:sp>
      <p:sp>
        <p:nvSpPr>
          <p:cNvPr id="27666" name="Text Box 52"/>
          <p:cNvSpPr txBox="1">
            <a:spLocks noChangeArrowheads="1"/>
          </p:cNvSpPr>
          <p:nvPr/>
        </p:nvSpPr>
        <p:spPr bwMode="auto">
          <a:xfrm>
            <a:off x="8644467" y="2529417"/>
            <a:ext cx="594784"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chemeClr val="bg1"/>
                </a:solidFill>
                <a:ea typeface="楷体_GB2312" pitchFamily="49" charset="-122"/>
              </a:rPr>
              <a:t>Key Lab of </a:t>
            </a:r>
            <a:r>
              <a:rPr lang="en-US" altLang="zh-CN" sz="1200" b="1">
                <a:solidFill>
                  <a:schemeClr val="bg1"/>
                </a:solidFill>
                <a:ea typeface="华文中宋" panose="02010600040101010101" pitchFamily="2" charset="-122"/>
              </a:rPr>
              <a:t>Integrated</a:t>
            </a:r>
            <a:r>
              <a:rPr lang="en-US" altLang="zh-CN" sz="1200" b="1">
                <a:solidFill>
                  <a:schemeClr val="bg1"/>
                </a:solidFill>
                <a:ea typeface="楷体_GB2312" pitchFamily="49" charset="-122"/>
              </a:rPr>
              <a:t> Disaster Evaluation and Risk Prevention</a:t>
            </a:r>
            <a:endParaRPr lang="en-US" altLang="zh-CN" sz="1200" b="1">
              <a:solidFill>
                <a:schemeClr val="bg1"/>
              </a:solidFill>
              <a:ea typeface="宋体" panose="02010600030101010101" pitchFamily="2" charset="-122"/>
            </a:endParaRPr>
          </a:p>
        </p:txBody>
      </p:sp>
      <p:sp>
        <p:nvSpPr>
          <p:cNvPr id="27667" name="Text Box 53"/>
          <p:cNvSpPr txBox="1">
            <a:spLocks noChangeArrowheads="1"/>
          </p:cNvSpPr>
          <p:nvPr/>
        </p:nvSpPr>
        <p:spPr bwMode="auto">
          <a:xfrm>
            <a:off x="2639484" y="2529417"/>
            <a:ext cx="421216" cy="214841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6583" tIns="53292" rIns="106583" bIns="53292"/>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067" b="1">
                <a:solidFill>
                  <a:srgbClr val="352973"/>
                </a:solidFill>
                <a:ea typeface="华文中宋" panose="02010600040101010101" pitchFamily="2" charset="-122"/>
              </a:rPr>
              <a:t>Administrative  Department</a:t>
            </a:r>
            <a:endParaRPr lang="en-US" altLang="zh-CN" sz="3733" b="1">
              <a:ea typeface="宋体" panose="02010600030101010101" pitchFamily="2" charset="-122"/>
            </a:endParaRPr>
          </a:p>
        </p:txBody>
      </p:sp>
      <p:grpSp>
        <p:nvGrpSpPr>
          <p:cNvPr id="27668" name="Group 20"/>
          <p:cNvGrpSpPr>
            <a:grpSpLocks/>
          </p:cNvGrpSpPr>
          <p:nvPr/>
        </p:nvGrpSpPr>
        <p:grpSpPr bwMode="auto">
          <a:xfrm>
            <a:off x="2351618" y="357718"/>
            <a:ext cx="9408583" cy="6239933"/>
            <a:chOff x="0" y="0"/>
            <a:chExt cx="4445" cy="2948"/>
          </a:xfrm>
        </p:grpSpPr>
        <p:sp>
          <p:nvSpPr>
            <p:cNvPr id="27670" name="AutoShape 13"/>
            <p:cNvSpPr>
              <a:spLocks noChangeAspect="1" noChangeArrowheads="1"/>
            </p:cNvSpPr>
            <p:nvPr/>
          </p:nvSpPr>
          <p:spPr bwMode="auto">
            <a:xfrm>
              <a:off x="0" y="0"/>
              <a:ext cx="4445" cy="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endParaRPr lang="zh-CN" altLang="en-US" sz="2133"/>
            </a:p>
          </p:txBody>
        </p:sp>
        <p:grpSp>
          <p:nvGrpSpPr>
            <p:cNvPr id="27671" name="Group 22"/>
            <p:cNvGrpSpPr>
              <a:grpSpLocks/>
            </p:cNvGrpSpPr>
            <p:nvPr/>
          </p:nvGrpSpPr>
          <p:grpSpPr bwMode="auto">
            <a:xfrm>
              <a:off x="240" y="907"/>
              <a:ext cx="3995" cy="120"/>
              <a:chOff x="0" y="0"/>
              <a:chExt cx="3995" cy="120"/>
            </a:xfrm>
          </p:grpSpPr>
          <p:sp>
            <p:nvSpPr>
              <p:cNvPr id="27693" name="Line 14"/>
              <p:cNvSpPr>
                <a:spLocks noChangeShapeType="1"/>
              </p:cNvSpPr>
              <p:nvPr/>
            </p:nvSpPr>
            <p:spPr bwMode="auto">
              <a:xfrm>
                <a:off x="0" y="0"/>
                <a:ext cx="3995"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4" name="Line 26"/>
              <p:cNvSpPr>
                <a:spLocks noChangeShapeType="1"/>
              </p:cNvSpPr>
              <p:nvPr/>
            </p:nvSpPr>
            <p:spPr bwMode="auto">
              <a:xfrm>
                <a:off x="842" y="0"/>
                <a:ext cx="0"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5" name="Line 27"/>
              <p:cNvSpPr>
                <a:spLocks noChangeShapeType="1"/>
              </p:cNvSpPr>
              <p:nvPr/>
            </p:nvSpPr>
            <p:spPr bwMode="auto">
              <a:xfrm>
                <a:off x="1122" y="0"/>
                <a:ext cx="1" cy="114"/>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6" name="Line 28"/>
              <p:cNvSpPr>
                <a:spLocks noChangeShapeType="1"/>
              </p:cNvSpPr>
              <p:nvPr/>
            </p:nvSpPr>
            <p:spPr bwMode="auto">
              <a:xfrm>
                <a:off x="1403" y="0"/>
                <a:ext cx="0" cy="114"/>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7" name="Line 29"/>
              <p:cNvSpPr>
                <a:spLocks noChangeShapeType="1"/>
              </p:cNvSpPr>
              <p:nvPr/>
            </p:nvSpPr>
            <p:spPr bwMode="auto">
              <a:xfrm>
                <a:off x="1682" y="0"/>
                <a:ext cx="1" cy="114"/>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8" name="Line 30"/>
              <p:cNvSpPr>
                <a:spLocks noChangeShapeType="1"/>
              </p:cNvSpPr>
              <p:nvPr/>
            </p:nvSpPr>
            <p:spPr bwMode="auto">
              <a:xfrm>
                <a:off x="1962" y="0"/>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99" name="Line 31"/>
              <p:cNvSpPr>
                <a:spLocks noChangeShapeType="1"/>
              </p:cNvSpPr>
              <p:nvPr/>
            </p:nvSpPr>
            <p:spPr bwMode="auto">
              <a:xfrm>
                <a:off x="2243" y="0"/>
                <a:ext cx="0"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0" name="Line 32"/>
              <p:cNvSpPr>
                <a:spLocks noChangeShapeType="1"/>
              </p:cNvSpPr>
              <p:nvPr/>
            </p:nvSpPr>
            <p:spPr bwMode="auto">
              <a:xfrm>
                <a:off x="2523" y="0"/>
                <a:ext cx="2"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1" name="Line 33"/>
              <p:cNvSpPr>
                <a:spLocks noChangeShapeType="1"/>
              </p:cNvSpPr>
              <p:nvPr/>
            </p:nvSpPr>
            <p:spPr bwMode="auto">
              <a:xfrm>
                <a:off x="2873" y="0"/>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2" name="Line 34"/>
              <p:cNvSpPr>
                <a:spLocks noChangeShapeType="1"/>
              </p:cNvSpPr>
              <p:nvPr/>
            </p:nvSpPr>
            <p:spPr bwMode="auto">
              <a:xfrm>
                <a:off x="3154" y="0"/>
                <a:ext cx="0"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3" name="Line 35"/>
              <p:cNvSpPr>
                <a:spLocks noChangeShapeType="1"/>
              </p:cNvSpPr>
              <p:nvPr/>
            </p:nvSpPr>
            <p:spPr bwMode="auto">
              <a:xfrm>
                <a:off x="561" y="0"/>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4" name="Line 47"/>
              <p:cNvSpPr>
                <a:spLocks noChangeShapeType="1"/>
              </p:cNvSpPr>
              <p:nvPr/>
            </p:nvSpPr>
            <p:spPr bwMode="auto">
              <a:xfrm>
                <a:off x="0" y="0"/>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5" name="Line 48"/>
              <p:cNvSpPr>
                <a:spLocks noChangeShapeType="1"/>
              </p:cNvSpPr>
              <p:nvPr/>
            </p:nvSpPr>
            <p:spPr bwMode="auto">
              <a:xfrm>
                <a:off x="282" y="0"/>
                <a:ext cx="0"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6" name="Line 49"/>
              <p:cNvSpPr>
                <a:spLocks noChangeShapeType="1"/>
              </p:cNvSpPr>
              <p:nvPr/>
            </p:nvSpPr>
            <p:spPr bwMode="auto">
              <a:xfrm>
                <a:off x="3435" y="0"/>
                <a:ext cx="0"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7" name="Line 50"/>
              <p:cNvSpPr>
                <a:spLocks noChangeShapeType="1"/>
              </p:cNvSpPr>
              <p:nvPr/>
            </p:nvSpPr>
            <p:spPr bwMode="auto">
              <a:xfrm>
                <a:off x="3714" y="0"/>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708" name="Line 51"/>
              <p:cNvSpPr>
                <a:spLocks noChangeShapeType="1"/>
              </p:cNvSpPr>
              <p:nvPr/>
            </p:nvSpPr>
            <p:spPr bwMode="auto">
              <a:xfrm>
                <a:off x="3995" y="8"/>
                <a:ext cx="0" cy="11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27672" name="Group 39"/>
            <p:cNvGrpSpPr>
              <a:grpSpLocks/>
            </p:cNvGrpSpPr>
            <p:nvPr/>
          </p:nvGrpSpPr>
          <p:grpSpPr bwMode="auto">
            <a:xfrm>
              <a:off x="136" y="181"/>
              <a:ext cx="4173" cy="2767"/>
              <a:chOff x="0" y="0"/>
              <a:chExt cx="4173" cy="2767"/>
            </a:xfrm>
          </p:grpSpPr>
          <p:sp>
            <p:nvSpPr>
              <p:cNvPr id="27673" name="Text Box 54"/>
              <p:cNvSpPr txBox="1">
                <a:spLocks noChangeArrowheads="1"/>
              </p:cNvSpPr>
              <p:nvPr/>
            </p:nvSpPr>
            <p:spPr bwMode="auto">
              <a:xfrm>
                <a:off x="0" y="1996"/>
                <a:ext cx="958" cy="237"/>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dirty="0">
                    <a:solidFill>
                      <a:srgbClr val="352973"/>
                    </a:solidFill>
                  </a:rPr>
                  <a:t>Secretariat of </a:t>
                </a:r>
                <a:r>
                  <a:rPr lang="en-US" altLang="zh-CN" sz="1333" b="1" dirty="0">
                    <a:solidFill>
                      <a:srgbClr val="352973"/>
                    </a:solidFill>
                    <a:ea typeface="宋体" panose="02010600030101010101" pitchFamily="2" charset="-122"/>
                  </a:rPr>
                  <a:t>Expert Committee of NCDR </a:t>
                </a:r>
                <a:endParaRPr lang="en-US" altLang="zh-CN" sz="1333" b="1" dirty="0">
                  <a:ea typeface="宋体" panose="02010600030101010101" pitchFamily="2" charset="-122"/>
                </a:endParaRPr>
              </a:p>
            </p:txBody>
          </p:sp>
          <p:sp>
            <p:nvSpPr>
              <p:cNvPr id="27674" name="Text Box 55"/>
              <p:cNvSpPr txBox="1">
                <a:spLocks noChangeArrowheads="1"/>
              </p:cNvSpPr>
              <p:nvPr/>
            </p:nvSpPr>
            <p:spPr bwMode="auto">
              <a:xfrm>
                <a:off x="0" y="2313"/>
                <a:ext cx="953" cy="454"/>
              </a:xfrm>
              <a:prstGeom prst="rect">
                <a:avLst/>
              </a:prstGeom>
              <a:solidFill>
                <a:srgbClr val="0066FF">
                  <a:alpha val="45882"/>
                </a:srgbClr>
              </a:solidFill>
              <a:ln w="9525">
                <a:solidFill>
                  <a:srgbClr val="000000"/>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lnSpc>
                    <a:spcPct val="96000"/>
                  </a:lnSpc>
                </a:pPr>
                <a:r>
                  <a:rPr lang="en-US" altLang="zh-CN" sz="1200" b="1">
                    <a:solidFill>
                      <a:srgbClr val="352973"/>
                    </a:solidFill>
                  </a:rPr>
                  <a:t>Secretariat of National Committee on Technical Standardization</a:t>
                </a:r>
              </a:p>
              <a:p>
                <a:pPr eaLnBrk="1" hangingPunct="1">
                  <a:lnSpc>
                    <a:spcPct val="96000"/>
                  </a:lnSpc>
                </a:pPr>
                <a:r>
                  <a:rPr lang="en-US" altLang="zh-CN" sz="1200" b="1">
                    <a:solidFill>
                      <a:srgbClr val="352973"/>
                    </a:solidFill>
                  </a:rPr>
                  <a:t> of Disaster Reduction and Relief</a:t>
                </a:r>
              </a:p>
              <a:p>
                <a:pPr algn="l" eaLnBrk="1" hangingPunct="1"/>
                <a:endParaRPr lang="en-US" altLang="zh-CN" sz="1200" b="1">
                  <a:ea typeface="宋体" panose="02010600030101010101" pitchFamily="2" charset="-122"/>
                </a:endParaRPr>
              </a:p>
            </p:txBody>
          </p:sp>
          <p:sp>
            <p:nvSpPr>
              <p:cNvPr id="27675" name="Text Box 56"/>
              <p:cNvSpPr txBox="1">
                <a:spLocks noChangeArrowheads="1"/>
              </p:cNvSpPr>
              <p:nvPr/>
            </p:nvSpPr>
            <p:spPr bwMode="auto">
              <a:xfrm>
                <a:off x="1043" y="1996"/>
                <a:ext cx="1044" cy="237"/>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lnSpc>
                    <a:spcPct val="96000"/>
                  </a:lnSpc>
                </a:pPr>
                <a:r>
                  <a:rPr lang="en-US" altLang="zh-CN" sz="1200" b="1">
                    <a:solidFill>
                      <a:srgbClr val="352973"/>
                    </a:solidFill>
                  </a:rPr>
                  <a:t>China Disaster Reduction Magazine Company</a:t>
                </a:r>
              </a:p>
              <a:p>
                <a:pPr algn="l" eaLnBrk="1" hangingPunct="1"/>
                <a:endParaRPr lang="en-US" altLang="zh-CN" sz="1200" b="1">
                  <a:ea typeface="宋体" panose="02010600030101010101" pitchFamily="2" charset="-122"/>
                </a:endParaRPr>
              </a:p>
            </p:txBody>
          </p:sp>
          <p:sp>
            <p:nvSpPr>
              <p:cNvPr id="27676" name="Text Box 57"/>
              <p:cNvSpPr txBox="1">
                <a:spLocks noChangeArrowheads="1"/>
              </p:cNvSpPr>
              <p:nvPr/>
            </p:nvSpPr>
            <p:spPr bwMode="auto">
              <a:xfrm>
                <a:off x="2177" y="2530"/>
                <a:ext cx="862" cy="237"/>
              </a:xfrm>
              <a:prstGeom prst="rect">
                <a:avLst/>
              </a:prstGeom>
              <a:solidFill>
                <a:srgbClr val="0066FF">
                  <a:alpha val="45882"/>
                </a:srgbClr>
              </a:solidFill>
              <a:ln w="9525">
                <a:solidFill>
                  <a:srgbClr val="0066FF"/>
                </a:solidFill>
                <a:miter lim="800000"/>
                <a:headEnd/>
                <a:tailEnd/>
              </a:ln>
            </p:spPr>
            <p:txBody>
              <a:bodyPr lIns="113385" tIns="56693" rIns="113385" bIns="56693"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rgbClr val="352973"/>
                    </a:solidFill>
                  </a:rPr>
                  <a:t>Disaster Risk Science </a:t>
                </a:r>
                <a:endParaRPr lang="en-US" altLang="zh-CN" sz="1200" b="1">
                  <a:ea typeface="宋体" panose="02010600030101010101" pitchFamily="2" charset="-122"/>
                </a:endParaRPr>
              </a:p>
            </p:txBody>
          </p:sp>
          <p:sp>
            <p:nvSpPr>
              <p:cNvPr id="27677" name="Text Box 58"/>
              <p:cNvSpPr txBox="1">
                <a:spLocks noChangeArrowheads="1"/>
              </p:cNvSpPr>
              <p:nvPr/>
            </p:nvSpPr>
            <p:spPr bwMode="auto">
              <a:xfrm>
                <a:off x="2177" y="1996"/>
                <a:ext cx="867" cy="408"/>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lnSpc>
                    <a:spcPct val="96000"/>
                  </a:lnSpc>
                </a:pPr>
                <a:r>
                  <a:rPr lang="en-US" altLang="zh-CN" sz="1200" b="1">
                    <a:solidFill>
                      <a:srgbClr val="352973"/>
                    </a:solidFill>
                    <a:ea typeface="宋体" panose="02010600030101010101" pitchFamily="2" charset="-122"/>
                  </a:rPr>
                  <a:t>Academy of Disaster Reduction and Emergency Management</a:t>
                </a:r>
                <a:endParaRPr lang="en-US" altLang="zh-CN" sz="1200" b="1">
                  <a:ea typeface="宋体" panose="02010600030101010101" pitchFamily="2" charset="-122"/>
                </a:endParaRPr>
              </a:p>
            </p:txBody>
          </p:sp>
          <p:sp>
            <p:nvSpPr>
              <p:cNvPr id="27678" name="Text Box 59"/>
              <p:cNvSpPr txBox="1">
                <a:spLocks noChangeArrowheads="1"/>
              </p:cNvSpPr>
              <p:nvPr/>
            </p:nvSpPr>
            <p:spPr bwMode="auto">
              <a:xfrm>
                <a:off x="1043" y="2313"/>
                <a:ext cx="1044" cy="454"/>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lnSpc>
                    <a:spcPct val="96000"/>
                  </a:lnSpc>
                </a:pPr>
                <a:r>
                  <a:rPr lang="en-US" altLang="zh-CN" sz="1200" b="1">
                    <a:solidFill>
                      <a:srgbClr val="352973"/>
                    </a:solidFill>
                    <a:ea typeface="宋体" panose="02010600030101010101" pitchFamily="2" charset="-122"/>
                  </a:rPr>
                  <a:t>Application and Research Center of</a:t>
                </a:r>
              </a:p>
              <a:p>
                <a:pPr eaLnBrk="1" hangingPunct="1">
                  <a:lnSpc>
                    <a:spcPct val="96000"/>
                  </a:lnSpc>
                </a:pPr>
                <a:r>
                  <a:rPr lang="en-US" altLang="zh-CN" sz="1200" b="1">
                    <a:solidFill>
                      <a:srgbClr val="352973"/>
                    </a:solidFill>
                    <a:ea typeface="宋体" panose="02010600030101010101" pitchFamily="2" charset="-122"/>
                  </a:rPr>
                  <a:t> National Space Technology for Disaster Reduction</a:t>
                </a:r>
                <a:endParaRPr lang="en-US" altLang="zh-CN" sz="1200" b="1">
                  <a:ea typeface="宋体" panose="02010600030101010101" pitchFamily="2" charset="-122"/>
                </a:endParaRPr>
              </a:p>
            </p:txBody>
          </p:sp>
          <p:sp>
            <p:nvSpPr>
              <p:cNvPr id="27679" name="Text Box 60"/>
              <p:cNvSpPr txBox="1">
                <a:spLocks noChangeArrowheads="1"/>
              </p:cNvSpPr>
              <p:nvPr/>
            </p:nvSpPr>
            <p:spPr bwMode="auto">
              <a:xfrm>
                <a:off x="3175" y="1996"/>
                <a:ext cx="998" cy="237"/>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lnSpc>
                    <a:spcPct val="96000"/>
                  </a:lnSpc>
                </a:pPr>
                <a:r>
                  <a:rPr lang="en-US" altLang="zh-CN" sz="1200" b="1">
                    <a:solidFill>
                      <a:srgbClr val="352973"/>
                    </a:solidFill>
                    <a:ea typeface="宋体" panose="02010600030101010101" pitchFamily="2" charset="-122"/>
                  </a:rPr>
                  <a:t>International Center for Drought Risk Reduction</a:t>
                </a:r>
              </a:p>
              <a:p>
                <a:pPr algn="l" eaLnBrk="1" hangingPunct="1"/>
                <a:endParaRPr lang="en-US" altLang="zh-CN" sz="1200" b="1">
                  <a:ea typeface="宋体" panose="02010600030101010101" pitchFamily="2" charset="-122"/>
                </a:endParaRPr>
              </a:p>
            </p:txBody>
          </p:sp>
          <p:sp>
            <p:nvSpPr>
              <p:cNvPr id="27680" name="Text Box 61"/>
              <p:cNvSpPr txBox="1">
                <a:spLocks noChangeArrowheads="1"/>
              </p:cNvSpPr>
              <p:nvPr/>
            </p:nvSpPr>
            <p:spPr bwMode="auto">
              <a:xfrm>
                <a:off x="3175" y="2530"/>
                <a:ext cx="998" cy="237"/>
              </a:xfrm>
              <a:prstGeom prst="rect">
                <a:avLst/>
              </a:prstGeom>
              <a:solidFill>
                <a:srgbClr val="0066FF">
                  <a:alpha val="45882"/>
                </a:srgbClr>
              </a:solidFill>
              <a:ln w="9525">
                <a:solidFill>
                  <a:srgbClr val="0066FF"/>
                </a:solidFill>
                <a:miter lim="800000"/>
                <a:headEnd/>
                <a:tailEnd/>
              </a:ln>
            </p:spPr>
            <p:txBody>
              <a:bodyPr lIns="113385" tIns="56693" rIns="113385" bIns="56693"/>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rgbClr val="352973"/>
                    </a:solidFill>
                    <a:ea typeface="宋体" panose="02010600030101010101" pitchFamily="2" charset="-122"/>
                  </a:rPr>
                  <a:t>UN-SPIDER Beijing Office</a:t>
                </a:r>
                <a:endParaRPr lang="en-US" altLang="zh-CN" sz="1200" b="1">
                  <a:ea typeface="宋体" panose="02010600030101010101" pitchFamily="2" charset="-122"/>
                </a:endParaRPr>
              </a:p>
            </p:txBody>
          </p:sp>
          <p:grpSp>
            <p:nvGrpSpPr>
              <p:cNvPr id="27681" name="Group 48"/>
              <p:cNvGrpSpPr>
                <a:grpSpLocks/>
              </p:cNvGrpSpPr>
              <p:nvPr/>
            </p:nvGrpSpPr>
            <p:grpSpPr bwMode="auto">
              <a:xfrm>
                <a:off x="862" y="0"/>
                <a:ext cx="2404" cy="726"/>
                <a:chOff x="0" y="0"/>
                <a:chExt cx="2404" cy="726"/>
              </a:xfrm>
            </p:grpSpPr>
            <p:sp>
              <p:nvSpPr>
                <p:cNvPr id="27683" name="Text Box 15"/>
                <p:cNvSpPr txBox="1">
                  <a:spLocks noChangeArrowheads="1"/>
                </p:cNvSpPr>
                <p:nvPr/>
              </p:nvSpPr>
              <p:spPr bwMode="auto">
                <a:xfrm>
                  <a:off x="0" y="408"/>
                  <a:ext cx="1043" cy="206"/>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352973"/>
                      </a:solidFill>
                      <a:ea typeface="华文中宋" panose="02010600040101010101" pitchFamily="2" charset="-122"/>
                    </a:rPr>
                    <a:t>Deputy Director General</a:t>
                  </a:r>
                  <a:endParaRPr lang="en-US" altLang="zh-CN" sz="1333" b="1">
                    <a:ea typeface="宋体" panose="02010600030101010101" pitchFamily="2" charset="-122"/>
                  </a:endParaRPr>
                </a:p>
              </p:txBody>
            </p:sp>
            <p:sp>
              <p:nvSpPr>
                <p:cNvPr id="27684" name="Text Box 16"/>
                <p:cNvSpPr txBox="1">
                  <a:spLocks noChangeArrowheads="1"/>
                </p:cNvSpPr>
                <p:nvPr/>
              </p:nvSpPr>
              <p:spPr bwMode="auto">
                <a:xfrm>
                  <a:off x="1543" y="408"/>
                  <a:ext cx="861" cy="214"/>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6583" tIns="53292" rIns="106583" bIns="53292"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333" b="1">
                      <a:solidFill>
                        <a:srgbClr val="352973"/>
                      </a:solidFill>
                      <a:ea typeface="华文中宋" panose="02010600040101010101" pitchFamily="2" charset="-122"/>
                    </a:rPr>
                    <a:t>Chief Engineer</a:t>
                  </a:r>
                  <a:endParaRPr lang="en-US" altLang="zh-CN" sz="1333" b="1">
                    <a:ea typeface="宋体" panose="02010600030101010101" pitchFamily="2" charset="-122"/>
                  </a:endParaRPr>
                </a:p>
              </p:txBody>
            </p:sp>
            <p:sp>
              <p:nvSpPr>
                <p:cNvPr id="27685" name="Text Box 36"/>
                <p:cNvSpPr txBox="1">
                  <a:spLocks noChangeArrowheads="1"/>
                </p:cNvSpPr>
                <p:nvPr/>
              </p:nvSpPr>
              <p:spPr bwMode="auto">
                <a:xfrm>
                  <a:off x="822" y="0"/>
                  <a:ext cx="897" cy="179"/>
                </a:xfrm>
                <a:prstGeom prst="rect">
                  <a:avLst/>
                </a:prstGeom>
                <a:solidFill>
                  <a:srgbClr val="0066FF">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6583" tIns="53292" rIns="106583" bIns="53292"/>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b="1">
                      <a:solidFill>
                        <a:srgbClr val="352973"/>
                      </a:solidFill>
                      <a:ea typeface="华文中宋" panose="02010600040101010101" pitchFamily="2" charset="-122"/>
                    </a:rPr>
                    <a:t>Director General</a:t>
                  </a:r>
                  <a:endParaRPr lang="en-US" altLang="zh-CN" b="1">
                    <a:ea typeface="宋体" panose="02010600030101010101" pitchFamily="2" charset="-122"/>
                  </a:endParaRPr>
                </a:p>
              </p:txBody>
            </p:sp>
            <p:grpSp>
              <p:nvGrpSpPr>
                <p:cNvPr id="27686" name="Group 52"/>
                <p:cNvGrpSpPr>
                  <a:grpSpLocks/>
                </p:cNvGrpSpPr>
                <p:nvPr/>
              </p:nvGrpSpPr>
              <p:grpSpPr bwMode="auto">
                <a:xfrm>
                  <a:off x="505" y="181"/>
                  <a:ext cx="1491" cy="222"/>
                  <a:chOff x="0" y="0"/>
                  <a:chExt cx="1491" cy="222"/>
                </a:xfrm>
              </p:grpSpPr>
              <p:sp>
                <p:nvSpPr>
                  <p:cNvPr id="27689" name="Line 37"/>
                  <p:cNvSpPr>
                    <a:spLocks noChangeShapeType="1"/>
                  </p:cNvSpPr>
                  <p:nvPr/>
                </p:nvSpPr>
                <p:spPr bwMode="auto">
                  <a:xfrm flipV="1">
                    <a:off x="0" y="136"/>
                    <a:ext cx="1491"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zh-CN" altLang="en-US" sz="2400"/>
                  </a:p>
                </p:txBody>
              </p:sp>
              <p:sp>
                <p:nvSpPr>
                  <p:cNvPr id="27690" name="Line 40"/>
                  <p:cNvSpPr>
                    <a:spLocks noChangeShapeType="1"/>
                  </p:cNvSpPr>
                  <p:nvPr/>
                </p:nvSpPr>
                <p:spPr bwMode="auto">
                  <a:xfrm>
                    <a:off x="765" y="0"/>
                    <a:ext cx="0" cy="13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zh-CN" altLang="en-US" sz="2400"/>
                  </a:p>
                </p:txBody>
              </p:sp>
              <p:sp>
                <p:nvSpPr>
                  <p:cNvPr id="27691" name="Line 41"/>
                  <p:cNvSpPr>
                    <a:spLocks noChangeShapeType="1"/>
                  </p:cNvSpPr>
                  <p:nvPr/>
                </p:nvSpPr>
                <p:spPr bwMode="auto">
                  <a:xfrm>
                    <a:off x="0" y="136"/>
                    <a:ext cx="0" cy="86"/>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zh-CN" altLang="en-US" sz="2400"/>
                  </a:p>
                </p:txBody>
              </p:sp>
              <p:sp>
                <p:nvSpPr>
                  <p:cNvPr id="27692" name="Line 42"/>
                  <p:cNvSpPr>
                    <a:spLocks noChangeShapeType="1"/>
                  </p:cNvSpPr>
                  <p:nvPr/>
                </p:nvSpPr>
                <p:spPr bwMode="auto">
                  <a:xfrm>
                    <a:off x="1491" y="136"/>
                    <a:ext cx="0" cy="86"/>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zh-CN" altLang="en-US" sz="2400"/>
                  </a:p>
                </p:txBody>
              </p:sp>
            </p:grpSp>
            <p:sp>
              <p:nvSpPr>
                <p:cNvPr id="27687" name="Line 27"/>
                <p:cNvSpPr>
                  <a:spLocks noChangeShapeType="1"/>
                </p:cNvSpPr>
                <p:nvPr/>
              </p:nvSpPr>
              <p:spPr bwMode="auto">
                <a:xfrm>
                  <a:off x="500" y="612"/>
                  <a:ext cx="1" cy="114"/>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27688" name="Line 33"/>
                <p:cNvSpPr>
                  <a:spLocks noChangeShapeType="1"/>
                </p:cNvSpPr>
                <p:nvPr/>
              </p:nvSpPr>
              <p:spPr bwMode="auto">
                <a:xfrm>
                  <a:off x="1995" y="613"/>
                  <a:ext cx="1" cy="1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a:p>
              </p:txBody>
            </p:sp>
          </p:grpSp>
          <p:sp>
            <p:nvSpPr>
              <p:cNvPr id="27682" name="Text Box 57"/>
              <p:cNvSpPr txBox="1">
                <a:spLocks noChangeArrowheads="1"/>
              </p:cNvSpPr>
              <p:nvPr/>
            </p:nvSpPr>
            <p:spPr bwMode="auto">
              <a:xfrm>
                <a:off x="3175" y="2268"/>
                <a:ext cx="998" cy="237"/>
              </a:xfrm>
              <a:prstGeom prst="rect">
                <a:avLst/>
              </a:prstGeom>
              <a:solidFill>
                <a:srgbClr val="0066FF">
                  <a:alpha val="45882"/>
                </a:srgbClr>
              </a:solidFill>
              <a:ln w="9525">
                <a:solidFill>
                  <a:srgbClr val="0066FF"/>
                </a:solidFill>
                <a:miter lim="800000"/>
                <a:headEnd/>
                <a:tailEnd/>
              </a:ln>
            </p:spPr>
            <p:txBody>
              <a:bodyPr lIns="113385" tIns="56693" rIns="113385" bIns="56693" anchor="ct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eaLnBrk="1" hangingPunct="1"/>
                <a:r>
                  <a:rPr lang="en-US" altLang="zh-CN" sz="1200" b="1">
                    <a:solidFill>
                      <a:srgbClr val="352973"/>
                    </a:solidFill>
                  </a:rPr>
                  <a:t>Charter </a:t>
                </a:r>
                <a:endParaRPr lang="en-US" altLang="zh-CN" sz="1200" b="1">
                  <a:ea typeface="宋体" panose="02010600030101010101" pitchFamily="2" charset="-122"/>
                </a:endParaRPr>
              </a:p>
            </p:txBody>
          </p:sp>
        </p:grpSp>
      </p:grpSp>
      <p:sp>
        <p:nvSpPr>
          <p:cNvPr id="61" name="TextBox 7"/>
          <p:cNvSpPr txBox="1"/>
          <p:nvPr/>
        </p:nvSpPr>
        <p:spPr>
          <a:xfrm>
            <a:off x="1512107" y="161251"/>
            <a:ext cx="9225166" cy="523220"/>
          </a:xfrm>
          <a:prstGeom prst="rect">
            <a:avLst/>
          </a:prstGeom>
          <a:noFill/>
        </p:spPr>
        <p:txBody>
          <a:bodyPr wrap="square">
            <a:spAutoFit/>
          </a:bodyPr>
          <a:lstStyle/>
          <a:p>
            <a:pPr>
              <a:defRPr/>
            </a:pPr>
            <a:r>
              <a:rPr lang="en-US" altLang="zh-CN" sz="2800" b="1" dirty="0">
                <a:latin typeface="Adobe Gothic Std B" pitchFamily="34" charset="-128"/>
                <a:ea typeface="Adobe Gothic Std B" pitchFamily="34" charset="-128"/>
              </a:rPr>
              <a:t>0. Introduction of </a:t>
            </a:r>
            <a:r>
              <a:rPr lang="en-US" altLang="zh-CN" sz="2800" b="1" dirty="0" smtClean="0">
                <a:latin typeface="Adobe Gothic Std B" pitchFamily="34" charset="-128"/>
                <a:ea typeface="Adobe Gothic Std B" pitchFamily="34" charset="-128"/>
              </a:rPr>
              <a:t>NDRCC </a:t>
            </a:r>
            <a:r>
              <a:rPr lang="en-US" altLang="zh-CN" sz="2800" b="1" dirty="0" smtClean="0">
                <a:latin typeface="Adobe Gothic Std B" pitchFamily="34" charset="-128"/>
              </a:rPr>
              <a:t>– </a:t>
            </a:r>
            <a:r>
              <a:rPr lang="en-US" altLang="zh-CN" sz="2800" b="1" dirty="0" smtClean="0">
                <a:latin typeface="Adobe Gothic Std B" pitchFamily="34" charset="-128"/>
                <a:ea typeface="Adobe Gothic Std B" pitchFamily="34" charset="-128"/>
              </a:rPr>
              <a:t>Construction</a:t>
            </a:r>
            <a:endParaRPr lang="zh-CN" altLang="en-US" sz="2800" b="1" dirty="0">
              <a:latin typeface="Adobe Gothic Std B" pitchFamily="34" charset="-128"/>
            </a:endParaRPr>
          </a:p>
        </p:txBody>
      </p:sp>
    </p:spTree>
    <p:extLst>
      <p:ext uri="{BB962C8B-B14F-4D97-AF65-F5344CB8AC3E}">
        <p14:creationId xmlns:p14="http://schemas.microsoft.com/office/powerpoint/2010/main" val="3601197125"/>
      </p:ext>
    </p:extLst>
  </p:cSld>
  <p:clrMapOvr>
    <a:masterClrMapping/>
  </p:clrMapOvr>
  <mc:AlternateContent xmlns:mc="http://schemas.openxmlformats.org/markup-compatibility/2006">
    <mc:Choice xmlns:p14="http://schemas.microsoft.com/office/powerpoint/2010/main" Requires="p14">
      <p:transition spd="slow" p14:dur="2000" advClick="0" advTm="3805"/>
    </mc:Choice>
    <mc:Fallback>
      <p:transition spd="slow" advClick="0" advTm="380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4"/>
          <p:cNvSpPr>
            <a:spLocks noChangeArrowheads="1"/>
          </p:cNvSpPr>
          <p:nvPr/>
        </p:nvSpPr>
        <p:spPr bwMode="auto">
          <a:xfrm>
            <a:off x="1524000" y="0"/>
            <a:ext cx="9144000" cy="928688"/>
          </a:xfrm>
          <a:prstGeom prst="rect">
            <a:avLst/>
          </a:prstGeom>
          <a:solidFill>
            <a:schemeClr val="tx2">
              <a:lumMod val="75000"/>
            </a:schemeClr>
          </a:solidFill>
          <a:ln w="25400" cap="flat" cmpd="sng">
            <a:noFill/>
            <a:miter lim="800000"/>
            <a:headEnd/>
            <a:tailEnd/>
          </a:ln>
        </p:spPr>
        <p:txBody>
          <a:bodyPr anchor="ctr"/>
          <a:lstStyle/>
          <a:p>
            <a:pPr>
              <a:defRPr/>
            </a:pPr>
            <a:r>
              <a:rPr lang="en-US" altLang="zh-CN" sz="3200" b="1" dirty="0">
                <a:solidFill>
                  <a:schemeClr val="bg1"/>
                </a:solidFill>
                <a:latin typeface="Adobe Gothic Std B" pitchFamily="34" charset="-128"/>
                <a:ea typeface="Adobe Gothic Std B" pitchFamily="34" charset="-128"/>
              </a:rPr>
              <a:t>0. Introduction of NDRCC </a:t>
            </a:r>
            <a:r>
              <a:rPr lang="en-US" altLang="zh-CN" sz="3200" b="1" dirty="0">
                <a:solidFill>
                  <a:schemeClr val="bg1"/>
                </a:solidFill>
                <a:latin typeface="Adobe Gothic Std B" pitchFamily="34" charset="-128"/>
              </a:rPr>
              <a:t>– </a:t>
            </a:r>
            <a:r>
              <a:rPr lang="en-US" altLang="zh-CN" sz="3200" b="1" dirty="0" smtClean="0">
                <a:solidFill>
                  <a:schemeClr val="bg1"/>
                </a:solidFill>
                <a:latin typeface="Adobe Gothic Std B" pitchFamily="34" charset="-128"/>
              </a:rPr>
              <a:t>Loss </a:t>
            </a:r>
            <a:r>
              <a:rPr lang="en-US" altLang="zh-CN" sz="3200" b="1" dirty="0" smtClean="0">
                <a:solidFill>
                  <a:schemeClr val="bg1"/>
                </a:solidFill>
                <a:latin typeface="Adobe Gothic Std B" pitchFamily="34" charset="-128"/>
                <a:ea typeface="Adobe Gothic Std B" pitchFamily="34" charset="-128"/>
              </a:rPr>
              <a:t>Data management</a:t>
            </a:r>
            <a:endParaRPr lang="zh-CN" altLang="en-US" sz="3200" b="1" dirty="0">
              <a:solidFill>
                <a:schemeClr val="bg1"/>
              </a:solidFill>
              <a:latin typeface="Adobe Gothic Std B" pitchFamily="34" charset="-128"/>
            </a:endParaRPr>
          </a:p>
        </p:txBody>
      </p:sp>
      <p:pic>
        <p:nvPicPr>
          <p:cNvPr id="9219" name="Picture 18" descr="D:\2014年\04-临时工作\20140227-东盟论坛（成都）\统计报送.jpg"/>
          <p:cNvPicPr>
            <a:picLocks noChangeAspect="1" noChangeArrowheads="1"/>
          </p:cNvPicPr>
          <p:nvPr/>
        </p:nvPicPr>
        <p:blipFill>
          <a:blip r:embed="rId2">
            <a:extLst>
              <a:ext uri="{28A0092B-C50C-407E-A947-70E740481C1C}">
                <a14:useLocalDpi xmlns:a14="http://schemas.microsoft.com/office/drawing/2010/main" val="0"/>
              </a:ext>
            </a:extLst>
          </a:blip>
          <a:srcRect l="12177" t="49794"/>
          <a:stretch>
            <a:fillRect/>
          </a:stretch>
        </p:blipFill>
        <p:spPr bwMode="auto">
          <a:xfrm>
            <a:off x="1871663" y="1428750"/>
            <a:ext cx="8439150"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2281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24000" y="1285875"/>
            <a:ext cx="9144000" cy="5143500"/>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p>
            <a:pPr algn="ctr">
              <a:defRPr/>
            </a:pPr>
            <a:endParaRPr lang="zh-CN" altLang="en-US" dirty="0"/>
          </a:p>
        </p:txBody>
      </p:sp>
      <p:sp>
        <p:nvSpPr>
          <p:cNvPr id="9" name="직사각형 4"/>
          <p:cNvSpPr>
            <a:spLocks noChangeArrowheads="1"/>
          </p:cNvSpPr>
          <p:nvPr/>
        </p:nvSpPr>
        <p:spPr bwMode="auto">
          <a:xfrm>
            <a:off x="1524000" y="0"/>
            <a:ext cx="9144000" cy="928688"/>
          </a:xfrm>
          <a:prstGeom prst="rect">
            <a:avLst/>
          </a:prstGeom>
          <a:solidFill>
            <a:schemeClr val="tx2">
              <a:lumMod val="75000"/>
            </a:schemeClr>
          </a:solidFill>
          <a:ln w="25400" cap="flat" cmpd="sng">
            <a:noFill/>
            <a:miter lim="800000"/>
            <a:headEnd/>
            <a:tailEnd/>
          </a:ln>
        </p:spPr>
        <p:txBody>
          <a:bodyPr anchor="ctr"/>
          <a:lstStyle/>
          <a:p>
            <a:pPr>
              <a:defRPr/>
            </a:pPr>
            <a:r>
              <a:rPr lang="en-US" altLang="zh-CN" sz="2800" b="1" dirty="0">
                <a:solidFill>
                  <a:schemeClr val="bg1"/>
                </a:solidFill>
                <a:latin typeface="Adobe Gothic Std B" pitchFamily="34" charset="-128"/>
                <a:ea typeface="Adobe Gothic Std B" pitchFamily="34" charset="-128"/>
              </a:rPr>
              <a:t>0. Introduction of NDRCC </a:t>
            </a:r>
            <a:r>
              <a:rPr lang="en-US" altLang="zh-CN" sz="2800" b="1" dirty="0">
                <a:solidFill>
                  <a:schemeClr val="bg1"/>
                </a:solidFill>
                <a:latin typeface="Adobe Gothic Std B" pitchFamily="34" charset="-128"/>
              </a:rPr>
              <a:t>– Loss </a:t>
            </a:r>
            <a:r>
              <a:rPr lang="en-US" altLang="zh-CN" sz="2800" b="1" dirty="0">
                <a:solidFill>
                  <a:schemeClr val="bg1"/>
                </a:solidFill>
                <a:latin typeface="Adobe Gothic Std B" pitchFamily="34" charset="-128"/>
                <a:ea typeface="Adobe Gothic Std B" pitchFamily="34" charset="-128"/>
              </a:rPr>
              <a:t>Data management</a:t>
            </a:r>
            <a:endParaRPr lang="zh-CN" altLang="en-US" sz="2800" b="1" dirty="0">
              <a:solidFill>
                <a:schemeClr val="bg1"/>
              </a:solidFill>
              <a:latin typeface="Adobe Gothic Std B" pitchFamily="34" charset="-128"/>
            </a:endParaRPr>
          </a:p>
        </p:txBody>
      </p:sp>
      <p:pic>
        <p:nvPicPr>
          <p:cNvPr id="10244" name="Picture 5" descr="D:\2012年\04_政策创制\2-倒房核查规范\技术标准\GBT 28225—2011_灾区农户住房倒塌或损坏数量抽样核查方法_页面_01.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6888" y="1462089"/>
            <a:ext cx="1619250" cy="22320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245" name="图片 5" descr="三项行业标准封面_页面_1.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846888" y="3975101"/>
            <a:ext cx="1619250" cy="22320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246" name="图片 6" descr="三项行业标准封面_页面_2.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8691563" y="1462089"/>
            <a:ext cx="1619250" cy="22320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247" name="图片 8" descr="三项行业标准封面_页面_3.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8691563" y="3975101"/>
            <a:ext cx="1619250" cy="22320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248" name="Picture 11" descr="D:\2013年\00-临时工作\20131205-兵团培训\1203\现场调查.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6263" y="1462088"/>
            <a:ext cx="4786312" cy="32686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8" name="图片 7" descr="DSC03359.JPG"/>
          <p:cNvPicPr>
            <a:picLocks noChangeAspect="1"/>
          </p:cNvPicPr>
          <p:nvPr/>
        </p:nvPicPr>
        <p:blipFill>
          <a:blip r:embed="rId7" cstate="print">
            <a:lum bright="30000"/>
          </a:blip>
          <a:srcRect/>
          <a:stretch>
            <a:fillRect/>
          </a:stretch>
        </p:blipFill>
        <p:spPr>
          <a:xfrm>
            <a:off x="1846261" y="4857882"/>
            <a:ext cx="2369714" cy="1357200"/>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contourClr>
              <a:srgbClr val="FFFFFF"/>
            </a:contourClr>
          </a:sp3d>
        </p:spPr>
      </p:pic>
      <p:pic>
        <p:nvPicPr>
          <p:cNvPr id="10250" name="图片 9" descr="b2b_20110608111820477864_480.jpg"/>
          <p:cNvPicPr>
            <a:picLocks noChangeAspect="1"/>
          </p:cNvPicPr>
          <p:nvPr/>
        </p:nvPicPr>
        <p:blipFill>
          <a:blip r:embed="rId8">
            <a:extLst>
              <a:ext uri="{28A0092B-C50C-407E-A947-70E740481C1C}">
                <a14:useLocalDpi xmlns:a14="http://schemas.microsoft.com/office/drawing/2010/main" val="0"/>
              </a:ext>
            </a:extLst>
          </a:blip>
          <a:srcRect t="14516" b="12903"/>
          <a:stretch>
            <a:fillRect/>
          </a:stretch>
        </p:blipFill>
        <p:spPr bwMode="auto">
          <a:xfrm>
            <a:off x="4275139" y="4857751"/>
            <a:ext cx="2333625" cy="13493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0835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1524000" y="1"/>
            <a:ext cx="9144000" cy="557213"/>
          </a:xfrm>
          <a:prstGeom prst="rect">
            <a:avLst/>
          </a:prstGeom>
          <a:solidFill>
            <a:schemeClr val="tx2"/>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5367" name="矩形 7"/>
          <p:cNvSpPr>
            <a:spLocks noChangeArrowheads="1"/>
          </p:cNvSpPr>
          <p:nvPr/>
        </p:nvSpPr>
        <p:spPr bwMode="auto">
          <a:xfrm>
            <a:off x="1942388" y="647469"/>
            <a:ext cx="8643937" cy="1292662"/>
          </a:xfrm>
          <a:prstGeom prst="rect">
            <a:avLst/>
          </a:prstGeom>
          <a:noFill/>
          <a:ln w="9525">
            <a:noFill/>
            <a:miter lim="800000"/>
            <a:headEnd/>
            <a:tailEnd/>
          </a:ln>
        </p:spPr>
        <p:txBody>
          <a:bodyPr>
            <a:spAutoFit/>
          </a:bodyPr>
          <a:lstStyle/>
          <a:p>
            <a:r>
              <a:rPr lang="en-US" altLang="zh-CN" sz="2000" b="1" dirty="0" smtClean="0">
                <a:latin typeface="Adobe Gothic Std B" pitchFamily="34" charset="-128"/>
                <a:ea typeface="Adobe Gothic Std B" pitchFamily="34" charset="-128"/>
              </a:rPr>
              <a:t>Before </a:t>
            </a:r>
            <a:r>
              <a:rPr lang="en-US" altLang="zh-CN" sz="2000" b="1" dirty="0">
                <a:latin typeface="Adobe Gothic Std B" pitchFamily="34" charset="-128"/>
                <a:ea typeface="Adobe Gothic Std B" pitchFamily="34" charset="-128"/>
              </a:rPr>
              <a:t>the </a:t>
            </a:r>
            <a:r>
              <a:rPr lang="en-US" altLang="zh-CN" sz="2000" b="1" dirty="0" smtClean="0">
                <a:latin typeface="Adobe Gothic Std B" pitchFamily="34" charset="-128"/>
                <a:ea typeface="Adobe Gothic Std B" pitchFamily="34" charset="-128"/>
              </a:rPr>
              <a:t>disaster: </a:t>
            </a:r>
            <a:r>
              <a:rPr lang="en-US" altLang="zh-CN" sz="2000" dirty="0"/>
              <a:t>pre-assessment </a:t>
            </a:r>
            <a:r>
              <a:rPr lang="en-US" altLang="zh-CN" sz="2000" dirty="0"/>
              <a:t>for disaster scope and </a:t>
            </a:r>
            <a:r>
              <a:rPr lang="en-US" altLang="zh-CN" sz="2000" dirty="0"/>
              <a:t>losses</a:t>
            </a:r>
          </a:p>
          <a:p>
            <a:r>
              <a:rPr lang="en-US" altLang="zh-CN" sz="2000" b="1" dirty="0" smtClean="0">
                <a:latin typeface="Adobe Gothic Std B" pitchFamily="34" charset="-128"/>
                <a:ea typeface="Adobe Gothic Std B" pitchFamily="34" charset="-128"/>
              </a:rPr>
              <a:t>During </a:t>
            </a:r>
            <a:r>
              <a:rPr lang="en-US" altLang="zh-CN" sz="2000" b="1" dirty="0">
                <a:latin typeface="Adobe Gothic Std B" pitchFamily="34" charset="-128"/>
                <a:ea typeface="Adobe Gothic Std B" pitchFamily="34" charset="-128"/>
              </a:rPr>
              <a:t>the disaster: </a:t>
            </a:r>
            <a:r>
              <a:rPr lang="en-US" altLang="zh-CN" sz="2000" dirty="0"/>
              <a:t>rapid loss assessment </a:t>
            </a:r>
            <a:r>
              <a:rPr lang="en-US" altLang="zh-CN" sz="2000" dirty="0"/>
              <a:t>for disaster </a:t>
            </a:r>
            <a:r>
              <a:rPr lang="en-US" altLang="zh-CN" sz="2000" dirty="0"/>
              <a:t>losses</a:t>
            </a:r>
          </a:p>
          <a:p>
            <a:r>
              <a:rPr lang="en-US" altLang="zh-CN" sz="2000" b="1" dirty="0"/>
              <a:t>After the disaster: comprehensive loss assessment</a:t>
            </a:r>
            <a:endParaRPr lang="zh-CN" altLang="en-US" sz="2000" b="1" dirty="0"/>
          </a:p>
          <a:p>
            <a:endParaRPr lang="zh-CN" altLang="en-US" dirty="0">
              <a:solidFill>
                <a:srgbClr val="FF0000"/>
              </a:solidFill>
            </a:endParaRPr>
          </a:p>
        </p:txBody>
      </p:sp>
      <p:sp>
        <p:nvSpPr>
          <p:cNvPr id="8" name="TextBox 7"/>
          <p:cNvSpPr txBox="1"/>
          <p:nvPr/>
        </p:nvSpPr>
        <p:spPr>
          <a:xfrm>
            <a:off x="1785939" y="22225"/>
            <a:ext cx="8326891" cy="523220"/>
          </a:xfrm>
          <a:prstGeom prst="rect">
            <a:avLst/>
          </a:prstGeom>
          <a:noFill/>
        </p:spPr>
        <p:txBody>
          <a:bodyPr wrap="square">
            <a:spAutoFit/>
          </a:bodyPr>
          <a:lstStyle/>
          <a:p>
            <a:pPr>
              <a:defRPr/>
            </a:pPr>
            <a:r>
              <a:rPr lang="en-US" altLang="zh-CN" sz="2800" b="1" dirty="0" smtClean="0">
                <a:solidFill>
                  <a:schemeClr val="bg1">
                    <a:lumMod val="95000"/>
                  </a:schemeClr>
                </a:solidFill>
                <a:latin typeface="Adobe Gothic Std B" pitchFamily="34" charset="-128"/>
                <a:ea typeface="Adobe Gothic Std B" pitchFamily="34" charset="-128"/>
              </a:rPr>
              <a:t>0. Introduction of NDRCC – Disaster assessment</a:t>
            </a:r>
            <a:endParaRPr lang="zh-CN" altLang="en-US" sz="2800" b="1" dirty="0">
              <a:solidFill>
                <a:schemeClr val="bg1">
                  <a:lumMod val="95000"/>
                </a:schemeClr>
              </a:solidFill>
              <a:latin typeface="Adobe Gothic Std B" pitchFamily="34" charset="-128"/>
            </a:endParaRPr>
          </a:p>
        </p:txBody>
      </p:sp>
      <p:grpSp>
        <p:nvGrpSpPr>
          <p:cNvPr id="17" name="组合 16"/>
          <p:cNvGrpSpPr/>
          <p:nvPr/>
        </p:nvGrpSpPr>
        <p:grpSpPr>
          <a:xfrm>
            <a:off x="1992087" y="1839962"/>
            <a:ext cx="8320849" cy="4903355"/>
            <a:chOff x="468086" y="1839961"/>
            <a:chExt cx="8320849" cy="4903355"/>
          </a:xfrm>
        </p:grpSpPr>
        <p:pic>
          <p:nvPicPr>
            <p:cNvPr id="15364" name="图片 3" descr="威马逊相似台风(1).jpg"/>
            <p:cNvPicPr>
              <a:picLocks noChangeAspect="1" noChangeArrowheads="1"/>
            </p:cNvPicPr>
            <p:nvPr/>
          </p:nvPicPr>
          <p:blipFill>
            <a:blip r:embed="rId3"/>
            <a:srcRect/>
            <a:stretch>
              <a:fillRect/>
            </a:stretch>
          </p:blipFill>
          <p:spPr bwMode="auto">
            <a:xfrm>
              <a:off x="5771255" y="2470662"/>
              <a:ext cx="1515987" cy="2256369"/>
            </a:xfrm>
            <a:prstGeom prst="rect">
              <a:avLst/>
            </a:prstGeom>
            <a:noFill/>
            <a:ln w="9525">
              <a:noFill/>
              <a:miter lim="800000"/>
              <a:headEnd/>
              <a:tailEnd/>
            </a:ln>
          </p:spPr>
        </p:pic>
        <p:pic>
          <p:nvPicPr>
            <p:cNvPr id="9" name="Picture 2" descr="台风红色预警：“威马逊”明天登陆琼粤沿海"/>
            <p:cNvPicPr>
              <a:picLocks noChangeAspect="1" noChangeArrowheads="1"/>
            </p:cNvPicPr>
            <p:nvPr/>
          </p:nvPicPr>
          <p:blipFill>
            <a:blip r:embed="rId4"/>
            <a:srcRect/>
            <a:stretch>
              <a:fillRect/>
            </a:stretch>
          </p:blipFill>
          <p:spPr bwMode="auto">
            <a:xfrm>
              <a:off x="642259" y="3623698"/>
              <a:ext cx="1506460" cy="1098297"/>
            </a:xfrm>
            <a:prstGeom prst="rect">
              <a:avLst/>
            </a:prstGeom>
            <a:ln w="12700">
              <a:solidFill>
                <a:schemeClr val="tx1"/>
              </a:solidFill>
            </a:ln>
            <a:effectLst>
              <a:outerShdw blurRad="190500" algn="tl" rotWithShape="0">
                <a:srgbClr val="000000">
                  <a:alpha val="70000"/>
                </a:srgbClr>
              </a:outerShdw>
            </a:effectLst>
          </p:spPr>
        </p:pic>
        <p:pic>
          <p:nvPicPr>
            <p:cNvPr id="10" name="Picture 4" descr="台风红色预警：“威马逊”明天登陆琼粤沿海"/>
            <p:cNvPicPr>
              <a:picLocks noChangeAspect="1" noChangeArrowheads="1"/>
            </p:cNvPicPr>
            <p:nvPr/>
          </p:nvPicPr>
          <p:blipFill>
            <a:blip r:embed="rId5"/>
            <a:srcRect/>
            <a:stretch>
              <a:fillRect/>
            </a:stretch>
          </p:blipFill>
          <p:spPr bwMode="auto">
            <a:xfrm>
              <a:off x="642260" y="2459776"/>
              <a:ext cx="1506460" cy="1097417"/>
            </a:xfrm>
            <a:prstGeom prst="rect">
              <a:avLst/>
            </a:prstGeom>
            <a:ln>
              <a:noFill/>
            </a:ln>
            <a:effectLst>
              <a:outerShdw blurRad="190500" algn="tl" rotWithShape="0">
                <a:srgbClr val="000000">
                  <a:alpha val="70000"/>
                </a:srgbClr>
              </a:outerShdw>
            </a:effectLst>
          </p:spPr>
        </p:pic>
        <p:pic>
          <p:nvPicPr>
            <p:cNvPr id="11" name="Picture 6" descr="台风红色预警：“威马逊”明天登陆琼粤沿海"/>
            <p:cNvPicPr>
              <a:picLocks noChangeAspect="1" noChangeArrowheads="1"/>
            </p:cNvPicPr>
            <p:nvPr/>
          </p:nvPicPr>
          <p:blipFill>
            <a:blip r:embed="rId6"/>
            <a:srcRect/>
            <a:stretch>
              <a:fillRect/>
            </a:stretch>
          </p:blipFill>
          <p:spPr bwMode="auto">
            <a:xfrm>
              <a:off x="642259" y="4788501"/>
              <a:ext cx="1506460" cy="1062820"/>
            </a:xfrm>
            <a:prstGeom prst="rect">
              <a:avLst/>
            </a:prstGeom>
            <a:ln>
              <a:noFill/>
            </a:ln>
            <a:effectLst>
              <a:outerShdw blurRad="190500" algn="tl" rotWithShape="0">
                <a:srgbClr val="000000">
                  <a:alpha val="70000"/>
                </a:srgbClr>
              </a:outerShdw>
            </a:effectLst>
          </p:spPr>
        </p:pic>
        <p:sp>
          <p:nvSpPr>
            <p:cNvPr id="2" name="矩形 1"/>
            <p:cNvSpPr/>
            <p:nvPr/>
          </p:nvSpPr>
          <p:spPr>
            <a:xfrm>
              <a:off x="468086" y="1850571"/>
              <a:ext cx="1861457" cy="4818536"/>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115392" y="1839961"/>
              <a:ext cx="1675977" cy="4829146"/>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680576" y="1839961"/>
              <a:ext cx="3108359" cy="4829145"/>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32333" y="1927556"/>
              <a:ext cx="1126311" cy="461665"/>
            </a:xfrm>
            <a:prstGeom prst="rect">
              <a:avLst/>
            </a:prstGeom>
            <a:noFill/>
          </p:spPr>
          <p:txBody>
            <a:bodyPr wrap="square" rtlCol="0">
              <a:spAutoFit/>
            </a:bodyPr>
            <a:lstStyle/>
            <a:p>
              <a:r>
                <a:rPr lang="en-US" altLang="zh-CN" sz="2400" b="1" dirty="0"/>
                <a:t>Inputs</a:t>
              </a:r>
              <a:endParaRPr lang="zh-CN" altLang="en-US" sz="2400" b="1" dirty="0"/>
            </a:p>
          </p:txBody>
        </p:sp>
        <p:sp>
          <p:nvSpPr>
            <p:cNvPr id="15" name="文本框 14"/>
            <p:cNvSpPr txBox="1"/>
            <p:nvPr/>
          </p:nvSpPr>
          <p:spPr>
            <a:xfrm>
              <a:off x="3207657" y="1908175"/>
              <a:ext cx="1274001" cy="461665"/>
            </a:xfrm>
            <a:prstGeom prst="rect">
              <a:avLst/>
            </a:prstGeom>
            <a:noFill/>
          </p:spPr>
          <p:txBody>
            <a:bodyPr wrap="square" rtlCol="0">
              <a:spAutoFit/>
            </a:bodyPr>
            <a:lstStyle/>
            <a:p>
              <a:r>
                <a:rPr lang="en-US" altLang="zh-CN" sz="2400" b="1" dirty="0"/>
                <a:t>Models</a:t>
              </a:r>
              <a:endParaRPr lang="zh-CN" altLang="en-US" sz="2400" b="1" dirty="0"/>
            </a:p>
          </p:txBody>
        </p:sp>
        <p:sp>
          <p:nvSpPr>
            <p:cNvPr id="16" name="文本框 15"/>
            <p:cNvSpPr txBox="1"/>
            <p:nvPr/>
          </p:nvSpPr>
          <p:spPr>
            <a:xfrm>
              <a:off x="6259286" y="1927556"/>
              <a:ext cx="1537725" cy="461665"/>
            </a:xfrm>
            <a:prstGeom prst="rect">
              <a:avLst/>
            </a:prstGeom>
            <a:noFill/>
          </p:spPr>
          <p:txBody>
            <a:bodyPr wrap="square" rtlCol="0">
              <a:spAutoFit/>
            </a:bodyPr>
            <a:lstStyle/>
            <a:p>
              <a:r>
                <a:rPr lang="en-US" altLang="zh-CN" sz="2400" b="1" dirty="0"/>
                <a:t>Outputs</a:t>
              </a:r>
              <a:endParaRPr lang="zh-CN" altLang="en-US" sz="2400" b="1" dirty="0"/>
            </a:p>
          </p:txBody>
        </p:sp>
        <p:sp>
          <p:nvSpPr>
            <p:cNvPr id="4" name="矩形 3"/>
            <p:cNvSpPr/>
            <p:nvPr/>
          </p:nvSpPr>
          <p:spPr>
            <a:xfrm>
              <a:off x="4871403" y="5052048"/>
              <a:ext cx="3917531" cy="1328569"/>
            </a:xfrm>
            <a:prstGeom prst="rect">
              <a:avLst/>
            </a:prstGeom>
          </p:spPr>
          <p:txBody>
            <a:bodyPr wrap="square">
              <a:spAutoFit/>
            </a:bodyPr>
            <a:lstStyle/>
            <a:p>
              <a:pPr marL="1143000" lvl="2" indent="-228600">
                <a:lnSpc>
                  <a:spcPct val="90000"/>
                </a:lnSpc>
                <a:spcBef>
                  <a:spcPts val="500"/>
                </a:spcBef>
                <a:buFont typeface="Arial" pitchFamily="34" charset="0"/>
                <a:buChar char="•"/>
              </a:pPr>
              <a:r>
                <a:rPr lang="en-US" altLang="zh-CN" sz="2000" b="1" dirty="0">
                  <a:latin typeface="Candara" pitchFamily="34" charset="0"/>
                </a:rPr>
                <a:t>Risk </a:t>
              </a:r>
              <a:r>
                <a:rPr lang="en-US" altLang="zh-CN" sz="2000" b="1" dirty="0">
                  <a:latin typeface="Candara" pitchFamily="34" charset="0"/>
                </a:rPr>
                <a:t>areas</a:t>
              </a:r>
            </a:p>
            <a:p>
              <a:pPr marL="1143000" lvl="2" indent="-228600">
                <a:lnSpc>
                  <a:spcPct val="90000"/>
                </a:lnSpc>
                <a:spcBef>
                  <a:spcPts val="500"/>
                </a:spcBef>
                <a:buFont typeface="Arial" pitchFamily="34" charset="0"/>
                <a:buChar char="•"/>
              </a:pPr>
              <a:r>
                <a:rPr lang="en-US" altLang="zh-CN" sz="2000" b="1" dirty="0">
                  <a:latin typeface="Candara" pitchFamily="34" charset="0"/>
                </a:rPr>
                <a:t>Risk </a:t>
              </a:r>
              <a:r>
                <a:rPr lang="en-US" altLang="zh-CN" sz="2000" b="1" dirty="0" smtClean="0">
                  <a:latin typeface="Candara" pitchFamily="34" charset="0"/>
                </a:rPr>
                <a:t>&amp; </a:t>
              </a:r>
              <a:r>
                <a:rPr lang="en-US" altLang="zh-CN" sz="2000" b="1" dirty="0">
                  <a:latin typeface="Candara" pitchFamily="34" charset="0"/>
                </a:rPr>
                <a:t>losses</a:t>
              </a:r>
              <a:endParaRPr lang="en-US" altLang="zh-CN" sz="2000" b="1" dirty="0">
                <a:latin typeface="Candara" pitchFamily="34" charset="0"/>
              </a:endParaRPr>
            </a:p>
            <a:p>
              <a:pPr lvl="2">
                <a:lnSpc>
                  <a:spcPct val="90000"/>
                </a:lnSpc>
                <a:spcBef>
                  <a:spcPts val="500"/>
                </a:spcBef>
              </a:pPr>
              <a:r>
                <a:rPr lang="en-US" altLang="zh-CN" sz="2000" dirty="0" smtClean="0">
                  <a:latin typeface="Candara" pitchFamily="34" charset="0"/>
                </a:rPr>
                <a:t>Collapsed houses </a:t>
              </a:r>
              <a:r>
                <a:rPr lang="en-US" altLang="zh-CN" sz="2000" dirty="0">
                  <a:latin typeface="Candara" pitchFamily="34" charset="0"/>
                </a:rPr>
                <a:t>and </a:t>
              </a:r>
              <a:r>
                <a:rPr lang="en-US" altLang="zh-CN" sz="2000" dirty="0">
                  <a:latin typeface="Candara" pitchFamily="34" charset="0"/>
                </a:rPr>
                <a:t> evacuated </a:t>
              </a:r>
              <a:r>
                <a:rPr lang="en-US" altLang="zh-CN" sz="2000" dirty="0">
                  <a:latin typeface="Candara" pitchFamily="34" charset="0"/>
                </a:rPr>
                <a:t>population</a:t>
              </a:r>
            </a:p>
          </p:txBody>
        </p:sp>
        <p:pic>
          <p:nvPicPr>
            <p:cNvPr id="18" name="图片 1"/>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45480" y="2416235"/>
              <a:ext cx="1645889" cy="1139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 name="Picture 65"/>
            <p:cNvPicPr>
              <a:picLocks noChangeAspect="1" noChangeArrowheads="1"/>
            </p:cNvPicPr>
            <p:nvPr/>
          </p:nvPicPr>
          <p:blipFill>
            <a:blip r:embed="rId8"/>
            <a:srcRect/>
            <a:stretch>
              <a:fillRect/>
            </a:stretch>
          </p:blipFill>
          <p:spPr bwMode="auto">
            <a:xfrm>
              <a:off x="3207656" y="3612586"/>
              <a:ext cx="1504851" cy="1114445"/>
            </a:xfrm>
            <a:prstGeom prst="rect">
              <a:avLst/>
            </a:prstGeom>
            <a:noFill/>
            <a:ln w="9525">
              <a:solidFill>
                <a:schemeClr val="accent5">
                  <a:lumMod val="50000"/>
                </a:schemeClr>
              </a:solidFill>
              <a:miter lim="800000"/>
              <a:headEnd/>
              <a:tailEnd/>
            </a:ln>
          </p:spPr>
        </p:pic>
        <p:pic>
          <p:nvPicPr>
            <p:cNvPr id="314" name="Picture 53" descr="C:\Documents and Settings\Administrator\桌面\20131224-中心学术年会\系统截图\参数\参数-台风-登陆概率.bmp"/>
            <p:cNvPicPr>
              <a:picLocks noChangeArrowheads="1"/>
            </p:cNvPicPr>
            <p:nvPr/>
          </p:nvPicPr>
          <p:blipFill rotWithShape="1">
            <a:blip r:embed="rId9" cstate="print">
              <a:extLst>
                <a:ext uri="{28A0092B-C50C-407E-A947-70E740481C1C}">
                  <a14:useLocalDpi xmlns:a14="http://schemas.microsoft.com/office/drawing/2010/main" val="0"/>
                </a:ext>
              </a:extLst>
            </a:blip>
            <a:srcRect l="38423" t="32408" r="3931" b="7534"/>
            <a:stretch/>
          </p:blipFill>
          <p:spPr bwMode="auto">
            <a:xfrm>
              <a:off x="3220758" y="4799387"/>
              <a:ext cx="1491749" cy="103439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555171" y="6010285"/>
              <a:ext cx="1593549" cy="707886"/>
            </a:xfrm>
            <a:prstGeom prst="rect">
              <a:avLst/>
            </a:prstGeom>
            <a:noFill/>
          </p:spPr>
          <p:txBody>
            <a:bodyPr wrap="square" rtlCol="0">
              <a:spAutoFit/>
            </a:bodyPr>
            <a:lstStyle/>
            <a:p>
              <a:pPr marL="0" lvl="2"/>
              <a:r>
                <a:rPr lang="en-US" altLang="zh-CN" sz="2000" b="1" dirty="0">
                  <a:latin typeface="Candara" pitchFamily="34" charset="0"/>
                </a:rPr>
                <a:t>Forecasting/real data </a:t>
              </a:r>
              <a:r>
                <a:rPr lang="en-US" altLang="zh-CN" sz="2000" b="1" dirty="0"/>
                <a:t>…</a:t>
              </a:r>
              <a:endParaRPr lang="zh-CN" altLang="en-US" sz="2000" b="1" dirty="0"/>
            </a:p>
          </p:txBody>
        </p:sp>
        <p:sp>
          <p:nvSpPr>
            <p:cNvPr id="315" name="文本框 314"/>
            <p:cNvSpPr txBox="1"/>
            <p:nvPr/>
          </p:nvSpPr>
          <p:spPr>
            <a:xfrm>
              <a:off x="3200826" y="5912319"/>
              <a:ext cx="1825722" cy="830997"/>
            </a:xfrm>
            <a:prstGeom prst="rect">
              <a:avLst/>
            </a:prstGeom>
            <a:noFill/>
          </p:spPr>
          <p:txBody>
            <a:bodyPr wrap="square" rtlCol="0">
              <a:spAutoFit/>
            </a:bodyPr>
            <a:lstStyle/>
            <a:p>
              <a:r>
                <a:rPr lang="en-US" altLang="zh-CN" sz="1600" b="1" dirty="0"/>
                <a:t>Similar route</a:t>
              </a:r>
            </a:p>
            <a:p>
              <a:r>
                <a:rPr lang="en-US" altLang="zh-CN" sz="1600" b="1" dirty="0"/>
                <a:t>Vulnerability curves……</a:t>
              </a:r>
              <a:endParaRPr lang="zh-CN" altLang="en-US" sz="1600" b="1" dirty="0"/>
            </a:p>
          </p:txBody>
        </p:sp>
        <p:pic>
          <p:nvPicPr>
            <p:cNvPr id="6" name="图片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67276" y="2470661"/>
              <a:ext cx="1297441" cy="1084677"/>
            </a:xfrm>
            <a:prstGeom prst="rect">
              <a:avLst/>
            </a:prstGeom>
          </p:spPr>
        </p:pic>
        <p:pic>
          <p:nvPicPr>
            <p:cNvPr id="7" name="图片 6"/>
            <p:cNvPicPr>
              <a:picLocks noChangeAspect="1"/>
            </p:cNvPicPr>
            <p:nvPr/>
          </p:nvPicPr>
          <p:blipFill rotWithShape="1">
            <a:blip r:embed="rId11" cstate="print">
              <a:extLst>
                <a:ext uri="{28A0092B-C50C-407E-A947-70E740481C1C}">
                  <a14:useLocalDpi xmlns:a14="http://schemas.microsoft.com/office/drawing/2010/main" val="0"/>
                </a:ext>
              </a:extLst>
            </a:blip>
            <a:srcRect l="21556" t="-837" r="1492" b="17596"/>
            <a:stretch/>
          </p:blipFill>
          <p:spPr>
            <a:xfrm>
              <a:off x="7388271" y="3636778"/>
              <a:ext cx="1278166" cy="1066247"/>
            </a:xfrm>
            <a:prstGeom prst="rect">
              <a:avLst/>
            </a:prstGeom>
          </p:spPr>
        </p:pic>
        <p:sp>
          <p:nvSpPr>
            <p:cNvPr id="14" name="右箭头 13"/>
            <p:cNvSpPr/>
            <p:nvPr/>
          </p:nvSpPr>
          <p:spPr>
            <a:xfrm>
              <a:off x="2420222" y="3722914"/>
              <a:ext cx="616892" cy="566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0" name="右箭头 319"/>
            <p:cNvSpPr/>
            <p:nvPr/>
          </p:nvSpPr>
          <p:spPr>
            <a:xfrm>
              <a:off x="4985897" y="3688476"/>
              <a:ext cx="616892" cy="566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595200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4"/>
          <p:cNvSpPr>
            <a:spLocks noChangeArrowheads="1"/>
          </p:cNvSpPr>
          <p:nvPr/>
        </p:nvSpPr>
        <p:spPr bwMode="auto">
          <a:xfrm>
            <a:off x="1524000" y="0"/>
            <a:ext cx="9144000" cy="928688"/>
          </a:xfrm>
          <a:prstGeom prst="rect">
            <a:avLst/>
          </a:prstGeom>
          <a:solidFill>
            <a:schemeClr val="tx2">
              <a:lumMod val="75000"/>
            </a:schemeClr>
          </a:solidFill>
          <a:ln w="25400" cap="flat" cmpd="sng">
            <a:noFill/>
            <a:miter lim="800000"/>
            <a:headEnd/>
            <a:tailEnd/>
          </a:ln>
        </p:spPr>
        <p:txBody>
          <a:bodyPr anchor="ctr"/>
          <a:lstStyle/>
          <a:p>
            <a:pPr algn="ctr" latinLnBrk="1">
              <a:defRPr/>
            </a:pPr>
            <a:endParaRPr lang="zh-CN" altLang="zh-CN" sz="2800" dirty="0">
              <a:solidFill>
                <a:schemeClr val="bg1"/>
              </a:solidFill>
              <a:latin typeface="+mj-lt"/>
              <a:ea typeface="微软雅黑" pitchFamily="34" charset="-122"/>
            </a:endParaRPr>
          </a:p>
        </p:txBody>
      </p:sp>
      <p:pic>
        <p:nvPicPr>
          <p:cNvPr id="22531" name="图片 2" descr="多方法综合应用.jpg"/>
          <p:cNvPicPr>
            <a:picLocks noChangeAspect="1"/>
          </p:cNvPicPr>
          <p:nvPr/>
        </p:nvPicPr>
        <p:blipFill>
          <a:blip r:embed="rId2">
            <a:extLst>
              <a:ext uri="{28A0092B-C50C-407E-A947-70E740481C1C}">
                <a14:useLocalDpi xmlns:a14="http://schemas.microsoft.com/office/drawing/2010/main" val="0"/>
              </a:ext>
            </a:extLst>
          </a:blip>
          <a:srcRect t="53839"/>
          <a:stretch>
            <a:fillRect/>
          </a:stretch>
        </p:blipFill>
        <p:spPr bwMode="auto">
          <a:xfrm>
            <a:off x="2309814" y="1071564"/>
            <a:ext cx="7572375"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2156052" y="4878161"/>
            <a:ext cx="8775184" cy="1200329"/>
          </a:xfrm>
          <a:prstGeom prst="rect">
            <a:avLst/>
          </a:prstGeom>
          <a:noFill/>
          <a:ln w="9525">
            <a:noFill/>
            <a:miter lim="800000"/>
            <a:headEnd/>
            <a:tailEnd/>
          </a:ln>
        </p:spPr>
        <p:txBody>
          <a:bodyPr wrap="square">
            <a:spAutoFit/>
          </a:bodyPr>
          <a:lstStyle/>
          <a:p>
            <a:pPr>
              <a:defRPr/>
            </a:pPr>
            <a:r>
              <a:rPr lang="en-US" altLang="zh-CN" sz="2400" b="1" dirty="0">
                <a:latin typeface="+mj-lt"/>
              </a:rPr>
              <a:t>In recent years, </a:t>
            </a:r>
            <a:r>
              <a:rPr lang="en-US" altLang="zh-CN" sz="2400" b="1" dirty="0" smtClean="0">
                <a:latin typeface="+mj-lt"/>
              </a:rPr>
              <a:t>the comprehensive assessment </a:t>
            </a:r>
            <a:r>
              <a:rPr lang="en-US" altLang="zh-CN" sz="2400" b="1" dirty="0">
                <a:latin typeface="+mj-lt"/>
              </a:rPr>
              <a:t>is an important basis for the Ministry of </a:t>
            </a:r>
            <a:r>
              <a:rPr lang="en-US" altLang="zh-CN" sz="2400" b="1" dirty="0" smtClean="0">
                <a:latin typeface="+mj-lt"/>
              </a:rPr>
              <a:t>Finance to allocate </a:t>
            </a:r>
            <a:r>
              <a:rPr lang="en-US" altLang="zh-CN" sz="2400" b="1" dirty="0">
                <a:latin typeface="+mj-lt"/>
              </a:rPr>
              <a:t>relief </a:t>
            </a:r>
            <a:r>
              <a:rPr lang="en-US" altLang="zh-CN" sz="2400" b="1" dirty="0" smtClean="0">
                <a:latin typeface="+mj-lt"/>
              </a:rPr>
              <a:t>funds.</a:t>
            </a:r>
            <a:endParaRPr lang="zh-CN" altLang="en-US" sz="2400" b="1" dirty="0">
              <a:latin typeface="+mj-lt"/>
            </a:endParaRPr>
          </a:p>
        </p:txBody>
      </p:sp>
      <p:sp>
        <p:nvSpPr>
          <p:cNvPr id="6" name="TextBox 7"/>
          <p:cNvSpPr txBox="1"/>
          <p:nvPr/>
        </p:nvSpPr>
        <p:spPr>
          <a:xfrm>
            <a:off x="1785939" y="146920"/>
            <a:ext cx="8326891" cy="523220"/>
          </a:xfrm>
          <a:prstGeom prst="rect">
            <a:avLst/>
          </a:prstGeom>
          <a:noFill/>
        </p:spPr>
        <p:txBody>
          <a:bodyPr wrap="square">
            <a:spAutoFit/>
          </a:bodyPr>
          <a:lstStyle/>
          <a:p>
            <a:pPr>
              <a:defRPr/>
            </a:pPr>
            <a:r>
              <a:rPr lang="en-US" altLang="zh-CN" sz="2800" b="1" dirty="0" smtClean="0">
                <a:solidFill>
                  <a:schemeClr val="bg1">
                    <a:lumMod val="95000"/>
                  </a:schemeClr>
                </a:solidFill>
                <a:latin typeface="Adobe Gothic Std B" pitchFamily="34" charset="-128"/>
                <a:ea typeface="Adobe Gothic Std B" pitchFamily="34" charset="-128"/>
              </a:rPr>
              <a:t>0. Introduction of NDRCC – Disaster assessment</a:t>
            </a:r>
            <a:endParaRPr lang="zh-CN" altLang="en-US" sz="2800" b="1" dirty="0">
              <a:solidFill>
                <a:schemeClr val="bg1">
                  <a:lumMod val="95000"/>
                </a:schemeClr>
              </a:solidFill>
              <a:latin typeface="Adobe Gothic Std B" pitchFamily="34" charset="-128"/>
            </a:endParaRPr>
          </a:p>
        </p:txBody>
      </p:sp>
    </p:spTree>
    <p:extLst>
      <p:ext uri="{BB962C8B-B14F-4D97-AF65-F5344CB8AC3E}">
        <p14:creationId xmlns:p14="http://schemas.microsoft.com/office/powerpoint/2010/main" val="1834764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1524000" y="1"/>
            <a:ext cx="9144000" cy="557213"/>
          </a:xfrm>
          <a:prstGeom prst="rect">
            <a:avLst/>
          </a:prstGeom>
          <a:solidFill>
            <a:schemeClr val="tx2"/>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5367" name="矩形 7"/>
          <p:cNvSpPr>
            <a:spLocks noChangeArrowheads="1"/>
          </p:cNvSpPr>
          <p:nvPr/>
        </p:nvSpPr>
        <p:spPr bwMode="auto">
          <a:xfrm>
            <a:off x="1980973" y="731319"/>
            <a:ext cx="4671503" cy="2215991"/>
          </a:xfrm>
          <a:prstGeom prst="rect">
            <a:avLst/>
          </a:prstGeom>
          <a:noFill/>
          <a:ln w="9525">
            <a:noFill/>
            <a:miter lim="800000"/>
            <a:headEnd/>
            <a:tailEnd/>
          </a:ln>
        </p:spPr>
        <p:txBody>
          <a:bodyPr wrap="square">
            <a:spAutoFit/>
          </a:bodyPr>
          <a:lstStyle/>
          <a:p>
            <a:pPr algn="just"/>
            <a:r>
              <a:rPr lang="en-US" altLang="zh-CN" sz="2400" dirty="0">
                <a:sym typeface="Wingdings" pitchFamily="2" charset="2"/>
              </a:rPr>
              <a:t>The reports </a:t>
            </a:r>
            <a:r>
              <a:rPr lang="en-US" altLang="zh-CN" sz="2400" dirty="0">
                <a:sym typeface="Wingdings" pitchFamily="2" charset="2"/>
              </a:rPr>
              <a:t>of </a:t>
            </a:r>
            <a:r>
              <a:rPr lang="en-US" altLang="zh-CN" sz="2400" dirty="0"/>
              <a:t>assessments </a:t>
            </a:r>
            <a:r>
              <a:rPr lang="en-US" altLang="zh-CN" sz="2400" dirty="0" smtClean="0"/>
              <a:t>will </a:t>
            </a:r>
            <a:r>
              <a:rPr lang="en-US" altLang="zh-CN" sz="2400" dirty="0"/>
              <a:t>be provided to the decision-makers for the preparedness and emergency of the relief work.</a:t>
            </a:r>
            <a:endParaRPr lang="zh-CN" altLang="en-US" sz="2400" dirty="0"/>
          </a:p>
          <a:p>
            <a:endParaRPr lang="zh-CN" altLang="en-US" dirty="0">
              <a:solidFill>
                <a:srgbClr val="FF0000"/>
              </a:solidFill>
            </a:endParaRPr>
          </a:p>
        </p:txBody>
      </p:sp>
      <p:sp>
        <p:nvSpPr>
          <p:cNvPr id="8" name="TextBox 7"/>
          <p:cNvSpPr txBox="1"/>
          <p:nvPr/>
        </p:nvSpPr>
        <p:spPr>
          <a:xfrm>
            <a:off x="1932555" y="21485"/>
            <a:ext cx="8326891" cy="523220"/>
          </a:xfrm>
          <a:prstGeom prst="rect">
            <a:avLst/>
          </a:prstGeom>
          <a:noFill/>
        </p:spPr>
        <p:txBody>
          <a:bodyPr wrap="square">
            <a:spAutoFit/>
          </a:bodyPr>
          <a:lstStyle/>
          <a:p>
            <a:pPr>
              <a:defRPr/>
            </a:pPr>
            <a:r>
              <a:rPr lang="en-US" altLang="zh-CN" sz="2800" b="1" dirty="0">
                <a:solidFill>
                  <a:schemeClr val="bg1">
                    <a:lumMod val="95000"/>
                  </a:schemeClr>
                </a:solidFill>
                <a:latin typeface="Adobe Gothic Std B" pitchFamily="34" charset="-128"/>
                <a:ea typeface="Adobe Gothic Std B" pitchFamily="34" charset="-128"/>
              </a:rPr>
              <a:t>0. Introduction of </a:t>
            </a:r>
            <a:r>
              <a:rPr lang="en-US" altLang="zh-CN" sz="2800" b="1" dirty="0" smtClean="0">
                <a:solidFill>
                  <a:schemeClr val="bg1">
                    <a:lumMod val="95000"/>
                  </a:schemeClr>
                </a:solidFill>
                <a:latin typeface="Adobe Gothic Std B" pitchFamily="34" charset="-128"/>
                <a:ea typeface="Adobe Gothic Std B" pitchFamily="34" charset="-128"/>
              </a:rPr>
              <a:t>NDRCC </a:t>
            </a:r>
            <a:r>
              <a:rPr lang="en-US" altLang="zh-CN" sz="2800" b="1" dirty="0" smtClean="0">
                <a:solidFill>
                  <a:schemeClr val="bg1">
                    <a:lumMod val="95000"/>
                  </a:schemeClr>
                </a:solidFill>
                <a:latin typeface="Adobe Gothic Std B" pitchFamily="34" charset="-128"/>
              </a:rPr>
              <a:t>- </a:t>
            </a:r>
            <a:r>
              <a:rPr lang="en-US" altLang="zh-CN" sz="2800" b="1" dirty="0" smtClean="0">
                <a:solidFill>
                  <a:schemeClr val="bg1">
                    <a:lumMod val="95000"/>
                  </a:schemeClr>
                </a:solidFill>
                <a:latin typeface="Adobe Gothic Std B" pitchFamily="34" charset="-128"/>
                <a:ea typeface="Adobe Gothic Std B" pitchFamily="34" charset="-128"/>
              </a:rPr>
              <a:t>Loss </a:t>
            </a:r>
            <a:r>
              <a:rPr lang="en-US" altLang="zh-CN" sz="2800" b="1" dirty="0">
                <a:solidFill>
                  <a:schemeClr val="bg1">
                    <a:lumMod val="95000"/>
                  </a:schemeClr>
                </a:solidFill>
                <a:latin typeface="Adobe Gothic Std B" pitchFamily="34" charset="-128"/>
                <a:ea typeface="Adobe Gothic Std B" pitchFamily="34" charset="-128"/>
              </a:rPr>
              <a:t>assessment</a:t>
            </a:r>
            <a:endParaRPr lang="zh-CN" altLang="en-US" sz="2800" b="1" dirty="0">
              <a:solidFill>
                <a:schemeClr val="bg1">
                  <a:lumMod val="95000"/>
                </a:schemeClr>
              </a:solidFill>
              <a:latin typeface="Adobe Gothic Std B" pitchFamily="34" charset="-128"/>
            </a:endParaRPr>
          </a:p>
        </p:txBody>
      </p:sp>
      <p:pic>
        <p:nvPicPr>
          <p:cNvPr id="1026" name="Picture 2" descr="{12A76B0F-C16F-4F41-98C9-6444D9BCE02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6263" y="2959077"/>
            <a:ext cx="2290811" cy="16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7" name="Picture 3" descr="河流2"/>
          <p:cNvPicPr>
            <a:picLocks noChangeAspect="1" noChangeArrowheads="1"/>
          </p:cNvPicPr>
          <p:nvPr/>
        </p:nvPicPr>
        <p:blipFill>
          <a:blip r:embed="rId4" cstate="print">
            <a:extLst>
              <a:ext uri="{28A0092B-C50C-407E-A947-70E740481C1C}">
                <a14:useLocalDpi xmlns:a14="http://schemas.microsoft.com/office/drawing/2010/main" val="0"/>
              </a:ext>
            </a:extLst>
          </a:blip>
          <a:srcRect t="2000" b="1714"/>
          <a:stretch>
            <a:fillRect/>
          </a:stretch>
        </p:blipFill>
        <p:spPr bwMode="auto">
          <a:xfrm>
            <a:off x="1980972" y="2947309"/>
            <a:ext cx="2523126" cy="163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96517" y="700422"/>
            <a:ext cx="3087948" cy="4367298"/>
          </a:xfrm>
          <a:prstGeom prst="rect">
            <a:avLst/>
          </a:prstGeom>
          <a:ln>
            <a:noFill/>
          </a:ln>
          <a:effectLst>
            <a:outerShdw blurRad="190500" algn="tl" rotWithShape="0">
              <a:srgbClr val="000000">
                <a:alpha val="70000"/>
              </a:srgbClr>
            </a:outerShdw>
          </a:effectLst>
        </p:spPr>
      </p:pic>
      <p:graphicFrame>
        <p:nvGraphicFramePr>
          <p:cNvPr id="19" name="表格 18"/>
          <p:cNvGraphicFramePr>
            <a:graphicFrameLocks noGrp="1"/>
          </p:cNvGraphicFramePr>
          <p:nvPr>
            <p:extLst/>
          </p:nvPr>
        </p:nvGraphicFramePr>
        <p:xfrm>
          <a:off x="2041891" y="5136300"/>
          <a:ext cx="8229599" cy="1547722"/>
        </p:xfrm>
        <a:graphic>
          <a:graphicData uri="http://schemas.openxmlformats.org/drawingml/2006/table">
            <a:tbl>
              <a:tblPr firstRow="1" firstCol="1" bandRow="1">
                <a:tableStyleId>{073A0DAA-6AF3-43AB-8588-CEC1D06C72B9}</a:tableStyleId>
              </a:tblPr>
              <a:tblGrid>
                <a:gridCol w="1545828"/>
                <a:gridCol w="755627"/>
                <a:gridCol w="981164"/>
                <a:gridCol w="1237980"/>
                <a:gridCol w="814893"/>
                <a:gridCol w="982811"/>
                <a:gridCol w="982811"/>
                <a:gridCol w="928485"/>
              </a:tblGrid>
              <a:tr h="476221">
                <a:tc>
                  <a:txBody>
                    <a:bodyPr/>
                    <a:lstStyle/>
                    <a:p>
                      <a:pPr algn="ctr">
                        <a:spcAft>
                          <a:spcPts val="0"/>
                        </a:spcAft>
                      </a:pPr>
                      <a:r>
                        <a:rPr lang="zh-CN" sz="1200" kern="0" dirty="0">
                          <a:effectLst/>
                        </a:rPr>
                        <a:t>区域</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受灾人口</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紧急转移安置人口</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需紧急生活救助人口</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倒塌房屋间数</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严重损坏房屋间数</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一般损坏房屋间数</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ctr">
                        <a:spcAft>
                          <a:spcPts val="0"/>
                        </a:spcAft>
                      </a:pPr>
                      <a:r>
                        <a:rPr lang="zh-CN" sz="1200" kern="100" dirty="0">
                          <a:effectLst/>
                        </a:rPr>
                        <a:t>直接经济损失</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r>
              <a:tr h="357167">
                <a:tc>
                  <a:txBody>
                    <a:bodyPr/>
                    <a:lstStyle/>
                    <a:p>
                      <a:pPr algn="ctr">
                        <a:lnSpc>
                          <a:spcPct val="150000"/>
                        </a:lnSpc>
                        <a:spcAft>
                          <a:spcPts val="0"/>
                        </a:spcAft>
                      </a:pPr>
                      <a:r>
                        <a:rPr lang="zh-CN" sz="1200" kern="100" dirty="0">
                          <a:effectLst/>
                        </a:rPr>
                        <a:t>海南省合计</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r">
                        <a:lnSpc>
                          <a:spcPct val="150000"/>
                        </a:lnSpc>
                        <a:spcAft>
                          <a:spcPts val="0"/>
                        </a:spcAft>
                      </a:pPr>
                      <a:r>
                        <a:rPr lang="en-US" sz="1200" kern="100">
                          <a:effectLst/>
                        </a:rPr>
                        <a:t>321.7</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18.9</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6.9</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2.4</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10.1</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14.5</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122.4</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r>
              <a:tr h="357167">
                <a:tc>
                  <a:txBody>
                    <a:bodyPr/>
                    <a:lstStyle/>
                    <a:p>
                      <a:pPr algn="ctr">
                        <a:lnSpc>
                          <a:spcPct val="150000"/>
                        </a:lnSpc>
                        <a:spcAft>
                          <a:spcPts val="0"/>
                        </a:spcAft>
                      </a:pPr>
                      <a:r>
                        <a:rPr lang="zh-CN" sz="1200" kern="100" dirty="0">
                          <a:effectLst/>
                        </a:rPr>
                        <a:t>文昌市</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r">
                        <a:lnSpc>
                          <a:spcPct val="150000"/>
                        </a:lnSpc>
                        <a:spcAft>
                          <a:spcPts val="0"/>
                        </a:spcAft>
                      </a:pPr>
                      <a:r>
                        <a:rPr lang="en-US" sz="1200" kern="100">
                          <a:effectLst/>
                        </a:rPr>
                        <a:t>42.4</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6.7</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1.5</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1.7</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6.5</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10.8</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59.7</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r>
              <a:tr h="357167">
                <a:tc>
                  <a:txBody>
                    <a:bodyPr/>
                    <a:lstStyle/>
                    <a:p>
                      <a:pPr algn="ctr">
                        <a:lnSpc>
                          <a:spcPct val="150000"/>
                        </a:lnSpc>
                        <a:spcAft>
                          <a:spcPts val="0"/>
                        </a:spcAft>
                      </a:pPr>
                      <a:r>
                        <a:rPr lang="zh-CN" sz="1200" kern="100" dirty="0">
                          <a:effectLst/>
                        </a:rPr>
                        <a:t>海口市美兰区</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solidFill>
                      <a:schemeClr val="tx2">
                        <a:lumMod val="75000"/>
                      </a:schemeClr>
                    </a:solidFill>
                  </a:tcPr>
                </a:tc>
                <a:tc>
                  <a:txBody>
                    <a:bodyPr/>
                    <a:lstStyle/>
                    <a:p>
                      <a:pPr algn="r">
                        <a:lnSpc>
                          <a:spcPct val="150000"/>
                        </a:lnSpc>
                        <a:spcAft>
                          <a:spcPts val="0"/>
                        </a:spcAft>
                      </a:pPr>
                      <a:r>
                        <a:rPr lang="en-US" sz="1200" kern="100" dirty="0">
                          <a:effectLst/>
                        </a:rPr>
                        <a:t>44.6</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dirty="0">
                          <a:effectLst/>
                        </a:rPr>
                        <a:t>2.8</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0.9</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0.3</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2.6</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a:effectLst/>
                        </a:rPr>
                        <a:t>0.0</a:t>
                      </a:r>
                      <a:endParaRPr lang="zh-CN" sz="1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c>
                  <a:txBody>
                    <a:bodyPr/>
                    <a:lstStyle/>
                    <a:p>
                      <a:pPr algn="r">
                        <a:lnSpc>
                          <a:spcPct val="150000"/>
                        </a:lnSpc>
                        <a:spcAft>
                          <a:spcPts val="0"/>
                        </a:spcAft>
                      </a:pPr>
                      <a:r>
                        <a:rPr lang="en-US" sz="1200" kern="100" dirty="0">
                          <a:effectLst/>
                        </a:rPr>
                        <a:t>16.8</a:t>
                      </a:r>
                      <a:endParaRPr lang="zh-CN" sz="1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6466" marR="66466" marT="0" marB="0" anchor="ctr"/>
                </a:tc>
              </a:tr>
            </a:tbl>
          </a:graphicData>
        </a:graphic>
      </p:graphicFrame>
    </p:spTree>
    <p:extLst>
      <p:ext uri="{BB962C8B-B14F-4D97-AF65-F5344CB8AC3E}">
        <p14:creationId xmlns:p14="http://schemas.microsoft.com/office/powerpoint/2010/main" val="2042060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1524000" y="1"/>
            <a:ext cx="9144000" cy="557213"/>
          </a:xfrm>
          <a:prstGeom prst="rect">
            <a:avLst/>
          </a:prstGeom>
          <a:solidFill>
            <a:schemeClr val="tx2"/>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TextBox 3"/>
          <p:cNvSpPr txBox="1"/>
          <p:nvPr/>
        </p:nvSpPr>
        <p:spPr>
          <a:xfrm>
            <a:off x="1785939" y="22225"/>
            <a:ext cx="7759843" cy="523220"/>
          </a:xfrm>
          <a:prstGeom prst="rect">
            <a:avLst/>
          </a:prstGeom>
          <a:noFill/>
        </p:spPr>
        <p:txBody>
          <a:bodyPr wrap="square">
            <a:spAutoFit/>
          </a:bodyPr>
          <a:lstStyle/>
          <a:p>
            <a:pPr>
              <a:defRPr/>
            </a:pPr>
            <a:r>
              <a:rPr lang="en-US" altLang="zh-CN" sz="2800" b="1" dirty="0">
                <a:solidFill>
                  <a:schemeClr val="bg1">
                    <a:lumMod val="95000"/>
                  </a:schemeClr>
                </a:solidFill>
                <a:latin typeface="Adobe Gothic Std B" pitchFamily="34" charset="-128"/>
                <a:ea typeface="Adobe Gothic Std B" pitchFamily="34" charset="-128"/>
              </a:rPr>
              <a:t>0. Introduction of </a:t>
            </a:r>
            <a:r>
              <a:rPr lang="en-US" altLang="zh-CN" sz="2800" b="1" dirty="0" smtClean="0">
                <a:solidFill>
                  <a:schemeClr val="bg1">
                    <a:lumMod val="95000"/>
                  </a:schemeClr>
                </a:solidFill>
                <a:latin typeface="Adobe Gothic Std B" pitchFamily="34" charset="-128"/>
                <a:ea typeface="Adobe Gothic Std B" pitchFamily="34" charset="-128"/>
              </a:rPr>
              <a:t>NDRCC - Disaster </a:t>
            </a:r>
            <a:r>
              <a:rPr lang="en-US" altLang="zh-CN" sz="2800" b="1" dirty="0">
                <a:solidFill>
                  <a:schemeClr val="bg1">
                    <a:lumMod val="95000"/>
                  </a:schemeClr>
                </a:solidFill>
                <a:latin typeface="Adobe Gothic Std B" pitchFamily="34" charset="-128"/>
                <a:ea typeface="Adobe Gothic Std B" pitchFamily="34" charset="-128"/>
              </a:rPr>
              <a:t>relief work</a:t>
            </a:r>
            <a:endParaRPr lang="zh-CN" altLang="en-US" sz="2800" b="1" dirty="0">
              <a:solidFill>
                <a:schemeClr val="bg1">
                  <a:lumMod val="95000"/>
                </a:schemeClr>
              </a:solidFill>
              <a:latin typeface="Adobe Gothic Std B" pitchFamily="34" charset="-128"/>
            </a:endParaRPr>
          </a:p>
        </p:txBody>
      </p:sp>
      <p:graphicFrame>
        <p:nvGraphicFramePr>
          <p:cNvPr id="44" name="图示 43"/>
          <p:cNvGraphicFramePr/>
          <p:nvPr>
            <p:extLst>
              <p:ext uri="{D42A27DB-BD31-4B8C-83A1-F6EECF244321}">
                <p14:modId xmlns:p14="http://schemas.microsoft.com/office/powerpoint/2010/main" val="3236791224"/>
              </p:ext>
            </p:extLst>
          </p:nvPr>
        </p:nvGraphicFramePr>
        <p:xfrm>
          <a:off x="1763484" y="816430"/>
          <a:ext cx="8904516" cy="60415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37844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0267" y="4485218"/>
            <a:ext cx="3071284" cy="237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4"/>
          <p:cNvSpPr>
            <a:spLocks noChangeArrowheads="1"/>
          </p:cNvSpPr>
          <p:nvPr/>
        </p:nvSpPr>
        <p:spPr bwMode="auto">
          <a:xfrm>
            <a:off x="2106084" y="628651"/>
            <a:ext cx="6485467" cy="3827523"/>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黑体" panose="02010609060101010101" pitchFamily="49" charset="-122"/>
              </a:defRPr>
            </a:lvl1pPr>
            <a:lvl2pPr marL="742950" indent="-285750" eaLnBrk="0" hangingPunct="0">
              <a:defRPr sz="1600">
                <a:solidFill>
                  <a:schemeClr val="tx1"/>
                </a:solidFill>
                <a:latin typeface="Arial" panose="020B0604020202020204" pitchFamily="34" charset="0"/>
                <a:ea typeface="黑体" panose="02010609060101010101" pitchFamily="49" charset="-122"/>
              </a:defRPr>
            </a:lvl2pPr>
            <a:lvl3pPr marL="1143000" indent="-228600" eaLnBrk="0" hangingPunct="0">
              <a:defRPr sz="1600">
                <a:solidFill>
                  <a:schemeClr val="tx1"/>
                </a:solidFill>
                <a:latin typeface="Arial" panose="020B0604020202020204" pitchFamily="34" charset="0"/>
                <a:ea typeface="黑体" panose="02010609060101010101" pitchFamily="49" charset="-122"/>
              </a:defRPr>
            </a:lvl3pPr>
            <a:lvl4pPr marL="1600200" indent="-228600" eaLnBrk="0" hangingPunct="0">
              <a:defRPr sz="1600">
                <a:solidFill>
                  <a:schemeClr val="tx1"/>
                </a:solidFill>
                <a:latin typeface="Arial" panose="020B0604020202020204" pitchFamily="34" charset="0"/>
                <a:ea typeface="黑体" panose="02010609060101010101" pitchFamily="49" charset="-122"/>
              </a:defRPr>
            </a:lvl4pPr>
            <a:lvl5pPr marL="2057400" indent="-228600" eaLnBrk="0" hangingPunct="0">
              <a:defRPr sz="1600">
                <a:solidFill>
                  <a:schemeClr val="tx1"/>
                </a:solidFill>
                <a:latin typeface="Arial" panose="020B0604020202020204" pitchFamily="34" charset="0"/>
                <a:ea typeface="黑体" panose="02010609060101010101" pitchFamily="49" charset="-122"/>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ea typeface="黑体" panose="02010609060101010101" pitchFamily="49" charset="-122"/>
              </a:defRPr>
            </a:lvl9pPr>
          </a:lstStyle>
          <a:p>
            <a:pPr algn="l" eaLnBrk="1" hangingPunct="1">
              <a:buFont typeface="Wingdings" panose="05000000000000000000" pitchFamily="2" charset="2"/>
              <a:buChar char="Ø"/>
            </a:pPr>
            <a:r>
              <a:rPr lang="en-US" altLang="zh-CN" sz="1867" b="1" dirty="0"/>
              <a:t> National Disaster Reduction website: make overall introduction to China’s disaster reduction policies and related regulations, dissimulate disaster information, and promulgate disaster reduction knowledge.</a:t>
            </a:r>
          </a:p>
          <a:p>
            <a:pPr algn="l" eaLnBrk="1" hangingPunct="1">
              <a:buFont typeface="Wingdings" panose="05000000000000000000" pitchFamily="2" charset="2"/>
              <a:buChar char="Ø"/>
            </a:pPr>
            <a:endParaRPr lang="en-US" altLang="zh-CN" sz="1867" b="1" dirty="0"/>
          </a:p>
          <a:p>
            <a:pPr algn="l" eaLnBrk="1" hangingPunct="1">
              <a:buFont typeface="Wingdings" panose="05000000000000000000" pitchFamily="2" charset="2"/>
              <a:buChar char="Ø"/>
            </a:pPr>
            <a:r>
              <a:rPr lang="en-US" altLang="zh-CN" sz="1867" b="1" dirty="0"/>
              <a:t> China’s Disaster Reduction Magazine: comprehensively displays all kinds’ disaster information of China and the development of disaster prevention, reduction and relief. </a:t>
            </a:r>
          </a:p>
          <a:p>
            <a:pPr algn="l" eaLnBrk="1" hangingPunct="1">
              <a:buFont typeface="Wingdings" panose="05000000000000000000" pitchFamily="2" charset="2"/>
              <a:buChar char="Ø"/>
            </a:pPr>
            <a:endParaRPr lang="en-US" altLang="zh-CN" sz="1867" b="1" dirty="0"/>
          </a:p>
          <a:p>
            <a:pPr algn="l" eaLnBrk="1" hangingPunct="1">
              <a:buFont typeface="Wingdings" panose="05000000000000000000" pitchFamily="2" charset="2"/>
              <a:buChar char="Ø"/>
            </a:pPr>
            <a:r>
              <a:rPr lang="en-US" altLang="zh-CN" sz="1867" b="1" dirty="0"/>
              <a:t> Conduct trainings for disaster management personnel to improve their capacities. </a:t>
            </a:r>
            <a:endParaRPr lang="zh-CN" altLang="en-US" sz="1867" b="1" dirty="0"/>
          </a:p>
          <a:p>
            <a:pPr algn="l" eaLnBrk="1" hangingPunct="1">
              <a:buFont typeface="Wingdings" panose="05000000000000000000" pitchFamily="2" charset="2"/>
              <a:buChar char="Ø"/>
            </a:pPr>
            <a:endParaRPr lang="zh-CN" altLang="en-US" sz="1867" b="1" dirty="0">
              <a:solidFill>
                <a:schemeClr val="accent2"/>
              </a:solidFill>
              <a:latin typeface="黑体" panose="02010609060101010101" pitchFamily="49" charset="-122"/>
            </a:endParaRPr>
          </a:p>
        </p:txBody>
      </p:sp>
      <p:pic>
        <p:nvPicPr>
          <p:cNvPr id="50180" name="Picture 26" descr="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1" y="4470400"/>
            <a:ext cx="3551767"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1552" y="4485218"/>
            <a:ext cx="3600449" cy="237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25" descr="01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1552" y="548218"/>
            <a:ext cx="3600449" cy="211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30" descr="专注的小学生"/>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1552" y="2660651"/>
            <a:ext cx="3600449" cy="182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1524000" y="1"/>
            <a:ext cx="9144000" cy="557213"/>
          </a:xfrm>
          <a:prstGeom prst="rect">
            <a:avLst/>
          </a:prstGeom>
          <a:solidFill>
            <a:schemeClr val="tx2"/>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TextBox 3"/>
          <p:cNvSpPr txBox="1"/>
          <p:nvPr/>
        </p:nvSpPr>
        <p:spPr>
          <a:xfrm>
            <a:off x="1785939" y="22225"/>
            <a:ext cx="9034461" cy="954107"/>
          </a:xfrm>
          <a:prstGeom prst="rect">
            <a:avLst/>
          </a:prstGeom>
          <a:noFill/>
        </p:spPr>
        <p:txBody>
          <a:bodyPr wrap="square">
            <a:spAutoFit/>
          </a:bodyPr>
          <a:lstStyle/>
          <a:p>
            <a:pPr>
              <a:defRPr/>
            </a:pPr>
            <a:r>
              <a:rPr lang="en-US" altLang="zh-CN" sz="2800" b="1" dirty="0">
                <a:solidFill>
                  <a:schemeClr val="bg1">
                    <a:lumMod val="95000"/>
                  </a:schemeClr>
                </a:solidFill>
                <a:latin typeface="Adobe Gothic Std B" pitchFamily="34" charset="-128"/>
                <a:ea typeface="Adobe Gothic Std B" pitchFamily="34" charset="-128"/>
              </a:rPr>
              <a:t>0. Introduction of </a:t>
            </a:r>
            <a:r>
              <a:rPr lang="en-US" altLang="zh-CN" sz="2800" b="1" dirty="0" smtClean="0">
                <a:solidFill>
                  <a:schemeClr val="bg1">
                    <a:lumMod val="95000"/>
                  </a:schemeClr>
                </a:solidFill>
                <a:latin typeface="Adobe Gothic Std B" pitchFamily="34" charset="-128"/>
                <a:ea typeface="Adobe Gothic Std B" pitchFamily="34" charset="-128"/>
              </a:rPr>
              <a:t>NDRCC - </a:t>
            </a:r>
            <a:r>
              <a:rPr lang="en-US" altLang="zh-CN" sz="2800" b="1" dirty="0">
                <a:solidFill>
                  <a:schemeClr val="bg1"/>
                </a:solidFill>
                <a:ea typeface="宋体" panose="02010600030101010101" pitchFamily="2" charset="-122"/>
              </a:rPr>
              <a:t>Propagate and education</a:t>
            </a:r>
            <a:endParaRPr lang="zh-CN" altLang="en-US" sz="2800" b="1" dirty="0">
              <a:solidFill>
                <a:schemeClr val="bg1"/>
              </a:solidFill>
              <a:ea typeface="宋体" panose="02010600030101010101" pitchFamily="2" charset="-122"/>
            </a:endParaRPr>
          </a:p>
          <a:p>
            <a:pPr>
              <a:defRPr/>
            </a:pPr>
            <a:endParaRPr lang="zh-CN" altLang="en-US" sz="2800" b="1" dirty="0">
              <a:solidFill>
                <a:schemeClr val="bg1">
                  <a:lumMod val="95000"/>
                </a:schemeClr>
              </a:solidFill>
              <a:latin typeface="Adobe Gothic Std B" pitchFamily="34" charset="-128"/>
            </a:endParaRPr>
          </a:p>
        </p:txBody>
      </p:sp>
    </p:spTree>
    <p:extLst>
      <p:ext uri="{BB962C8B-B14F-4D97-AF65-F5344CB8AC3E}">
        <p14:creationId xmlns:p14="http://schemas.microsoft.com/office/powerpoint/2010/main" val="4092395736"/>
      </p:ext>
    </p:extLst>
  </p:cSld>
  <p:clrMapOvr>
    <a:masterClrMapping/>
  </p:clrMapOvr>
  <mc:AlternateContent xmlns:mc="http://schemas.openxmlformats.org/markup-compatibility/2006">
    <mc:Choice xmlns:p14="http://schemas.microsoft.com/office/powerpoint/2010/main" Requires="p14">
      <p:transition spd="slow" p14:dur="2000" advClick="0" advTm="3805"/>
    </mc:Choice>
    <mc:Fallback>
      <p:transition spd="slow" advClick="0" advTm="380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010275" y="1708309"/>
            <a:ext cx="6181725" cy="4648200"/>
          </a:xfrm>
          <a:prstGeom prst="rect">
            <a:avLst/>
          </a:prstGeom>
        </p:spPr>
      </p:pic>
      <p:sp>
        <p:nvSpPr>
          <p:cNvPr id="2" name="标题 1"/>
          <p:cNvSpPr>
            <a:spLocks noGrp="1"/>
          </p:cNvSpPr>
          <p:nvPr>
            <p:ph type="title"/>
          </p:nvPr>
        </p:nvSpPr>
        <p:spPr/>
        <p:txBody>
          <a:bodyPr/>
          <a:lstStyle/>
          <a:p>
            <a:r>
              <a:rPr lang="en-US" altLang="zh-CN" dirty="0"/>
              <a:t>1.Background</a:t>
            </a:r>
            <a:endParaRPr lang="zh-CN" altLang="en-US" dirty="0"/>
          </a:p>
        </p:txBody>
      </p:sp>
      <p:sp>
        <p:nvSpPr>
          <p:cNvPr id="3" name="内容占位符 2"/>
          <p:cNvSpPr>
            <a:spLocks noGrp="1"/>
          </p:cNvSpPr>
          <p:nvPr>
            <p:ph idx="1"/>
          </p:nvPr>
        </p:nvSpPr>
        <p:spPr>
          <a:xfrm>
            <a:off x="1325819" y="1513950"/>
            <a:ext cx="10866181" cy="5567005"/>
          </a:xfrm>
        </p:spPr>
        <p:txBody>
          <a:bodyPr>
            <a:normAutofit/>
          </a:bodyPr>
          <a:lstStyle/>
          <a:p>
            <a:pPr marL="0" indent="0">
              <a:buNone/>
            </a:pPr>
            <a:r>
              <a:rPr lang="en-US" altLang="zh-CN" sz="2600" b="1" dirty="0" smtClean="0"/>
              <a:t>China</a:t>
            </a:r>
            <a:r>
              <a:rPr lang="en-US" altLang="zh-CN" sz="2600" dirty="0" smtClean="0"/>
              <a:t> </a:t>
            </a:r>
            <a:r>
              <a:rPr lang="en-US" altLang="zh-CN" sz="2600" dirty="0"/>
              <a:t>is one of the </a:t>
            </a:r>
            <a:r>
              <a:rPr lang="en-US" altLang="zh-CN" sz="2600" dirty="0" smtClean="0"/>
              <a:t>countries </a:t>
            </a:r>
            <a:r>
              <a:rPr lang="en-US" altLang="zh-CN" sz="2600" b="1" dirty="0" smtClean="0"/>
              <a:t>with </a:t>
            </a:r>
            <a:r>
              <a:rPr lang="en-US" altLang="zh-CN" sz="2600" b="1" dirty="0"/>
              <a:t>the most serious </a:t>
            </a:r>
            <a:r>
              <a:rPr lang="en-US" altLang="zh-CN" sz="2600" b="1" dirty="0" smtClean="0"/>
              <a:t>natural disasters</a:t>
            </a:r>
            <a:r>
              <a:rPr lang="en-US" altLang="zh-CN" sz="2600" dirty="0" smtClean="0"/>
              <a:t>. </a:t>
            </a:r>
          </a:p>
          <a:p>
            <a:pPr marL="0" indent="0">
              <a:buNone/>
            </a:pPr>
            <a:endParaRPr lang="en-US" altLang="zh-CN" sz="2600" dirty="0" smtClean="0"/>
          </a:p>
          <a:p>
            <a:r>
              <a:rPr lang="en-US" altLang="zh-CN" sz="2600" dirty="0" smtClean="0"/>
              <a:t>Most </a:t>
            </a:r>
            <a:r>
              <a:rPr lang="en-US" altLang="zh-CN" sz="2600" dirty="0"/>
              <a:t>types of disasters </a:t>
            </a:r>
          </a:p>
          <a:p>
            <a:r>
              <a:rPr lang="en-US" altLang="zh-CN" sz="2600" dirty="0" smtClean="0"/>
              <a:t>High </a:t>
            </a:r>
            <a:r>
              <a:rPr lang="en-US" altLang="zh-CN" sz="2600" dirty="0"/>
              <a:t>frequency </a:t>
            </a:r>
          </a:p>
          <a:p>
            <a:r>
              <a:rPr lang="en-US" altLang="zh-CN" sz="2600" dirty="0" smtClean="0"/>
              <a:t>Regional </a:t>
            </a:r>
            <a:r>
              <a:rPr lang="en-US" altLang="zh-CN" sz="2600" dirty="0"/>
              <a:t>and seasonal </a:t>
            </a:r>
          </a:p>
          <a:p>
            <a:r>
              <a:rPr lang="en-US" altLang="zh-CN" sz="2600" dirty="0" smtClean="0"/>
              <a:t>Serious </a:t>
            </a:r>
            <a:r>
              <a:rPr lang="en-US" altLang="zh-CN" sz="2600" dirty="0"/>
              <a:t>disaster losses </a:t>
            </a:r>
            <a:endParaRPr lang="en-US" altLang="zh-CN" sz="2600" dirty="0" smtClean="0"/>
          </a:p>
          <a:p>
            <a:endParaRPr lang="en-US" altLang="zh-CN" sz="2600" dirty="0"/>
          </a:p>
          <a:p>
            <a:endParaRPr lang="en-US" altLang="zh-CN" sz="2600" dirty="0"/>
          </a:p>
          <a:p>
            <a:r>
              <a:rPr lang="en-US" altLang="zh-CN" sz="2600" dirty="0" smtClean="0"/>
              <a:t>5 </a:t>
            </a:r>
            <a:r>
              <a:rPr lang="en-US" altLang="zh-CN" sz="2600" dirty="0"/>
              <a:t>most </a:t>
            </a:r>
            <a:r>
              <a:rPr lang="en-US" altLang="zh-CN" sz="2600" dirty="0" smtClean="0"/>
              <a:t>serious disaster: </a:t>
            </a:r>
          </a:p>
          <a:p>
            <a:pPr marL="0" indent="0">
              <a:buNone/>
            </a:pPr>
            <a:r>
              <a:rPr lang="en-US" altLang="zh-CN" sz="2600" dirty="0"/>
              <a:t> </a:t>
            </a:r>
            <a:r>
              <a:rPr lang="en-US" altLang="zh-CN" sz="2600" dirty="0" smtClean="0"/>
              <a:t>    </a:t>
            </a:r>
            <a:r>
              <a:rPr lang="en-US" altLang="zh-CN" sz="2600" b="1" dirty="0" smtClean="0"/>
              <a:t>floods</a:t>
            </a:r>
            <a:r>
              <a:rPr lang="en-US" altLang="zh-CN" sz="2600" dirty="0"/>
              <a:t>, droughts, earthquakes, typhoons and </a:t>
            </a:r>
            <a:r>
              <a:rPr lang="en-US" altLang="zh-CN" sz="2600" dirty="0" smtClean="0"/>
              <a:t>landslides</a:t>
            </a:r>
            <a:endParaRPr lang="en-US" altLang="zh-CN" sz="2600" dirty="0"/>
          </a:p>
          <a:p>
            <a:pPr>
              <a:buClr>
                <a:srgbClr val="CC6600"/>
              </a:buClr>
              <a:buFont typeface="Wingdings" pitchFamily="2" charset="2"/>
              <a:buChar char="n"/>
              <a:defRPr/>
            </a:pPr>
            <a:endParaRPr lang="zh-CN" altLang="en-US" dirty="0">
              <a:solidFill>
                <a:schemeClr val="tx1"/>
              </a:solidFill>
              <a:effectLst>
                <a:outerShdw blurRad="38100" dist="38100" dir="2700000" algn="tl">
                  <a:srgbClr val="C0C0C0"/>
                </a:outerShdw>
              </a:effectLst>
              <a:latin typeface="Impact" pitchFamily="34" charset="0"/>
              <a:ea typeface="黑体" pitchFamily="2" charset="-122"/>
            </a:endParaRPr>
          </a:p>
          <a:p>
            <a:endParaRPr lang="zh-CN" altLang="en-US" dirty="0"/>
          </a:p>
        </p:txBody>
      </p:sp>
    </p:spTree>
    <p:extLst>
      <p:ext uri="{BB962C8B-B14F-4D97-AF65-F5344CB8AC3E}">
        <p14:creationId xmlns:p14="http://schemas.microsoft.com/office/powerpoint/2010/main" val="31697074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1.Background</a:t>
            </a:r>
            <a:endParaRPr lang="zh-CN" alt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8898" y="1792644"/>
            <a:ext cx="5360377" cy="3513791"/>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166" y="1715902"/>
            <a:ext cx="5124731" cy="3551897"/>
          </a:xfrm>
          <a:prstGeom prst="rect">
            <a:avLst/>
          </a:prstGeom>
        </p:spPr>
      </p:pic>
      <p:sp>
        <p:nvSpPr>
          <p:cNvPr id="6" name="矩形 5"/>
          <p:cNvSpPr/>
          <p:nvPr/>
        </p:nvSpPr>
        <p:spPr>
          <a:xfrm>
            <a:off x="5001235" y="1226504"/>
            <a:ext cx="3610284" cy="369332"/>
          </a:xfrm>
          <a:prstGeom prst="rect">
            <a:avLst/>
          </a:prstGeom>
        </p:spPr>
        <p:txBody>
          <a:bodyPr wrap="none">
            <a:spAutoFit/>
          </a:bodyPr>
          <a:lstStyle/>
          <a:p>
            <a:r>
              <a:rPr lang="en-US" altLang="zh-CN" b="1" dirty="0" smtClean="0"/>
              <a:t>Disaster losses of China in 2015</a:t>
            </a:r>
            <a:endParaRPr lang="zh-CN" altLang="en-US" b="1" dirty="0"/>
          </a:p>
        </p:txBody>
      </p:sp>
      <p:sp>
        <p:nvSpPr>
          <p:cNvPr id="7" name="矩形 6"/>
          <p:cNvSpPr/>
          <p:nvPr/>
        </p:nvSpPr>
        <p:spPr>
          <a:xfrm>
            <a:off x="4496882" y="4975209"/>
            <a:ext cx="1972015" cy="369332"/>
          </a:xfrm>
          <a:prstGeom prst="rect">
            <a:avLst/>
          </a:prstGeom>
        </p:spPr>
        <p:txBody>
          <a:bodyPr wrap="none">
            <a:spAutoFit/>
          </a:bodyPr>
          <a:lstStyle/>
          <a:p>
            <a:r>
              <a:rPr lang="en-US" altLang="zh-CN" dirty="0" smtClean="0"/>
              <a:t>Death &amp; missing</a:t>
            </a:r>
            <a:endParaRPr lang="zh-CN" altLang="en-US" dirty="0"/>
          </a:p>
        </p:txBody>
      </p:sp>
      <p:sp>
        <p:nvSpPr>
          <p:cNvPr id="8" name="矩形 7"/>
          <p:cNvSpPr/>
          <p:nvPr/>
        </p:nvSpPr>
        <p:spPr>
          <a:xfrm>
            <a:off x="9974555" y="4939257"/>
            <a:ext cx="1752403" cy="369332"/>
          </a:xfrm>
          <a:prstGeom prst="rect">
            <a:avLst/>
          </a:prstGeom>
        </p:spPr>
        <p:txBody>
          <a:bodyPr wrap="none">
            <a:spAutoFit/>
          </a:bodyPr>
          <a:lstStyle/>
          <a:p>
            <a:r>
              <a:rPr lang="en-US" altLang="zh-CN" dirty="0" smtClean="0"/>
              <a:t>Economic loss</a:t>
            </a:r>
            <a:endParaRPr lang="zh-CN" altLang="en-US" dirty="0"/>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6854" y="5353358"/>
            <a:ext cx="2270104" cy="1467494"/>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9234" y="5313430"/>
            <a:ext cx="2309315" cy="1507422"/>
          </a:xfrm>
          <a:prstGeom prst="rect">
            <a:avLst/>
          </a:prstGeom>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3195" y="5311929"/>
            <a:ext cx="3072610" cy="1532821"/>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4166" y="5322641"/>
            <a:ext cx="2254126" cy="1498211"/>
          </a:xfrm>
          <a:prstGeom prst="rect">
            <a:avLst/>
          </a:prstGeom>
        </p:spPr>
      </p:pic>
    </p:spTree>
    <p:extLst>
      <p:ext uri="{BB962C8B-B14F-4D97-AF65-F5344CB8AC3E}">
        <p14:creationId xmlns:p14="http://schemas.microsoft.com/office/powerpoint/2010/main" val="880194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1.Background</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856922" y="1897758"/>
            <a:ext cx="5777095" cy="3778250"/>
          </a:xfrm>
          <a:effectLst>
            <a:outerShdw blurRad="50800" dist="50800" dir="5400000" algn="ctr" rotWithShape="0">
              <a:srgbClr val="000000">
                <a:alpha val="0"/>
              </a:srgbClr>
            </a:outerShdw>
          </a:effectLst>
        </p:spPr>
      </p:pic>
      <p:pic>
        <p:nvPicPr>
          <p:cNvPr id="5" name="图片 4"/>
          <p:cNvPicPr>
            <a:picLocks noChangeAspect="1"/>
          </p:cNvPicPr>
          <p:nvPr/>
        </p:nvPicPr>
        <p:blipFill>
          <a:blip r:embed="rId3"/>
          <a:stretch>
            <a:fillRect/>
          </a:stretch>
        </p:blipFill>
        <p:spPr>
          <a:xfrm>
            <a:off x="1825092" y="2114460"/>
            <a:ext cx="2844310" cy="2431499"/>
          </a:xfrm>
          <a:prstGeom prst="rect">
            <a:avLst/>
          </a:prstGeom>
        </p:spPr>
      </p:pic>
      <p:sp>
        <p:nvSpPr>
          <p:cNvPr id="6" name="文本框 5"/>
          <p:cNvSpPr txBox="1"/>
          <p:nvPr/>
        </p:nvSpPr>
        <p:spPr>
          <a:xfrm>
            <a:off x="2747088" y="1897758"/>
            <a:ext cx="978153" cy="369332"/>
          </a:xfrm>
          <a:prstGeom prst="rect">
            <a:avLst/>
          </a:prstGeom>
          <a:noFill/>
        </p:spPr>
        <p:txBody>
          <a:bodyPr wrap="none" rtlCol="0">
            <a:spAutoFit/>
          </a:bodyPr>
          <a:lstStyle/>
          <a:p>
            <a:r>
              <a:rPr lang="en-US" altLang="zh-CN" b="1" dirty="0" smtClean="0"/>
              <a:t>Hazard</a:t>
            </a:r>
            <a:endParaRPr lang="zh-CN" altLang="en-US" b="1" dirty="0"/>
          </a:p>
        </p:txBody>
      </p:sp>
      <p:sp>
        <p:nvSpPr>
          <p:cNvPr id="7" name="文本框 6"/>
          <p:cNvSpPr txBox="1"/>
          <p:nvPr/>
        </p:nvSpPr>
        <p:spPr>
          <a:xfrm>
            <a:off x="1647335" y="4269816"/>
            <a:ext cx="1194558" cy="369332"/>
          </a:xfrm>
          <a:prstGeom prst="rect">
            <a:avLst/>
          </a:prstGeom>
          <a:noFill/>
        </p:spPr>
        <p:txBody>
          <a:bodyPr wrap="none" rtlCol="0">
            <a:spAutoFit/>
          </a:bodyPr>
          <a:lstStyle/>
          <a:p>
            <a:r>
              <a:rPr lang="en-US" altLang="zh-CN" b="1" dirty="0" smtClean="0"/>
              <a:t>Exposure</a:t>
            </a:r>
            <a:endParaRPr lang="zh-CN" altLang="en-US" b="1" dirty="0"/>
          </a:p>
        </p:txBody>
      </p:sp>
      <p:sp>
        <p:nvSpPr>
          <p:cNvPr id="8" name="文本框 7"/>
          <p:cNvSpPr txBox="1"/>
          <p:nvPr/>
        </p:nvSpPr>
        <p:spPr>
          <a:xfrm>
            <a:off x="3195220" y="4257266"/>
            <a:ext cx="1576072" cy="369332"/>
          </a:xfrm>
          <a:prstGeom prst="rect">
            <a:avLst/>
          </a:prstGeom>
          <a:noFill/>
        </p:spPr>
        <p:txBody>
          <a:bodyPr wrap="none" rtlCol="0">
            <a:spAutoFit/>
          </a:bodyPr>
          <a:lstStyle/>
          <a:p>
            <a:r>
              <a:rPr lang="en-US" altLang="zh-CN" b="1" dirty="0" smtClean="0"/>
              <a:t>Vulnerability</a:t>
            </a:r>
            <a:endParaRPr lang="zh-CN" altLang="en-US" b="1" dirty="0"/>
          </a:p>
        </p:txBody>
      </p:sp>
      <p:sp>
        <p:nvSpPr>
          <p:cNvPr id="9" name="内容占位符 2"/>
          <p:cNvSpPr txBox="1">
            <a:spLocks/>
          </p:cNvSpPr>
          <p:nvPr/>
        </p:nvSpPr>
        <p:spPr>
          <a:xfrm>
            <a:off x="5761348" y="1905000"/>
            <a:ext cx="6322751" cy="556700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altLang="zh-CN" sz="2600" dirty="0" smtClean="0"/>
              <a:t>Hazard and </a:t>
            </a:r>
            <a:r>
              <a:rPr lang="en-US" altLang="zh-CN" sz="2600" dirty="0"/>
              <a:t>exposure have clear physical meaning</a:t>
            </a:r>
          </a:p>
          <a:p>
            <a:r>
              <a:rPr lang="en-US" altLang="zh-CN" sz="2600" dirty="0"/>
              <a:t>What is “vulnerability” </a:t>
            </a:r>
            <a:r>
              <a:rPr lang="en-US" altLang="zh-CN" sz="2600" dirty="0" smtClean="0">
                <a:latin typeface="Batang" panose="02030600000101010101" pitchFamily="18" charset="-127"/>
                <a:ea typeface="Batang" panose="02030600000101010101" pitchFamily="18" charset="-127"/>
              </a:rPr>
              <a:t>?</a:t>
            </a:r>
          </a:p>
          <a:p>
            <a:r>
              <a:rPr lang="en-US" altLang="zh-CN" sz="2600" dirty="0"/>
              <a:t>Physical vulnerability, Social vulnerability, Comprehensive vulnerability …</a:t>
            </a:r>
          </a:p>
          <a:p>
            <a:endParaRPr lang="en-US" altLang="zh-CN" sz="2600" dirty="0" smtClean="0"/>
          </a:p>
          <a:p>
            <a:pPr>
              <a:buClr>
                <a:srgbClr val="CC6600"/>
              </a:buClr>
              <a:buFont typeface="Wingdings" pitchFamily="2" charset="2"/>
              <a:buChar char="n"/>
              <a:defRPr/>
            </a:pPr>
            <a:endParaRPr lang="zh-CN" altLang="en-US" dirty="0" smtClean="0">
              <a:solidFill>
                <a:schemeClr val="tx1"/>
              </a:solidFill>
              <a:effectLst>
                <a:outerShdw blurRad="38100" dist="38100" dir="2700000" algn="tl">
                  <a:srgbClr val="C0C0C0"/>
                </a:outerShdw>
              </a:effectLst>
              <a:latin typeface="Impact" pitchFamily="34" charset="0"/>
              <a:ea typeface="黑体" pitchFamily="2" charset="-122"/>
            </a:endParaRPr>
          </a:p>
          <a:p>
            <a:endParaRPr lang="zh-CN" altLang="en-US" dirty="0"/>
          </a:p>
        </p:txBody>
      </p:sp>
      <p:sp>
        <p:nvSpPr>
          <p:cNvPr id="3" name="矩形 2"/>
          <p:cNvSpPr/>
          <p:nvPr/>
        </p:nvSpPr>
        <p:spPr>
          <a:xfrm>
            <a:off x="1685280" y="5684411"/>
            <a:ext cx="8084264" cy="954107"/>
          </a:xfrm>
          <a:prstGeom prst="rect">
            <a:avLst/>
          </a:prstGeom>
        </p:spPr>
        <p:txBody>
          <a:bodyPr wrap="none">
            <a:spAutoFit/>
          </a:bodyPr>
          <a:lstStyle/>
          <a:p>
            <a:r>
              <a:rPr lang="en-US" altLang="zh-CN" sz="2800" b="1" dirty="0"/>
              <a:t>Key </a:t>
            </a:r>
            <a:r>
              <a:rPr lang="en-US" altLang="zh-CN" sz="2800" b="1" dirty="0" smtClean="0"/>
              <a:t>words of this work: </a:t>
            </a:r>
            <a:r>
              <a:rPr lang="en-US" altLang="zh-CN" sz="2800" dirty="0"/>
              <a:t>flood, </a:t>
            </a:r>
            <a:r>
              <a:rPr lang="en-US" altLang="zh-CN" sz="2800" dirty="0" smtClean="0"/>
              <a:t>vulnerability, risk</a:t>
            </a:r>
          </a:p>
          <a:p>
            <a:r>
              <a:rPr lang="en-US" altLang="zh-CN" sz="2800" dirty="0" smtClean="0"/>
              <a:t>Done by </a:t>
            </a:r>
            <a:r>
              <a:rPr lang="en-US" altLang="zh-CN" sz="2800" b="1" dirty="0" smtClean="0"/>
              <a:t>Dr. Yang </a:t>
            </a:r>
            <a:r>
              <a:rPr lang="en-US" altLang="zh-CN" sz="2800" b="1" dirty="0" err="1" smtClean="0"/>
              <a:t>PeiGuo</a:t>
            </a:r>
            <a:endParaRPr lang="en-US" altLang="zh-CN" sz="2800" b="1" dirty="0"/>
          </a:p>
        </p:txBody>
      </p:sp>
    </p:spTree>
    <p:extLst>
      <p:ext uri="{BB962C8B-B14F-4D97-AF65-F5344CB8AC3E}">
        <p14:creationId xmlns:p14="http://schemas.microsoft.com/office/powerpoint/2010/main" val="110752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2.Methord</a:t>
            </a:r>
            <a:endParaRPr lang="zh-CN" altLang="en-US" dirty="0"/>
          </a:p>
        </p:txBody>
      </p:sp>
      <p:sp>
        <p:nvSpPr>
          <p:cNvPr id="3" name="内容占位符 2"/>
          <p:cNvSpPr>
            <a:spLocks noGrp="1"/>
          </p:cNvSpPr>
          <p:nvPr>
            <p:ph idx="1"/>
          </p:nvPr>
        </p:nvSpPr>
        <p:spPr>
          <a:xfrm>
            <a:off x="507492" y="1465635"/>
            <a:ext cx="11755756" cy="938284"/>
          </a:xfrm>
        </p:spPr>
        <p:txBody>
          <a:bodyPr>
            <a:normAutofit/>
          </a:bodyPr>
          <a:lstStyle/>
          <a:p>
            <a:pPr marL="0" indent="0">
              <a:buNone/>
            </a:pPr>
            <a:r>
              <a:rPr lang="en-US" altLang="zh-CN" sz="3000" b="1" dirty="0" smtClean="0"/>
              <a:t>Vulnerability </a:t>
            </a:r>
            <a:r>
              <a:rPr lang="en-US" altLang="zh-CN" sz="3000" b="1" dirty="0"/>
              <a:t>curve construction </a:t>
            </a:r>
            <a:r>
              <a:rPr lang="en-US" altLang="zh-CN" sz="3000" b="1" dirty="0" smtClean="0"/>
              <a:t>         Risk </a:t>
            </a:r>
            <a:r>
              <a:rPr lang="en-US" altLang="zh-CN" sz="3000" b="1" dirty="0"/>
              <a:t>scenario analysis</a:t>
            </a:r>
            <a:endParaRPr lang="zh-CN" altLang="en-US" sz="3000" b="1" dirty="0"/>
          </a:p>
        </p:txBody>
      </p:sp>
      <p:sp>
        <p:nvSpPr>
          <p:cNvPr id="5" name="右箭头 4"/>
          <p:cNvSpPr/>
          <p:nvPr/>
        </p:nvSpPr>
        <p:spPr>
          <a:xfrm>
            <a:off x="5993892" y="4061635"/>
            <a:ext cx="1269241" cy="5732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2166419" y="2098008"/>
            <a:ext cx="3036632" cy="4530449"/>
          </a:xfrm>
          <a:prstGeom prst="rect">
            <a:avLst/>
          </a:prstGeom>
        </p:spPr>
      </p:pic>
      <p:pic>
        <p:nvPicPr>
          <p:cNvPr id="8" name="图片 7"/>
          <p:cNvPicPr>
            <a:picLocks noChangeAspect="1"/>
          </p:cNvPicPr>
          <p:nvPr/>
        </p:nvPicPr>
        <p:blipFill>
          <a:blip r:embed="rId3"/>
          <a:stretch>
            <a:fillRect/>
          </a:stretch>
        </p:blipFill>
        <p:spPr>
          <a:xfrm>
            <a:off x="7932121" y="2098008"/>
            <a:ext cx="3085874" cy="4530449"/>
          </a:xfrm>
          <a:prstGeom prst="rect">
            <a:avLst/>
          </a:prstGeom>
        </p:spPr>
      </p:pic>
    </p:spTree>
    <p:extLst>
      <p:ext uri="{BB962C8B-B14F-4D97-AF65-F5344CB8AC3E}">
        <p14:creationId xmlns:p14="http://schemas.microsoft.com/office/powerpoint/2010/main" val="41333653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2.1Vulnerability </a:t>
            </a:r>
            <a:r>
              <a:rPr lang="en-US" altLang="zh-CN" dirty="0"/>
              <a:t>curve construction </a:t>
            </a:r>
            <a:endParaRPr lang="zh-CN" altLang="en-US" dirty="0"/>
          </a:p>
        </p:txBody>
      </p:sp>
      <p:sp>
        <p:nvSpPr>
          <p:cNvPr id="3" name="内容占位符 2"/>
          <p:cNvSpPr>
            <a:spLocks noGrp="1"/>
          </p:cNvSpPr>
          <p:nvPr>
            <p:ph idx="1"/>
          </p:nvPr>
        </p:nvSpPr>
        <p:spPr>
          <a:xfrm>
            <a:off x="2589212" y="1614985"/>
            <a:ext cx="8915400" cy="3777622"/>
          </a:xfrm>
        </p:spPr>
        <p:txBody>
          <a:bodyPr>
            <a:normAutofit fontScale="85000" lnSpcReduction="20000"/>
          </a:bodyPr>
          <a:lstStyle/>
          <a:p>
            <a:pPr marL="0" indent="0">
              <a:buNone/>
            </a:pPr>
            <a:r>
              <a:rPr lang="en-US" altLang="zh-CN" sz="2400" b="1" dirty="0"/>
              <a:t>Calculate the disaster </a:t>
            </a:r>
            <a:r>
              <a:rPr lang="en-US" altLang="zh-CN" sz="2400" b="1" dirty="0" smtClean="0"/>
              <a:t>annual </a:t>
            </a:r>
            <a:r>
              <a:rPr lang="en-US" altLang="zh-CN" sz="2400" b="1" dirty="0"/>
              <a:t>loss </a:t>
            </a:r>
            <a:r>
              <a:rPr lang="en-US" altLang="zh-CN" sz="2400" b="1" dirty="0" smtClean="0"/>
              <a:t>rate:</a:t>
            </a:r>
          </a:p>
          <a:p>
            <a:r>
              <a:rPr lang="en-US" altLang="zh-CN" sz="2400" dirty="0" smtClean="0"/>
              <a:t>population </a:t>
            </a:r>
            <a:r>
              <a:rPr lang="en-US" altLang="zh-CN" sz="2400" dirty="0"/>
              <a:t>affected </a:t>
            </a:r>
            <a:r>
              <a:rPr lang="en-US" altLang="zh-CN" sz="2400" dirty="0" smtClean="0"/>
              <a:t>rate</a:t>
            </a:r>
          </a:p>
          <a:p>
            <a:r>
              <a:rPr lang="en-US" altLang="zh-CN" sz="2400" dirty="0" smtClean="0"/>
              <a:t>Missing &amp; death rate </a:t>
            </a:r>
          </a:p>
          <a:p>
            <a:r>
              <a:rPr lang="en-US" altLang="zh-CN" sz="2400" dirty="0" smtClean="0"/>
              <a:t>crop affected rate</a:t>
            </a:r>
          </a:p>
          <a:p>
            <a:r>
              <a:rPr lang="en-US" altLang="zh-CN" sz="2400" dirty="0" smtClean="0"/>
              <a:t>house </a:t>
            </a:r>
            <a:r>
              <a:rPr lang="en-US" altLang="zh-CN" sz="2400" dirty="0"/>
              <a:t>collapse </a:t>
            </a:r>
            <a:r>
              <a:rPr lang="en-US" altLang="zh-CN" sz="2400" dirty="0" smtClean="0"/>
              <a:t>rate</a:t>
            </a:r>
          </a:p>
          <a:p>
            <a:r>
              <a:rPr lang="en-US" altLang="zh-CN" sz="2400" dirty="0"/>
              <a:t>house </a:t>
            </a:r>
            <a:r>
              <a:rPr lang="en-US" altLang="zh-CN" sz="2400" dirty="0" smtClean="0"/>
              <a:t>damage rate</a:t>
            </a:r>
          </a:p>
          <a:p>
            <a:r>
              <a:rPr lang="en-US" altLang="zh-CN" sz="2400" dirty="0" smtClean="0"/>
              <a:t>direct </a:t>
            </a:r>
            <a:r>
              <a:rPr lang="en-US" altLang="zh-CN" sz="2400" dirty="0"/>
              <a:t>economic loss </a:t>
            </a:r>
            <a:r>
              <a:rPr lang="en-US" altLang="zh-CN" sz="2400" dirty="0" smtClean="0"/>
              <a:t>rate</a:t>
            </a:r>
          </a:p>
          <a:p>
            <a:endParaRPr lang="en-US" altLang="zh-CN" sz="2400" dirty="0"/>
          </a:p>
          <a:p>
            <a:pPr marL="0" indent="0">
              <a:buNone/>
            </a:pPr>
            <a:r>
              <a:rPr lang="en-US" altLang="zh-CN" sz="2400" b="1" dirty="0" smtClean="0"/>
              <a:t>Loss rate = </a:t>
            </a:r>
          </a:p>
          <a:p>
            <a:pPr marL="0" indent="0">
              <a:buNone/>
            </a:pPr>
            <a:r>
              <a:rPr lang="en-US" altLang="zh-CN" sz="2400" b="1" dirty="0" smtClean="0"/>
              <a:t>the </a:t>
            </a:r>
            <a:r>
              <a:rPr lang="en-US" altLang="zh-CN" sz="2400" b="1" dirty="0"/>
              <a:t>absolute amount of loss / social and </a:t>
            </a:r>
            <a:r>
              <a:rPr lang="en-US" altLang="zh-CN" sz="2400" b="1" dirty="0" smtClean="0"/>
              <a:t>economic stock data </a:t>
            </a:r>
            <a:endParaRPr lang="en-US" altLang="zh-CN" sz="2400" b="1" dirty="0"/>
          </a:p>
          <a:p>
            <a:endParaRPr lang="en-US" altLang="zh-CN" sz="2400" dirty="0" smtClean="0"/>
          </a:p>
        </p:txBody>
      </p:sp>
    </p:spTree>
    <p:extLst>
      <p:ext uri="{BB962C8B-B14F-4D97-AF65-F5344CB8AC3E}">
        <p14:creationId xmlns:p14="http://schemas.microsoft.com/office/powerpoint/2010/main" val="523127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2.1Vulnerability </a:t>
            </a:r>
            <a:r>
              <a:rPr lang="en-US" altLang="zh-CN" dirty="0"/>
              <a:t>curve construction </a:t>
            </a:r>
            <a:endParaRPr lang="zh-CN" altLang="en-US" dirty="0"/>
          </a:p>
        </p:txBody>
      </p:sp>
      <p:sp>
        <p:nvSpPr>
          <p:cNvPr id="3" name="内容占位符 2"/>
          <p:cNvSpPr>
            <a:spLocks noGrp="1"/>
          </p:cNvSpPr>
          <p:nvPr>
            <p:ph idx="1"/>
          </p:nvPr>
        </p:nvSpPr>
        <p:spPr>
          <a:xfrm>
            <a:off x="2589212" y="1282890"/>
            <a:ext cx="8915400" cy="5445456"/>
          </a:xfrm>
        </p:spPr>
        <p:txBody>
          <a:bodyPr>
            <a:normAutofit fontScale="85000" lnSpcReduction="20000"/>
          </a:bodyPr>
          <a:lstStyle/>
          <a:p>
            <a:pPr marL="0" indent="0">
              <a:buNone/>
            </a:pPr>
            <a:r>
              <a:rPr lang="en-US" altLang="zh-CN" sz="2400" b="1" dirty="0" smtClean="0"/>
              <a:t>Calculate hazard indicators:</a:t>
            </a:r>
          </a:p>
          <a:p>
            <a:r>
              <a:rPr lang="en-US" altLang="zh-CN" sz="2400" dirty="0" smtClean="0"/>
              <a:t>maximum 1 day rainfall </a:t>
            </a:r>
          </a:p>
          <a:p>
            <a:r>
              <a:rPr lang="en-US" altLang="zh-CN" sz="2400" dirty="0"/>
              <a:t>maximum </a:t>
            </a:r>
            <a:r>
              <a:rPr lang="en-US" altLang="zh-CN" sz="2400" dirty="0" smtClean="0"/>
              <a:t>2 </a:t>
            </a:r>
            <a:r>
              <a:rPr lang="en-US" altLang="zh-CN" sz="2400" dirty="0"/>
              <a:t>days </a:t>
            </a:r>
            <a:r>
              <a:rPr lang="en-US" altLang="zh-CN" sz="2400" dirty="0" smtClean="0"/>
              <a:t>rainfall </a:t>
            </a:r>
          </a:p>
          <a:p>
            <a:r>
              <a:rPr lang="en-US" altLang="zh-CN" sz="2400" dirty="0" smtClean="0"/>
              <a:t>……</a:t>
            </a:r>
          </a:p>
          <a:p>
            <a:r>
              <a:rPr lang="en-US" altLang="zh-CN" sz="2400" dirty="0"/>
              <a:t>maximum </a:t>
            </a:r>
            <a:r>
              <a:rPr lang="en-US" altLang="zh-CN" sz="2400" dirty="0" smtClean="0"/>
              <a:t>7 </a:t>
            </a:r>
            <a:r>
              <a:rPr lang="en-US" altLang="zh-CN" sz="2400" dirty="0"/>
              <a:t>days </a:t>
            </a:r>
            <a:r>
              <a:rPr lang="en-US" altLang="zh-CN" sz="2400" dirty="0" smtClean="0"/>
              <a:t>rainfall </a:t>
            </a:r>
          </a:p>
          <a:p>
            <a:r>
              <a:rPr lang="en-US" altLang="zh-CN" sz="2400" dirty="0"/>
              <a:t>total </a:t>
            </a:r>
            <a:r>
              <a:rPr lang="en-US" altLang="zh-CN" sz="2400" dirty="0" smtClean="0"/>
              <a:t>rainfall from June to  August</a:t>
            </a:r>
          </a:p>
          <a:p>
            <a:endParaRPr lang="en-US" altLang="zh-CN" sz="2400" dirty="0"/>
          </a:p>
          <a:p>
            <a:pPr marL="0" indent="0">
              <a:buNone/>
            </a:pPr>
            <a:r>
              <a:rPr lang="en-US" altLang="zh-CN" sz="2400" b="1" dirty="0" smtClean="0"/>
              <a:t>Correlation analysis:</a:t>
            </a:r>
          </a:p>
          <a:p>
            <a:pPr marL="0" indent="0">
              <a:buNone/>
            </a:pPr>
            <a:r>
              <a:rPr lang="en-US" altLang="zh-CN" sz="2400" dirty="0" smtClean="0"/>
              <a:t>flood </a:t>
            </a:r>
            <a:r>
              <a:rPr lang="en-US" altLang="zh-CN" sz="2400" dirty="0"/>
              <a:t>disaster loss rate data </a:t>
            </a:r>
            <a:r>
              <a:rPr lang="en-US" altLang="zh-CN" sz="2400" dirty="0" smtClean="0"/>
              <a:t>                    </a:t>
            </a:r>
            <a:r>
              <a:rPr lang="en-US" altLang="zh-CN" sz="2400" dirty="0"/>
              <a:t>rainfall </a:t>
            </a:r>
            <a:r>
              <a:rPr lang="en-US" altLang="zh-CN" sz="2400" dirty="0" smtClean="0"/>
              <a:t>indicators </a:t>
            </a:r>
          </a:p>
          <a:p>
            <a:pPr marL="0" indent="0">
              <a:buNone/>
            </a:pPr>
            <a:endParaRPr lang="en-US" altLang="zh-CN" sz="2400" dirty="0" smtClean="0"/>
          </a:p>
          <a:p>
            <a:pPr marL="0" indent="0">
              <a:buNone/>
            </a:pPr>
            <a:r>
              <a:rPr lang="en-US" altLang="zh-CN" sz="2400" dirty="0" smtClean="0"/>
              <a:t>Choose the best rainfall indicator to describe loss rates</a:t>
            </a:r>
          </a:p>
          <a:p>
            <a:pPr marL="0" indent="0">
              <a:buNone/>
            </a:pPr>
            <a:endParaRPr lang="en-US" altLang="zh-CN" sz="2400" dirty="0" smtClean="0"/>
          </a:p>
          <a:p>
            <a:pPr marL="0" indent="0">
              <a:buNone/>
            </a:pPr>
            <a:r>
              <a:rPr lang="en-US" altLang="zh-CN" sz="2400" b="1" dirty="0"/>
              <a:t>Constructing vulnerability </a:t>
            </a:r>
            <a:r>
              <a:rPr lang="en-US" altLang="zh-CN" sz="2400" b="1" dirty="0" smtClean="0"/>
              <a:t>curves (V): </a:t>
            </a:r>
          </a:p>
          <a:p>
            <a:pPr marL="0" indent="0">
              <a:buNone/>
            </a:pPr>
            <a:r>
              <a:rPr lang="en-US" altLang="zh-CN" sz="2400" dirty="0"/>
              <a:t>fitting nonlinear </a:t>
            </a:r>
            <a:r>
              <a:rPr lang="en-US" altLang="zh-CN" sz="2400" dirty="0" smtClean="0"/>
              <a:t>curve based on rainfall indicator and loss rates</a:t>
            </a:r>
          </a:p>
          <a:p>
            <a:pPr marL="0" indent="0">
              <a:buNone/>
            </a:pPr>
            <a:endParaRPr lang="zh-CN" altLang="zh-CN" sz="2400" dirty="0"/>
          </a:p>
          <a:p>
            <a:endParaRPr lang="zh-CN" altLang="en-US" dirty="0"/>
          </a:p>
        </p:txBody>
      </p:sp>
      <p:sp>
        <p:nvSpPr>
          <p:cNvPr id="4" name="下箭头标注 3"/>
          <p:cNvSpPr/>
          <p:nvPr/>
        </p:nvSpPr>
        <p:spPr>
          <a:xfrm>
            <a:off x="6462008" y="4304404"/>
            <a:ext cx="464024" cy="668740"/>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箭头 4"/>
          <p:cNvSpPr/>
          <p:nvPr/>
        </p:nvSpPr>
        <p:spPr>
          <a:xfrm>
            <a:off x="6063343" y="4321629"/>
            <a:ext cx="304800" cy="19594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箭头 5"/>
          <p:cNvSpPr/>
          <p:nvPr/>
        </p:nvSpPr>
        <p:spPr>
          <a:xfrm>
            <a:off x="7046912" y="4323089"/>
            <a:ext cx="304800" cy="195942"/>
          </a:xfrm>
          <a:prstGeom prst="rightArrow">
            <a:avLst/>
          </a:prstGeom>
          <a:noFill/>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56428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2.2 Risk </a:t>
            </a:r>
            <a:r>
              <a:rPr lang="en-US" altLang="zh-CN" dirty="0"/>
              <a:t>scenario analysis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589212" y="1760566"/>
                <a:ext cx="8915400" cy="5261426"/>
              </a:xfrm>
            </p:spPr>
            <p:txBody>
              <a:bodyPr>
                <a:normAutofit/>
              </a:bodyPr>
              <a:lstStyle/>
              <a:p>
                <a:r>
                  <a:rPr lang="en-US" altLang="zh-CN" sz="2600" b="1" dirty="0"/>
                  <a:t>Calculation of flood return </a:t>
                </a:r>
                <a:r>
                  <a:rPr lang="en-US" altLang="zh-CN" sz="2600" b="1" dirty="0" smtClean="0"/>
                  <a:t>period:</a:t>
                </a:r>
              </a:p>
              <a:p>
                <a:pPr marL="0" indent="0">
                  <a:buNone/>
                </a:pPr>
                <a:r>
                  <a:rPr lang="en-US" altLang="zh-CN" sz="2600" dirty="0" smtClean="0"/>
                  <a:t>Based </a:t>
                </a:r>
                <a:r>
                  <a:rPr lang="en-US" altLang="zh-CN" sz="2600" dirty="0"/>
                  <a:t>on the Pearson III distribution </a:t>
                </a:r>
                <a:r>
                  <a:rPr lang="en-US" altLang="zh-CN" sz="2600" dirty="0" smtClean="0"/>
                  <a:t>curve, calculate </a:t>
                </a:r>
                <a:r>
                  <a:rPr lang="en-US" altLang="zh-CN" sz="2600" dirty="0"/>
                  <a:t>the recurrence period of the </a:t>
                </a:r>
                <a:r>
                  <a:rPr lang="en-US" altLang="zh-CN" sz="2600" dirty="0" smtClean="0"/>
                  <a:t>hazard indicator. </a:t>
                </a:r>
              </a:p>
              <a:p>
                <a:pPr marL="0" indent="0">
                  <a:buNone/>
                </a:pPr>
                <a:r>
                  <a:rPr lang="en-US" altLang="zh-CN" sz="2100" dirty="0" smtClean="0"/>
                  <a:t> </a:t>
                </a:r>
                <a14:m>
                  <m:oMath xmlns:m="http://schemas.openxmlformats.org/officeDocument/2006/math">
                    <m:r>
                      <a:rPr lang="en-US" altLang="zh-CN" sz="2100" i="1">
                        <a:latin typeface="Cambria Math" panose="02040503050406030204" pitchFamily="18" charset="0"/>
                      </a:rPr>
                      <m:t>ƒ</m:t>
                    </m:r>
                    <m:d>
                      <m:dPr>
                        <m:ctrlPr>
                          <a:rPr lang="zh-CN" altLang="zh-CN" sz="2100" i="1">
                            <a:latin typeface="Cambria Math" panose="02040503050406030204" pitchFamily="18" charset="0"/>
                          </a:rPr>
                        </m:ctrlPr>
                      </m:dPr>
                      <m:e>
                        <m:r>
                          <a:rPr lang="en-US" altLang="zh-CN" sz="2100" i="1">
                            <a:latin typeface="Cambria Math" panose="02040503050406030204" pitchFamily="18" charset="0"/>
                          </a:rPr>
                          <m:t>𝑥</m:t>
                        </m:r>
                      </m:e>
                    </m:d>
                    <m:r>
                      <a:rPr lang="en-US" altLang="zh-CN" sz="2100" i="1">
                        <a:latin typeface="Cambria Math" panose="02040503050406030204" pitchFamily="18" charset="0"/>
                      </a:rPr>
                      <m:t>=</m:t>
                    </m:r>
                    <m:f>
                      <m:fPr>
                        <m:ctrlPr>
                          <a:rPr lang="zh-CN" altLang="zh-CN" sz="2100" i="1">
                            <a:latin typeface="Cambria Math" panose="02040503050406030204" pitchFamily="18" charset="0"/>
                          </a:rPr>
                        </m:ctrlPr>
                      </m:fPr>
                      <m:num>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𝛽</m:t>
                            </m:r>
                          </m:e>
                          <m:sup>
                            <m:r>
                              <a:rPr lang="en-US" altLang="zh-CN" sz="2100" i="1">
                                <a:latin typeface="Cambria Math" panose="02040503050406030204" pitchFamily="18" charset="0"/>
                              </a:rPr>
                              <m:t>𝛼</m:t>
                            </m:r>
                          </m:sup>
                        </m:sSup>
                      </m:num>
                      <m:den>
                        <m:r>
                          <m:rPr>
                            <m:sty m:val="p"/>
                          </m:rPr>
                          <a:rPr lang="en-US" altLang="zh-CN" sz="2100">
                            <a:latin typeface="Cambria Math" panose="02040503050406030204" pitchFamily="18" charset="0"/>
                          </a:rPr>
                          <m:t>Γ</m:t>
                        </m:r>
                        <m:d>
                          <m:dPr>
                            <m:ctrlPr>
                              <a:rPr lang="zh-CN" altLang="zh-CN" sz="2100" i="1">
                                <a:latin typeface="Cambria Math" panose="02040503050406030204" pitchFamily="18" charset="0"/>
                              </a:rPr>
                            </m:ctrlPr>
                          </m:dPr>
                          <m:e>
                            <m:r>
                              <m:rPr>
                                <m:sty m:val="p"/>
                              </m:rPr>
                              <a:rPr lang="en-US" altLang="zh-CN" sz="2100">
                                <a:latin typeface="Cambria Math" panose="02040503050406030204" pitchFamily="18" charset="0"/>
                              </a:rPr>
                              <m:t>α</m:t>
                            </m:r>
                          </m:e>
                        </m:d>
                      </m:den>
                    </m:f>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e>
                      <m:sup>
                        <m:r>
                          <a:rPr lang="en-US" altLang="zh-CN" sz="2100" i="1">
                            <a:latin typeface="Cambria Math" panose="02040503050406030204" pitchFamily="18" charset="0"/>
                          </a:rPr>
                          <m:t>𝛼</m:t>
                        </m:r>
                        <m:r>
                          <a:rPr lang="en-US" altLang="zh-CN" sz="2100" i="1">
                            <a:latin typeface="Cambria Math" panose="02040503050406030204" pitchFamily="18" charset="0"/>
                          </a:rPr>
                          <m:t>−1</m:t>
                        </m:r>
                      </m:sup>
                    </m:sSup>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𝑒</m:t>
                        </m:r>
                      </m:e>
                      <m:sup>
                        <m:r>
                          <a:rPr lang="en-US" altLang="zh-CN" sz="2100" i="1">
                            <a:latin typeface="Cambria Math" panose="02040503050406030204" pitchFamily="18" charset="0"/>
                          </a:rPr>
                          <m:t>−</m:t>
                        </m:r>
                        <m:r>
                          <a:rPr lang="en-US" altLang="zh-CN" sz="2100" i="1">
                            <a:latin typeface="Cambria Math" panose="02040503050406030204" pitchFamily="18" charset="0"/>
                          </a:rPr>
                          <m:t>𝛽</m:t>
                        </m:r>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sup>
                    </m:sSup>
                  </m:oMath>
                </a14:m>
                <a:r>
                  <a:rPr lang="en-US" altLang="zh-CN" sz="2100" dirty="0"/>
                  <a:t>        </a:t>
                </a:r>
                <a:r>
                  <a:rPr lang="en-US" altLang="zh-CN" sz="2100" dirty="0" smtClean="0"/>
                  <a:t>          </a:t>
                </a:r>
                <a:endParaRPr lang="zh-CN" altLang="zh-CN" sz="2100" dirty="0"/>
              </a:p>
              <a:p>
                <a:pPr marL="0" indent="0">
                  <a:buNone/>
                </a:pPr>
                <a14:m>
                  <m:oMathPara xmlns:m="http://schemas.openxmlformats.org/officeDocument/2006/math">
                    <m:oMathParaPr>
                      <m:jc m:val="left"/>
                    </m:oMathParaPr>
                    <m:oMath xmlns:m="http://schemas.openxmlformats.org/officeDocument/2006/math">
                      <m:r>
                        <a:rPr lang="en-US" altLang="zh-CN" sz="2100" i="1">
                          <a:latin typeface="Cambria Math" panose="02040503050406030204" pitchFamily="18" charset="0"/>
                        </a:rPr>
                        <m:t>𝛼</m:t>
                      </m:r>
                      <m:r>
                        <a:rPr lang="en-US" altLang="zh-CN" sz="2100" i="1">
                          <a:latin typeface="Cambria Math" panose="02040503050406030204" pitchFamily="18" charset="0"/>
                        </a:rPr>
                        <m:t>&gt;0,  </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oMath>
                  </m:oMathPara>
                </a14:m>
                <a:endParaRPr lang="en-US" altLang="zh-CN" sz="2100" dirty="0" smtClean="0"/>
              </a:p>
              <a:p>
                <a:pPr marL="0" indent="0">
                  <a:buNone/>
                </a:pPr>
                <a:endParaRPr lang="zh-CN" altLang="zh-CN" sz="2100" dirty="0"/>
              </a:p>
              <a:p>
                <a:pPr marL="0" indent="0">
                  <a:buNone/>
                </a:pPr>
                <a14:m>
                  <m:oMathPara xmlns:m="http://schemas.openxmlformats.org/officeDocument/2006/math">
                    <m:oMathParaPr>
                      <m:jc m:val="left"/>
                    </m:oMathParaPr>
                    <m:oMath xmlns:m="http://schemas.openxmlformats.org/officeDocument/2006/math">
                      <m:r>
                        <m:rPr>
                          <m:sty m:val="p"/>
                        </m:rPr>
                        <a:rPr lang="en-US" altLang="zh-CN" sz="2100">
                          <a:latin typeface="Cambria Math" panose="02040503050406030204" pitchFamily="18" charset="0"/>
                        </a:rPr>
                        <m:t>P</m:t>
                      </m:r>
                      <m:d>
                        <m:dPr>
                          <m:ctrlPr>
                            <a:rPr lang="zh-CN" altLang="zh-CN" sz="2100" i="1">
                              <a:latin typeface="Cambria Math" panose="02040503050406030204" pitchFamily="18" charset="0"/>
                            </a:rPr>
                          </m:ctrlPr>
                        </m:dPr>
                        <m:e>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𝑝</m:t>
                              </m:r>
                            </m:sub>
                          </m:sSub>
                        </m:e>
                      </m:d>
                      <m:r>
                        <a:rPr lang="en-US" altLang="zh-CN" sz="2100">
                          <a:latin typeface="Cambria Math" panose="02040503050406030204" pitchFamily="18" charset="0"/>
                        </a:rPr>
                        <m:t>=</m:t>
                      </m:r>
                      <m:f>
                        <m:fPr>
                          <m:ctrlPr>
                            <a:rPr lang="zh-CN" altLang="zh-CN" sz="2100" i="1">
                              <a:latin typeface="Cambria Math" panose="02040503050406030204" pitchFamily="18" charset="0"/>
                            </a:rPr>
                          </m:ctrlPr>
                        </m:fPr>
                        <m:num>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𝛽</m:t>
                              </m:r>
                            </m:e>
                            <m:sup>
                              <m:r>
                                <a:rPr lang="en-US" altLang="zh-CN" sz="2100" i="1">
                                  <a:latin typeface="Cambria Math" panose="02040503050406030204" pitchFamily="18" charset="0"/>
                                </a:rPr>
                                <m:t>𝛼</m:t>
                              </m:r>
                            </m:sup>
                          </m:sSup>
                        </m:num>
                        <m:den>
                          <m:r>
                            <m:rPr>
                              <m:sty m:val="p"/>
                            </m:rPr>
                            <a:rPr lang="en-US" altLang="zh-CN" sz="2100">
                              <a:latin typeface="Cambria Math" panose="02040503050406030204" pitchFamily="18" charset="0"/>
                            </a:rPr>
                            <m:t>Γ</m:t>
                          </m:r>
                          <m:d>
                            <m:dPr>
                              <m:ctrlPr>
                                <a:rPr lang="zh-CN" altLang="zh-CN" sz="2100" i="1">
                                  <a:latin typeface="Cambria Math" panose="02040503050406030204" pitchFamily="18" charset="0"/>
                                </a:rPr>
                              </m:ctrlPr>
                            </m:dPr>
                            <m:e>
                              <m:r>
                                <m:rPr>
                                  <m:sty m:val="p"/>
                                </m:rPr>
                                <a:rPr lang="en-US" altLang="zh-CN" sz="2100">
                                  <a:latin typeface="Cambria Math" panose="02040503050406030204" pitchFamily="18" charset="0"/>
                                </a:rPr>
                                <m:t>α</m:t>
                              </m:r>
                            </m:e>
                          </m:d>
                        </m:den>
                      </m:f>
                      <m:nary>
                        <m:naryPr>
                          <m:limLoc m:val="subSup"/>
                          <m:ctrlPr>
                            <a:rPr lang="zh-CN" altLang="zh-CN" sz="2100" i="1">
                              <a:latin typeface="Cambria Math" panose="02040503050406030204" pitchFamily="18" charset="0"/>
                            </a:rPr>
                          </m:ctrlPr>
                        </m:naryPr>
                        <m:sub>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𝑝</m:t>
                              </m:r>
                            </m:sub>
                          </m:sSub>
                        </m:sub>
                        <m:sup>
                          <m:r>
                            <a:rPr lang="en-US" altLang="zh-CN" sz="2100" i="1">
                              <a:latin typeface="Cambria Math" panose="02040503050406030204" pitchFamily="18" charset="0"/>
                            </a:rPr>
                            <m:t>∞</m:t>
                          </m:r>
                        </m:sup>
                        <m:e>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e>
                            <m:sup>
                              <m:r>
                                <a:rPr lang="en-US" altLang="zh-CN" sz="2100" i="1">
                                  <a:latin typeface="Cambria Math" panose="02040503050406030204" pitchFamily="18" charset="0"/>
                                </a:rPr>
                                <m:t>𝛼</m:t>
                              </m:r>
                              <m:r>
                                <a:rPr lang="en-US" altLang="zh-CN" sz="2100" i="1">
                                  <a:latin typeface="Cambria Math" panose="02040503050406030204" pitchFamily="18" charset="0"/>
                                </a:rPr>
                                <m:t>−1</m:t>
                              </m:r>
                            </m:sup>
                          </m:sSup>
                          <m:sSup>
                            <m:sSupPr>
                              <m:ctrlPr>
                                <a:rPr lang="zh-CN" altLang="zh-CN" sz="2100" i="1">
                                  <a:latin typeface="Cambria Math" panose="02040503050406030204" pitchFamily="18" charset="0"/>
                                </a:rPr>
                              </m:ctrlPr>
                            </m:sSupPr>
                            <m:e>
                              <m:r>
                                <a:rPr lang="en-US" altLang="zh-CN" sz="2100" i="1">
                                  <a:latin typeface="Cambria Math" panose="02040503050406030204" pitchFamily="18" charset="0"/>
                                </a:rPr>
                                <m:t>𝑒</m:t>
                              </m:r>
                            </m:e>
                            <m:sup>
                              <m:r>
                                <a:rPr lang="en-US" altLang="zh-CN" sz="2100" i="1">
                                  <a:latin typeface="Cambria Math" panose="02040503050406030204" pitchFamily="18" charset="0"/>
                                </a:rPr>
                                <m:t>−</m:t>
                              </m:r>
                              <m:r>
                                <a:rPr lang="en-US" altLang="zh-CN" sz="2100" i="1">
                                  <a:latin typeface="Cambria Math" panose="02040503050406030204" pitchFamily="18" charset="0"/>
                                </a:rPr>
                                <m:t>𝛽</m:t>
                              </m:r>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sup>
                          </m:sSup>
                          <m:sSub>
                            <m:sSubPr>
                              <m:ctrlPr>
                                <a:rPr lang="zh-CN" altLang="zh-CN" sz="2100" i="1">
                                  <a:latin typeface="Cambria Math" panose="02040503050406030204" pitchFamily="18" charset="0"/>
                                </a:rPr>
                              </m:ctrlPr>
                            </m:sSubPr>
                            <m:e>
                              <m:r>
                                <a:rPr lang="en-US" altLang="zh-CN" sz="2100" i="1">
                                  <a:latin typeface="Cambria Math" panose="02040503050406030204" pitchFamily="18" charset="0"/>
                                </a:rPr>
                                <m:t>𝑑</m:t>
                              </m:r>
                            </m:e>
                            <m:sub>
                              <m:r>
                                <a:rPr lang="en-US" altLang="zh-CN" sz="2100" i="1">
                                  <a:latin typeface="Cambria Math" panose="02040503050406030204" pitchFamily="18" charset="0"/>
                                </a:rPr>
                                <m:t>𝑥</m:t>
                              </m:r>
                            </m:sub>
                          </m:sSub>
                        </m:e>
                      </m:nary>
                    </m:oMath>
                  </m:oMathPara>
                </a14:m>
                <a:endParaRPr lang="en-US" altLang="zh-CN" sz="2100" dirty="0" smtClean="0"/>
              </a:p>
              <a:p>
                <a:pPr marL="0" indent="0">
                  <a:buNone/>
                </a:pPr>
                <a:endParaRPr lang="en-US" altLang="zh-CN" sz="2100" dirty="0" smtClean="0"/>
              </a:p>
              <a:p>
                <a:pPr marL="0" indent="0">
                  <a:buNone/>
                </a:pPr>
                <a:r>
                  <a:rPr lang="en-US" altLang="zh-CN" sz="2100" i="1" dirty="0" smtClean="0"/>
                  <a:t>Return period = 1 / P</a:t>
                </a:r>
              </a:p>
              <a:p>
                <a:pPr marL="0" indent="0">
                  <a:buNone/>
                </a:pPr>
                <a:endParaRPr lang="en-US" altLang="zh-CN" dirty="0" smtClean="0"/>
              </a:p>
              <a:p>
                <a:pPr marL="0" indent="0">
                  <a:buNone/>
                </a:pPr>
                <a:endParaRPr lang="en-US" altLang="zh-CN" dirty="0"/>
              </a:p>
              <a:p>
                <a:pPr marL="0" indent="0">
                  <a:buNone/>
                </a:pPr>
                <a:endParaRPr lang="zh-CN"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589212" y="1760566"/>
                <a:ext cx="8915400" cy="5261426"/>
              </a:xfrm>
              <a:blipFill rotWithShape="0">
                <a:blip r:embed="rId2"/>
                <a:stretch>
                  <a:fillRect l="-1231" t="-1043"/>
                </a:stretch>
              </a:blipFill>
            </p:spPr>
            <p:txBody>
              <a:bodyPr/>
              <a:lstStyle/>
              <a:p>
                <a:r>
                  <a:rPr lang="zh-CN" altLang="en-US">
                    <a:noFill/>
                  </a:rPr>
                  <a:t> </a:t>
                </a:r>
              </a:p>
            </p:txBody>
          </p:sp>
        </mc:Fallback>
      </mc:AlternateContent>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Rectangle 5"/>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矩形 4"/>
          <p:cNvSpPr/>
          <p:nvPr/>
        </p:nvSpPr>
        <p:spPr>
          <a:xfrm>
            <a:off x="6151293" y="5567313"/>
            <a:ext cx="5697269" cy="1200329"/>
          </a:xfrm>
          <a:prstGeom prst="rect">
            <a:avLst/>
          </a:prstGeom>
        </p:spPr>
        <p:txBody>
          <a:bodyPr wrap="square">
            <a:spAutoFit/>
          </a:bodyPr>
          <a:lstStyle/>
          <a:p>
            <a:r>
              <a:rPr lang="en-US" altLang="zh-CN" b="1" dirty="0" smtClean="0"/>
              <a:t>For example:</a:t>
            </a:r>
          </a:p>
          <a:p>
            <a:r>
              <a:rPr lang="en-US" altLang="zh-CN" b="1" dirty="0" smtClean="0"/>
              <a:t>If P(x&gt;200)=0.01</a:t>
            </a:r>
          </a:p>
          <a:p>
            <a:r>
              <a:rPr lang="en-US" altLang="zh-CN" b="1" dirty="0" smtClean="0"/>
              <a:t> (Possibility of rainfall over 200mm is 1</a:t>
            </a:r>
            <a:r>
              <a:rPr lang="en-US" altLang="zh-CN" b="1" dirty="0"/>
              <a:t>%) </a:t>
            </a:r>
            <a:r>
              <a:rPr lang="en-US" altLang="zh-CN" b="1" dirty="0" smtClean="0"/>
              <a:t>then</a:t>
            </a:r>
          </a:p>
          <a:p>
            <a:r>
              <a:rPr lang="en-US" altLang="zh-CN" b="1" dirty="0" smtClean="0"/>
              <a:t>200mm rainfall will happen once per 100 years.</a:t>
            </a:r>
            <a:endParaRPr lang="en-US" altLang="zh-CN" b="1" dirty="0"/>
          </a:p>
        </p:txBody>
      </p:sp>
    </p:spTree>
    <p:extLst>
      <p:ext uri="{BB962C8B-B14F-4D97-AF65-F5344CB8AC3E}">
        <p14:creationId xmlns:p14="http://schemas.microsoft.com/office/powerpoint/2010/main" val="825535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2.2 Risk </a:t>
            </a:r>
            <a:r>
              <a:rPr lang="en-US" altLang="zh-CN" dirty="0"/>
              <a:t>scenario analysis</a:t>
            </a:r>
            <a:endParaRPr lang="zh-CN" altLang="en-US" dirty="0"/>
          </a:p>
        </p:txBody>
      </p:sp>
      <p:sp>
        <p:nvSpPr>
          <p:cNvPr id="3" name="内容占位符 2"/>
          <p:cNvSpPr>
            <a:spLocks noGrp="1"/>
          </p:cNvSpPr>
          <p:nvPr>
            <p:ph idx="1"/>
          </p:nvPr>
        </p:nvSpPr>
        <p:spPr>
          <a:xfrm>
            <a:off x="2589212" y="1296538"/>
            <a:ext cx="8915400" cy="5261426"/>
          </a:xfrm>
        </p:spPr>
        <p:txBody>
          <a:bodyPr>
            <a:normAutofit/>
          </a:bodyPr>
          <a:lstStyle/>
          <a:p>
            <a:endParaRPr lang="en-US" altLang="zh-CN" sz="2100" dirty="0" smtClean="0"/>
          </a:p>
          <a:p>
            <a:r>
              <a:rPr lang="en-US" altLang="zh-CN" sz="2600" b="1" dirty="0"/>
              <a:t>Setting hazard </a:t>
            </a:r>
            <a:r>
              <a:rPr lang="en-US" altLang="zh-CN" sz="2600" b="1" dirty="0" smtClean="0"/>
              <a:t>scenarios:</a:t>
            </a:r>
          </a:p>
          <a:p>
            <a:pPr marL="0" indent="0">
              <a:buNone/>
            </a:pPr>
            <a:r>
              <a:rPr lang="en-US" altLang="zh-CN" sz="2600" dirty="0" smtClean="0"/>
              <a:t>when  P=20%,10%,5%,2%,1%, </a:t>
            </a:r>
          </a:p>
          <a:p>
            <a:pPr marL="0" indent="0">
              <a:buNone/>
            </a:pPr>
            <a:r>
              <a:rPr lang="en-US" altLang="zh-CN" sz="2600" dirty="0" smtClean="0"/>
              <a:t>x is the </a:t>
            </a:r>
            <a:r>
              <a:rPr lang="en-US" altLang="zh-CN" sz="2600" dirty="0"/>
              <a:t> </a:t>
            </a:r>
            <a:r>
              <a:rPr lang="en-US" altLang="zh-CN" sz="2600" dirty="0" smtClean="0"/>
              <a:t>5,10,20,50,100 </a:t>
            </a:r>
            <a:r>
              <a:rPr lang="en-US" altLang="zh-CN" sz="2600" dirty="0"/>
              <a:t>years </a:t>
            </a:r>
            <a:r>
              <a:rPr lang="en-US" altLang="zh-CN" sz="2600" dirty="0" smtClean="0"/>
              <a:t>maximum rainfall indicator</a:t>
            </a:r>
          </a:p>
          <a:p>
            <a:pPr marL="0" indent="0">
              <a:buNone/>
            </a:pPr>
            <a:endParaRPr lang="zh-CN" altLang="zh-CN" sz="2600" dirty="0"/>
          </a:p>
          <a:p>
            <a:r>
              <a:rPr lang="en-US" altLang="zh-CN" sz="2600" b="1" dirty="0"/>
              <a:t>Estimation of the </a:t>
            </a:r>
            <a:r>
              <a:rPr lang="en-US" altLang="zh-CN" sz="2600" b="1" dirty="0" smtClean="0"/>
              <a:t>possible loss:</a:t>
            </a:r>
          </a:p>
          <a:p>
            <a:pPr marL="0" indent="0">
              <a:buNone/>
            </a:pPr>
            <a:endParaRPr lang="en-US" altLang="zh-CN" dirty="0" smtClean="0"/>
          </a:p>
          <a:p>
            <a:pPr marL="0" indent="0">
              <a:buNone/>
            </a:pPr>
            <a:endParaRPr lang="en-US" altLang="zh-CN" dirty="0"/>
          </a:p>
          <a:p>
            <a:pPr marL="0" indent="0">
              <a:buNone/>
            </a:pPr>
            <a:endParaRPr lang="zh-CN" altLang="zh-CN" dirty="0"/>
          </a:p>
          <a:p>
            <a:endParaRPr lang="zh-CN" altLang="en-US"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Rectangle 5"/>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8" name="对象 7"/>
          <p:cNvGraphicFramePr>
            <a:graphicFrameLocks noChangeAspect="1"/>
          </p:cNvGraphicFramePr>
          <p:nvPr>
            <p:extLst/>
          </p:nvPr>
        </p:nvGraphicFramePr>
        <p:xfrm>
          <a:off x="5248442" y="4629128"/>
          <a:ext cx="1488817" cy="338658"/>
        </p:xfrm>
        <a:graphic>
          <a:graphicData uri="http://schemas.openxmlformats.org/presentationml/2006/ole">
            <mc:AlternateContent xmlns:mc="http://schemas.openxmlformats.org/markup-compatibility/2006">
              <mc:Choice xmlns:v="urn:schemas-microsoft-com:vml" Requires="v">
                <p:oleObj spid="_x0000_s1063" name="公式" r:id="rId3" imgW="761760" imgH="164880" progId="Equation.3">
                  <p:embed/>
                </p:oleObj>
              </mc:Choice>
              <mc:Fallback>
                <p:oleObj name="公式" r:id="rId3" imgW="761760" imgH="164880" progId="Equation.3">
                  <p:embed/>
                  <p:pic>
                    <p:nvPicPr>
                      <p:cNvPr id="0" name=""/>
                      <p:cNvPicPr>
                        <a:picLocks noChangeAspect="1" noChangeArrowheads="1"/>
                      </p:cNvPicPr>
                      <p:nvPr/>
                    </p:nvPicPr>
                    <p:blipFill>
                      <a:blip r:embed="rId4"/>
                      <a:srcRect/>
                      <a:stretch>
                        <a:fillRect/>
                      </a:stretch>
                    </p:blipFill>
                    <p:spPr bwMode="auto">
                      <a:xfrm>
                        <a:off x="5248442" y="4629128"/>
                        <a:ext cx="1488817" cy="338658"/>
                      </a:xfrm>
                      <a:prstGeom prst="rect">
                        <a:avLst/>
                      </a:prstGeom>
                      <a:noFill/>
                    </p:spPr>
                  </p:pic>
                </p:oleObj>
              </mc:Fallback>
            </mc:AlternateContent>
          </a:graphicData>
        </a:graphic>
      </p:graphicFrame>
    </p:spTree>
    <p:extLst>
      <p:ext uri="{BB962C8B-B14F-4D97-AF65-F5344CB8AC3E}">
        <p14:creationId xmlns:p14="http://schemas.microsoft.com/office/powerpoint/2010/main" val="1149273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806048"/>
            <a:ext cx="8915400" cy="3777622"/>
          </a:xfrm>
        </p:spPr>
        <p:txBody>
          <a:bodyPr>
            <a:noAutofit/>
          </a:bodyPr>
          <a:lstStyle/>
          <a:p>
            <a:pPr marL="0" indent="0">
              <a:buNone/>
            </a:pPr>
            <a:r>
              <a:rPr lang="en-US" altLang="zh-CN" sz="2400" b="1" dirty="0" smtClean="0"/>
              <a:t>Data:</a:t>
            </a:r>
          </a:p>
          <a:p>
            <a:r>
              <a:rPr lang="en-US" altLang="zh-CN" sz="2400" b="1" dirty="0" smtClean="0"/>
              <a:t>Historical </a:t>
            </a:r>
            <a:r>
              <a:rPr lang="en-US" altLang="zh-CN" sz="2400" b="1" dirty="0"/>
              <a:t>disaster </a:t>
            </a:r>
            <a:r>
              <a:rPr lang="en-US" altLang="zh-CN" sz="2400" b="1" dirty="0" smtClean="0"/>
              <a:t>data </a:t>
            </a:r>
            <a:r>
              <a:rPr lang="en-US" altLang="zh-CN" sz="2400" dirty="0" smtClean="0"/>
              <a:t>from 1990-2012, from the "</a:t>
            </a:r>
            <a:r>
              <a:rPr lang="en-US" altLang="zh-CN" sz="2400" dirty="0"/>
              <a:t>natural disaster report" </a:t>
            </a:r>
            <a:r>
              <a:rPr lang="en-US" altLang="zh-CN" sz="2400" dirty="0" smtClean="0"/>
              <a:t> published by </a:t>
            </a:r>
            <a:r>
              <a:rPr lang="en-US" altLang="zh-CN" sz="2400" dirty="0"/>
              <a:t>National Disaster Reduction Committee </a:t>
            </a:r>
            <a:r>
              <a:rPr lang="en-US" altLang="zh-CN" sz="2400" dirty="0" smtClean="0"/>
              <a:t>office of China, and “the </a:t>
            </a:r>
            <a:r>
              <a:rPr lang="en-US" altLang="zh-CN" sz="2400" dirty="0"/>
              <a:t>China Meteorological Disaster Dictionary: Beijing volume </a:t>
            </a:r>
            <a:r>
              <a:rPr lang="en-US" altLang="zh-CN" sz="2400" dirty="0" smtClean="0"/>
              <a:t>“</a:t>
            </a:r>
          </a:p>
          <a:p>
            <a:r>
              <a:rPr lang="en-US" altLang="zh-CN" sz="2400" b="1" dirty="0"/>
              <a:t>Daily </a:t>
            </a:r>
            <a:r>
              <a:rPr lang="en-US" altLang="zh-CN" sz="2400" b="1" dirty="0" smtClean="0"/>
              <a:t>rainfall</a:t>
            </a:r>
            <a:r>
              <a:rPr lang="en-US" altLang="zh-CN" sz="2400" dirty="0" smtClean="0"/>
              <a:t>, from  </a:t>
            </a:r>
            <a:r>
              <a:rPr lang="en-US" altLang="zh-CN" sz="2400" dirty="0"/>
              <a:t>National Climate </a:t>
            </a:r>
            <a:r>
              <a:rPr lang="en-US" altLang="zh-CN" sz="2400" dirty="0" smtClean="0"/>
              <a:t>Center, China </a:t>
            </a:r>
            <a:r>
              <a:rPr lang="en-US" altLang="zh-CN" sz="2400" dirty="0"/>
              <a:t>Meteorological </a:t>
            </a:r>
            <a:r>
              <a:rPr lang="en-US" altLang="zh-CN" sz="2400" dirty="0" smtClean="0"/>
              <a:t>Administration</a:t>
            </a:r>
          </a:p>
          <a:p>
            <a:r>
              <a:rPr lang="en-US" altLang="zh-CN" sz="2400" b="1" dirty="0"/>
              <a:t>Social and economic </a:t>
            </a:r>
            <a:r>
              <a:rPr lang="en-US" altLang="zh-CN" sz="2400" b="1" dirty="0" smtClean="0"/>
              <a:t>data </a:t>
            </a:r>
            <a:r>
              <a:rPr lang="en-US" altLang="zh-CN" sz="2400" dirty="0" smtClean="0"/>
              <a:t>including </a:t>
            </a:r>
            <a:r>
              <a:rPr lang="en-US" altLang="zh-CN" sz="2400" dirty="0"/>
              <a:t>the total population, cultivated land area, GDP, and so on, from the Chinese social and economic development statistics database</a:t>
            </a:r>
            <a:endParaRPr lang="zh-CN" altLang="en-US" sz="2400" dirty="0"/>
          </a:p>
        </p:txBody>
      </p:sp>
    </p:spTree>
    <p:extLst>
      <p:ext uri="{BB962C8B-B14F-4D97-AF65-F5344CB8AC3E}">
        <p14:creationId xmlns:p14="http://schemas.microsoft.com/office/powerpoint/2010/main" val="3114367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Case study: Beijing</a:t>
            </a:r>
            <a:endParaRPr lang="zh-CN" altLang="en-US" dirty="0"/>
          </a:p>
        </p:txBody>
      </p:sp>
      <p:sp>
        <p:nvSpPr>
          <p:cNvPr id="3" name="内容占位符 2"/>
          <p:cNvSpPr>
            <a:spLocks noGrp="1"/>
          </p:cNvSpPr>
          <p:nvPr>
            <p:ph idx="1"/>
          </p:nvPr>
        </p:nvSpPr>
        <p:spPr>
          <a:xfrm>
            <a:off x="2589212" y="1528549"/>
            <a:ext cx="8915400" cy="4154073"/>
          </a:xfrm>
        </p:spPr>
        <p:txBody>
          <a:bodyPr/>
          <a:lstStyle/>
          <a:p>
            <a:pPr marL="0" indent="0">
              <a:buNone/>
            </a:pPr>
            <a:r>
              <a:rPr lang="en-US" altLang="zh-CN" sz="2200" b="1" dirty="0" smtClean="0"/>
              <a:t>Conclusion: </a:t>
            </a:r>
          </a:p>
          <a:p>
            <a:r>
              <a:rPr lang="en-US" altLang="zh-CN" sz="2200" dirty="0" smtClean="0"/>
              <a:t>There </a:t>
            </a:r>
            <a:r>
              <a:rPr lang="en-US" altLang="zh-CN" sz="2200" dirty="0"/>
              <a:t>was a strong correlation between the maximum 2 </a:t>
            </a:r>
            <a:r>
              <a:rPr lang="en-US" altLang="zh-CN" sz="2200" dirty="0" smtClean="0"/>
              <a:t>days </a:t>
            </a:r>
            <a:r>
              <a:rPr lang="en-US" altLang="zh-CN" sz="2200" dirty="0"/>
              <a:t>rainfall and the loss </a:t>
            </a:r>
            <a:r>
              <a:rPr lang="en-US" altLang="zh-CN" sz="2200" dirty="0" smtClean="0"/>
              <a:t>rates in Beijing.</a:t>
            </a:r>
          </a:p>
          <a:p>
            <a:r>
              <a:rPr lang="en-US" altLang="zh-CN" sz="2200" dirty="0"/>
              <a:t>The degree of fitting and the equation of vulnerability </a:t>
            </a:r>
            <a:r>
              <a:rPr lang="en-US" altLang="zh-CN" sz="2200" dirty="0" smtClean="0"/>
              <a:t>curves:</a:t>
            </a:r>
          </a:p>
          <a:p>
            <a:endParaRPr lang="en-US" altLang="zh-CN" dirty="0"/>
          </a:p>
          <a:p>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137259867"/>
              </p:ext>
            </p:extLst>
          </p:nvPr>
        </p:nvGraphicFramePr>
        <p:xfrm>
          <a:off x="1787857" y="3464474"/>
          <a:ext cx="10044752" cy="3000964"/>
        </p:xfrm>
        <a:graphic>
          <a:graphicData uri="http://schemas.openxmlformats.org/drawingml/2006/table">
            <a:tbl>
              <a:tblPr firstRow="1" firstCol="1">
                <a:tableStyleId>{5C22544A-7EE6-4342-B048-85BDC9FD1C3A}</a:tableStyleId>
              </a:tblPr>
              <a:tblGrid>
                <a:gridCol w="1160059"/>
                <a:gridCol w="2694650"/>
                <a:gridCol w="1012916"/>
                <a:gridCol w="1434964"/>
                <a:gridCol w="3742163"/>
              </a:tblGrid>
              <a:tr h="347993">
                <a:tc>
                  <a:txBody>
                    <a:bodyPr/>
                    <a:lstStyle/>
                    <a:p>
                      <a:pPr algn="just">
                        <a:spcAft>
                          <a:spcPts val="0"/>
                        </a:spcAft>
                      </a:pPr>
                      <a:r>
                        <a:rPr lang="en-US" sz="1600" kern="100" dirty="0">
                          <a:effectLst/>
                        </a:rPr>
                        <a:t>X</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R</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Significance</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vulnerability curves</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rowSpan="6">
                  <a:txBody>
                    <a:bodyPr/>
                    <a:lstStyle/>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r>
                        <a:rPr lang="en-US" sz="1600" kern="100" dirty="0" smtClean="0">
                          <a:effectLst/>
                        </a:rPr>
                        <a:t>maximum </a:t>
                      </a:r>
                      <a:r>
                        <a:rPr lang="en-US" sz="1600" kern="100" dirty="0">
                          <a:effectLst/>
                        </a:rPr>
                        <a:t>2 </a:t>
                      </a:r>
                      <a:r>
                        <a:rPr lang="en-US" sz="1600" kern="100" dirty="0" smtClean="0">
                          <a:effectLst/>
                        </a:rPr>
                        <a:t>days rainfall</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population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0.774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Y=1/(0.01+ 102.6620× 0.9969</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309327">
                <a:tc vMerge="1">
                  <a:txBody>
                    <a:bodyPr/>
                    <a:lstStyle/>
                    <a:p>
                      <a:endParaRPr lang="zh-CN" altLang="en-US"/>
                    </a:p>
                  </a:txBody>
                  <a:tcPr/>
                </a:tc>
                <a:tc>
                  <a:txBody>
                    <a:bodyPr/>
                    <a:lstStyle/>
                    <a:p>
                      <a:pPr algn="just">
                        <a:spcAft>
                          <a:spcPts val="0"/>
                        </a:spcAft>
                      </a:pPr>
                      <a:r>
                        <a:rPr lang="en-US" sz="1600" kern="100" dirty="0">
                          <a:effectLst/>
                        </a:rPr>
                        <a:t>missing </a:t>
                      </a:r>
                      <a:r>
                        <a:rPr lang="en-US" sz="1600" kern="100" dirty="0" smtClean="0">
                          <a:effectLst/>
                        </a:rPr>
                        <a:t>&amp; </a:t>
                      </a:r>
                      <a:r>
                        <a:rPr lang="en-US" sz="1600" kern="100" dirty="0">
                          <a:effectLst/>
                        </a:rPr>
                        <a:t>death rate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0.773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Y=1/(0.01+949913.1033×0.9974</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endParaRPr lang="zh-CN" altLang="en-US"/>
                    </a:p>
                  </a:txBody>
                  <a:tcPr/>
                </a:tc>
                <a:tc>
                  <a:txBody>
                    <a:bodyPr/>
                    <a:lstStyle/>
                    <a:p>
                      <a:pPr algn="just">
                        <a:spcAft>
                          <a:spcPts val="0"/>
                        </a:spcAft>
                      </a:pPr>
                      <a:r>
                        <a:rPr lang="en-US" sz="1600" kern="100" dirty="0">
                          <a:effectLst/>
                        </a:rPr>
                        <a:t>crop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0.813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Y=-1.6243-8.1440×10</a:t>
                      </a:r>
                      <a:r>
                        <a:rPr lang="en-US" sz="1600" kern="100" baseline="30000">
                          <a:effectLst/>
                        </a:rPr>
                        <a:t>-4</a:t>
                      </a:r>
                      <a:r>
                        <a:rPr lang="en-US" sz="1600" kern="100">
                          <a:effectLst/>
                        </a:rPr>
                        <a:t>×x + 7.5657×10</a:t>
                      </a:r>
                      <a:r>
                        <a:rPr lang="en-US" sz="1600" kern="100" baseline="30000">
                          <a:effectLst/>
                        </a:rPr>
                        <a:t>-6</a:t>
                      </a:r>
                      <a:r>
                        <a:rPr lang="en-US" sz="1600" kern="100">
                          <a:effectLst/>
                        </a:rPr>
                        <a:t>× x</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collapse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0.000</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 =1 / ( 0.01 + 61328.4182× 0.9955</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damage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0.001</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+ 3939.6546×0.9955</a:t>
                      </a:r>
                      <a:r>
                        <a:rPr lang="en-US" sz="1600" kern="100" baseline="30000" dirty="0">
                          <a:effectLst/>
                        </a:rPr>
                        <a:t>x </a:t>
                      </a:r>
                      <a:r>
                        <a:rPr lang="en-US"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direct economic loss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+ 13121.8740× 0.9952</a:t>
                      </a:r>
                      <a:r>
                        <a:rPr lang="en-US" sz="1600" kern="100" baseline="30000" dirty="0">
                          <a:effectLst/>
                        </a:rPr>
                        <a:t>x</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9502984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Case study: Beijing</a:t>
            </a:r>
            <a:endParaRPr lang="zh-CN" altLang="en-US" dirty="0"/>
          </a:p>
        </p:txBody>
      </p:sp>
      <p:sp>
        <p:nvSpPr>
          <p:cNvPr id="3" name="内容占位符 2"/>
          <p:cNvSpPr>
            <a:spLocks noGrp="1"/>
          </p:cNvSpPr>
          <p:nvPr>
            <p:ph idx="1"/>
          </p:nvPr>
        </p:nvSpPr>
        <p:spPr>
          <a:xfrm>
            <a:off x="2589212" y="1528549"/>
            <a:ext cx="8915400" cy="4154073"/>
          </a:xfrm>
        </p:spPr>
        <p:txBody>
          <a:bodyPr/>
          <a:lstStyle/>
          <a:p>
            <a:pPr marL="0" indent="0">
              <a:buNone/>
            </a:pPr>
            <a:r>
              <a:rPr lang="en-US" altLang="zh-CN" sz="2200" b="1" dirty="0" smtClean="0"/>
              <a:t>Conclusion: </a:t>
            </a:r>
          </a:p>
          <a:p>
            <a:r>
              <a:rPr lang="en-US" altLang="zh-CN" sz="2200" dirty="0" smtClean="0"/>
              <a:t>There </a:t>
            </a:r>
            <a:r>
              <a:rPr lang="en-US" altLang="zh-CN" sz="2200" dirty="0"/>
              <a:t>was a strong correlation between the maximum 2 </a:t>
            </a:r>
            <a:r>
              <a:rPr lang="en-US" altLang="zh-CN" sz="2200" dirty="0" smtClean="0"/>
              <a:t>days </a:t>
            </a:r>
            <a:r>
              <a:rPr lang="en-US" altLang="zh-CN" sz="2200" dirty="0"/>
              <a:t>rainfall and the loss </a:t>
            </a:r>
            <a:r>
              <a:rPr lang="en-US" altLang="zh-CN" sz="2200" dirty="0" smtClean="0"/>
              <a:t>rates in Beijing.</a:t>
            </a:r>
          </a:p>
          <a:p>
            <a:r>
              <a:rPr lang="en-US" altLang="zh-CN" sz="2200" dirty="0"/>
              <a:t>The degree of fitting and the equation of vulnerability </a:t>
            </a:r>
            <a:r>
              <a:rPr lang="en-US" altLang="zh-CN" sz="2200" dirty="0" smtClean="0"/>
              <a:t>curves:</a:t>
            </a:r>
          </a:p>
          <a:p>
            <a:endParaRPr lang="en-US" altLang="zh-CN" dirty="0"/>
          </a:p>
          <a:p>
            <a:endParaRPr lang="zh-CN" altLang="en-US" dirty="0"/>
          </a:p>
        </p:txBody>
      </p:sp>
      <p:graphicFrame>
        <p:nvGraphicFramePr>
          <p:cNvPr id="6" name="表格 5"/>
          <p:cNvGraphicFramePr>
            <a:graphicFrameLocks noGrp="1"/>
          </p:cNvGraphicFramePr>
          <p:nvPr>
            <p:extLst/>
          </p:nvPr>
        </p:nvGraphicFramePr>
        <p:xfrm>
          <a:off x="1787857" y="3464474"/>
          <a:ext cx="10044752" cy="3000964"/>
        </p:xfrm>
        <a:graphic>
          <a:graphicData uri="http://schemas.openxmlformats.org/drawingml/2006/table">
            <a:tbl>
              <a:tblPr firstRow="1" firstCol="1">
                <a:tableStyleId>{5C22544A-7EE6-4342-B048-85BDC9FD1C3A}</a:tableStyleId>
              </a:tblPr>
              <a:tblGrid>
                <a:gridCol w="1160059"/>
                <a:gridCol w="2694650"/>
                <a:gridCol w="1012916"/>
                <a:gridCol w="1434964"/>
                <a:gridCol w="3742163"/>
              </a:tblGrid>
              <a:tr h="347993">
                <a:tc>
                  <a:txBody>
                    <a:bodyPr/>
                    <a:lstStyle/>
                    <a:p>
                      <a:pPr algn="just">
                        <a:spcAft>
                          <a:spcPts val="0"/>
                        </a:spcAft>
                      </a:pPr>
                      <a:r>
                        <a:rPr lang="en-US" sz="1600" kern="100" dirty="0">
                          <a:effectLst/>
                        </a:rPr>
                        <a:t>X</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R</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Significance</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vulnerability curves</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rowSpan="6">
                  <a:txBody>
                    <a:bodyPr/>
                    <a:lstStyle/>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r>
                        <a:rPr lang="en-US" sz="1600" kern="100" dirty="0" smtClean="0">
                          <a:effectLst/>
                        </a:rPr>
                        <a:t>maximum </a:t>
                      </a:r>
                      <a:r>
                        <a:rPr lang="en-US" sz="1600" kern="100" dirty="0">
                          <a:effectLst/>
                        </a:rPr>
                        <a:t>2 </a:t>
                      </a:r>
                      <a:r>
                        <a:rPr lang="en-US" sz="1600" kern="100" dirty="0" smtClean="0">
                          <a:effectLst/>
                        </a:rPr>
                        <a:t>days rainfall</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population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0.774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Y=1/(0.01+ 102.6620× 0.9969</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309327">
                <a:tc vMerge="1">
                  <a:txBody>
                    <a:bodyPr/>
                    <a:lstStyle/>
                    <a:p>
                      <a:endParaRPr lang="zh-CN" altLang="en-US"/>
                    </a:p>
                  </a:txBody>
                  <a:tcPr/>
                </a:tc>
                <a:tc>
                  <a:txBody>
                    <a:bodyPr/>
                    <a:lstStyle/>
                    <a:p>
                      <a:pPr algn="just">
                        <a:spcAft>
                          <a:spcPts val="0"/>
                        </a:spcAft>
                      </a:pPr>
                      <a:r>
                        <a:rPr lang="en-US" sz="1600" kern="100" dirty="0">
                          <a:effectLst/>
                        </a:rPr>
                        <a:t>missing / death rate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0.773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Y=1/(0.01+949913.1033×0.9974</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endParaRPr lang="zh-CN" altLang="en-US"/>
                    </a:p>
                  </a:txBody>
                  <a:tcPr/>
                </a:tc>
                <a:tc>
                  <a:txBody>
                    <a:bodyPr/>
                    <a:lstStyle/>
                    <a:p>
                      <a:pPr algn="just">
                        <a:spcAft>
                          <a:spcPts val="0"/>
                        </a:spcAft>
                      </a:pPr>
                      <a:r>
                        <a:rPr lang="en-US" sz="1600" kern="100" dirty="0">
                          <a:effectLst/>
                        </a:rPr>
                        <a:t>crop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0.813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Y=-1.6243-8.1440×10</a:t>
                      </a:r>
                      <a:r>
                        <a:rPr lang="en-US" sz="1600" kern="100" baseline="30000">
                          <a:effectLst/>
                        </a:rPr>
                        <a:t>-4</a:t>
                      </a:r>
                      <a:r>
                        <a:rPr lang="en-US" sz="1600" kern="100">
                          <a:effectLst/>
                        </a:rPr>
                        <a:t>×x + 7.5657×10</a:t>
                      </a:r>
                      <a:r>
                        <a:rPr lang="en-US" sz="1600" kern="100" baseline="30000">
                          <a:effectLst/>
                        </a:rPr>
                        <a:t>-6</a:t>
                      </a:r>
                      <a:r>
                        <a:rPr lang="en-US" sz="1600" kern="100">
                          <a:effectLst/>
                        </a:rPr>
                        <a:t>× x</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collapse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0.000</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 =1 / ( 0.01 + 61328.4182× 0.9955</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damage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0.001</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+ 3939.6546×0.9955</a:t>
                      </a:r>
                      <a:r>
                        <a:rPr lang="en-US" sz="1600" kern="100" baseline="30000" dirty="0">
                          <a:effectLst/>
                        </a:rPr>
                        <a:t>x </a:t>
                      </a:r>
                      <a:r>
                        <a:rPr lang="en-US"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direct economic loss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+ 13121.8740× 0.9952</a:t>
                      </a:r>
                      <a:r>
                        <a:rPr lang="en-US" sz="1600" kern="100" baseline="30000" dirty="0">
                          <a:effectLst/>
                        </a:rPr>
                        <a:t>x</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grpSp>
        <p:nvGrpSpPr>
          <p:cNvPr id="4" name="组合 3"/>
          <p:cNvGrpSpPr/>
          <p:nvPr/>
        </p:nvGrpSpPr>
        <p:grpSpPr>
          <a:xfrm>
            <a:off x="824799" y="3174274"/>
            <a:ext cx="11118451" cy="3321800"/>
            <a:chOff x="1631783" y="3370541"/>
            <a:chExt cx="11278998" cy="3112146"/>
          </a:xfrm>
        </p:grpSpPr>
        <p:pic>
          <p:nvPicPr>
            <p:cNvPr id="5" name="图片 4" descr="图631.jpg"/>
            <p:cNvPicPr/>
            <p:nvPr/>
          </p:nvPicPr>
          <p:blipFill>
            <a:blip r:embed="rId2" cstate="print"/>
            <a:srcRect r="18731"/>
            <a:stretch>
              <a:fillRect/>
            </a:stretch>
          </p:blipFill>
          <p:spPr>
            <a:xfrm>
              <a:off x="1631783" y="3422621"/>
              <a:ext cx="2847776" cy="3060066"/>
            </a:xfrm>
            <a:prstGeom prst="rect">
              <a:avLst/>
            </a:prstGeom>
          </p:spPr>
        </p:pic>
        <p:pic>
          <p:nvPicPr>
            <p:cNvPr id="7" name="图片 6" descr="图641.jpg"/>
            <p:cNvPicPr/>
            <p:nvPr/>
          </p:nvPicPr>
          <p:blipFill>
            <a:blip r:embed="rId3" cstate="print"/>
            <a:stretch>
              <a:fillRect/>
            </a:stretch>
          </p:blipFill>
          <p:spPr>
            <a:xfrm>
              <a:off x="4480505" y="3449916"/>
              <a:ext cx="2742164" cy="3017801"/>
            </a:xfrm>
            <a:prstGeom prst="rect">
              <a:avLst/>
            </a:prstGeom>
          </p:spPr>
        </p:pic>
        <p:pic>
          <p:nvPicPr>
            <p:cNvPr id="8" name="图片 7" descr="图651.jpg"/>
            <p:cNvPicPr/>
            <p:nvPr/>
          </p:nvPicPr>
          <p:blipFill>
            <a:blip r:embed="rId4" cstate="print"/>
            <a:stretch>
              <a:fillRect/>
            </a:stretch>
          </p:blipFill>
          <p:spPr>
            <a:xfrm>
              <a:off x="7215131" y="3370542"/>
              <a:ext cx="2865143" cy="3112145"/>
            </a:xfrm>
            <a:prstGeom prst="rect">
              <a:avLst/>
            </a:prstGeom>
          </p:spPr>
        </p:pic>
        <p:pic>
          <p:nvPicPr>
            <p:cNvPr id="9" name="图片 8" descr="图661.jpg"/>
            <p:cNvPicPr/>
            <p:nvPr/>
          </p:nvPicPr>
          <p:blipFill>
            <a:blip r:embed="rId5" cstate="print"/>
            <a:srcRect r="19026"/>
            <a:stretch>
              <a:fillRect/>
            </a:stretch>
          </p:blipFill>
          <p:spPr>
            <a:xfrm>
              <a:off x="10066627" y="3370541"/>
              <a:ext cx="2844154" cy="3112145"/>
            </a:xfrm>
            <a:prstGeom prst="rect">
              <a:avLst/>
            </a:prstGeom>
          </p:spPr>
        </p:pic>
      </p:grpSp>
    </p:spTree>
    <p:extLst>
      <p:ext uri="{BB962C8B-B14F-4D97-AF65-F5344CB8AC3E}">
        <p14:creationId xmlns:p14="http://schemas.microsoft.com/office/powerpoint/2010/main" val="2633386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505802"/>
            <a:ext cx="8915400" cy="3777622"/>
          </a:xfrm>
        </p:spPr>
        <p:txBody>
          <a:bodyPr/>
          <a:lstStyle/>
          <a:p>
            <a:r>
              <a:rPr lang="en-US" altLang="zh-CN" sz="2400" dirty="0" smtClean="0"/>
              <a:t>According to the results of P-III curve fitting, Beijing’s maximum 2 days rainfall  once every 5,10,20,50,100 years is 110.5, 134.8, 159.0, 190.8, 214.8 mm.</a:t>
            </a:r>
            <a:endParaRPr lang="zh-CN" altLang="zh-CN" sz="2400" dirty="0" smtClean="0"/>
          </a:p>
          <a:p>
            <a:endParaRPr lang="zh-CN" altLang="en-US" dirty="0"/>
          </a:p>
        </p:txBody>
      </p:sp>
      <p:pic>
        <p:nvPicPr>
          <p:cNvPr id="4" name="图片 3" descr="图.jpg"/>
          <p:cNvPicPr/>
          <p:nvPr/>
        </p:nvPicPr>
        <p:blipFill>
          <a:blip r:embed="rId2">
            <a:grayscl/>
          </a:blip>
          <a:stretch>
            <a:fillRect/>
          </a:stretch>
        </p:blipFill>
        <p:spPr>
          <a:xfrm>
            <a:off x="3575713" y="2878170"/>
            <a:ext cx="6496335" cy="3399800"/>
          </a:xfrm>
          <a:prstGeom prst="rect">
            <a:avLst/>
          </a:prstGeom>
        </p:spPr>
      </p:pic>
      <p:sp>
        <p:nvSpPr>
          <p:cNvPr id="5" name="矩形 4"/>
          <p:cNvSpPr/>
          <p:nvPr/>
        </p:nvSpPr>
        <p:spPr>
          <a:xfrm>
            <a:off x="4945554" y="6440348"/>
            <a:ext cx="5890771" cy="369332"/>
          </a:xfrm>
          <a:prstGeom prst="rect">
            <a:avLst/>
          </a:prstGeom>
        </p:spPr>
        <p:txBody>
          <a:bodyPr wrap="square">
            <a:spAutoFit/>
          </a:bodyPr>
          <a:lstStyle/>
          <a:p>
            <a:r>
              <a:rPr lang="en-US" altLang="zh-CN" b="1" dirty="0">
                <a:latin typeface="Times New Roman" panose="02020603050405020304" pitchFamily="18" charset="0"/>
                <a:ea typeface="宋体" panose="02010600030101010101" pitchFamily="2" charset="-122"/>
              </a:rPr>
              <a:t>The P-</a:t>
            </a:r>
            <a:r>
              <a:rPr lang="en-US" altLang="zh-CN" b="1" dirty="0">
                <a:latin typeface="宋体" panose="02010600030101010101" pitchFamily="2" charset="-122"/>
                <a:cs typeface="Times New Roman" panose="02020603050405020304" pitchFamily="18" charset="0"/>
              </a:rPr>
              <a:t>Ⅲ</a:t>
            </a:r>
            <a:r>
              <a:rPr lang="en-US" altLang="zh-CN" b="1" dirty="0">
                <a:latin typeface="Times New Roman" panose="02020603050405020304" pitchFamily="18" charset="0"/>
                <a:ea typeface="宋体" panose="02010600030101010101" pitchFamily="2" charset="-122"/>
              </a:rPr>
              <a:t> curves for maximum 2-day rainfall</a:t>
            </a:r>
            <a:endParaRPr lang="zh-CN" altLang="en-US" dirty="0"/>
          </a:p>
        </p:txBody>
      </p:sp>
    </p:spTree>
    <p:extLst>
      <p:ext uri="{BB962C8B-B14F-4D97-AF65-F5344CB8AC3E}">
        <p14:creationId xmlns:p14="http://schemas.microsoft.com/office/powerpoint/2010/main" val="3324183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533099"/>
            <a:ext cx="8915400" cy="3777622"/>
          </a:xfrm>
        </p:spPr>
        <p:txBody>
          <a:bodyPr/>
          <a:lstStyle/>
          <a:p>
            <a:r>
              <a:rPr lang="en-US" altLang="zh-CN" sz="2400" dirty="0"/>
              <a:t>Based on the exposure characteristics of Beijing in 2012, the flood disaster risk scenarios in Beijing were </a:t>
            </a:r>
            <a:r>
              <a:rPr lang="en-US" altLang="zh-CN" sz="2400" dirty="0" smtClean="0"/>
              <a:t>calculated:</a:t>
            </a:r>
          </a:p>
          <a:p>
            <a:endParaRPr lang="zh-CN" altLang="zh-CN" sz="2400" dirty="0"/>
          </a:p>
          <a:p>
            <a:endParaRPr lang="zh-CN" altLang="en-US" dirty="0"/>
          </a:p>
        </p:txBody>
      </p:sp>
      <p:graphicFrame>
        <p:nvGraphicFramePr>
          <p:cNvPr id="4" name="表格 3"/>
          <p:cNvGraphicFramePr>
            <a:graphicFrameLocks noGrp="1"/>
          </p:cNvGraphicFramePr>
          <p:nvPr>
            <p:extLst/>
          </p:nvPr>
        </p:nvGraphicFramePr>
        <p:xfrm>
          <a:off x="1856094" y="2975214"/>
          <a:ext cx="10058402" cy="3291842"/>
        </p:xfrm>
        <a:graphic>
          <a:graphicData uri="http://schemas.openxmlformats.org/drawingml/2006/table">
            <a:tbl>
              <a:tblPr firstRow="1" firstCol="1">
                <a:tableStyleId>{5C22544A-7EE6-4342-B048-85BDC9FD1C3A}</a:tableStyleId>
              </a:tblPr>
              <a:tblGrid>
                <a:gridCol w="1555846"/>
                <a:gridCol w="1351129"/>
                <a:gridCol w="1405719"/>
                <a:gridCol w="1487606"/>
                <a:gridCol w="1632052"/>
                <a:gridCol w="1313025"/>
                <a:gridCol w="1313025"/>
              </a:tblGrid>
              <a:tr h="1146412">
                <a:tc>
                  <a:txBody>
                    <a:bodyPr/>
                    <a:lstStyle/>
                    <a:p>
                      <a:pPr algn="ctr">
                        <a:spcAft>
                          <a:spcPts val="0"/>
                        </a:spcAft>
                      </a:pPr>
                      <a:r>
                        <a:rPr lang="en-US" sz="1600" kern="100" dirty="0">
                          <a:effectLst/>
                        </a:rPr>
                        <a:t>maximum 2 day rainfall </a:t>
                      </a:r>
                      <a:r>
                        <a:rPr lang="zh-CN" sz="1600" kern="100" dirty="0">
                          <a:effectLst/>
                        </a:rPr>
                        <a:t>（</a:t>
                      </a:r>
                      <a:r>
                        <a:rPr lang="en-US" sz="1600" kern="100" dirty="0">
                          <a:effectLst/>
                        </a:rPr>
                        <a:t>mm</a:t>
                      </a:r>
                      <a:r>
                        <a:rPr lang="zh-CN"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Affected population</a:t>
                      </a:r>
                      <a:r>
                        <a:rPr lang="zh-CN" sz="1600" kern="0" dirty="0">
                          <a:effectLst/>
                        </a:rPr>
                        <a:t>（</a:t>
                      </a:r>
                      <a:r>
                        <a:rPr lang="en-US" sz="1600" kern="0" dirty="0">
                          <a:effectLst/>
                        </a:rPr>
                        <a:t>thousand person</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Missing and death</a:t>
                      </a:r>
                      <a:r>
                        <a:rPr lang="zh-CN" sz="1600" kern="0" dirty="0">
                          <a:effectLst/>
                        </a:rPr>
                        <a:t>（</a:t>
                      </a:r>
                      <a:r>
                        <a:rPr lang="en-US" sz="1600" kern="0" dirty="0">
                          <a:effectLst/>
                        </a:rPr>
                        <a:t>person</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affected  crop</a:t>
                      </a:r>
                      <a:r>
                        <a:rPr lang="zh-CN" sz="1600" kern="0" dirty="0">
                          <a:effectLst/>
                        </a:rPr>
                        <a:t>（</a:t>
                      </a:r>
                      <a:r>
                        <a:rPr lang="en-US" sz="1600" kern="0" dirty="0">
                          <a:effectLst/>
                        </a:rPr>
                        <a:t>thousand ha.</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house collapse</a:t>
                      </a:r>
                      <a:r>
                        <a:rPr lang="zh-CN" sz="1600" kern="0" dirty="0">
                          <a:effectLst/>
                        </a:rPr>
                        <a:t>（</a:t>
                      </a:r>
                      <a:r>
                        <a:rPr lang="en-US" sz="1600" kern="0" dirty="0">
                          <a:effectLst/>
                        </a:rPr>
                        <a:t>thousand rooms</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house damage</a:t>
                      </a:r>
                      <a:r>
                        <a:rPr lang="zh-CN" sz="1600" kern="0" dirty="0">
                          <a:effectLst/>
                        </a:rPr>
                        <a:t>（</a:t>
                      </a:r>
                      <a:r>
                        <a:rPr lang="en-US" sz="1600" kern="0" dirty="0">
                          <a:effectLst/>
                        </a:rPr>
                        <a:t>thousand rooms</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direct economic loss</a:t>
                      </a:r>
                      <a:r>
                        <a:rPr lang="zh-CN" sz="1600" kern="0" dirty="0">
                          <a:effectLst/>
                        </a:rPr>
                        <a:t>（</a:t>
                      </a:r>
                      <a:r>
                        <a:rPr lang="en-US" sz="1600" kern="0" dirty="0">
                          <a:effectLst/>
                        </a:rPr>
                        <a:t>billion RMB</a:t>
                      </a:r>
                      <a:r>
                        <a:rPr lang="zh-CN" sz="1600" kern="0" dirty="0">
                          <a:effectLst/>
                        </a:rPr>
                        <a:t>）</a:t>
                      </a:r>
                      <a:r>
                        <a:rPr lang="en-US" sz="1600" kern="0" baseline="300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kern="100" dirty="0" smtClean="0">
                          <a:effectLst/>
                        </a:rPr>
                        <a:t>110.5 (5y)</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62</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4</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0.3</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0.5</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0.3</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kern="100" dirty="0" smtClean="0">
                          <a:effectLst/>
                        </a:rPr>
                        <a:t>134.8 </a:t>
                      </a:r>
                      <a:r>
                        <a:rPr lang="en-US" altLang="zh-CN" sz="2000" kern="100" dirty="0" smtClean="0">
                          <a:effectLst/>
                        </a:rPr>
                        <a:t>(10y)</a:t>
                      </a:r>
                      <a:endParaRPr lang="zh-CN" altLang="zh-CN" sz="2000" kern="100" dirty="0" smtClean="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132</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7</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1</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1.6</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0.9</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kern="100" dirty="0" smtClean="0">
                          <a:effectLst/>
                        </a:rPr>
                        <a:t>159.0</a:t>
                      </a:r>
                      <a:r>
                        <a:rPr lang="en-US" altLang="zh-CN" sz="2000" kern="100" dirty="0" smtClean="0">
                          <a:effectLst/>
                        </a:rPr>
                        <a:t> (20y)</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277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14</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38</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3</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4.7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2.9</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b="1" kern="100" dirty="0" smtClean="0">
                          <a:effectLst/>
                        </a:rPr>
                        <a:t>190.8</a:t>
                      </a:r>
                      <a:r>
                        <a:rPr lang="en-US" altLang="zh-CN" sz="2000" kern="100" dirty="0" smtClean="0">
                          <a:effectLst/>
                        </a:rPr>
                        <a:t> (50y)</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727</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31</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57</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12</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19.5</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13.1</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b="1" kern="100" dirty="0" smtClean="0">
                          <a:effectLst/>
                        </a:rPr>
                        <a:t>214.8</a:t>
                      </a:r>
                      <a:r>
                        <a:rPr lang="en-US" altLang="zh-CN" sz="2000" kern="100" dirty="0" smtClean="0">
                          <a:effectLst/>
                        </a:rPr>
                        <a:t> (100y)</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1474</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58</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73</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37</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56.0</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41.0</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528299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Discussion</a:t>
            </a:r>
            <a:endParaRPr lang="zh-CN" altLang="en-US" dirty="0"/>
          </a:p>
        </p:txBody>
      </p:sp>
      <p:sp>
        <p:nvSpPr>
          <p:cNvPr id="3" name="内容占位符 2"/>
          <p:cNvSpPr>
            <a:spLocks noGrp="1"/>
          </p:cNvSpPr>
          <p:nvPr>
            <p:ph idx="1"/>
          </p:nvPr>
        </p:nvSpPr>
        <p:spPr>
          <a:xfrm>
            <a:off x="2589212" y="2030568"/>
            <a:ext cx="8666924" cy="4357352"/>
          </a:xfrm>
        </p:spPr>
        <p:txBody>
          <a:bodyPr>
            <a:normAutofit/>
          </a:bodyPr>
          <a:lstStyle/>
          <a:p>
            <a:r>
              <a:rPr lang="en-US" altLang="zh-CN" sz="2400" dirty="0" smtClean="0"/>
              <a:t>Disadvantage: limited data -&gt; accuracy, uncertainty. Based </a:t>
            </a:r>
            <a:r>
              <a:rPr lang="en-US" altLang="zh-CN" sz="2400" dirty="0"/>
              <a:t>on the more detailed loss data, the method can be used to calculate more accurate vulnerability curves, for example, the annual vulnerability curve, or the vulnerability curve of special buildings, projects, crops etc. </a:t>
            </a:r>
            <a:endParaRPr lang="en-US" altLang="zh-CN" sz="2400" dirty="0" smtClean="0"/>
          </a:p>
          <a:p>
            <a:endParaRPr lang="en-US" altLang="zh-CN" sz="2400" dirty="0"/>
          </a:p>
          <a:p>
            <a:r>
              <a:rPr lang="en-US" altLang="zh-CN" sz="2400" dirty="0" smtClean="0"/>
              <a:t>The </a:t>
            </a:r>
            <a:r>
              <a:rPr lang="en-US" altLang="zh-CN" sz="2400" dirty="0"/>
              <a:t>method can be used to calculate the macro vulnerability of a number of cities or regions, and to </a:t>
            </a:r>
            <a:r>
              <a:rPr lang="en-US" altLang="zh-CN" sz="2400" dirty="0" smtClean="0"/>
              <a:t>analysis the spatial distribution </a:t>
            </a:r>
            <a:r>
              <a:rPr lang="en-US" altLang="zh-CN" sz="2400" dirty="0"/>
              <a:t>of vulnerability and risk. </a:t>
            </a:r>
            <a:endParaRPr lang="en-US" altLang="zh-CN" sz="2400" dirty="0" smtClean="0"/>
          </a:p>
          <a:p>
            <a:endParaRPr lang="en-US" altLang="zh-CN" sz="2400" dirty="0"/>
          </a:p>
          <a:p>
            <a:endParaRPr lang="zh-CN" altLang="en-US" dirty="0"/>
          </a:p>
        </p:txBody>
      </p:sp>
    </p:spTree>
    <p:extLst>
      <p:ext uri="{BB962C8B-B14F-4D97-AF65-F5344CB8AC3E}">
        <p14:creationId xmlns:p14="http://schemas.microsoft.com/office/powerpoint/2010/main" val="1233919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Discussion</a:t>
            </a:r>
            <a:endParaRPr lang="zh-CN" altLang="en-US" dirty="0"/>
          </a:p>
        </p:txBody>
      </p:sp>
      <p:sp>
        <p:nvSpPr>
          <p:cNvPr id="3" name="内容占位符 2"/>
          <p:cNvSpPr>
            <a:spLocks noGrp="1"/>
          </p:cNvSpPr>
          <p:nvPr>
            <p:ph idx="1"/>
          </p:nvPr>
        </p:nvSpPr>
        <p:spPr/>
        <p:txBody>
          <a:bodyPr/>
          <a:lstStyle/>
          <a:p>
            <a:r>
              <a:rPr lang="en-US" altLang="zh-CN" sz="2400" dirty="0" smtClean="0"/>
              <a:t>The </a:t>
            </a:r>
            <a:r>
              <a:rPr lang="en-US" altLang="zh-CN" sz="2400" dirty="0"/>
              <a:t>method can be used to </a:t>
            </a:r>
            <a:r>
              <a:rPr lang="en-US" altLang="zh-CN" sz="2400" dirty="0" smtClean="0"/>
              <a:t>analysis </a:t>
            </a:r>
            <a:r>
              <a:rPr lang="en-US" altLang="zh-CN" sz="2400" dirty="0"/>
              <a:t>the effect of exposure </a:t>
            </a:r>
            <a:r>
              <a:rPr lang="en-US" altLang="zh-CN" sz="2400" dirty="0" smtClean="0"/>
              <a:t>change to the disaster risk. </a:t>
            </a:r>
          </a:p>
          <a:p>
            <a:endParaRPr lang="zh-CN" altLang="en-US" dirty="0"/>
          </a:p>
        </p:txBody>
      </p:sp>
      <p:graphicFrame>
        <p:nvGraphicFramePr>
          <p:cNvPr id="8" name="图表 7"/>
          <p:cNvGraphicFramePr>
            <a:graphicFrameLocks/>
          </p:cNvGraphicFramePr>
          <p:nvPr>
            <p:extLst/>
          </p:nvPr>
        </p:nvGraphicFramePr>
        <p:xfrm>
          <a:off x="1167618" y="3052689"/>
          <a:ext cx="5600623" cy="38053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p:cNvGraphicFramePr>
            <a:graphicFrameLocks/>
          </p:cNvGraphicFramePr>
          <p:nvPr>
            <p:extLst/>
          </p:nvPr>
        </p:nvGraphicFramePr>
        <p:xfrm>
          <a:off x="6443576" y="2968283"/>
          <a:ext cx="5748424" cy="38897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24742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72461" y="2342485"/>
            <a:ext cx="6271539" cy="1754326"/>
          </a:xfrm>
          <a:prstGeom prst="rect">
            <a:avLst/>
          </a:prstGeom>
          <a:noFill/>
        </p:spPr>
        <p:txBody>
          <a:bodyPr wrap="square" lIns="91440" tIns="45720" rIns="91440" bIns="45720">
            <a:spAutoFit/>
          </a:bodyPr>
          <a:lstStyle/>
          <a:p>
            <a:pPr algn="ctr"/>
            <a:r>
              <a:rPr lang="en-US" altLang="zh-CN" sz="5400" b="1" cap="none" spc="0" dirty="0" smtClean="0">
                <a:ln w="6600">
                  <a:solidFill>
                    <a:schemeClr val="accent2"/>
                  </a:solidFill>
                  <a:prstDash val="solid"/>
                </a:ln>
                <a:solidFill>
                  <a:srgbClr val="FFFFFF"/>
                </a:solidFill>
                <a:effectLst>
                  <a:outerShdw dist="38100" dir="2700000" algn="tl" rotWithShape="0">
                    <a:schemeClr val="accent2"/>
                  </a:outerShdw>
                </a:effectLst>
              </a:rPr>
              <a:t>Thank you </a:t>
            </a:r>
            <a:endParaRPr lang="en-US" altLang="zh-CN" sz="54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altLang="zh-CN" sz="5400" b="1" cap="none" spc="0" dirty="0" smtClean="0">
                <a:ln w="6600">
                  <a:solidFill>
                    <a:schemeClr val="accent2"/>
                  </a:solidFill>
                  <a:prstDash val="solid"/>
                </a:ln>
                <a:solidFill>
                  <a:srgbClr val="FFFFFF"/>
                </a:solidFill>
                <a:effectLst>
                  <a:outerShdw dist="38100" dir="2700000" algn="tl" rotWithShape="0">
                    <a:schemeClr val="accent2"/>
                  </a:outerShdw>
                </a:effectLst>
              </a:rPr>
              <a:t>for your attention!</a:t>
            </a:r>
            <a:endPar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102444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270</TotalTime>
  <Words>1586</Words>
  <Application>Microsoft Office PowerPoint</Application>
  <PresentationFormat>宽屏</PresentationFormat>
  <Paragraphs>358</Paragraphs>
  <Slides>28</Slides>
  <Notes>3</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48" baseType="lpstr">
      <vt:lpstr>Adobe Gothic Std B</vt:lpstr>
      <vt:lpstr>Batang</vt:lpstr>
      <vt:lpstr>微軟正黑體</vt:lpstr>
      <vt:lpstr>黑体</vt:lpstr>
      <vt:lpstr>华文中宋</vt:lpstr>
      <vt:lpstr>楷体_GB2312</vt:lpstr>
      <vt:lpstr>宋体</vt:lpstr>
      <vt:lpstr>微软雅黑</vt:lpstr>
      <vt:lpstr>幼圆</vt:lpstr>
      <vt:lpstr>Arial</vt:lpstr>
      <vt:lpstr>Calibri</vt:lpstr>
      <vt:lpstr>Cambria Math</vt:lpstr>
      <vt:lpstr>Candara</vt:lpstr>
      <vt:lpstr>Century Gothic</vt:lpstr>
      <vt:lpstr>Impact</vt:lpstr>
      <vt:lpstr>Times New Roman</vt:lpstr>
      <vt:lpstr>Wingdings</vt:lpstr>
      <vt:lpstr>Wingdings 3</vt:lpstr>
      <vt:lpstr>丝状</vt:lpstr>
      <vt:lpstr>公式</vt:lpstr>
      <vt:lpstr>An Urban Vulnerability Study  Based on Historical Flood Data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1.Background</vt:lpstr>
      <vt:lpstr>1.Background</vt:lpstr>
      <vt:lpstr>1.Background</vt:lpstr>
      <vt:lpstr>2.Methord</vt:lpstr>
      <vt:lpstr>2.1Vulnerability curve construction </vt:lpstr>
      <vt:lpstr>2.1Vulnerability curve construction </vt:lpstr>
      <vt:lpstr>2.2 Risk scenario analysis</vt:lpstr>
      <vt:lpstr>2.2 Risk scenario analysis</vt:lpstr>
      <vt:lpstr>3. Case study: Beijing</vt:lpstr>
      <vt:lpstr>3. Case study: Beijing</vt:lpstr>
      <vt:lpstr>3. Case study: Beijing</vt:lpstr>
      <vt:lpstr>3. Case study: Beijing</vt:lpstr>
      <vt:lpstr>3. Case study: Beijing</vt:lpstr>
      <vt:lpstr>4. Discussion</vt:lpstr>
      <vt:lpstr>4. Discussion</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Urban Vulnerability Study  Based on Historical Flood Data</dc:title>
  <dc:creator>PIPI</dc:creator>
  <cp:lastModifiedBy>PIPI</cp:lastModifiedBy>
  <cp:revision>34</cp:revision>
  <dcterms:created xsi:type="dcterms:W3CDTF">2016-09-08T07:14:57Z</dcterms:created>
  <dcterms:modified xsi:type="dcterms:W3CDTF">2016-09-14T07:28:53Z</dcterms:modified>
</cp:coreProperties>
</file>