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89" r:id="rId3"/>
    <p:sldId id="259" r:id="rId4"/>
    <p:sldId id="322" r:id="rId5"/>
    <p:sldId id="258" r:id="rId6"/>
    <p:sldId id="292" r:id="rId7"/>
    <p:sldId id="257" r:id="rId8"/>
    <p:sldId id="293" r:id="rId9"/>
    <p:sldId id="317" r:id="rId10"/>
    <p:sldId id="260" r:id="rId11"/>
    <p:sldId id="267" r:id="rId12"/>
    <p:sldId id="261" r:id="rId13"/>
    <p:sldId id="262" r:id="rId14"/>
    <p:sldId id="297" r:id="rId15"/>
    <p:sldId id="299" r:id="rId16"/>
    <p:sldId id="321" r:id="rId17"/>
    <p:sldId id="323" r:id="rId18"/>
    <p:sldId id="324" r:id="rId19"/>
    <p:sldId id="263" r:id="rId20"/>
    <p:sldId id="291" r:id="rId21"/>
    <p:sldId id="320" r:id="rId22"/>
    <p:sldId id="318" r:id="rId23"/>
    <p:sldId id="319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4"/>
    <p:restoredTop sz="94781"/>
  </p:normalViewPr>
  <p:slideViewPr>
    <p:cSldViewPr snapToGrid="0" snapToObjects="1">
      <p:cViewPr varScale="1">
        <p:scale>
          <a:sx n="108" d="100"/>
          <a:sy n="108" d="100"/>
        </p:scale>
        <p:origin x="161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54715-56B7-6744-AA28-425FBE6E739B}" type="datetimeFigureOut">
              <a:rPr lang="en-US" smtClean="0"/>
              <a:t>9/14/16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5259F-FDE7-9249-85EC-8A6C17A368D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54715-56B7-6744-AA28-425FBE6E739B}" type="datetimeFigureOut">
              <a:rPr lang="en-US" smtClean="0"/>
              <a:t>9/14/16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5259F-FDE7-9249-85EC-8A6C17A368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54715-56B7-6744-AA28-425FBE6E739B}" type="datetimeFigureOut">
              <a:rPr lang="en-US" smtClean="0"/>
              <a:t>9/14/16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5259F-FDE7-9249-85EC-8A6C17A368D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54715-56B7-6744-AA28-425FBE6E739B}" type="datetimeFigureOut">
              <a:rPr lang="en-US" smtClean="0"/>
              <a:t>9/14/16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5259F-FDE7-9249-85EC-8A6C17A368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54715-56B7-6744-AA28-425FBE6E739B}" type="datetimeFigureOut">
              <a:rPr lang="en-US" smtClean="0"/>
              <a:t>9/14/16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5259F-FDE7-9249-85EC-8A6C17A368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54715-56B7-6744-AA28-425FBE6E739B}" type="datetimeFigureOut">
              <a:rPr lang="en-US" smtClean="0"/>
              <a:t>9/14/16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25259F-FDE7-9249-85EC-8A6C17A368D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54715-56B7-6744-AA28-425FBE6E739B}" type="datetimeFigureOut">
              <a:rPr lang="en-US" smtClean="0"/>
              <a:t>9/14/16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5259F-FDE7-9249-85EC-8A6C17A368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54715-56B7-6744-AA28-425FBE6E739B}" type="datetimeFigureOut">
              <a:rPr lang="en-US" smtClean="0"/>
              <a:t>9/14/16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CC25259F-FDE7-9249-85EC-8A6C17A368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76C54715-56B7-6744-AA28-425FBE6E739B}" type="datetimeFigureOut">
              <a:rPr lang="en-US" smtClean="0"/>
              <a:t>9/14/16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5259F-FDE7-9249-85EC-8A6C17A368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54715-56B7-6744-AA28-425FBE6E739B}" type="datetimeFigureOut">
              <a:rPr lang="en-US" smtClean="0"/>
              <a:t>9/14/16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5259F-FDE7-9249-85EC-8A6C17A368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54715-56B7-6744-AA28-425FBE6E739B}" type="datetimeFigureOut">
              <a:rPr lang="en-US" smtClean="0"/>
              <a:t>9/14/16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5259F-FDE7-9249-85EC-8A6C17A368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6C54715-56B7-6744-AA28-425FBE6E739B}" type="datetimeFigureOut">
              <a:rPr lang="en-US" smtClean="0"/>
              <a:t>9/14/16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C25259F-FDE7-9249-85EC-8A6C17A368D9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cwtaylor1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Unexpected Nature of Disasters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Carl W. Taylor</a:t>
            </a:r>
          </a:p>
          <a:p>
            <a:r>
              <a:rPr lang="en-US" dirty="0" smtClean="0"/>
              <a:t>XCH Global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16" y="1181100"/>
            <a:ext cx="4212139" cy="215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76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Me</a:t>
            </a:r>
            <a:endParaRPr lang="en-US" dirty="0"/>
          </a:p>
        </p:txBody>
      </p:sp>
      <p:pic>
        <p:nvPicPr>
          <p:cNvPr id="4" name="Content Placeholder 3" descr="Screen Shot 2015-12-05 at 7.12.40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03" b="-60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4280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Belief In Invincibility Based On Motive</a:t>
            </a:r>
            <a:endParaRPr lang="en-US" dirty="0"/>
          </a:p>
        </p:txBody>
      </p:sp>
      <p:pic>
        <p:nvPicPr>
          <p:cNvPr id="4" name="Content Placeholder 3" descr="Screen Shot 2016-04-04 at 8.06.13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98" r="-499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2610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Belief Of Invincibility Based On Myth</a:t>
            </a:r>
            <a:endParaRPr lang="en-US" dirty="0"/>
          </a:p>
        </p:txBody>
      </p:sp>
      <p:pic>
        <p:nvPicPr>
          <p:cNvPr id="4" name="Content Placeholder 3" descr="Screen Shot 2016-09-07 at 12.30.35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92" r="-12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3090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Misunderstand The Actors</a:t>
            </a:r>
            <a:endParaRPr lang="en-US" dirty="0"/>
          </a:p>
        </p:txBody>
      </p:sp>
      <p:pic>
        <p:nvPicPr>
          <p:cNvPr id="4" name="Content Placeholder 3" descr="Screen Shot 2013-09-02 at 9.36.57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9" r="50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7698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7467600" cy="146267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That Misunderstanding Leads To Regulatory/Command Challenges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56300"/>
            <a:ext cx="7467600" cy="4253443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2321282"/>
            <a:ext cx="7467600" cy="3804881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What is Missing?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3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630854"/>
          </a:xfrm>
        </p:spPr>
        <p:txBody>
          <a:bodyPr>
            <a:normAutofit/>
          </a:bodyPr>
          <a:lstStyle/>
          <a:p>
            <a:r>
              <a:rPr lang="en-US" dirty="0" smtClean="0"/>
              <a:t>Transportation Will Have To Be Created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900" y="2637631"/>
            <a:ext cx="3378200" cy="2451100"/>
          </a:xfrm>
        </p:spPr>
      </p:pic>
    </p:spTree>
    <p:extLst>
      <p:ext uri="{BB962C8B-B14F-4D97-AF65-F5344CB8AC3E}">
        <p14:creationId xmlns:p14="http://schemas.microsoft.com/office/powerpoint/2010/main" val="127254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Surge Capacity Will Exceed Your Plans and Your Fears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900" y="1913731"/>
            <a:ext cx="5156200" cy="3898900"/>
          </a:xfrm>
        </p:spPr>
      </p:pic>
    </p:spTree>
    <p:extLst>
      <p:ext uri="{BB962C8B-B14F-4D97-AF65-F5344CB8AC3E}">
        <p14:creationId xmlns:p14="http://schemas.microsoft.com/office/powerpoint/2010/main" val="171412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Press Will Be Critical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2339181"/>
            <a:ext cx="4318000" cy="3048000"/>
          </a:xfrm>
        </p:spPr>
      </p:pic>
    </p:spTree>
    <p:extLst>
      <p:ext uri="{BB962C8B-B14F-4D97-AF65-F5344CB8AC3E}">
        <p14:creationId xmlns:p14="http://schemas.microsoft.com/office/powerpoint/2010/main" val="152169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Press Will Be Wrong or Confusing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999" y="1576721"/>
            <a:ext cx="5510818" cy="1051146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627867"/>
            <a:ext cx="8089900" cy="1532921"/>
          </a:xfrm>
          <a:prstGeom prst="rect">
            <a:avLst/>
          </a:prstGeom>
        </p:spPr>
      </p:pic>
      <p:pic>
        <p:nvPicPr>
          <p:cNvPr id="3" name="Picture 2" descr="Screen Shot 2016-09-06 at 4.54.2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60788"/>
            <a:ext cx="9144000" cy="269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90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Lack of Imagination Will Cause    Us To Miss Cascades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We Never Imagined---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425" y="2181616"/>
            <a:ext cx="5159197" cy="394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71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Volunteers Are Not Always Helpful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19618"/>
            <a:ext cx="7467600" cy="3687127"/>
          </a:xfrm>
        </p:spPr>
      </p:pic>
    </p:spTree>
    <p:extLst>
      <p:ext uri="{BB962C8B-B14F-4D97-AF65-F5344CB8AC3E}">
        <p14:creationId xmlns:p14="http://schemas.microsoft.com/office/powerpoint/2010/main" val="317655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Your Citizens Plan May Not Be Ideal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154" y="1600200"/>
            <a:ext cx="6191692" cy="4525963"/>
          </a:xfrm>
        </p:spPr>
      </p:pic>
    </p:spTree>
    <p:extLst>
      <p:ext uri="{BB962C8B-B14F-4D97-AF65-F5344CB8AC3E}">
        <p14:creationId xmlns:p14="http://schemas.microsoft.com/office/powerpoint/2010/main" val="279053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Social Media Has Yet To Be Fully Harnessed 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50" y="2586831"/>
            <a:ext cx="6642100" cy="2552700"/>
          </a:xfrm>
        </p:spPr>
      </p:pic>
    </p:spTree>
    <p:extLst>
      <p:ext uri="{BB962C8B-B14F-4D97-AF65-F5344CB8AC3E}">
        <p14:creationId xmlns:p14="http://schemas.microsoft.com/office/powerpoint/2010/main" val="93837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There Is A Long Tail To Natural Disasters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82" y="1600200"/>
            <a:ext cx="7057636" cy="4525963"/>
          </a:xfrm>
        </p:spPr>
      </p:pic>
    </p:spTree>
    <p:extLst>
      <p:ext uri="{BB962C8B-B14F-4D97-AF65-F5344CB8AC3E}">
        <p14:creationId xmlns:p14="http://schemas.microsoft.com/office/powerpoint/2010/main" val="111511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Free Is The Enemy of Recovery</a:t>
            </a:r>
            <a:endParaRPr lang="en-US" dirty="0"/>
          </a:p>
        </p:txBody>
      </p:sp>
      <p:pic>
        <p:nvPicPr>
          <p:cNvPr id="4" name="Content Placeholder 3" descr="Screen Shot 2016-08-09 at 2.57.35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684" r="-2868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0243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alibri" charset="0"/>
              </a:rPr>
              <a:t>There Is A Long Nose To A Virus</a:t>
            </a:r>
            <a:endParaRPr lang="en-US" dirty="0">
              <a:latin typeface="Calibri" charset="0"/>
            </a:endParaRPr>
          </a:p>
        </p:txBody>
      </p:sp>
      <p:pic>
        <p:nvPicPr>
          <p:cNvPr id="3" name="Content Placeholder 2" descr="Screen Shot 2016-07-07 at 7.54.55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0611" b="-140611"/>
          <a:stretch>
            <a:fillRect/>
          </a:stretch>
        </p:blipFill>
        <p:spPr>
          <a:xfrm>
            <a:off x="395536" y="-1138741"/>
            <a:ext cx="8136904" cy="7522046"/>
          </a:xfrm>
        </p:spPr>
      </p:pic>
      <p:pic>
        <p:nvPicPr>
          <p:cNvPr id="2" name="Picture 1" descr="Screen Shot 2016-09-06 at 8.10.50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56992"/>
            <a:ext cx="8136904" cy="1008112"/>
          </a:xfrm>
          <a:prstGeom prst="rect">
            <a:avLst/>
          </a:prstGeom>
        </p:spPr>
      </p:pic>
      <p:pic>
        <p:nvPicPr>
          <p:cNvPr id="5" name="Picture 4" descr="Screen Shot 2016-09-06 at 8.11.13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581128"/>
            <a:ext cx="8136904" cy="12241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 Must Plan To Raise Money-But How and Who Do You Trust?</a:t>
            </a:r>
            <a:endParaRPr lang="en-US" dirty="0"/>
          </a:p>
        </p:txBody>
      </p:sp>
      <p:pic>
        <p:nvPicPr>
          <p:cNvPr id="4" name="Content Placeholder 3" descr="Screen Shot 2016-09-07 at 12.42.27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03" b="-6003"/>
          <a:stretch>
            <a:fillRect/>
          </a:stretch>
        </p:blipFill>
        <p:spPr>
          <a:xfrm>
            <a:off x="457200" y="2262885"/>
            <a:ext cx="7467600" cy="3863278"/>
          </a:xfrm>
        </p:spPr>
      </p:pic>
    </p:spTree>
    <p:extLst>
      <p:ext uri="{BB962C8B-B14F-4D97-AF65-F5344CB8AC3E}">
        <p14:creationId xmlns:p14="http://schemas.microsoft.com/office/powerpoint/2010/main" val="205097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7467600" cy="139487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Help Comes From The Strangest Places and In The Strangest Forms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144" y="1887794"/>
            <a:ext cx="3815711" cy="4250168"/>
          </a:xfrm>
        </p:spPr>
      </p:pic>
    </p:spTree>
    <p:extLst>
      <p:ext uri="{BB962C8B-B14F-4D97-AF65-F5344CB8AC3E}">
        <p14:creationId xmlns:p14="http://schemas.microsoft.com/office/powerpoint/2010/main" val="115874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</a:t>
            </a:r>
            <a:r>
              <a:rPr lang="en-US" dirty="0" smtClean="0"/>
              <a:t> Pieces of Advice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255" y="1417638"/>
            <a:ext cx="7467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Be flexible and innovative</a:t>
            </a:r>
          </a:p>
          <a:p>
            <a:r>
              <a:rPr lang="en-US" dirty="0" smtClean="0"/>
              <a:t>Ask forgiveness rather than permission</a:t>
            </a:r>
          </a:p>
          <a:p>
            <a:r>
              <a:rPr lang="en-US" dirty="0" smtClean="0"/>
              <a:t>Repeat the words –”This too shall pass” frequently</a:t>
            </a:r>
          </a:p>
          <a:p>
            <a:r>
              <a:rPr lang="en-US" dirty="0" smtClean="0"/>
              <a:t>Save The Willing First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38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Done is better than perfect</a:t>
            </a:r>
          </a:p>
          <a:p>
            <a:r>
              <a:rPr lang="en-US" dirty="0"/>
              <a:t>When the sun is out- build trust</a:t>
            </a:r>
          </a:p>
          <a:p>
            <a:r>
              <a:rPr lang="en-US" dirty="0"/>
              <a:t>What worked yesterday may not work tomorrow, but what didn’t work yesterday may work today</a:t>
            </a:r>
            <a:r>
              <a:rPr lang="is-IS" dirty="0"/>
              <a:t>…..</a:t>
            </a:r>
            <a:r>
              <a:rPr lang="is-IS" dirty="0" smtClean="0"/>
              <a:t>.</a:t>
            </a:r>
          </a:p>
          <a:p>
            <a:r>
              <a:rPr lang="is-IS" dirty="0" smtClean="0"/>
              <a:t>Record, Remember, Share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50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Build Back Better Resonates Hope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664" y="1600200"/>
            <a:ext cx="5532672" cy="4525963"/>
          </a:xfrm>
        </p:spPr>
      </p:pic>
    </p:spTree>
    <p:extLst>
      <p:ext uri="{BB962C8B-B14F-4D97-AF65-F5344CB8AC3E}">
        <p14:creationId xmlns:p14="http://schemas.microsoft.com/office/powerpoint/2010/main" val="64012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Carl Taylor   XCH Global </a:t>
            </a:r>
            <a:r>
              <a:rPr lang="en-US" dirty="0" smtClean="0">
                <a:hlinkClick r:id="rId2"/>
              </a:rPr>
              <a:t>cwtaylor1@gmail.com</a:t>
            </a:r>
            <a:r>
              <a:rPr lang="en-US" dirty="0" smtClean="0"/>
              <a:t> or skype at carl.taylor1226</a:t>
            </a:r>
          </a:p>
        </p:txBody>
      </p:sp>
    </p:spTree>
    <p:extLst>
      <p:ext uri="{BB962C8B-B14F-4D97-AF65-F5344CB8AC3E}">
        <p14:creationId xmlns:p14="http://schemas.microsoft.com/office/powerpoint/2010/main" val="44251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Technic.thmx</Template>
  <TotalTime>433</TotalTime>
  <Words>225</Words>
  <Application>Microsoft Macintosh PowerPoint</Application>
  <PresentationFormat>On-screen Show (4:3)</PresentationFormat>
  <Paragraphs>36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Calibri</vt:lpstr>
      <vt:lpstr>Franklin Gothic Book</vt:lpstr>
      <vt:lpstr>Wingdings 2</vt:lpstr>
      <vt:lpstr>Arial</vt:lpstr>
      <vt:lpstr>Technic</vt:lpstr>
      <vt:lpstr>The Unexpected Nature of Disasters</vt:lpstr>
      <vt:lpstr>About Me</vt:lpstr>
      <vt:lpstr>A Belief In Invincibility Based On Motive</vt:lpstr>
      <vt:lpstr>A Belief Of Invincibility Based On Myth</vt:lpstr>
      <vt:lpstr>We Misunderstand The Actors</vt:lpstr>
      <vt:lpstr>That Misunderstanding Leads To Regulatory/Command Challenges </vt:lpstr>
      <vt:lpstr>Transportation Will Have To Be Created</vt:lpstr>
      <vt:lpstr>Surge Capacity Will Exceed Your Plans and Your Fears</vt:lpstr>
      <vt:lpstr>The Press Will Be Critical</vt:lpstr>
      <vt:lpstr>The Press Will Be Wrong or Confusing</vt:lpstr>
      <vt:lpstr>Lack of Imagination Will Cause    Us To Miss Cascades</vt:lpstr>
      <vt:lpstr>Volunteers Are Not Always Helpful</vt:lpstr>
      <vt:lpstr>Your Citizens Plan May Not Be Ideal</vt:lpstr>
      <vt:lpstr>Social Media Has Yet To Be Fully Harnessed </vt:lpstr>
      <vt:lpstr>There Is A Long Tail To Natural Disasters</vt:lpstr>
      <vt:lpstr>Free Is The Enemy of Recovery</vt:lpstr>
      <vt:lpstr>There Is A Long Nose To A Virus</vt:lpstr>
      <vt:lpstr>You Must Plan To Raise Money-But How and Who Do You Trust?</vt:lpstr>
      <vt:lpstr>Help Comes From The Strangest Places and In The Strangest Forms</vt:lpstr>
      <vt:lpstr>9 Pieces of Advice</vt:lpstr>
      <vt:lpstr>Advice</vt:lpstr>
      <vt:lpstr>Build Back Better Resonates Hope</vt:lpstr>
      <vt:lpstr>Thank You</vt:lpstr>
    </vt:vector>
  </TitlesOfParts>
  <Company>Fraser Institute for Health</Company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 MACRAS, MIPS and APMs</dc:title>
  <dc:creator>carl taylor</dc:creator>
  <cp:lastModifiedBy>Thomas Robertson</cp:lastModifiedBy>
  <cp:revision>52</cp:revision>
  <dcterms:created xsi:type="dcterms:W3CDTF">2016-04-04T11:49:49Z</dcterms:created>
  <dcterms:modified xsi:type="dcterms:W3CDTF">2016-09-14T15:04:12Z</dcterms:modified>
</cp:coreProperties>
</file>