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notesMasterIdLst>
    <p:notesMasterId r:id="rId33"/>
  </p:notesMasterIdLst>
  <p:sldIdLst>
    <p:sldId id="303" r:id="rId2"/>
    <p:sldId id="288" r:id="rId3"/>
    <p:sldId id="289" r:id="rId4"/>
    <p:sldId id="290" r:id="rId5"/>
    <p:sldId id="291" r:id="rId6"/>
    <p:sldId id="293" r:id="rId7"/>
    <p:sldId id="319" r:id="rId8"/>
    <p:sldId id="292" r:id="rId9"/>
    <p:sldId id="310" r:id="rId10"/>
    <p:sldId id="320" r:id="rId11"/>
    <p:sldId id="311" r:id="rId12"/>
    <p:sldId id="313" r:id="rId13"/>
    <p:sldId id="318" r:id="rId14"/>
    <p:sldId id="294" r:id="rId15"/>
    <p:sldId id="297" r:id="rId16"/>
    <p:sldId id="305" r:id="rId17"/>
    <p:sldId id="304" r:id="rId18"/>
    <p:sldId id="316" r:id="rId19"/>
    <p:sldId id="317" r:id="rId20"/>
    <p:sldId id="307" r:id="rId21"/>
    <p:sldId id="302" r:id="rId22"/>
    <p:sldId id="282" r:id="rId23"/>
    <p:sldId id="283" r:id="rId24"/>
    <p:sldId id="314" r:id="rId25"/>
    <p:sldId id="321" r:id="rId26"/>
    <p:sldId id="312" r:id="rId27"/>
    <p:sldId id="308" r:id="rId28"/>
    <p:sldId id="299" r:id="rId29"/>
    <p:sldId id="280" r:id="rId30"/>
    <p:sldId id="309" r:id="rId31"/>
    <p:sldId id="298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B37"/>
    <a:srgbClr val="DE6F00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79" autoAdjust="0"/>
    <p:restoredTop sz="95501" autoAdjust="0"/>
  </p:normalViewPr>
  <p:slideViewPr>
    <p:cSldViewPr snapToGrid="0">
      <p:cViewPr varScale="1">
        <p:scale>
          <a:sx n="88" d="100"/>
          <a:sy n="88" d="100"/>
        </p:scale>
        <p:origin x="366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A3F94-315A-4FBB-BFF3-A404A6DFD09F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07C1F-C145-42DE-B4F2-502673F7D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085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07C1F-C145-42DE-B4F2-502673F7DC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434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4875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spcBef>
                <a:spcPct val="30000"/>
              </a:spcBef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5B64CA7-0986-4342-BA43-0ACFA348ED6D}" type="slidenum">
              <a:rPr lang="en-US" altLang="en-US" sz="1200" smtClean="0"/>
              <a:pPr>
                <a:spcBef>
                  <a:spcPct val="0"/>
                </a:spcBef>
              </a:pPr>
              <a:t>2</a:t>
            </a:fld>
            <a:endParaRPr lang="en-US" altLang="en-US" sz="1200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72137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snapshot from</a:t>
            </a:r>
            <a:r>
              <a:rPr lang="en-US" baseline="0" dirty="0" smtClean="0"/>
              <a:t> 2014 report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F5990-2B53-4208-B038-C703BDB8D52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759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242D-1715-49B0-979C-DE03F7292DE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6BE6E-E03D-4C75-BFB2-E331832C7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068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242D-1715-49B0-979C-DE03F7292DE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6BE6E-E03D-4C75-BFB2-E331832C7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76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242D-1715-49B0-979C-DE03F7292DE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6BE6E-E03D-4C75-BFB2-E331832C7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193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242D-1715-49B0-979C-DE03F7292DE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6BE6E-E03D-4C75-BFB2-E331832C7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429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242D-1715-49B0-979C-DE03F7292DE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6BE6E-E03D-4C75-BFB2-E331832C7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724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242D-1715-49B0-979C-DE03F7292DE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6BE6E-E03D-4C75-BFB2-E331832C7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3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242D-1715-49B0-979C-DE03F7292DE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6BE6E-E03D-4C75-BFB2-E331832C7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90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242D-1715-49B0-979C-DE03F7292DE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6BE6E-E03D-4C75-BFB2-E331832C7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507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242D-1715-49B0-979C-DE03F7292DE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6BE6E-E03D-4C75-BFB2-E331832C7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190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242D-1715-49B0-979C-DE03F7292DE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6BE6E-E03D-4C75-BFB2-E331832C7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396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242D-1715-49B0-979C-DE03F7292DE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6BE6E-E03D-4C75-BFB2-E331832C7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208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8242D-1715-49B0-979C-DE03F7292DE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6BE6E-E03D-4C75-BFB2-E331832C7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702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http://www.photolibrary.fema.gov/photolibrary/photodetails.do?id=10548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6220" y="2598351"/>
            <a:ext cx="10610850" cy="2387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Matt Campbell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4900" dirty="0" smtClean="0">
                <a:solidFill>
                  <a:schemeClr val="bg1"/>
                </a:solidFill>
              </a:rPr>
              <a:t>U.S. Federal Emergency Management Agency</a:t>
            </a:r>
            <a:br>
              <a:rPr lang="en-US" sz="4900" dirty="0" smtClean="0">
                <a:solidFill>
                  <a:schemeClr val="bg1"/>
                </a:solidFill>
              </a:rPr>
            </a:br>
            <a:r>
              <a:rPr lang="en-US" sz="4900" dirty="0" smtClean="0">
                <a:solidFill>
                  <a:schemeClr val="bg1"/>
                </a:solidFill>
              </a:rPr>
              <a:t>Washington, DC</a:t>
            </a:r>
            <a:br>
              <a:rPr lang="en-US" sz="4900" dirty="0" smtClean="0">
                <a:solidFill>
                  <a:schemeClr val="bg1"/>
                </a:solidFill>
              </a:rPr>
            </a:br>
            <a:r>
              <a:rPr lang="en-US" sz="4900" dirty="0" smtClean="0">
                <a:solidFill>
                  <a:schemeClr val="bg1"/>
                </a:solidFill>
              </a:rPr>
              <a:t/>
            </a:r>
            <a:br>
              <a:rPr lang="en-US" sz="4900" dirty="0" smtClean="0">
                <a:solidFill>
                  <a:schemeClr val="bg1"/>
                </a:solidFill>
              </a:rPr>
            </a:br>
            <a:r>
              <a:rPr lang="en-US" sz="3100" dirty="0" smtClean="0">
                <a:solidFill>
                  <a:schemeClr val="bg1"/>
                </a:solidFill>
              </a:rPr>
              <a:t>National Coordinator for Community Planning and Capacity Building</a:t>
            </a:r>
            <a:br>
              <a:rPr lang="en-US" sz="3100" dirty="0" smtClean="0">
                <a:solidFill>
                  <a:schemeClr val="bg1"/>
                </a:solidFill>
              </a:rPr>
            </a:br>
            <a:r>
              <a:rPr lang="en-US" sz="3100" dirty="0" smtClean="0">
                <a:solidFill>
                  <a:schemeClr val="bg1"/>
                </a:solidFill>
              </a:rPr>
              <a:t/>
            </a:r>
            <a:br>
              <a:rPr lang="en-US" sz="3100" dirty="0" smtClean="0">
                <a:solidFill>
                  <a:schemeClr val="bg1"/>
                </a:solidFill>
              </a:rPr>
            </a:br>
            <a:r>
              <a:rPr lang="en-US" sz="3100" dirty="0" smtClean="0">
                <a:solidFill>
                  <a:schemeClr val="bg1"/>
                </a:solidFill>
              </a:rPr>
              <a:t>matt.campbell@fema.dhs.gov</a:t>
            </a:r>
            <a:endParaRPr lang="en-US" sz="31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7799"/>
            <a:ext cx="4169229" cy="201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76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50964" y="370217"/>
            <a:ext cx="9144000" cy="609600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en-US" altLang="en-US" dirty="0" smtClean="0"/>
              <a:t>  </a:t>
            </a:r>
            <a:r>
              <a:rPr lang="en-US" altLang="en-US" sz="4900" b="1" dirty="0" smtClean="0">
                <a:solidFill>
                  <a:schemeClr val="bg1"/>
                </a:solidFill>
              </a:rPr>
              <a:t>FEMA Mission Statement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697039" y="1219200"/>
            <a:ext cx="8797925" cy="213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173038" indent="-173038">
              <a:buClr>
                <a:srgbClr val="FFFF00"/>
              </a:buClr>
              <a:buSzPct val="85000"/>
              <a:buNone/>
            </a:pPr>
            <a:r>
              <a:rPr lang="en-US" altLang="en-US" sz="2600" i="1" dirty="0">
                <a:solidFill>
                  <a:schemeClr val="bg1"/>
                </a:solidFill>
                <a:latin typeface="+mn-lt"/>
              </a:rPr>
              <a:t>	“</a:t>
            </a:r>
            <a:r>
              <a:rPr lang="en-US" altLang="en-US" i="1" dirty="0" smtClean="0">
                <a:solidFill>
                  <a:schemeClr val="bg1"/>
                </a:solidFill>
                <a:latin typeface="+mn-lt"/>
              </a:rPr>
              <a:t>FEMA's mission is to support our citizens and first responders to ensure that as a Nation we work together to build, sustain, and improve our capability to prepare for, protect against, respond to, recover from, and mitigate all hazards.”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AACAC16-60F6-4F11-B85A-AE69AC5EFE7B}" type="slidenum">
              <a:rPr lang="en-US" altLang="en-US" sz="1100">
                <a:solidFill>
                  <a:srgbClr val="FFFFFF"/>
                </a:solidFill>
              </a:rPr>
              <a:pPr/>
              <a:t>2</a:t>
            </a:fld>
            <a:endParaRPr lang="en-US" altLang="en-US" sz="1100">
              <a:solidFill>
                <a:srgbClr val="FFFFFF"/>
              </a:solidFill>
            </a:endParaRPr>
          </a:p>
        </p:txBody>
      </p:sp>
      <p:pic>
        <p:nvPicPr>
          <p:cNvPr id="9222" name="Picture 8" descr="Pensacola,FL.,9/19/2004-- Joane Hale from the Oklahoma Disaster Medical team (DMAT) does a check up on young Taylor Douglas following hurricane Iv..."/>
          <p:cNvPicPr>
            <a:picLocks noChangeAspect="1" noChangeArrowheads="1"/>
          </p:cNvPicPr>
          <p:nvPr/>
        </p:nvPicPr>
        <p:blipFill>
          <a:blip r:embed="rId3">
            <a:lum bright="6000" contrast="14000"/>
          </a:blip>
          <a:srcRect/>
          <a:stretch>
            <a:fillRect/>
          </a:stretch>
        </p:blipFill>
        <p:spPr bwMode="auto">
          <a:xfrm>
            <a:off x="4876800" y="3657601"/>
            <a:ext cx="2438400" cy="1831975"/>
          </a:xfrm>
          <a:prstGeom prst="rect">
            <a:avLst/>
          </a:prstGeom>
          <a:noFill/>
          <a:ln w="6350">
            <a:solidFill>
              <a:schemeClr val="accent2">
                <a:lumMod val="50000"/>
                <a:alpha val="85000"/>
              </a:schemeClr>
            </a:solidFill>
            <a:miter lim="800000"/>
            <a:headEnd/>
            <a:tailEnd/>
          </a:ln>
        </p:spPr>
      </p:pic>
      <p:pic>
        <p:nvPicPr>
          <p:cNvPr id="9223" name="Picture 9" descr="Atlanta, GA, Sept 3, 2004 -- Supplies stand ready for delivery at a logistics center near Atlanta, as hurricanes continue to batter Florida. FEMA ...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lum bright="10000" contrast="16000"/>
          </a:blip>
          <a:srcRect/>
          <a:stretch>
            <a:fillRect/>
          </a:stretch>
        </p:blipFill>
        <p:spPr bwMode="auto">
          <a:xfrm>
            <a:off x="1828800" y="3657600"/>
            <a:ext cx="2362200" cy="1828800"/>
          </a:xfrm>
          <a:prstGeom prst="rect">
            <a:avLst/>
          </a:prstGeom>
          <a:noFill/>
          <a:ln w="6350">
            <a:solidFill>
              <a:schemeClr val="accent2">
                <a:lumMod val="50000"/>
                <a:alpha val="85000"/>
              </a:schemeClr>
            </a:solidFill>
            <a:miter lim="800000"/>
            <a:headEnd/>
            <a:tailEnd/>
          </a:ln>
        </p:spPr>
      </p:pic>
      <p:pic>
        <p:nvPicPr>
          <p:cNvPr id="9224" name="Picture 10" descr="4175-18"/>
          <p:cNvPicPr>
            <a:picLocks noChangeAspect="1" noChangeArrowheads="1"/>
          </p:cNvPicPr>
          <p:nvPr/>
        </p:nvPicPr>
        <p:blipFill>
          <a:blip r:embed="rId6">
            <a:lum bright="4000" contrast="16000"/>
          </a:blip>
          <a:srcRect/>
          <a:stretch>
            <a:fillRect/>
          </a:stretch>
        </p:blipFill>
        <p:spPr bwMode="auto">
          <a:xfrm>
            <a:off x="8077201" y="3657600"/>
            <a:ext cx="2220913" cy="1828800"/>
          </a:xfrm>
          <a:prstGeom prst="rect">
            <a:avLst/>
          </a:prstGeom>
          <a:noFill/>
          <a:ln w="6350">
            <a:solidFill>
              <a:schemeClr val="accent2">
                <a:lumMod val="50000"/>
                <a:alpha val="85000"/>
              </a:schemeClr>
            </a:solidFill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81" y="130833"/>
            <a:ext cx="2250438" cy="108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03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National Preparedness System</a:t>
            </a:r>
            <a:r>
              <a:rPr lang="en-US" sz="4800" dirty="0">
                <a:solidFill>
                  <a:schemeClr val="bg1"/>
                </a:solidFill>
              </a:rPr>
              <a:t/>
            </a:r>
            <a:br>
              <a:rPr lang="en-US" sz="4800" dirty="0">
                <a:solidFill>
                  <a:schemeClr val="bg1"/>
                </a:solidFill>
              </a:rPr>
            </a:b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73629"/>
            <a:ext cx="10515600" cy="4642077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en-US" sz="3600" dirty="0" smtClean="0">
                <a:solidFill>
                  <a:schemeClr val="bg1"/>
                </a:solidFill>
                <a:latin typeface="+mn-lt"/>
              </a:rPr>
              <a:t>National 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Response </a:t>
            </a:r>
            <a:r>
              <a:rPr lang="en-US" sz="3600" dirty="0" smtClean="0">
                <a:solidFill>
                  <a:schemeClr val="bg1"/>
                </a:solidFill>
                <a:latin typeface="+mn-lt"/>
              </a:rPr>
              <a:t>Framework</a:t>
            </a:r>
          </a:p>
          <a:p>
            <a:pPr lvl="1"/>
            <a:endParaRPr lang="en-US" sz="3600" dirty="0">
              <a:solidFill>
                <a:schemeClr val="bg1"/>
              </a:solidFill>
              <a:latin typeface="+mn-lt"/>
            </a:endParaRPr>
          </a:p>
          <a:p>
            <a:pPr lvl="1"/>
            <a:r>
              <a:rPr lang="en-US" sz="3600" dirty="0" smtClean="0">
                <a:solidFill>
                  <a:schemeClr val="bg1"/>
                </a:solidFill>
                <a:latin typeface="+mn-lt"/>
              </a:rPr>
              <a:t>National Mitigation Framework</a:t>
            </a:r>
          </a:p>
          <a:p>
            <a:pPr lvl="2"/>
            <a:r>
              <a:rPr lang="en-US" sz="2600" i="1" dirty="0">
                <a:solidFill>
                  <a:schemeClr val="bg1">
                    <a:lumMod val="85000"/>
                  </a:schemeClr>
                </a:solidFill>
              </a:rPr>
              <a:t>Mitigation Core </a:t>
            </a:r>
            <a:r>
              <a:rPr lang="en-US" sz="2600" i="1" dirty="0" smtClean="0">
                <a:solidFill>
                  <a:schemeClr val="bg1">
                    <a:lumMod val="85000"/>
                  </a:schemeClr>
                </a:solidFill>
              </a:rPr>
              <a:t>Capabilities:</a:t>
            </a:r>
            <a:endParaRPr lang="en-US" sz="2600" i="1" dirty="0">
              <a:solidFill>
                <a:schemeClr val="bg1">
                  <a:lumMod val="85000"/>
                </a:schemeClr>
              </a:solidFill>
            </a:endParaRPr>
          </a:p>
          <a:p>
            <a:pPr marL="1371600" lvl="3" indent="0">
              <a:buNone/>
            </a:pPr>
            <a:r>
              <a:rPr lang="en-US" sz="2300" dirty="0" smtClean="0">
                <a:solidFill>
                  <a:schemeClr val="bg1">
                    <a:lumMod val="85000"/>
                  </a:schemeClr>
                </a:solidFill>
              </a:rPr>
              <a:t>Coordination				Planning</a:t>
            </a:r>
          </a:p>
          <a:p>
            <a:pPr marL="1371600" lvl="3" indent="0">
              <a:buNone/>
            </a:pPr>
            <a:r>
              <a:rPr lang="en-US" sz="2300" dirty="0" smtClean="0">
                <a:solidFill>
                  <a:schemeClr val="bg1">
                    <a:lumMod val="85000"/>
                  </a:schemeClr>
                </a:solidFill>
              </a:rPr>
              <a:t>Public </a:t>
            </a:r>
            <a:r>
              <a:rPr lang="en-US" sz="2300" dirty="0">
                <a:solidFill>
                  <a:schemeClr val="bg1">
                    <a:lumMod val="85000"/>
                  </a:schemeClr>
                </a:solidFill>
              </a:rPr>
              <a:t>Information </a:t>
            </a:r>
            <a:r>
              <a:rPr lang="en-US" sz="2300" dirty="0" smtClean="0">
                <a:solidFill>
                  <a:schemeClr val="bg1">
                    <a:lumMod val="85000"/>
                  </a:schemeClr>
                </a:solidFill>
              </a:rPr>
              <a:t>			Community </a:t>
            </a:r>
            <a:r>
              <a:rPr lang="en-US" sz="2300" dirty="0">
                <a:solidFill>
                  <a:schemeClr val="bg1">
                    <a:lumMod val="85000"/>
                  </a:schemeClr>
                </a:solidFill>
              </a:rPr>
              <a:t>Resilience</a:t>
            </a:r>
          </a:p>
          <a:p>
            <a:pPr marL="1371600" lvl="3" indent="0">
              <a:buNone/>
            </a:pPr>
            <a:r>
              <a:rPr lang="en-US" sz="2300" dirty="0">
                <a:solidFill>
                  <a:schemeClr val="bg1">
                    <a:lumMod val="85000"/>
                  </a:schemeClr>
                </a:solidFill>
              </a:rPr>
              <a:t>Long-Term Vulnerability </a:t>
            </a:r>
            <a:r>
              <a:rPr lang="en-US" sz="2300" dirty="0" smtClean="0">
                <a:solidFill>
                  <a:schemeClr val="bg1">
                    <a:lumMod val="85000"/>
                  </a:schemeClr>
                </a:solidFill>
              </a:rPr>
              <a:t>Reduction	Risk </a:t>
            </a:r>
            <a:r>
              <a:rPr lang="en-US" sz="2300" dirty="0">
                <a:solidFill>
                  <a:schemeClr val="bg1">
                    <a:lumMod val="85000"/>
                  </a:schemeClr>
                </a:solidFill>
              </a:rPr>
              <a:t>and Disaster Resilience Assessment</a:t>
            </a:r>
          </a:p>
          <a:p>
            <a:pPr marL="1371600" lvl="3" indent="0">
              <a:buNone/>
            </a:pPr>
            <a:r>
              <a:rPr lang="en-US" sz="2300" dirty="0">
                <a:solidFill>
                  <a:schemeClr val="bg1">
                    <a:lumMod val="85000"/>
                  </a:schemeClr>
                </a:solidFill>
              </a:rPr>
              <a:t>Threats and Hazards Identification</a:t>
            </a:r>
          </a:p>
          <a:p>
            <a:pPr lvl="1"/>
            <a:endParaRPr lang="en-US" sz="3600" dirty="0" smtClean="0">
              <a:solidFill>
                <a:schemeClr val="bg1"/>
              </a:solidFill>
              <a:latin typeface="+mn-lt"/>
            </a:endParaRPr>
          </a:p>
          <a:p>
            <a:pPr lvl="1"/>
            <a:r>
              <a:rPr lang="en-US" sz="3600" dirty="0" smtClean="0">
                <a:solidFill>
                  <a:schemeClr val="bg1"/>
                </a:solidFill>
                <a:latin typeface="+mn-lt"/>
              </a:rPr>
              <a:t>National 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Disaster Recovery Framework</a:t>
            </a:r>
          </a:p>
          <a:p>
            <a:pPr lvl="2"/>
            <a:r>
              <a:rPr lang="en-US" sz="2400" i="1" dirty="0" smtClean="0">
                <a:solidFill>
                  <a:schemeClr val="bg1">
                    <a:lumMod val="85000"/>
                  </a:schemeClr>
                </a:solidFill>
              </a:rPr>
              <a:t>Recovery Core Capabilities: </a:t>
            </a:r>
          </a:p>
          <a:p>
            <a:pPr marL="1371600" lvl="3" indent="0">
              <a:buNone/>
            </a:pPr>
            <a:r>
              <a:rPr lang="en-US" sz="2300" dirty="0" smtClean="0">
                <a:solidFill>
                  <a:schemeClr val="bg1">
                    <a:lumMod val="85000"/>
                  </a:schemeClr>
                </a:solidFill>
                <a:latin typeface="+mn-lt"/>
              </a:rPr>
              <a:t>Coordination				Planning </a:t>
            </a:r>
          </a:p>
          <a:p>
            <a:pPr marL="1371600" lvl="3" indent="0">
              <a:buNone/>
            </a:pPr>
            <a:r>
              <a:rPr lang="en-US" sz="2300" dirty="0" smtClean="0">
                <a:solidFill>
                  <a:schemeClr val="bg1">
                    <a:lumMod val="85000"/>
                  </a:schemeClr>
                </a:solidFill>
                <a:latin typeface="+mn-lt"/>
              </a:rPr>
              <a:t>Public Information			Economic </a:t>
            </a:r>
          </a:p>
          <a:p>
            <a:pPr marL="1371600" lvl="3" indent="0">
              <a:buNone/>
            </a:pPr>
            <a:r>
              <a:rPr lang="en-US" sz="2300" dirty="0" smtClean="0">
                <a:solidFill>
                  <a:schemeClr val="bg1">
                    <a:lumMod val="85000"/>
                  </a:schemeClr>
                </a:solidFill>
                <a:latin typeface="+mn-lt"/>
              </a:rPr>
              <a:t>Housing				Infrastructure</a:t>
            </a:r>
          </a:p>
          <a:p>
            <a:pPr marL="1371600" lvl="3" indent="0">
              <a:buNone/>
            </a:pPr>
            <a:r>
              <a:rPr lang="en-US" sz="2300" dirty="0" smtClean="0">
                <a:solidFill>
                  <a:schemeClr val="bg1">
                    <a:lumMod val="85000"/>
                  </a:schemeClr>
                </a:solidFill>
                <a:latin typeface="+mn-lt"/>
              </a:rPr>
              <a:t>Health and Social Services		Natural and Cultural Resources</a:t>
            </a:r>
          </a:p>
          <a:p>
            <a:pPr lvl="1"/>
            <a:endParaRPr lang="en-US" sz="2800" dirty="0">
              <a:solidFill>
                <a:schemeClr val="bg1"/>
              </a:solidFill>
              <a:latin typeface="+mn-lt"/>
            </a:endParaRPr>
          </a:p>
          <a:p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0" y="5407096"/>
            <a:ext cx="2938072" cy="142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97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National Disaster Recovery Framework</a:t>
            </a:r>
            <a:r>
              <a:rPr lang="en-US" dirty="0">
                <a:solidFill>
                  <a:schemeClr val="bg1"/>
                </a:solidFill>
                <a:latin typeface="+mn-lt"/>
              </a:rPr>
              <a:t/>
            </a:r>
            <a:br>
              <a:rPr lang="en-US" dirty="0">
                <a:solidFill>
                  <a:schemeClr val="bg1"/>
                </a:solidFill>
                <a:latin typeface="+mn-lt"/>
              </a:rPr>
            </a:b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7064829" cy="4351338"/>
          </a:xfrm>
        </p:spPr>
        <p:txBody>
          <a:bodyPr/>
          <a:lstStyle/>
          <a:p>
            <a:pPr lvl="1"/>
            <a:r>
              <a:rPr lang="en-US" sz="2800" dirty="0" smtClean="0">
                <a:solidFill>
                  <a:schemeClr val="bg1"/>
                </a:solidFill>
                <a:latin typeface="+mn-lt"/>
              </a:rPr>
              <a:t>Elevates focus on recovery</a:t>
            </a:r>
          </a:p>
          <a:p>
            <a:pPr lvl="1"/>
            <a:r>
              <a:rPr lang="en-US" sz="2800" dirty="0" smtClean="0">
                <a:solidFill>
                  <a:schemeClr val="bg1"/>
                </a:solidFill>
                <a:latin typeface="+mn-lt"/>
              </a:rPr>
              <a:t>Sets 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national policy and </a:t>
            </a:r>
            <a:r>
              <a:rPr lang="en-US" sz="2800" dirty="0" smtClean="0">
                <a:solidFill>
                  <a:schemeClr val="bg1"/>
                </a:solidFill>
                <a:latin typeface="+mn-lt"/>
              </a:rPr>
              <a:t>doctrine</a:t>
            </a:r>
          </a:p>
          <a:p>
            <a:pPr lvl="1"/>
            <a:r>
              <a:rPr lang="en-US" sz="2800" dirty="0" smtClean="0">
                <a:solidFill>
                  <a:schemeClr val="bg1"/>
                </a:solidFill>
              </a:rPr>
              <a:t>R</a:t>
            </a:r>
            <a:r>
              <a:rPr lang="en-US" sz="2800" dirty="0" smtClean="0">
                <a:solidFill>
                  <a:schemeClr val="bg1"/>
                </a:solidFill>
                <a:latin typeface="+mn-lt"/>
              </a:rPr>
              <a:t>ecommended recovery roles: 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  <a:latin typeface="+mn-lt"/>
              </a:rPr>
              <a:t>Federal, State, Local, Business, Non-Profit, Public</a:t>
            </a:r>
            <a:endParaRPr lang="en-US" dirty="0">
              <a:solidFill>
                <a:schemeClr val="bg1"/>
              </a:solidFill>
              <a:latin typeface="+mn-lt"/>
            </a:endParaRPr>
          </a:p>
          <a:p>
            <a:pPr lvl="1"/>
            <a:r>
              <a:rPr lang="en-US" sz="2800" dirty="0" smtClean="0">
                <a:solidFill>
                  <a:schemeClr val="bg1"/>
                </a:solidFill>
                <a:latin typeface="+mn-lt"/>
              </a:rPr>
              <a:t>Defines Leadership</a:t>
            </a:r>
            <a:endParaRPr lang="en-US" sz="2800" dirty="0">
              <a:solidFill>
                <a:schemeClr val="bg1"/>
              </a:solidFill>
              <a:latin typeface="+mn-lt"/>
            </a:endParaRPr>
          </a:p>
          <a:p>
            <a:pPr lvl="1"/>
            <a:r>
              <a:rPr lang="en-US" sz="2800" dirty="0">
                <a:solidFill>
                  <a:schemeClr val="bg1"/>
                </a:solidFill>
                <a:latin typeface="+mn-lt"/>
              </a:rPr>
              <a:t>Coordination Structure</a:t>
            </a:r>
          </a:p>
          <a:p>
            <a:pPr lvl="1"/>
            <a:r>
              <a:rPr lang="en-US" sz="2800" dirty="0">
                <a:solidFill>
                  <a:schemeClr val="bg1"/>
                </a:solidFill>
                <a:latin typeface="+mn-lt"/>
              </a:rPr>
              <a:t>Planning</a:t>
            </a:r>
          </a:p>
          <a:p>
            <a:pPr lvl="1"/>
            <a:r>
              <a:rPr lang="en-US" sz="2800" dirty="0">
                <a:solidFill>
                  <a:schemeClr val="bg1"/>
                </a:solidFill>
                <a:latin typeface="+mn-lt"/>
              </a:rPr>
              <a:t>Resilience and Mitigation</a:t>
            </a:r>
          </a:p>
          <a:p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0" y="5407096"/>
            <a:ext cx="2938072" cy="14209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4660">
            <a:off x="8476587" y="1663003"/>
            <a:ext cx="2871984" cy="36722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6632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Recovery Leadership</a:t>
            </a:r>
            <a:r>
              <a:rPr lang="en-US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en-US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Federal </a:t>
            </a: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Disaster Recovery Coordinator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State Disaster Recovery Coordinator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Local Disaster Recovery Management</a:t>
            </a:r>
          </a:p>
          <a:p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0" y="5407096"/>
            <a:ext cx="2938072" cy="1420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5844"/>
          <a:stretch/>
        </p:blipFill>
        <p:spPr>
          <a:xfrm>
            <a:off x="6934200" y="0"/>
            <a:ext cx="6444343" cy="68580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4660">
            <a:off x="3119668" y="4065565"/>
            <a:ext cx="1592905" cy="2036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4648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Coordination</a:t>
            </a:r>
            <a:br>
              <a:rPr lang="en-US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175" y="1278741"/>
            <a:ext cx="6923049" cy="5006085"/>
          </a:xfrm>
        </p:spPr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Recovery </a:t>
            </a: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Support Functions </a:t>
            </a: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(RSF) and </a:t>
            </a: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Interagency </a:t>
            </a: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Coordination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1800" dirty="0" smtClean="0">
                <a:solidFill>
                  <a:srgbClr val="FF9B3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Community Planning &amp; Capacity Building RSF </a:t>
            </a:r>
            <a:r>
              <a:rPr lang="en-US" sz="18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600" i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FEMA</a:t>
            </a:r>
            <a:r>
              <a:rPr lang="en-US" sz="16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1800" dirty="0" smtClean="0">
                <a:solidFill>
                  <a:srgbClr val="FF9B3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Economic RSF </a:t>
            </a:r>
            <a:r>
              <a:rPr lang="en-US" sz="18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600" i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Economic Development Administration</a:t>
            </a:r>
            <a:r>
              <a:rPr lang="en-US" sz="16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1800" dirty="0" smtClean="0">
                <a:solidFill>
                  <a:srgbClr val="FF9B3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Health &amp; Social Services	RSF </a:t>
            </a:r>
            <a:r>
              <a:rPr lang="en-US" sz="16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600" i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Health and Human Services</a:t>
            </a:r>
            <a:r>
              <a:rPr lang="en-US" sz="16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1800" dirty="0" smtClean="0">
                <a:solidFill>
                  <a:srgbClr val="FF9B3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Housing RSF</a:t>
            </a:r>
            <a:r>
              <a:rPr lang="en-US" sz="18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6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600" i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Department of Housing and Urban Development</a:t>
            </a:r>
            <a:r>
              <a:rPr lang="en-US" sz="16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1800" dirty="0" smtClean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1800" dirty="0" smtClean="0">
                <a:solidFill>
                  <a:srgbClr val="FF9B3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Natural &amp; Cultural Resources RSF  </a:t>
            </a:r>
            <a:r>
              <a:rPr lang="en-US" sz="16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600" i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Department of Interior</a:t>
            </a:r>
            <a:r>
              <a:rPr lang="en-US" sz="16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1800" dirty="0" smtClean="0">
                <a:solidFill>
                  <a:srgbClr val="FF9B3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Infrastructure RSF  </a:t>
            </a:r>
            <a:r>
              <a:rPr lang="en-US" sz="16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600" i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US Army Corps of Engineers</a:t>
            </a:r>
            <a:r>
              <a:rPr lang="en-US" sz="16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180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Mitigation and Sustainability Advisors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Primary </a:t>
            </a: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and Support Agencies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Recovery </a:t>
            </a: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Support </a:t>
            </a: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Strategy</a:t>
            </a:r>
            <a:endParaRPr lang="en-US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0" y="5407096"/>
            <a:ext cx="2938072" cy="14209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7" r="-1"/>
          <a:stretch/>
        </p:blipFill>
        <p:spPr>
          <a:xfrm>
            <a:off x="8138409" y="0"/>
            <a:ext cx="8686679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4660">
            <a:off x="5838965" y="4723805"/>
            <a:ext cx="1438948" cy="1839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5866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5891"/>
            <a:ext cx="10515600" cy="1325563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Expanding Disaster Management</a:t>
            </a:r>
            <a:endParaRPr lang="en-US" b="1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1082"/>
            <a:ext cx="10820400" cy="4351338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Emergency Managers cannot possibly handle all disaster management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Long-term resilience requires urban planners, </a:t>
            </a:r>
            <a:r>
              <a:rPr lang="en-US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health </a:t>
            </a: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professionals, economic and international developers, social services professionals, </a:t>
            </a:r>
            <a:r>
              <a:rPr lang="en-US" dirty="0" err="1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to take responsibility for mitigating risks, reshaping disaster recovery</a:t>
            </a:r>
            <a:r>
              <a:rPr lang="en-US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" t="11746" r="3906" b="53492"/>
          <a:stretch/>
        </p:blipFill>
        <p:spPr>
          <a:xfrm>
            <a:off x="945070" y="3763811"/>
            <a:ext cx="9918874" cy="30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16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Planning</a:t>
            </a:r>
            <a:br>
              <a:rPr lang="en-US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942" y="1466396"/>
            <a:ext cx="10515600" cy="4351338"/>
          </a:xfrm>
        </p:spPr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Pre-Disaster </a:t>
            </a: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Planning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Post-Disaster Planning</a:t>
            </a:r>
          </a:p>
          <a:p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0" y="5407096"/>
            <a:ext cx="2938072" cy="1420924"/>
          </a:xfrm>
          <a:prstGeom prst="rect">
            <a:avLst/>
          </a:prstGeom>
        </p:spPr>
      </p:pic>
      <p:pic>
        <p:nvPicPr>
          <p:cNvPr id="9" name="Content Placeholder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861" y="903515"/>
            <a:ext cx="6994811" cy="50696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4660">
            <a:off x="2538599" y="3902014"/>
            <a:ext cx="1499651" cy="19175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1763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314" y="26057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Pre-Planning for Disasters</a:t>
            </a: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913" y="1422852"/>
            <a:ext cx="10515600" cy="5032375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solidFill>
                  <a:srgbClr val="FF9B3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Response Planning:</a:t>
            </a:r>
            <a:r>
              <a:rPr lang="en-US" b="1" dirty="0">
                <a:solidFill>
                  <a:schemeClr val="bg1">
                    <a:lumMod val="8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traditional focus of Emergency Management – roles and procedures for saving lives and immediate stabilization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solidFill>
                  <a:srgbClr val="FF9B3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Recovery Planning:  </a:t>
            </a:r>
            <a:r>
              <a:rPr lang="en-US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policies, roles, procedures for rebuilding that would be activated in time of disaster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solidFill>
                  <a:srgbClr val="FF9B3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Hazard Mitigation Planning: </a:t>
            </a:r>
            <a:r>
              <a:rPr lang="en-US" b="1" dirty="0">
                <a:solidFill>
                  <a:srgbClr val="DE6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evaluation of hazards and risks and identification of corrective actions and policies to reduce existing and future risk.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solidFill>
                  <a:srgbClr val="FF9B3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Comprehensive Plans and Land-Use Plans:  </a:t>
            </a:r>
            <a:r>
              <a:rPr lang="en-US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Community level planning for new development that ideally integrates evaluation of hazards.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solidFill>
                  <a:srgbClr val="FF9B3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Economic Development and Economic Resilience Planning:  </a:t>
            </a:r>
            <a:r>
              <a:rPr lang="en-US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Plans for local and regional economic expansion and diversification to increase capability to address shocks to local and regional economies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solidFill>
                  <a:srgbClr val="FF9B3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Site, System or Area Mitigation Plans </a:t>
            </a: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– such as watershed or flood </a:t>
            </a: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control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solidFill>
                  <a:srgbClr val="FF9B3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Policies and Regulations:  </a:t>
            </a: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set-back requirements, investment zones</a:t>
            </a:r>
            <a:endParaRPr lang="en-US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1509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Post Disaster Recovery Planning</a:t>
            </a:r>
            <a:br>
              <a:rPr lang="en-US" b="1" dirty="0" smtClean="0">
                <a:solidFill>
                  <a:schemeClr val="bg1"/>
                </a:solidFill>
              </a:rPr>
            </a:b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37" y="2250168"/>
            <a:ext cx="9204753" cy="43513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80457" y="1274638"/>
            <a:ext cx="95684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Engages community in the public recovery process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Enables </a:t>
            </a:r>
            <a:r>
              <a:rPr lang="en-US" sz="2400" dirty="0">
                <a:solidFill>
                  <a:schemeClr val="bg1"/>
                </a:solidFill>
              </a:rPr>
              <a:t>integration of long term strategic </a:t>
            </a:r>
            <a:r>
              <a:rPr lang="en-US" sz="2400" dirty="0" smtClean="0">
                <a:solidFill>
                  <a:schemeClr val="bg1"/>
                </a:solidFill>
              </a:rPr>
              <a:t>changes and mitigation measures</a:t>
            </a:r>
          </a:p>
        </p:txBody>
      </p:sp>
    </p:spTree>
    <p:extLst>
      <p:ext uri="{BB962C8B-B14F-4D97-AF65-F5344CB8AC3E}">
        <p14:creationId xmlns:p14="http://schemas.microsoft.com/office/powerpoint/2010/main" val="1452621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8486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Post Disaster </a:t>
            </a: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Recovery Planning</a:t>
            </a: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9021"/>
            <a:ext cx="10054279" cy="5748633"/>
          </a:xfrm>
        </p:spPr>
        <p:txBody>
          <a:bodyPr>
            <a:norm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4686300" algn="l"/>
              </a:tabLst>
            </a:pPr>
            <a:r>
              <a:rPr lang="en-US" b="1" dirty="0">
                <a:solidFill>
                  <a:srgbClr val="FF9B3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Regional or Community-Level Long-Term Recovery Plans</a:t>
            </a:r>
            <a:r>
              <a:rPr lang="en-US" b="1" dirty="0">
                <a:solidFill>
                  <a:srgbClr val="DE6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– Rapid </a:t>
            </a: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adaptation.  Development </a:t>
            </a: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of community goals, objectives,  policies, priorities and major reconstruction </a:t>
            </a: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projects.   Key is leadership and community participation.</a:t>
            </a:r>
            <a:endParaRPr lang="en-US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solidFill>
                  <a:srgbClr val="FF9B3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Site, Facility or System Specific </a:t>
            </a:r>
            <a:r>
              <a:rPr lang="en-US" b="1" dirty="0" smtClean="0">
                <a:solidFill>
                  <a:srgbClr val="FF9B3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Plans</a:t>
            </a:r>
            <a:r>
              <a:rPr lang="en-US" b="1" dirty="0" smtClean="0">
                <a:solidFill>
                  <a:srgbClr val="DE6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 s</a:t>
            </a: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uch </a:t>
            </a: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 </a:t>
            </a: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downtown redevelopment plan, school district recovery plan, or urban redesign plan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solidFill>
                  <a:srgbClr val="FF9B3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Updates to Pre-Existing Comprehensive, Land Use, Economic Development and Hazard Mitigation </a:t>
            </a:r>
            <a:r>
              <a:rPr lang="en-US" b="1" dirty="0" smtClean="0">
                <a:solidFill>
                  <a:srgbClr val="FF9B3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Plans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b="1" dirty="0" smtClean="0">
                <a:solidFill>
                  <a:srgbClr val="FF9B3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Policies and Requirements that Drive Investments</a:t>
            </a:r>
            <a:r>
              <a:rPr lang="en-US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Executive Order 13690 Federal Flood Risk Management Standard</a:t>
            </a:r>
            <a:endParaRPr lang="en-US" dirty="0">
              <a:solidFill>
                <a:srgbClr val="FF9B37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63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87150"/>
            <a:ext cx="10515600" cy="1325563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Challenges</a:t>
            </a:r>
            <a:r>
              <a:rPr lang="en-US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of Planning in the Post Disaster Environment</a:t>
            </a:r>
            <a:r>
              <a:rPr lang="en-US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Will to rebuild quickly, as before, in all but the worst disasters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Pre-existing trends and problems worsen</a:t>
            </a:r>
          </a:p>
          <a:p>
            <a:pPr marL="800100" lvl="1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Economy, loss of population, social problems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Distraction and short term thinking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Governments focused on spending and action - limited resources for planning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Struggle of </a:t>
            </a: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public </a:t>
            </a: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support and overwhelmed leadership </a:t>
            </a:r>
            <a:endParaRPr lang="en-US" dirty="0" smtClean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en-US" dirty="0" smtClean="0">
              <a:solidFill>
                <a:schemeClr val="bg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en-US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357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87150"/>
            <a:ext cx="10515600" cy="1325563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Advantages</a:t>
            </a:r>
            <a:r>
              <a:rPr lang="en-US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of Planning in the Post Disaster Environment</a:t>
            </a:r>
            <a:r>
              <a:rPr lang="en-US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Awareness of hazards and willingness to accept changes not feasible before disaster</a:t>
            </a:r>
            <a:endParaRPr lang="en-US" dirty="0" smtClean="0">
              <a:solidFill>
                <a:schemeClr val="bg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Leadership and owners forced </a:t>
            </a:r>
            <a:r>
              <a:rPr lang="en-US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re-think investments in major infrastructure that is destroyed or majorly damaged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Opportunity, if efforts focused, and planning occurs </a:t>
            </a: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early, to address pre</a:t>
            </a: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-existing </a:t>
            </a: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trends and problems </a:t>
            </a:r>
            <a:endParaRPr lang="en-US" dirty="0" smtClean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Funding available to implement plans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Gaining </a:t>
            </a: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public </a:t>
            </a: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support and application of </a:t>
            </a:r>
            <a:r>
              <a:rPr lang="en-US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strong leadership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en-US" dirty="0" smtClean="0">
              <a:solidFill>
                <a:schemeClr val="bg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en-US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073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742" y="5093381"/>
            <a:ext cx="5300483" cy="15880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308" y="34919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9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Community Planning and Capacity Building RSF</a:t>
            </a: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308" y="1216366"/>
            <a:ext cx="8721063" cy="5260634"/>
          </a:xfrm>
        </p:spPr>
        <p:txBody>
          <a:bodyPr>
            <a:norm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Enable local level post-disaster planning for recovery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Organize technical assistance, funding, education, 	data, guidance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Integrate </a:t>
            </a: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resilience, sustainability and risk considerations </a:t>
            </a: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into recovery plans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Build local capacity </a:t>
            </a: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 manage </a:t>
            </a: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recovery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Encourage community engagement in the recovery process</a:t>
            </a:r>
          </a:p>
          <a:p>
            <a:endParaRPr lang="en-US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042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Selected Elements and Examples of </a:t>
            </a:r>
            <a:r>
              <a:rPr lang="en-US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U.S. Urban </a:t>
            </a:r>
            <a:r>
              <a:rPr lang="en-US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Planning After Disaster</a:t>
            </a:r>
            <a:br>
              <a:rPr lang="en-US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b="1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Katrina, Louisiana and Coastal Planning</a:t>
            </a:r>
            <a:endParaRPr 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Greensburg </a:t>
            </a: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Kansas Long Term Community Recovery Plan, Rebuilding an Energy Efficient Green Town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Long </a:t>
            </a: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Island Smart Growth Partnership – Resilience Codes and Health Impact Assessment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Galveston Texas Long Term Community Recovery Plan and Historic District </a:t>
            </a:r>
            <a:r>
              <a:rPr lang="en-US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Redevelopment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Geographic </a:t>
            </a:r>
            <a:r>
              <a:rPr lang="en-US" dirty="0" smtClean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Information Systems and Scenario Planning</a:t>
            </a:r>
            <a:endParaRPr lang="en-US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850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21452"/>
            <a:ext cx="12192000" cy="609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828" y="0"/>
            <a:ext cx="10515600" cy="132556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Hurricane Katrina and Planning</a:t>
            </a:r>
            <a:endParaRPr lang="en-US" sz="4800" b="1" dirty="0">
              <a:solidFill>
                <a:schemeClr val="bg1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" t="24073" r="1623" b="7379"/>
          <a:stretch/>
        </p:blipFill>
        <p:spPr>
          <a:xfrm>
            <a:off x="587915" y="2971992"/>
            <a:ext cx="4746171" cy="2851866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684" y="2802245"/>
            <a:ext cx="3313288" cy="319135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69512" y="3544469"/>
            <a:ext cx="1691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BNOB PLAN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72500" y="1699973"/>
            <a:ext cx="51646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Total </a:t>
            </a:r>
            <a:r>
              <a:rPr lang="en-US" dirty="0">
                <a:solidFill>
                  <a:schemeClr val="bg1"/>
                </a:solidFill>
              </a:rPr>
              <a:t>damage for Katrina is estimated at $108 billion.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Costliest Hurricane in </a:t>
            </a:r>
            <a:r>
              <a:rPr lang="en-US" dirty="0">
                <a:solidFill>
                  <a:schemeClr val="bg1"/>
                </a:solidFill>
              </a:rPr>
              <a:t>US history</a:t>
            </a:r>
            <a:r>
              <a:rPr lang="en-US" dirty="0" smtClean="0">
                <a:solidFill>
                  <a:schemeClr val="bg1"/>
                </a:solidFill>
              </a:rPr>
              <a:t>.“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1577 Fatalities in Louisiana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Major loss of population in New Orleans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70023" y="1653806"/>
            <a:ext cx="5311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Multiple Planning Efforts in New Orleans 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caused problems for rebuilding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10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171" y="365125"/>
            <a:ext cx="11353800" cy="1325563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Recovery Planning </a:t>
            </a:r>
            <a:r>
              <a:rPr lang="en-US" sz="40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for Coastal Protection and Mitigation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1711"/>
            <a:ext cx="10515600" cy="435133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Managed Retreat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Relocation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Clustered re-development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Green infrastructure and ecosystem restoration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2726"/>
            <a:ext cx="12192000" cy="303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57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42" y="-2904"/>
            <a:ext cx="10546344" cy="6819969"/>
          </a:xfrm>
        </p:spPr>
      </p:pic>
    </p:spTree>
    <p:extLst>
      <p:ext uri="{BB962C8B-B14F-4D97-AF65-F5344CB8AC3E}">
        <p14:creationId xmlns:p14="http://schemas.microsoft.com/office/powerpoint/2010/main" val="3320470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973"/>
          <a:stretch/>
        </p:blipFill>
        <p:spPr>
          <a:xfrm>
            <a:off x="838200" y="544285"/>
            <a:ext cx="10160254" cy="587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70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458" y="561067"/>
            <a:ext cx="11604682" cy="1325563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Greensburg, Kansas: Long </a:t>
            </a:r>
            <a:r>
              <a:rPr lang="en-US" sz="49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Term Community Recovery </a:t>
            </a:r>
            <a:r>
              <a:rPr lang="en-US" sz="49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Plan &amp; </a:t>
            </a:r>
            <a:r>
              <a:rPr lang="en-US" sz="49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Rebuilding an Energy Efficient Green Town</a:t>
            </a: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48" y="2449287"/>
            <a:ext cx="3784827" cy="2523218"/>
          </a:xfrm>
        </p:spPr>
      </p:pic>
      <p:pic>
        <p:nvPicPr>
          <p:cNvPr id="8" name="Content Placehold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14" y="2449287"/>
            <a:ext cx="3784826" cy="2523218"/>
          </a:xfrm>
          <a:prstGeom prst="rect">
            <a:avLst/>
          </a:prstGeom>
        </p:spPr>
      </p:pic>
      <p:pic>
        <p:nvPicPr>
          <p:cNvPr id="14" name="Content Placeholder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431" y="2449287"/>
            <a:ext cx="3784827" cy="252321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17548" y="5535162"/>
            <a:ext cx="11561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Local Leadership </a:t>
            </a:r>
            <a:r>
              <a:rPr lang="en-US" dirty="0" smtClean="0">
                <a:solidFill>
                  <a:schemeClr val="bg1"/>
                </a:solidFill>
              </a:rPr>
              <a:t>– Outside Support - Participation - Cohesive Vision – Multiple Levels of Plans – State Support - Resources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56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723" y="791616"/>
            <a:ext cx="7892142" cy="1325563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Galveston Texas Long Term Community Recovery Plan and Historic District Redevelopment Plan</a:t>
            </a: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62000" y="2244734"/>
            <a:ext cx="6872968" cy="435133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Hurricane Ike – Major city-wide </a:t>
            </a:r>
            <a:r>
              <a:rPr lang="en-US" dirty="0">
                <a:solidFill>
                  <a:schemeClr val="bg1"/>
                </a:solidFill>
              </a:rPr>
              <a:t>f</a:t>
            </a:r>
            <a:r>
              <a:rPr lang="en-US" dirty="0" smtClean="0">
                <a:solidFill>
                  <a:schemeClr val="bg1"/>
                </a:solidFill>
              </a:rPr>
              <a:t>looding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Historic downtown 6-8’ of water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Long Term Community Recovery Planning Committee of 300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Cast Iron Façade Repair and Preservation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Downtown Redevelopment Plan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Gateway and tourism plan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Historic homes rehabilitation</a:t>
            </a:r>
          </a:p>
          <a:p>
            <a:endParaRPr lang="en-US" dirty="0"/>
          </a:p>
        </p:txBody>
      </p:sp>
      <p:pic>
        <p:nvPicPr>
          <p:cNvPr id="4" name="Content Placeholder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170" y="4546861"/>
            <a:ext cx="4480832" cy="29860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-191" t="3305" r="191" b="7175"/>
          <a:stretch/>
        </p:blipFill>
        <p:spPr>
          <a:xfrm>
            <a:off x="8175170" y="-57604"/>
            <a:ext cx="4016829" cy="266381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5416"/>
          <a:stretch/>
        </p:blipFill>
        <p:spPr>
          <a:xfrm>
            <a:off x="8175170" y="2124120"/>
            <a:ext cx="4076702" cy="28418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180" y="4965970"/>
            <a:ext cx="3047999" cy="203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755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10515600" cy="13255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Long Island Smart Growth Partnership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486" y="1482055"/>
            <a:ext cx="5617028" cy="4862511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+mn-lt"/>
              </a:rPr>
              <a:t>Intergovernmental coordinatio</a:t>
            </a:r>
            <a:r>
              <a:rPr lang="en-US" dirty="0" smtClean="0">
                <a:solidFill>
                  <a:schemeClr val="bg1"/>
                </a:solidFill>
              </a:rPr>
              <a:t>n and planning</a:t>
            </a:r>
            <a:endParaRPr lang="en-US" b="1" i="1" dirty="0" smtClean="0">
              <a:solidFill>
                <a:schemeClr val="bg1"/>
              </a:solidFill>
              <a:latin typeface="+mn-lt"/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Resilient building and zoning codes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Training for health impact assessment, scenario planning tools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Ecosystems services valuation</a:t>
            </a:r>
          </a:p>
          <a:p>
            <a:endParaRPr lang="en-US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2092" y="862258"/>
            <a:ext cx="1409700" cy="5638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5447" y="1856339"/>
            <a:ext cx="3385944" cy="46447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7196" y="4967533"/>
            <a:ext cx="3257550" cy="1533525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884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884" y="603832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9B37"/>
                </a:solidFill>
              </a:rPr>
              <a:t>Geographic Information Systems and Scenario Planning</a:t>
            </a:r>
            <a:endParaRPr lang="en-US" sz="2800" dirty="0">
              <a:solidFill>
                <a:srgbClr val="FF9B37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29395"/>
            <a:ext cx="10189029" cy="450293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58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i="1" dirty="0" smtClean="0">
                <a:solidFill>
                  <a:srgbClr val="FF9B37"/>
                </a:solidFill>
              </a:rPr>
              <a:t>Thank you!</a:t>
            </a:r>
          </a:p>
          <a:p>
            <a:pPr marL="0" indent="0">
              <a:buNone/>
            </a:pPr>
            <a:endParaRPr lang="en-US" sz="3200" dirty="0">
              <a:solidFill>
                <a:srgbClr val="FF9B37"/>
              </a:solidFill>
            </a:endParaRPr>
          </a:p>
          <a:p>
            <a:pPr marL="0" indent="0" algn="ctr">
              <a:buNone/>
            </a:pPr>
            <a:r>
              <a:rPr lang="en-US" sz="3200" dirty="0" smtClean="0">
                <a:solidFill>
                  <a:srgbClr val="FF9B37"/>
                </a:solidFill>
              </a:rPr>
              <a:t>Matt Campbell</a:t>
            </a:r>
          </a:p>
          <a:p>
            <a:pPr marL="0" indent="0" algn="ctr">
              <a:buNone/>
            </a:pPr>
            <a:r>
              <a:rPr lang="en-US" sz="3200" dirty="0" smtClean="0">
                <a:solidFill>
                  <a:srgbClr val="FF9B37"/>
                </a:solidFill>
              </a:rPr>
              <a:t>FEMA</a:t>
            </a:r>
          </a:p>
          <a:p>
            <a:pPr marL="0" indent="0" algn="ctr">
              <a:buNone/>
            </a:pPr>
            <a:r>
              <a:rPr lang="en-US" sz="3200" dirty="0" smtClean="0">
                <a:solidFill>
                  <a:srgbClr val="FF9B37"/>
                </a:solidFill>
              </a:rPr>
              <a:t>Matt.Campbell@fema.dhs.gov</a:t>
            </a:r>
            <a:endParaRPr lang="en-US" sz="3200" dirty="0">
              <a:solidFill>
                <a:srgbClr val="FF9B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1927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76" y="305457"/>
            <a:ext cx="8545285" cy="1325563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Long Term Housing Recovery Planning</a:t>
            </a: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037" y="4368234"/>
            <a:ext cx="3743789" cy="24897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037" y="1893690"/>
            <a:ext cx="3710383" cy="2586641"/>
          </a:xfrm>
          <a:prstGeom prst="rect">
            <a:avLst/>
          </a:prstGeom>
        </p:spPr>
      </p:pic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037" y="-1106193"/>
            <a:ext cx="3710383" cy="558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9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Infrastructure Recovery Planning</a:t>
            </a: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48" y="2055813"/>
            <a:ext cx="3121152" cy="20665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48" y="0"/>
            <a:ext cx="3121152" cy="2072707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1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Economic Recovery Planning</a:t>
            </a: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592" y="2065751"/>
            <a:ext cx="3363408" cy="2525486"/>
          </a:xfrm>
          <a:prstGeom prst="rect">
            <a:avLst/>
          </a:prstGeom>
        </p:spPr>
      </p:pic>
      <p:pic>
        <p:nvPicPr>
          <p:cNvPr id="6" name="Content Placehold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592" y="0"/>
            <a:ext cx="3468705" cy="2306824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35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444" y="1967176"/>
            <a:ext cx="5879556" cy="49867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Lyons, Colorado recovery planning, FEMA and </a:t>
            </a:r>
            <a:r>
              <a:rPr lang="en-US" sz="4000" dirty="0" smtClean="0">
                <a:solidFill>
                  <a:schemeClr val="bg1"/>
                </a:solidFill>
              </a:rPr>
              <a:t>American Planning Association</a:t>
            </a:r>
            <a:r>
              <a:rPr lang="en-US" sz="4000" dirty="0">
                <a:solidFill>
                  <a:schemeClr val="bg1"/>
                </a:solidFill>
              </a:rPr>
              <a:t/>
            </a:r>
            <a:br>
              <a:rPr lang="en-US" sz="40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743" y="1443813"/>
            <a:ext cx="7886700" cy="4351338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92520">
            <a:off x="2152650" y="2617481"/>
            <a:ext cx="291465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040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Natural and Cultural Resource Recovery Planning</a:t>
            </a:r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23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Why Plan After a Disaster: Key objectives for Community Recovery Planning</a:t>
            </a:r>
            <a:br>
              <a:rPr lang="en-US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11086"/>
            <a:ext cx="10515600" cy="4565877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1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3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Systematic, strategic, and inclusive</a:t>
            </a:r>
          </a:p>
          <a:p>
            <a:pPr marL="342900" marR="0" lvl="0" indent="-342900">
              <a:lnSpc>
                <a:spcPct val="11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3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Inclusive, accessible, culturally and linguistically appropriate local stakeholder engagement process</a:t>
            </a:r>
          </a:p>
          <a:p>
            <a:pPr marL="342900" marR="0" lvl="0" indent="-342900">
              <a:lnSpc>
                <a:spcPct val="11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3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Incorporate resilience, mitigation, and sustainability and long-range considerations </a:t>
            </a:r>
          </a:p>
          <a:p>
            <a:pPr marL="342900" marR="0" lvl="0" indent="-342900">
              <a:lnSpc>
                <a:spcPct val="11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3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Ensure a more effective and efficient use of state, Federal, nongovernmental, and private sector funds;</a:t>
            </a:r>
          </a:p>
          <a:p>
            <a:pPr marL="342900" marR="0" lvl="0" indent="-342900">
              <a:lnSpc>
                <a:spcPct val="11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3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Community-wide support and understanding of sustainability and resiliency principles </a:t>
            </a:r>
          </a:p>
          <a:p>
            <a:pPr marL="342900" marR="0" lvl="0" indent="-342900">
              <a:lnSpc>
                <a:spcPct val="117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3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Shorten and better communicate the recovery timeline and improve specific recovery outcomes through more effective locally based decision-making and </a:t>
            </a:r>
            <a:r>
              <a:rPr lang="en-US" sz="23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management.</a:t>
            </a:r>
            <a:endParaRPr lang="en-US" sz="2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902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2195</TotalTime>
  <Words>901</Words>
  <Application>Microsoft Office PowerPoint</Application>
  <PresentationFormat>Widescreen</PresentationFormat>
  <Paragraphs>143</Paragraphs>
  <Slides>31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Symbol</vt:lpstr>
      <vt:lpstr>Times New Roman</vt:lpstr>
      <vt:lpstr>Office Theme</vt:lpstr>
      <vt:lpstr>Matt Campbell  U.S. Federal Emergency Management Agency Washington, DC  National Coordinator for Community Planning and Capacity Building  matt.campbell@fema.dhs.gov</vt:lpstr>
      <vt:lpstr>  FEMA Mission Statement</vt:lpstr>
      <vt:lpstr>National Preparedness System </vt:lpstr>
      <vt:lpstr>National Disaster Recovery Framework </vt:lpstr>
      <vt:lpstr>Recovery Leadership: </vt:lpstr>
      <vt:lpstr>Coordination </vt:lpstr>
      <vt:lpstr>Expanding Disaster Management</vt:lpstr>
      <vt:lpstr>Planning </vt:lpstr>
      <vt:lpstr>Pre-Planning for Disasters</vt:lpstr>
      <vt:lpstr>Post Disaster Recovery Planning </vt:lpstr>
      <vt:lpstr>Post Disaster Recovery Planning </vt:lpstr>
      <vt:lpstr>Challenges of Planning in the Post Disaster Environment </vt:lpstr>
      <vt:lpstr>Advantages of Planning in the Post Disaster Environment </vt:lpstr>
      <vt:lpstr>Community Planning and Capacity Building RSF </vt:lpstr>
      <vt:lpstr>Selected Elements and Examples of U.S. Urban Planning After Disaster </vt:lpstr>
      <vt:lpstr>Hurricane Katrina and Planning</vt:lpstr>
      <vt:lpstr>Recovery Planning for Coastal Protection and Mitigation</vt:lpstr>
      <vt:lpstr>PowerPoint Presentation</vt:lpstr>
      <vt:lpstr>PowerPoint Presentation</vt:lpstr>
      <vt:lpstr>Greensburg, Kansas: Long Term Community Recovery Plan &amp; Rebuilding an Energy Efficient Green Town </vt:lpstr>
      <vt:lpstr>Galveston Texas Long Term Community Recovery Plan and Historic District Redevelopment Plan </vt:lpstr>
      <vt:lpstr>Long Island Smart Growth Partnership</vt:lpstr>
      <vt:lpstr>Geographic Information Systems and Scenario Planning</vt:lpstr>
      <vt:lpstr>PowerPoint Presentation</vt:lpstr>
      <vt:lpstr>PowerPoint Presentation</vt:lpstr>
      <vt:lpstr>Long Term Housing Recovery Planning</vt:lpstr>
      <vt:lpstr>Infrastructure Recovery Planning </vt:lpstr>
      <vt:lpstr>Economic Recovery Planning</vt:lpstr>
      <vt:lpstr>Lyons, Colorado recovery planning, FEMA and American Planning Association </vt:lpstr>
      <vt:lpstr>Natural and Cultural Resource Recovery Planning </vt:lpstr>
      <vt:lpstr>Why Plan After a Disaster: Key objectives for Community Recovery Planning </vt:lpstr>
    </vt:vector>
  </TitlesOfParts>
  <Company>FEMA.NET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Campbell, Matt</dc:creator>
  <cp:lastModifiedBy>Campbell, Matt</cp:lastModifiedBy>
  <cp:revision>68</cp:revision>
  <dcterms:created xsi:type="dcterms:W3CDTF">2016-08-08T19:35:01Z</dcterms:created>
  <dcterms:modified xsi:type="dcterms:W3CDTF">2016-09-13T22:37:41Z</dcterms:modified>
</cp:coreProperties>
</file>