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19"/>
  </p:notesMasterIdLst>
  <p:sldIdLst>
    <p:sldId id="264" r:id="rId2"/>
    <p:sldId id="357" r:id="rId3"/>
    <p:sldId id="373" r:id="rId4"/>
    <p:sldId id="374" r:id="rId5"/>
    <p:sldId id="290" r:id="rId6"/>
    <p:sldId id="375" r:id="rId7"/>
    <p:sldId id="376" r:id="rId8"/>
    <p:sldId id="377" r:id="rId9"/>
    <p:sldId id="378" r:id="rId10"/>
    <p:sldId id="383" r:id="rId11"/>
    <p:sldId id="379" r:id="rId12"/>
    <p:sldId id="380" r:id="rId13"/>
    <p:sldId id="381" r:id="rId14"/>
    <p:sldId id="384" r:id="rId15"/>
    <p:sldId id="382" r:id="rId16"/>
    <p:sldId id="372" r:id="rId17"/>
    <p:sldId id="26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78B8"/>
    <a:srgbClr val="BC8A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6295" autoAdjust="0"/>
  </p:normalViewPr>
  <p:slideViewPr>
    <p:cSldViewPr snapToGrid="0">
      <p:cViewPr varScale="1">
        <p:scale>
          <a:sx n="70" d="100"/>
          <a:sy n="70" d="100"/>
        </p:scale>
        <p:origin x="672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Summary!$C$14</c:f>
              <c:strCache>
                <c:ptCount val="1"/>
                <c:pt idx="0">
                  <c:v>Below $1.25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Summary!$D$13:$E$13</c:f>
              <c:strCache>
                <c:ptCount val="2"/>
                <c:pt idx="0">
                  <c:v>Poverty</c:v>
                </c:pt>
                <c:pt idx="1">
                  <c:v>Prosperity</c:v>
                </c:pt>
              </c:strCache>
            </c:strRef>
          </c:cat>
          <c:val>
            <c:numRef>
              <c:f>Summary!$D$14:$E$14</c:f>
              <c:numCache>
                <c:formatCode>#,##0</c:formatCode>
                <c:ptCount val="2"/>
                <c:pt idx="0">
                  <c:v>36488356.054427415</c:v>
                </c:pt>
                <c:pt idx="1">
                  <c:v>18528831.662886363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DB2-4A08-86B9-A014964FAE81}"/>
            </c:ext>
          </c:extLst>
        </c:ser>
        <c:ser>
          <c:idx val="1"/>
          <c:order val="1"/>
          <c:tx>
            <c:strRef>
              <c:f>Summary!$C$15</c:f>
              <c:strCache>
                <c:ptCount val="1"/>
                <c:pt idx="0">
                  <c:v>$1.25-$2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Summary!$D$13:$E$13</c:f>
              <c:strCache>
                <c:ptCount val="2"/>
                <c:pt idx="0">
                  <c:v>Poverty</c:v>
                </c:pt>
                <c:pt idx="1">
                  <c:v>Prosperity</c:v>
                </c:pt>
              </c:strCache>
            </c:strRef>
          </c:cat>
          <c:val>
            <c:numRef>
              <c:f>Summary!$D$15:$E$15</c:f>
              <c:numCache>
                <c:formatCode>#,##0</c:formatCode>
                <c:ptCount val="2"/>
                <c:pt idx="0">
                  <c:v>54019457.607252225</c:v>
                </c:pt>
                <c:pt idx="1">
                  <c:v>33679832.247219488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DB2-4A08-86B9-A014964FAE81}"/>
            </c:ext>
          </c:extLst>
        </c:ser>
        <c:ser>
          <c:idx val="2"/>
          <c:order val="2"/>
          <c:tx>
            <c:strRef>
              <c:f>Summary!$C$16</c:f>
              <c:strCache>
                <c:ptCount val="1"/>
                <c:pt idx="0">
                  <c:v>$2-$4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Summary!$D$13:$E$13</c:f>
              <c:strCache>
                <c:ptCount val="2"/>
                <c:pt idx="0">
                  <c:v>Poverty</c:v>
                </c:pt>
                <c:pt idx="1">
                  <c:v>Prosperity</c:v>
                </c:pt>
              </c:strCache>
            </c:strRef>
          </c:cat>
          <c:val>
            <c:numRef>
              <c:f>Summary!$D$16:$E$16</c:f>
              <c:numCache>
                <c:formatCode>#,##0</c:formatCode>
                <c:ptCount val="2"/>
                <c:pt idx="0">
                  <c:v>60798657.201102063</c:v>
                </c:pt>
                <c:pt idx="1">
                  <c:v>46179847.565068461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DB2-4A08-86B9-A014964FAE81}"/>
            </c:ext>
          </c:extLst>
        </c:ser>
        <c:ser>
          <c:idx val="3"/>
          <c:order val="3"/>
          <c:tx>
            <c:strRef>
              <c:f>Summary!$C$17</c:f>
              <c:strCache>
                <c:ptCount val="1"/>
                <c:pt idx="0">
                  <c:v>$4-$6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Summary!$D$13:$E$13</c:f>
              <c:strCache>
                <c:ptCount val="2"/>
                <c:pt idx="0">
                  <c:v>Poverty</c:v>
                </c:pt>
                <c:pt idx="1">
                  <c:v>Prosperity</c:v>
                </c:pt>
              </c:strCache>
            </c:strRef>
          </c:cat>
          <c:val>
            <c:numRef>
              <c:f>Summary!$D$17:$E$17</c:f>
              <c:numCache>
                <c:formatCode>#,##0</c:formatCode>
                <c:ptCount val="2"/>
                <c:pt idx="0">
                  <c:v>63796354.277837306</c:v>
                </c:pt>
                <c:pt idx="1">
                  <c:v>44828456.895704761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DB2-4A08-86B9-A014964FAE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5159256"/>
        <c:axId val="340662616"/>
      </c:barChart>
      <c:catAx>
        <c:axId val="385159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662616"/>
        <c:crosses val="autoZero"/>
        <c:auto val="1"/>
        <c:lblAlgn val="ctr"/>
        <c:lblOffset val="100"/>
        <c:noMultiLvlLbl val="0"/>
      </c:catAx>
      <c:valAx>
        <c:axId val="340662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159256"/>
        <c:crosses val="autoZero"/>
        <c:crossBetween val="between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FECE22-F91A-49A9-BD92-2F0A2B8BC647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78F56B-E9EC-4E37-AA77-CFBB7B23A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125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8F56B-E9EC-4E37-AA77-CFBB7B23A31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709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8F56B-E9EC-4E37-AA77-CFBB7B23A31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446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8F56B-E9EC-4E37-AA77-CFBB7B23A31B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3413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r>
              <a:rPr lang="en-US" sz="1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report uses the same definition of resilience as the Sendai Framework:  “the ability of a system, community or society exposed to hazards to resist, absorb, accommodate to and recover from the effects of a hazard in a timely and efficient manner, including through the preservation and restoration of its essential basic structures and functions” (UNISDR 2009).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8F56B-E9EC-4E37-AA77-CFBB7B23A31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0134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8F56B-E9EC-4E37-AA77-CFBB7B23A31B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7102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8F56B-E9EC-4E37-AA77-CFBB7B23A31B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8917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8F56B-E9EC-4E37-AA77-CFBB7B23A31B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6509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8F56B-E9EC-4E37-AA77-CFBB7B23A31B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828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8F56B-E9EC-4E37-AA77-CFBB7B23A31B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7034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8F56B-E9EC-4E37-AA77-CFBB7B23A31B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6196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8F56B-E9EC-4E37-AA77-CFBB7B23A31B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3992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8F56B-E9EC-4E37-AA77-CFBB7B23A31B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3052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8F56B-E9EC-4E37-AA77-CFBB7B23A31B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125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8F56B-E9EC-4E37-AA77-CFBB7B23A31B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698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43614AF9-B0BB-4530-BC77-43BC53845F06}" type="datetime1">
              <a:rPr lang="en-US" smtClean="0"/>
              <a:t>9/13/2016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Facilitated Discussion, Resilient Cities 2016, 8 July 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1DF6567-437A-4BBE-B215-921C1B3E838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916089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3FD20-EA60-40B7-8B73-A5ECCF5DE2A4}" type="datetime1">
              <a:rPr lang="en-US" smtClean="0"/>
              <a:t>9/13/2016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Facilitated Discussion, Resilient Cities 2016, 8 July 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F6567-437A-4BBE-B215-921C1B3E8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503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A155-360D-4938-8CF7-9B1F2F7B741A}" type="datetime1">
              <a:rPr lang="en-US" smtClean="0"/>
              <a:t>9/13/2016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Facilitated Discussion, Resilient Cities 2016, 8 July 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F6567-437A-4BBE-B215-921C1B3E838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41556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6EE37-6090-4BE4-95BA-5E0D39BA1AF0}" type="datetime1">
              <a:rPr lang="en-US" smtClean="0"/>
              <a:t>9/13/2016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Facilitated Discussion, Resilient Cities 2016, 8 July 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F6567-437A-4BBE-B215-921C1B3E8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730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C979-A4A3-4A6A-8AC4-DF6A6163CB5F}" type="datetime1">
              <a:rPr lang="en-US" smtClean="0"/>
              <a:t>9/13/2016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Facilitated Discussion, Resilient Cities 2016, 8 July 2016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F6567-437A-4BBE-B215-921C1B3E8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153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DCAE5-B0CB-4725-A02C-70C24997168D}" type="datetime1">
              <a:rPr lang="en-US" smtClean="0"/>
              <a:t>9/13/2016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Facilitated Discussion, Resilient Cities 2016, 8 July 2016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F6567-437A-4BBE-B215-921C1B3E8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198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7012-9B84-4387-8343-9AA955FBC948}" type="datetime1">
              <a:rPr lang="en-US" smtClean="0"/>
              <a:t>9/13/2016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Facilitated Discussion, Resilient Cities 2016, 8 July 2016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F6567-437A-4BBE-B215-921C1B3E8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076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935E0-B73C-4DD5-92D0-F57B2EA71BE4}" type="datetime1">
              <a:rPr lang="en-US" smtClean="0"/>
              <a:t>9/13/2016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Facilitated Discussion, Resilient Cities 2016, 8 July 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F6567-437A-4BBE-B215-921C1B3E8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648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74DD-0008-489C-A286-DFCB83C2B8C6}" type="datetime1">
              <a:rPr lang="en-US" smtClean="0"/>
              <a:t>9/13/2016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Facilitated Discussion, Resilient Cities 2016, 8 July 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F6567-437A-4BBE-B215-921C1B3E8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494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13A4E-FCBA-4A0F-81BC-430784A45BEE}" type="datetime1">
              <a:rPr lang="en-US" smtClean="0"/>
              <a:t>9/13/2016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Facilitated Discussion, Resilient Cities 2016, 8 July 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F6567-437A-4BBE-B215-921C1B3E8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811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E82AD-1715-4185-94EA-1718D3265E63}" type="datetime1">
              <a:rPr lang="en-US" smtClean="0"/>
              <a:t>9/13/2016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Facilitated Discussion, Resilient Cities 2016, 8 July 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F6567-437A-4BBE-B215-921C1B3E8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437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C1EDAF66-6A5B-4CB6-BEA5-4FF86FE0A25E}" type="datetime1">
              <a:rPr lang="en-US" smtClean="0"/>
              <a:t>9/13/2016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smtClean="0"/>
              <a:t>Facilitated Discussion, Resilient Cities 2016, 8 July 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1DF6567-437A-4BBE-B215-921C1B3E8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860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mailto:Jleitmann@worldbank.org" TargetMode="External"/><Relationship Id="rId3" Type="http://schemas.openxmlformats.org/officeDocument/2006/relationships/hyperlink" Target="mailto:mforni@worldbank.org" TargetMode="External"/><Relationship Id="rId7" Type="http://schemas.openxmlformats.org/officeDocument/2006/relationships/hyperlink" Target="mailto:jgallo@worldbank.org" TargetMode="External"/><Relationship Id="rId2" Type="http://schemas.openxmlformats.org/officeDocument/2006/relationships/hyperlink" Target="mailto:nholmnielsen@worldbank.or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xwang5@worldbank.org" TargetMode="External"/><Relationship Id="rId5" Type="http://schemas.openxmlformats.org/officeDocument/2006/relationships/hyperlink" Target="mailto:msotomayor@worldbank.org" TargetMode="External"/><Relationship Id="rId4" Type="http://schemas.openxmlformats.org/officeDocument/2006/relationships/hyperlink" Target="mailto:ldelaplaza@worldbank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4558" y="2148671"/>
            <a:ext cx="10379242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latin typeface="Calibri Light" panose="020F0302020204030204" pitchFamily="34" charset="0"/>
              </a:rPr>
              <a:t>INVESTING IN URBAN RESILIENCE: </a:t>
            </a:r>
            <a:br>
              <a:rPr lang="en-US" sz="3600" b="1" dirty="0" smtClean="0">
                <a:latin typeface="Calibri Light" panose="020F0302020204030204" pitchFamily="34" charset="0"/>
              </a:rPr>
            </a:br>
            <a:r>
              <a:rPr lang="en-US" sz="3600" b="1" dirty="0" smtClean="0">
                <a:latin typeface="Calibri Light" panose="020F0302020204030204" pitchFamily="34" charset="0"/>
              </a:rPr>
              <a:t>Consultation for World Bank Flagship Report</a:t>
            </a:r>
            <a:endParaRPr lang="en-US" sz="3600" b="1" dirty="0">
              <a:latin typeface="Calibri Light" panose="020F03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3292" y="3916907"/>
            <a:ext cx="10379242" cy="163773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smtClean="0">
                <a:latin typeface="Calibri Light" panose="020F0302020204030204" pitchFamily="34" charset="0"/>
              </a:rPr>
              <a:t>Dr. Joe Leitmann</a:t>
            </a:r>
          </a:p>
          <a:p>
            <a:pPr marL="0" indent="0">
              <a:buNone/>
            </a:pPr>
            <a:r>
              <a:rPr lang="en-US" sz="2800" dirty="0" smtClean="0">
                <a:latin typeface="Calibri Light" panose="020F0302020204030204" pitchFamily="34" charset="0"/>
              </a:rPr>
              <a:t>Team Leader, Urban Resilience</a:t>
            </a:r>
          </a:p>
          <a:p>
            <a:pPr marL="0" indent="0">
              <a:buNone/>
            </a:pPr>
            <a:r>
              <a:rPr lang="en-US" sz="2800" dirty="0" smtClean="0">
                <a:latin typeface="Calibri Light" panose="020F0302020204030204" pitchFamily="34" charset="0"/>
              </a:rPr>
              <a:t>GFDRR/World Bank</a:t>
            </a:r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2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9735224" y="3822419"/>
            <a:ext cx="4029635" cy="365125"/>
          </a:xfrm>
        </p:spPr>
        <p:txBody>
          <a:bodyPr/>
          <a:lstStyle/>
          <a:p>
            <a:r>
              <a:rPr lang="en-US" dirty="0" smtClean="0"/>
              <a:t>Resilience in Large Cities TIEMS 2016, 13 September 2016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41DF6567-437A-4BBE-B215-921C1B3E838A}" type="slidenum">
              <a:rPr lang="en-US" smtClean="0"/>
              <a:t>1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1332" y="5541020"/>
            <a:ext cx="2824505" cy="64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06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 Light" panose="020F0302020204030204" pitchFamily="34" charset="0"/>
              </a:rPr>
              <a:t>Structure of Presentation</a:t>
            </a:r>
            <a:endParaRPr lang="en-US" dirty="0">
              <a:latin typeface="Calibri Light" panose="020F03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Calibri Light" panose="020F0302020204030204" pitchFamily="34" charset="0"/>
              </a:rPr>
              <a:t>Overview of session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Calibri Light" panose="020F0302020204030204" pitchFamily="34" charset="0"/>
              </a:rPr>
              <a:t>Flagship report: why do we care?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Calibri Light" panose="020F0302020204030204" pitchFamily="34" charset="0"/>
              </a:rPr>
              <a:t>Flagship report: the urban poverty dimension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Calibri Light" panose="020F0302020204030204" pitchFamily="34" charset="0"/>
              </a:rPr>
              <a:t>Flagship report: financing needs and obstacles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Calibri Light" panose="020F0302020204030204" pitchFamily="34" charset="0"/>
              </a:rPr>
              <a:t>Flagship report: how the World Bank can add value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Calibri Light" panose="020F0302020204030204" pitchFamily="34" charset="0"/>
              </a:rPr>
              <a:t>Questions for discussion</a:t>
            </a:r>
            <a:endParaRPr lang="en-US" sz="2800" dirty="0">
              <a:latin typeface="Calibri Light" panose="020F03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 rot="16200000">
            <a:off x="9740604" y="3827798"/>
            <a:ext cx="4018878" cy="365125"/>
          </a:xfrm>
        </p:spPr>
        <p:txBody>
          <a:bodyPr/>
          <a:lstStyle/>
          <a:p>
            <a:r>
              <a:rPr lang="en-US" dirty="0" smtClean="0"/>
              <a:t>Resilience for Large Cities TIEMS 2016, 13 September  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41DF6567-437A-4BBE-B215-921C1B3E838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47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7826" y="1406525"/>
            <a:ext cx="10375014" cy="5037306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Calibri Light" panose="020F0302020204030204" pitchFamily="34" charset="0"/>
              </a:rPr>
              <a:t>Share </a:t>
            </a:r>
            <a:r>
              <a:rPr lang="en-US" sz="3600" dirty="0">
                <a:latin typeface="Calibri Light" panose="020F0302020204030204" pitchFamily="34" charset="0"/>
              </a:rPr>
              <a:t>the </a:t>
            </a:r>
            <a:r>
              <a:rPr lang="en-US" sz="3600" dirty="0" smtClean="0">
                <a:latin typeface="Calibri Light" panose="020F0302020204030204" pitchFamily="34" charset="0"/>
              </a:rPr>
              <a:t>objectives and audience of </a:t>
            </a:r>
            <a:r>
              <a:rPr lang="en-US" sz="3600" dirty="0">
                <a:latin typeface="Calibri Light" panose="020F0302020204030204" pitchFamily="34" charset="0"/>
              </a:rPr>
              <a:t>the flagship report on “Investing in Urban Resilience: Making the Urban Poor and Cities More Resilient”</a:t>
            </a:r>
          </a:p>
          <a:p>
            <a:r>
              <a:rPr lang="en-US" sz="3600" dirty="0" smtClean="0">
                <a:latin typeface="Calibri Light" panose="020F0302020204030204" pitchFamily="34" charset="0"/>
              </a:rPr>
              <a:t>Review key messages</a:t>
            </a:r>
            <a:endParaRPr lang="en-US" sz="3600" dirty="0">
              <a:latin typeface="Calibri Light" panose="020F0302020204030204" pitchFamily="34" charset="0"/>
            </a:endParaRPr>
          </a:p>
          <a:p>
            <a:r>
              <a:rPr lang="en-US" sz="3600" dirty="0">
                <a:latin typeface="Calibri Light" panose="020F0302020204030204" pitchFamily="34" charset="0"/>
              </a:rPr>
              <a:t>Seek feedback and </a:t>
            </a:r>
            <a:r>
              <a:rPr lang="en-US" sz="3600" dirty="0" smtClean="0">
                <a:latin typeface="Calibri Light" panose="020F0302020204030204" pitchFamily="34" charset="0"/>
              </a:rPr>
              <a:t>discussion</a:t>
            </a:r>
            <a:endParaRPr lang="en-US" sz="3600" b="1" dirty="0" smtClean="0"/>
          </a:p>
          <a:p>
            <a:endParaRPr lang="en-US" sz="2600" dirty="0" smtClean="0"/>
          </a:p>
          <a:p>
            <a:pPr marL="0" indent="0">
              <a:buNone/>
            </a:pPr>
            <a:endParaRPr lang="en-US" sz="2600" dirty="0" smtClean="0"/>
          </a:p>
          <a:p>
            <a:pPr marL="0" indent="0">
              <a:buNone/>
            </a:pPr>
            <a:endParaRPr lang="en-US" sz="2600" b="1" dirty="0"/>
          </a:p>
          <a:p>
            <a:pPr marL="0" indent="0">
              <a:buNone/>
            </a:pPr>
            <a:endParaRPr lang="en-US" sz="26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 rot="16200000">
            <a:off x="9772877" y="3860071"/>
            <a:ext cx="3954332" cy="365125"/>
          </a:xfrm>
        </p:spPr>
        <p:txBody>
          <a:bodyPr/>
          <a:lstStyle/>
          <a:p>
            <a:r>
              <a:rPr lang="en-US" dirty="0" smtClean="0"/>
              <a:t>Resilience for Large Cities TIEMS 2016, 13 September</a:t>
            </a:r>
            <a:r>
              <a:rPr lang="en-US" dirty="0"/>
              <a:t> </a:t>
            </a:r>
            <a:r>
              <a:rPr lang="en-US" dirty="0" smtClean="0"/>
              <a:t>2016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41DF6567-437A-4BBE-B215-921C1B3E838A}" type="slidenum">
              <a:rPr lang="en-US" smtClean="0"/>
              <a:t>3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7832" y="0"/>
            <a:ext cx="10486261" cy="1143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966215" y="-1"/>
            <a:ext cx="10486261" cy="1143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Calibri Light" panose="020F0302020204030204" pitchFamily="34" charset="0"/>
                <a:cs typeface="Helvetica" panose="020B0604020202020204" pitchFamily="34" charset="0"/>
              </a:rPr>
              <a:t>1. Context of Session</a:t>
            </a:r>
            <a:endParaRPr lang="en-US" sz="4000" b="1" dirty="0">
              <a:solidFill>
                <a:schemeClr val="bg1"/>
              </a:solidFill>
              <a:latin typeface="Calibri Light" panose="020F030202020403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53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7826" y="1406525"/>
            <a:ext cx="10375014" cy="5037306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Calibri Light" panose="020F0302020204030204" pitchFamily="34" charset="0"/>
              </a:rPr>
              <a:t>Objective = highlight the need and potential for investing in urban resilience</a:t>
            </a:r>
            <a:endParaRPr lang="en-US" sz="3600" dirty="0">
              <a:latin typeface="Calibri Light" panose="020F0302020204030204" pitchFamily="34" charset="0"/>
            </a:endParaRPr>
          </a:p>
          <a:p>
            <a:r>
              <a:rPr lang="en-US" sz="3600" dirty="0" smtClean="0">
                <a:latin typeface="Calibri Light" panose="020F0302020204030204" pitchFamily="34" charset="0"/>
              </a:rPr>
              <a:t>Audiences: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Stakeholders in vulnerable cities in the developing world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Potential financiers who can invest in urban resilience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Existing and future partners working on resilient cities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World Bank community of development practitioners</a:t>
            </a:r>
          </a:p>
          <a:p>
            <a:r>
              <a:rPr lang="en-US" sz="3600" dirty="0" smtClean="0">
                <a:latin typeface="Calibri Light" panose="020F0302020204030204" pitchFamily="34" charset="0"/>
              </a:rPr>
              <a:t>Venue and timing: Habitat III Conference, Oct. 2016</a:t>
            </a:r>
            <a:endParaRPr lang="en-US" sz="3600" dirty="0" smtClean="0"/>
          </a:p>
          <a:p>
            <a:endParaRPr lang="en-US" sz="2600" dirty="0" smtClean="0"/>
          </a:p>
          <a:p>
            <a:pPr marL="0" indent="0">
              <a:buNone/>
            </a:pPr>
            <a:endParaRPr lang="en-US" sz="2600" dirty="0" smtClean="0"/>
          </a:p>
          <a:p>
            <a:pPr marL="0" indent="0">
              <a:buNone/>
            </a:pPr>
            <a:endParaRPr lang="en-US" sz="2600" b="1" dirty="0"/>
          </a:p>
          <a:p>
            <a:pPr marL="0" indent="0">
              <a:buNone/>
            </a:pPr>
            <a:endParaRPr lang="en-US" sz="26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 rot="16200000">
            <a:off x="9772877" y="3860071"/>
            <a:ext cx="3954332" cy="365125"/>
          </a:xfrm>
        </p:spPr>
        <p:txBody>
          <a:bodyPr/>
          <a:lstStyle/>
          <a:p>
            <a:r>
              <a:rPr lang="en-US" dirty="0" smtClean="0">
                <a:solidFill>
                  <a:srgbClr val="46464A">
                    <a:lumMod val="20000"/>
                    <a:lumOff val="80000"/>
                  </a:srgbClr>
                </a:solidFill>
              </a:rPr>
              <a:t>Resilience for Large Cities TIEMS 2016, 13 September</a:t>
            </a:r>
            <a:r>
              <a:rPr lang="en-US" dirty="0">
                <a:solidFill>
                  <a:srgbClr val="46464A">
                    <a:lumMod val="20000"/>
                    <a:lumOff val="80000"/>
                  </a:srgbClr>
                </a:solidFill>
              </a:rPr>
              <a:t> </a:t>
            </a:r>
            <a:r>
              <a:rPr lang="en-US" dirty="0" smtClean="0">
                <a:solidFill>
                  <a:srgbClr val="46464A">
                    <a:lumMod val="20000"/>
                    <a:lumOff val="80000"/>
                  </a:srgbClr>
                </a:solidFill>
              </a:rPr>
              <a:t>2016</a:t>
            </a:r>
            <a:endParaRPr lang="en-US" dirty="0">
              <a:solidFill>
                <a:srgbClr val="46464A">
                  <a:lumMod val="20000"/>
                  <a:lumOff val="8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41DF6567-437A-4BBE-B215-921C1B3E838A}" type="slidenum">
              <a:rPr lang="en-US" smtClean="0">
                <a:solidFill>
                  <a:srgbClr val="46464A">
                    <a:lumMod val="60000"/>
                    <a:lumOff val="40000"/>
                  </a:srgbClr>
                </a:solidFill>
              </a:rPr>
              <a:pPr/>
              <a:t>4</a:t>
            </a:fld>
            <a:endParaRPr lang="en-US">
              <a:solidFill>
                <a:srgbClr val="46464A">
                  <a:lumMod val="60000"/>
                  <a:lumOff val="40000"/>
                </a:srgb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07832" y="0"/>
            <a:ext cx="10486261" cy="1143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966215" y="-1"/>
            <a:ext cx="10486261" cy="1143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 smtClean="0">
                <a:solidFill>
                  <a:srgbClr val="FFFFFF"/>
                </a:solidFill>
                <a:latin typeface="Calibri Light" panose="020F0302020204030204" pitchFamily="34" charset="0"/>
                <a:cs typeface="Helvetica" panose="020B0604020202020204" pitchFamily="34" charset="0"/>
              </a:rPr>
              <a:t>1. Context of Session</a:t>
            </a:r>
            <a:endParaRPr lang="en-US" sz="4000" b="1" dirty="0">
              <a:solidFill>
                <a:srgbClr val="FFFFFF"/>
              </a:solidFill>
              <a:latin typeface="Calibri Light" panose="020F030202020403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28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7826" y="1406525"/>
            <a:ext cx="10515600" cy="144585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600" b="1" dirty="0">
                <a:latin typeface="Calibri Light" panose="020F0302020204030204" pitchFamily="34" charset="0"/>
              </a:rPr>
              <a:t>What is a resilient city? </a:t>
            </a:r>
          </a:p>
          <a:p>
            <a:r>
              <a:rPr lang="en-US" sz="2500" dirty="0">
                <a:latin typeface="Calibri Light" panose="020F0302020204030204" pitchFamily="34" charset="0"/>
              </a:rPr>
              <a:t>A resilient city can adapt to a variety of changing conditions and withstand shocks </a:t>
            </a:r>
            <a:r>
              <a:rPr lang="en-US" sz="2500" dirty="0" smtClean="0">
                <a:latin typeface="Calibri Light" panose="020F0302020204030204" pitchFamily="34" charset="0"/>
              </a:rPr>
              <a:t>and stresses while </a:t>
            </a:r>
            <a:r>
              <a:rPr lang="en-US" sz="2500" dirty="0">
                <a:latin typeface="Calibri Light" panose="020F0302020204030204" pitchFamily="34" charset="0"/>
              </a:rPr>
              <a:t>still providing essential services to its </a:t>
            </a:r>
            <a:r>
              <a:rPr lang="en-US" sz="2500" dirty="0" smtClean="0">
                <a:latin typeface="Calibri Light" panose="020F0302020204030204" pitchFamily="34" charset="0"/>
              </a:rPr>
              <a:t>residents (UNISDR/SFDRR definition). </a:t>
            </a:r>
          </a:p>
          <a:p>
            <a:r>
              <a:rPr lang="en-US" sz="2500" dirty="0" smtClean="0">
                <a:latin typeface="Calibri Light" panose="020F0302020204030204" pitchFamily="34" charset="0"/>
              </a:rPr>
              <a:t>Starting point = disaster risk management and adaptation to climate change</a:t>
            </a:r>
          </a:p>
          <a:p>
            <a:endParaRPr lang="en-US" sz="2500" dirty="0">
              <a:latin typeface="Calibri Light" panose="020F0302020204030204" pitchFamily="34" charset="0"/>
            </a:endParaRPr>
          </a:p>
          <a:p>
            <a:pPr marL="0" indent="0">
              <a:buNone/>
            </a:pPr>
            <a:endParaRPr lang="en-US" sz="1200" b="1" dirty="0" smtClean="0"/>
          </a:p>
          <a:p>
            <a:endParaRPr lang="en-US" sz="2600" dirty="0" smtClean="0"/>
          </a:p>
          <a:p>
            <a:pPr marL="0" indent="0">
              <a:buNone/>
            </a:pPr>
            <a:endParaRPr lang="en-US" sz="2600" dirty="0" smtClean="0"/>
          </a:p>
          <a:p>
            <a:pPr marL="0" indent="0">
              <a:buNone/>
            </a:pPr>
            <a:endParaRPr lang="en-US" sz="2600" b="1" dirty="0"/>
          </a:p>
          <a:p>
            <a:pPr marL="0" indent="0">
              <a:buNone/>
            </a:pPr>
            <a:endParaRPr lang="en-US" sz="26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 rot="16200000">
            <a:off x="9756739" y="3843935"/>
            <a:ext cx="3986605" cy="365125"/>
          </a:xfrm>
        </p:spPr>
        <p:txBody>
          <a:bodyPr/>
          <a:lstStyle/>
          <a:p>
            <a:r>
              <a:rPr lang="en-US" dirty="0" smtClean="0"/>
              <a:t>Resilience for Large Cities TIEMS 2016, 13 September 2016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41DF6567-437A-4BBE-B215-921C1B3E838A}" type="slidenum">
              <a:rPr lang="en-US" smtClean="0"/>
              <a:t>5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18590" y="0"/>
            <a:ext cx="10486261" cy="1143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966215" y="-1"/>
            <a:ext cx="10486261" cy="1143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Calibri Light" panose="020F0302020204030204" pitchFamily="34" charset="0"/>
                <a:cs typeface="Helvetica" panose="020B0604020202020204" pitchFamily="34" charset="0"/>
              </a:rPr>
              <a:t>1. Context of Session</a:t>
            </a:r>
            <a:endParaRPr lang="en-US" sz="4000" b="1" dirty="0">
              <a:solidFill>
                <a:schemeClr val="bg1"/>
              </a:solidFill>
              <a:latin typeface="Calibri Light" panose="020F0302020204030204" pitchFamily="34" charset="0"/>
              <a:cs typeface="Helvetica" panose="020B0604020202020204" pitchFamily="34" charset="0"/>
            </a:endParaRPr>
          </a:p>
        </p:txBody>
      </p:sp>
      <p:pic>
        <p:nvPicPr>
          <p:cNvPr id="10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021" y="2990881"/>
            <a:ext cx="7271957" cy="374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127022" y="2713882"/>
            <a:ext cx="5715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 smtClean="0"/>
              <a:t>Classification </a:t>
            </a:r>
            <a:r>
              <a:rPr lang="en-US" sz="1200" b="1" dirty="0"/>
              <a:t>of Urban Hazards</a:t>
            </a:r>
          </a:p>
        </p:txBody>
      </p:sp>
    </p:spTree>
    <p:extLst>
      <p:ext uri="{BB962C8B-B14F-4D97-AF65-F5344CB8AC3E}">
        <p14:creationId xmlns:p14="http://schemas.microsoft.com/office/powerpoint/2010/main" val="205212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7826" y="1406525"/>
            <a:ext cx="10375014" cy="5037306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>
                <a:latin typeface="Calibri Light" panose="020F0302020204030204" pitchFamily="34" charset="0"/>
              </a:rPr>
              <a:t>Losses associated with natural events have been on the rise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Disaster losses expected to grow from current range of $250-300 billion/year to $415 billion in 2030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Losses from sea-level rise and subsidence in 136 largest coastal cities could reach $1 trillion/year by 2050</a:t>
            </a:r>
          </a:p>
          <a:p>
            <a:r>
              <a:rPr lang="en-US" sz="3600" dirty="0" smtClean="0">
                <a:latin typeface="Calibri Light" panose="020F0302020204030204" pitchFamily="34" charset="0"/>
              </a:rPr>
              <a:t>World is rapidly urbanizing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1.4 million people added to urban areas each week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90% of growth in sub-Saharan Africa and Asia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Increased exposure of people and assets</a:t>
            </a:r>
            <a:endParaRPr lang="en-US" sz="3400" dirty="0" smtClean="0"/>
          </a:p>
          <a:p>
            <a:endParaRPr lang="en-US" sz="2600" dirty="0" smtClean="0"/>
          </a:p>
          <a:p>
            <a:pPr marL="0" indent="0">
              <a:buNone/>
            </a:pPr>
            <a:endParaRPr lang="en-US" sz="2600" dirty="0" smtClean="0"/>
          </a:p>
          <a:p>
            <a:pPr marL="0" indent="0">
              <a:buNone/>
            </a:pPr>
            <a:endParaRPr lang="en-US" sz="2600" b="1" dirty="0"/>
          </a:p>
          <a:p>
            <a:pPr marL="0" indent="0">
              <a:buNone/>
            </a:pPr>
            <a:endParaRPr lang="en-US" sz="26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 rot="16200000">
            <a:off x="9772877" y="3860071"/>
            <a:ext cx="3954332" cy="365125"/>
          </a:xfrm>
        </p:spPr>
        <p:txBody>
          <a:bodyPr/>
          <a:lstStyle/>
          <a:p>
            <a:r>
              <a:rPr lang="en-US" dirty="0" smtClean="0">
                <a:solidFill>
                  <a:srgbClr val="46464A">
                    <a:lumMod val="20000"/>
                    <a:lumOff val="80000"/>
                  </a:srgbClr>
                </a:solidFill>
              </a:rPr>
              <a:t>Resilience for Large Cities TIEMS 2016, 13 September</a:t>
            </a:r>
            <a:r>
              <a:rPr lang="en-US" dirty="0">
                <a:solidFill>
                  <a:srgbClr val="46464A">
                    <a:lumMod val="20000"/>
                    <a:lumOff val="80000"/>
                  </a:srgbClr>
                </a:solidFill>
              </a:rPr>
              <a:t> </a:t>
            </a:r>
            <a:r>
              <a:rPr lang="en-US" dirty="0" smtClean="0">
                <a:solidFill>
                  <a:srgbClr val="46464A">
                    <a:lumMod val="20000"/>
                    <a:lumOff val="80000"/>
                  </a:srgbClr>
                </a:solidFill>
              </a:rPr>
              <a:t>2016</a:t>
            </a:r>
            <a:endParaRPr lang="en-US" dirty="0">
              <a:solidFill>
                <a:srgbClr val="46464A">
                  <a:lumMod val="20000"/>
                  <a:lumOff val="8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41DF6567-437A-4BBE-B215-921C1B3E838A}" type="slidenum">
              <a:rPr lang="en-US" smtClean="0">
                <a:solidFill>
                  <a:srgbClr val="46464A">
                    <a:lumMod val="60000"/>
                    <a:lumOff val="40000"/>
                  </a:srgbClr>
                </a:solidFill>
              </a:rPr>
              <a:pPr/>
              <a:t>6</a:t>
            </a:fld>
            <a:endParaRPr lang="en-US">
              <a:solidFill>
                <a:srgbClr val="46464A">
                  <a:lumMod val="60000"/>
                  <a:lumOff val="40000"/>
                </a:srgb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07832" y="0"/>
            <a:ext cx="10486261" cy="1143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966215" y="-1"/>
            <a:ext cx="10486261" cy="1143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 smtClean="0">
                <a:solidFill>
                  <a:srgbClr val="FFFFFF"/>
                </a:solidFill>
                <a:latin typeface="Calibri Light" panose="020F0302020204030204" pitchFamily="34" charset="0"/>
                <a:cs typeface="Helvetica" panose="020B0604020202020204" pitchFamily="34" charset="0"/>
              </a:rPr>
              <a:t>2. Why Do We Care About Urban Resilience?</a:t>
            </a:r>
            <a:endParaRPr lang="en-US" sz="4000" b="1" dirty="0">
              <a:solidFill>
                <a:srgbClr val="FFFFFF"/>
              </a:solidFill>
              <a:latin typeface="Calibri Light" panose="020F030202020403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69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7826" y="1406525"/>
            <a:ext cx="10375014" cy="5037306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>
                <a:latin typeface="Calibri Light" panose="020F0302020204030204" pitchFamily="34" charset="0"/>
              </a:rPr>
              <a:t>Physical growth of cities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60% of </a:t>
            </a:r>
            <a:r>
              <a:rPr lang="en-US" sz="3400" smtClean="0">
                <a:latin typeface="Calibri Light" panose="020F0302020204030204" pitchFamily="34" charset="0"/>
              </a:rPr>
              <a:t>land </a:t>
            </a:r>
            <a:r>
              <a:rPr lang="en-US" sz="3400" smtClean="0">
                <a:latin typeface="Calibri Light" panose="020F0302020204030204" pitchFamily="34" charset="0"/>
              </a:rPr>
              <a:t>projected </a:t>
            </a:r>
            <a:r>
              <a:rPr lang="en-US" sz="3400" dirty="0" smtClean="0">
                <a:latin typeface="Calibri Light" panose="020F0302020204030204" pitchFamily="34" charset="0"/>
              </a:rPr>
              <a:t>to become urban by 2030 has yet to be developed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Nearly 1 billion new housing units will need to be constructed by 2060</a:t>
            </a:r>
          </a:p>
          <a:p>
            <a:r>
              <a:rPr lang="en-US" sz="3600" dirty="0" smtClean="0">
                <a:latin typeface="Calibri Light" panose="020F0302020204030204" pitchFamily="34" charset="0"/>
              </a:rPr>
              <a:t>Window of Opportunity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International agreements (SFDRR, UN SDGs, COP21, New Urban Agenda) recognize urban resilience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World Bank: emerging portfolio of 77 urban resilience projects ($9.3 billion invested in 39 countries)</a:t>
            </a:r>
          </a:p>
          <a:p>
            <a:pPr marL="274320" lvl="1" indent="0">
              <a:buNone/>
            </a:pPr>
            <a:endParaRPr lang="en-US" sz="3400" dirty="0" smtClean="0"/>
          </a:p>
          <a:p>
            <a:endParaRPr lang="en-US" sz="2600" dirty="0" smtClean="0"/>
          </a:p>
          <a:p>
            <a:pPr marL="0" indent="0">
              <a:buNone/>
            </a:pPr>
            <a:endParaRPr lang="en-US" sz="2600" dirty="0" smtClean="0"/>
          </a:p>
          <a:p>
            <a:pPr marL="0" indent="0">
              <a:buNone/>
            </a:pPr>
            <a:endParaRPr lang="en-US" sz="2600" b="1" dirty="0"/>
          </a:p>
          <a:p>
            <a:pPr marL="0" indent="0">
              <a:buNone/>
            </a:pPr>
            <a:endParaRPr lang="en-US" sz="26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 rot="16200000">
            <a:off x="9772877" y="3860071"/>
            <a:ext cx="3954332" cy="365125"/>
          </a:xfrm>
        </p:spPr>
        <p:txBody>
          <a:bodyPr/>
          <a:lstStyle/>
          <a:p>
            <a:r>
              <a:rPr lang="en-US" dirty="0" smtClean="0">
                <a:solidFill>
                  <a:srgbClr val="46464A">
                    <a:lumMod val="20000"/>
                    <a:lumOff val="80000"/>
                  </a:srgbClr>
                </a:solidFill>
              </a:rPr>
              <a:t>Resilience for Large Cities TIEMS 2016, 13 September</a:t>
            </a:r>
            <a:r>
              <a:rPr lang="en-US" dirty="0">
                <a:solidFill>
                  <a:srgbClr val="46464A">
                    <a:lumMod val="20000"/>
                    <a:lumOff val="80000"/>
                  </a:srgbClr>
                </a:solidFill>
              </a:rPr>
              <a:t> </a:t>
            </a:r>
            <a:r>
              <a:rPr lang="en-US" dirty="0" smtClean="0">
                <a:solidFill>
                  <a:srgbClr val="46464A">
                    <a:lumMod val="20000"/>
                    <a:lumOff val="80000"/>
                  </a:srgbClr>
                </a:solidFill>
              </a:rPr>
              <a:t>2016</a:t>
            </a:r>
            <a:endParaRPr lang="en-US" dirty="0">
              <a:solidFill>
                <a:srgbClr val="46464A">
                  <a:lumMod val="20000"/>
                  <a:lumOff val="8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41DF6567-437A-4BBE-B215-921C1B3E838A}" type="slidenum">
              <a:rPr lang="en-US" smtClean="0">
                <a:solidFill>
                  <a:srgbClr val="46464A">
                    <a:lumMod val="60000"/>
                    <a:lumOff val="40000"/>
                  </a:srgbClr>
                </a:solidFill>
              </a:rPr>
              <a:pPr/>
              <a:t>7</a:t>
            </a:fld>
            <a:endParaRPr lang="en-US">
              <a:solidFill>
                <a:srgbClr val="46464A">
                  <a:lumMod val="60000"/>
                  <a:lumOff val="40000"/>
                </a:srgb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07832" y="0"/>
            <a:ext cx="10486261" cy="1143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966215" y="-1"/>
            <a:ext cx="10486261" cy="1143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 smtClean="0">
                <a:solidFill>
                  <a:srgbClr val="FFFFFF"/>
                </a:solidFill>
                <a:latin typeface="Calibri Light" panose="020F0302020204030204" pitchFamily="34" charset="0"/>
                <a:cs typeface="Helvetica" panose="020B0604020202020204" pitchFamily="34" charset="0"/>
              </a:rPr>
              <a:t>2. Why Do We Care About Urban Resilience?</a:t>
            </a:r>
            <a:endParaRPr lang="en-US" sz="4000" b="1" dirty="0">
              <a:solidFill>
                <a:srgbClr val="FFFFFF"/>
              </a:solidFill>
              <a:latin typeface="Calibri Light" panose="020F030202020403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82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7826" y="1406525"/>
            <a:ext cx="10375014" cy="5037306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>
                <a:latin typeface="Calibri Light" panose="020F0302020204030204" pitchFamily="34" charset="0"/>
              </a:rPr>
              <a:t>Poverty is urbanizing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881 million urban residents currently live in slums – an increase of 28% since 2000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Slums have lower levels of infrastructure and services, and greater exposure to risks</a:t>
            </a:r>
          </a:p>
          <a:p>
            <a:r>
              <a:rPr lang="en-US" sz="3600" dirty="0" smtClean="0">
                <a:latin typeface="Calibri Light" panose="020F0302020204030204" pitchFamily="34" charset="0"/>
              </a:rPr>
              <a:t>Risks faced by urban poor are related to: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Limited economic base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Location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Low access to infrastructure and services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Inadequate governance and DRM</a:t>
            </a:r>
          </a:p>
          <a:p>
            <a:pPr marL="274320" lvl="1" indent="0">
              <a:buNone/>
            </a:pPr>
            <a:endParaRPr lang="en-US" sz="3400" dirty="0" smtClean="0"/>
          </a:p>
          <a:p>
            <a:endParaRPr lang="en-US" sz="2600" dirty="0" smtClean="0"/>
          </a:p>
          <a:p>
            <a:pPr marL="0" indent="0">
              <a:buNone/>
            </a:pPr>
            <a:endParaRPr lang="en-US" sz="2600" dirty="0" smtClean="0"/>
          </a:p>
          <a:p>
            <a:pPr marL="0" indent="0">
              <a:buNone/>
            </a:pPr>
            <a:endParaRPr lang="en-US" sz="2600" b="1" dirty="0"/>
          </a:p>
          <a:p>
            <a:pPr marL="0" indent="0">
              <a:buNone/>
            </a:pPr>
            <a:endParaRPr lang="en-US" sz="26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 rot="16200000">
            <a:off x="9772877" y="3860071"/>
            <a:ext cx="3954332" cy="365125"/>
          </a:xfrm>
        </p:spPr>
        <p:txBody>
          <a:bodyPr/>
          <a:lstStyle/>
          <a:p>
            <a:r>
              <a:rPr lang="en-US" dirty="0" smtClean="0">
                <a:solidFill>
                  <a:srgbClr val="46464A">
                    <a:lumMod val="20000"/>
                    <a:lumOff val="80000"/>
                  </a:srgbClr>
                </a:solidFill>
              </a:rPr>
              <a:t>Resilience for Large Cities TIEMS 2016, 13 September</a:t>
            </a:r>
            <a:r>
              <a:rPr lang="en-US" dirty="0">
                <a:solidFill>
                  <a:srgbClr val="46464A">
                    <a:lumMod val="20000"/>
                    <a:lumOff val="80000"/>
                  </a:srgbClr>
                </a:solidFill>
              </a:rPr>
              <a:t> </a:t>
            </a:r>
            <a:r>
              <a:rPr lang="en-US" dirty="0" smtClean="0">
                <a:solidFill>
                  <a:srgbClr val="46464A">
                    <a:lumMod val="20000"/>
                    <a:lumOff val="80000"/>
                  </a:srgbClr>
                </a:solidFill>
              </a:rPr>
              <a:t>2016</a:t>
            </a:r>
            <a:endParaRPr lang="en-US" dirty="0">
              <a:solidFill>
                <a:srgbClr val="46464A">
                  <a:lumMod val="20000"/>
                  <a:lumOff val="8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41DF6567-437A-4BBE-B215-921C1B3E838A}" type="slidenum">
              <a:rPr lang="en-US" smtClean="0">
                <a:solidFill>
                  <a:srgbClr val="46464A">
                    <a:lumMod val="60000"/>
                    <a:lumOff val="40000"/>
                  </a:srgbClr>
                </a:solidFill>
              </a:rPr>
              <a:pPr/>
              <a:t>8</a:t>
            </a:fld>
            <a:endParaRPr lang="en-US">
              <a:solidFill>
                <a:srgbClr val="46464A">
                  <a:lumMod val="60000"/>
                  <a:lumOff val="40000"/>
                </a:srgb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07832" y="0"/>
            <a:ext cx="10486261" cy="1143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966215" y="-1"/>
            <a:ext cx="10486261" cy="1143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 smtClean="0">
                <a:solidFill>
                  <a:srgbClr val="FFFFFF"/>
                </a:solidFill>
                <a:latin typeface="Calibri Light" panose="020F0302020204030204" pitchFamily="34" charset="0"/>
                <a:cs typeface="Helvetica" panose="020B0604020202020204" pitchFamily="34" charset="0"/>
              </a:rPr>
              <a:t>3. Why Resilience Matters for the Urban Poor</a:t>
            </a:r>
            <a:endParaRPr lang="en-US" sz="4000" b="1" dirty="0">
              <a:solidFill>
                <a:srgbClr val="FFFFFF"/>
              </a:solidFill>
              <a:latin typeface="Calibri Light" panose="020F030202020403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240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7826" y="1406525"/>
            <a:ext cx="10375014" cy="5037306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 smtClean="0">
                <a:latin typeface="Calibri Light" panose="020F0302020204030204" pitchFamily="34" charset="0"/>
              </a:rPr>
              <a:t>Failure to invest in urban resilience can reverse development gains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Worst case scenario – up to 215 million urban residents could fall back into poverty by 2030 if there is inadequate investment in urban adaptation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Primary drivers of increased urban poverty = higher food prices and increased incidence of diarrheal diseases</a:t>
            </a:r>
          </a:p>
          <a:p>
            <a:r>
              <a:rPr lang="en-US" sz="3600" dirty="0" smtClean="0">
                <a:latin typeface="Calibri Light" panose="020F0302020204030204" pitchFamily="34" charset="0"/>
              </a:rPr>
              <a:t>Urban poverty-resilience linkages increasingly recognized: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DRM literature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IPCC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Urban poverty literature</a:t>
            </a:r>
          </a:p>
          <a:p>
            <a:pPr marL="274320" lvl="1" indent="0">
              <a:buNone/>
            </a:pPr>
            <a:endParaRPr lang="en-US" sz="3400" dirty="0" smtClean="0">
              <a:latin typeface="Calibri Light" panose="020F0302020204030204" pitchFamily="34" charset="0"/>
            </a:endParaRPr>
          </a:p>
          <a:p>
            <a:pPr marL="274320" lvl="1" indent="0">
              <a:buNone/>
            </a:pPr>
            <a:endParaRPr lang="en-US" sz="3400" dirty="0" smtClean="0"/>
          </a:p>
          <a:p>
            <a:endParaRPr lang="en-US" sz="2600" dirty="0" smtClean="0"/>
          </a:p>
          <a:p>
            <a:pPr marL="0" indent="0">
              <a:buNone/>
            </a:pPr>
            <a:endParaRPr lang="en-US" sz="2600" dirty="0" smtClean="0"/>
          </a:p>
          <a:p>
            <a:pPr marL="0" indent="0">
              <a:buNone/>
            </a:pPr>
            <a:endParaRPr lang="en-US" sz="2600" b="1" dirty="0"/>
          </a:p>
          <a:p>
            <a:pPr marL="0" indent="0">
              <a:buNone/>
            </a:pPr>
            <a:endParaRPr lang="en-US" sz="26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 rot="16200000">
            <a:off x="9772877" y="3860071"/>
            <a:ext cx="3954332" cy="365125"/>
          </a:xfrm>
        </p:spPr>
        <p:txBody>
          <a:bodyPr/>
          <a:lstStyle/>
          <a:p>
            <a:r>
              <a:rPr lang="en-US" dirty="0" smtClean="0">
                <a:solidFill>
                  <a:srgbClr val="46464A">
                    <a:lumMod val="20000"/>
                    <a:lumOff val="80000"/>
                  </a:srgbClr>
                </a:solidFill>
              </a:rPr>
              <a:t>Resilience for Large Cities TIEMS 2016, 13 September</a:t>
            </a:r>
            <a:r>
              <a:rPr lang="en-US" dirty="0">
                <a:solidFill>
                  <a:srgbClr val="46464A">
                    <a:lumMod val="20000"/>
                    <a:lumOff val="80000"/>
                  </a:srgbClr>
                </a:solidFill>
              </a:rPr>
              <a:t> </a:t>
            </a:r>
            <a:r>
              <a:rPr lang="en-US" dirty="0" smtClean="0">
                <a:solidFill>
                  <a:srgbClr val="46464A">
                    <a:lumMod val="20000"/>
                    <a:lumOff val="80000"/>
                  </a:srgbClr>
                </a:solidFill>
              </a:rPr>
              <a:t>2016</a:t>
            </a:r>
            <a:endParaRPr lang="en-US" dirty="0">
              <a:solidFill>
                <a:srgbClr val="46464A">
                  <a:lumMod val="20000"/>
                  <a:lumOff val="8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41DF6567-437A-4BBE-B215-921C1B3E838A}" type="slidenum">
              <a:rPr lang="en-US" smtClean="0">
                <a:solidFill>
                  <a:srgbClr val="46464A">
                    <a:lumMod val="60000"/>
                    <a:lumOff val="40000"/>
                  </a:srgbClr>
                </a:solidFill>
              </a:rPr>
              <a:pPr/>
              <a:t>9</a:t>
            </a:fld>
            <a:endParaRPr lang="en-US">
              <a:solidFill>
                <a:srgbClr val="46464A">
                  <a:lumMod val="60000"/>
                  <a:lumOff val="40000"/>
                </a:srgb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07832" y="0"/>
            <a:ext cx="10486261" cy="1143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966215" y="-1"/>
            <a:ext cx="10486261" cy="1143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 smtClean="0">
                <a:solidFill>
                  <a:srgbClr val="FFFFFF"/>
                </a:solidFill>
                <a:latin typeface="Calibri Light" panose="020F0302020204030204" pitchFamily="34" charset="0"/>
                <a:cs typeface="Helvetica" panose="020B0604020202020204" pitchFamily="34" charset="0"/>
              </a:rPr>
              <a:t>3. Why Resilience Matters for the Urban Poor</a:t>
            </a:r>
            <a:endParaRPr lang="en-US" sz="4000" b="1" dirty="0">
              <a:solidFill>
                <a:srgbClr val="FFFFFF"/>
              </a:solidFill>
              <a:latin typeface="Calibri Light" panose="020F030202020403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22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7826" y="1406525"/>
            <a:ext cx="10375014" cy="5037306"/>
          </a:xfrm>
        </p:spPr>
        <p:txBody>
          <a:bodyPr>
            <a:normAutofit/>
          </a:bodyPr>
          <a:lstStyle/>
          <a:p>
            <a:pPr marL="274320" lvl="1" indent="0">
              <a:buNone/>
            </a:pPr>
            <a:endParaRPr lang="en-US" sz="3400" dirty="0" smtClean="0">
              <a:latin typeface="Calibri Light" panose="020F0302020204030204" pitchFamily="34" charset="0"/>
            </a:endParaRPr>
          </a:p>
          <a:p>
            <a:pPr marL="274320" lvl="1" indent="0">
              <a:buNone/>
            </a:pPr>
            <a:endParaRPr lang="en-US" sz="3400" dirty="0" smtClean="0"/>
          </a:p>
          <a:p>
            <a:endParaRPr lang="en-US" sz="2600" dirty="0" smtClean="0"/>
          </a:p>
          <a:p>
            <a:pPr marL="0" indent="0">
              <a:buNone/>
            </a:pPr>
            <a:endParaRPr lang="en-US" sz="2600" dirty="0" smtClean="0"/>
          </a:p>
          <a:p>
            <a:pPr marL="0" indent="0">
              <a:buNone/>
            </a:pPr>
            <a:endParaRPr lang="en-US" sz="2600" b="1" dirty="0"/>
          </a:p>
          <a:p>
            <a:pPr marL="0" indent="0">
              <a:buNone/>
            </a:pPr>
            <a:endParaRPr lang="en-US" sz="26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 rot="16200000">
            <a:off x="9772877" y="3860071"/>
            <a:ext cx="3954332" cy="365125"/>
          </a:xfrm>
        </p:spPr>
        <p:txBody>
          <a:bodyPr/>
          <a:lstStyle/>
          <a:p>
            <a:r>
              <a:rPr lang="en-US" dirty="0" smtClean="0">
                <a:solidFill>
                  <a:srgbClr val="46464A">
                    <a:lumMod val="20000"/>
                    <a:lumOff val="80000"/>
                  </a:srgbClr>
                </a:solidFill>
              </a:rPr>
              <a:t>Resilience for Large Cities TIEMS 2016, 13 September</a:t>
            </a:r>
            <a:r>
              <a:rPr lang="en-US" dirty="0">
                <a:solidFill>
                  <a:srgbClr val="46464A">
                    <a:lumMod val="20000"/>
                    <a:lumOff val="80000"/>
                  </a:srgbClr>
                </a:solidFill>
              </a:rPr>
              <a:t> </a:t>
            </a:r>
            <a:r>
              <a:rPr lang="en-US" dirty="0" smtClean="0">
                <a:solidFill>
                  <a:srgbClr val="46464A">
                    <a:lumMod val="20000"/>
                    <a:lumOff val="80000"/>
                  </a:srgbClr>
                </a:solidFill>
              </a:rPr>
              <a:t>2016</a:t>
            </a:r>
            <a:endParaRPr lang="en-US" dirty="0">
              <a:solidFill>
                <a:srgbClr val="46464A">
                  <a:lumMod val="20000"/>
                  <a:lumOff val="8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41DF6567-437A-4BBE-B215-921C1B3E838A}" type="slidenum">
              <a:rPr lang="en-US" smtClean="0">
                <a:solidFill>
                  <a:srgbClr val="46464A">
                    <a:lumMod val="60000"/>
                    <a:lumOff val="40000"/>
                  </a:srgbClr>
                </a:solidFill>
              </a:rPr>
              <a:pPr/>
              <a:t>10</a:t>
            </a:fld>
            <a:endParaRPr lang="en-US">
              <a:solidFill>
                <a:srgbClr val="46464A">
                  <a:lumMod val="60000"/>
                  <a:lumOff val="40000"/>
                </a:srgb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07832" y="0"/>
            <a:ext cx="10486261" cy="1143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966215" y="-1"/>
            <a:ext cx="10486261" cy="1143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 smtClean="0">
                <a:solidFill>
                  <a:srgbClr val="FFFFFF"/>
                </a:solidFill>
                <a:latin typeface="Calibri Light" panose="020F0302020204030204" pitchFamily="34" charset="0"/>
                <a:cs typeface="Helvetica" panose="020B0604020202020204" pitchFamily="34" charset="0"/>
              </a:rPr>
              <a:t>3. Why Resilience Matters for the Urban Poor</a:t>
            </a:r>
            <a:endParaRPr lang="en-US" sz="4000" b="1" dirty="0">
              <a:solidFill>
                <a:srgbClr val="FFFFFF"/>
              </a:solidFill>
              <a:latin typeface="Calibri Light" panose="020F0302020204030204" pitchFamily="34" charset="0"/>
              <a:cs typeface="Helvetica" panose="020B0604020202020204" pitchFamily="34" charset="0"/>
            </a:endParaRP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391448011"/>
              </p:ext>
            </p:extLst>
          </p:nvPr>
        </p:nvGraphicFramePr>
        <p:xfrm>
          <a:off x="3230244" y="1618614"/>
          <a:ext cx="7688767" cy="50887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29553" y="1226372"/>
            <a:ext cx="9154758" cy="671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Number of urban dwellers falling into the specified income brackets due to the impacts of climate change</a:t>
            </a:r>
            <a:endParaRPr lang="en-US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28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7826" y="1406525"/>
            <a:ext cx="10375014" cy="5037306"/>
          </a:xfrm>
        </p:spPr>
        <p:txBody>
          <a:bodyPr>
            <a:normAutofit fontScale="92500"/>
          </a:bodyPr>
          <a:lstStyle/>
          <a:p>
            <a:r>
              <a:rPr lang="en-US" sz="3600" dirty="0" smtClean="0">
                <a:latin typeface="Calibri Light" panose="020F0302020204030204" pitchFamily="34" charset="0"/>
              </a:rPr>
              <a:t>Significant financing is needed to invest in urban resilience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Marginal cost of making new infrastructure investment low-carbon and climate resilient: $400 billion – 1 trillion/year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Annual infrastructure spending needs range from 10% of GDP in MICs to 35% in fragile low-income countries</a:t>
            </a:r>
          </a:p>
          <a:p>
            <a:r>
              <a:rPr lang="en-US" sz="3600" dirty="0" smtClean="0">
                <a:latin typeface="Calibri Light" panose="020F0302020204030204" pitchFamily="34" charset="0"/>
              </a:rPr>
              <a:t>Mobilizing private capital is best bet for closing the financing gap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$106 trillion of institutional capital is currently available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However, only 1.6 percent is currently directed to infrastructure</a:t>
            </a:r>
          </a:p>
          <a:p>
            <a:pPr marL="274320" lvl="1" indent="0">
              <a:buNone/>
            </a:pPr>
            <a:endParaRPr lang="en-US" sz="3400" dirty="0" smtClean="0">
              <a:latin typeface="Calibri Light" panose="020F0302020204030204" pitchFamily="34" charset="0"/>
            </a:endParaRPr>
          </a:p>
          <a:p>
            <a:pPr marL="274320" lvl="1" indent="0">
              <a:buNone/>
            </a:pPr>
            <a:endParaRPr lang="en-US" sz="3400" dirty="0" smtClean="0">
              <a:latin typeface="Calibri Light" panose="020F0302020204030204" pitchFamily="34" charset="0"/>
            </a:endParaRPr>
          </a:p>
          <a:p>
            <a:pPr marL="274320" lvl="1" indent="0">
              <a:buNone/>
            </a:pPr>
            <a:endParaRPr lang="en-US" sz="3400" dirty="0" smtClean="0"/>
          </a:p>
          <a:p>
            <a:endParaRPr lang="en-US" sz="2600" dirty="0" smtClean="0"/>
          </a:p>
          <a:p>
            <a:pPr marL="0" indent="0">
              <a:buNone/>
            </a:pPr>
            <a:endParaRPr lang="en-US" sz="2600" dirty="0" smtClean="0"/>
          </a:p>
          <a:p>
            <a:pPr marL="0" indent="0">
              <a:buNone/>
            </a:pPr>
            <a:endParaRPr lang="en-US" sz="2600" b="1" dirty="0"/>
          </a:p>
          <a:p>
            <a:pPr marL="0" indent="0">
              <a:buNone/>
            </a:pPr>
            <a:endParaRPr lang="en-US" sz="26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 rot="16200000">
            <a:off x="9772877" y="3860071"/>
            <a:ext cx="3954332" cy="365125"/>
          </a:xfrm>
        </p:spPr>
        <p:txBody>
          <a:bodyPr/>
          <a:lstStyle/>
          <a:p>
            <a:r>
              <a:rPr lang="en-US" dirty="0" smtClean="0">
                <a:solidFill>
                  <a:srgbClr val="46464A">
                    <a:lumMod val="20000"/>
                    <a:lumOff val="80000"/>
                  </a:srgbClr>
                </a:solidFill>
              </a:rPr>
              <a:t>Resilience for Large Cities TIEMS 2016, 13 September</a:t>
            </a:r>
            <a:r>
              <a:rPr lang="en-US" dirty="0">
                <a:solidFill>
                  <a:srgbClr val="46464A">
                    <a:lumMod val="20000"/>
                    <a:lumOff val="80000"/>
                  </a:srgbClr>
                </a:solidFill>
              </a:rPr>
              <a:t> </a:t>
            </a:r>
            <a:r>
              <a:rPr lang="en-US" dirty="0" smtClean="0">
                <a:solidFill>
                  <a:srgbClr val="46464A">
                    <a:lumMod val="20000"/>
                    <a:lumOff val="80000"/>
                  </a:srgbClr>
                </a:solidFill>
              </a:rPr>
              <a:t>2016</a:t>
            </a:r>
            <a:endParaRPr lang="en-US" dirty="0">
              <a:solidFill>
                <a:srgbClr val="46464A">
                  <a:lumMod val="20000"/>
                  <a:lumOff val="8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41DF6567-437A-4BBE-B215-921C1B3E838A}" type="slidenum">
              <a:rPr lang="en-US" smtClean="0">
                <a:solidFill>
                  <a:srgbClr val="46464A">
                    <a:lumMod val="60000"/>
                    <a:lumOff val="40000"/>
                  </a:srgbClr>
                </a:solidFill>
              </a:rPr>
              <a:pPr/>
              <a:t>11</a:t>
            </a:fld>
            <a:endParaRPr lang="en-US">
              <a:solidFill>
                <a:srgbClr val="46464A">
                  <a:lumMod val="60000"/>
                  <a:lumOff val="40000"/>
                </a:srgb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07832" y="0"/>
            <a:ext cx="10486261" cy="1143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966215" y="-1"/>
            <a:ext cx="10486261" cy="1143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rgbClr val="FFFFFF"/>
                </a:solidFill>
                <a:latin typeface="Calibri Light" panose="020F0302020204030204" pitchFamily="34" charset="0"/>
                <a:cs typeface="Helvetica" panose="020B0604020202020204" pitchFamily="34" charset="0"/>
              </a:rPr>
              <a:t>4</a:t>
            </a:r>
            <a:r>
              <a:rPr lang="en-US" sz="4000" b="1" dirty="0" smtClean="0">
                <a:solidFill>
                  <a:srgbClr val="FFFFFF"/>
                </a:solidFill>
                <a:latin typeface="Calibri Light" panose="020F0302020204030204" pitchFamily="34" charset="0"/>
                <a:cs typeface="Helvetica" panose="020B0604020202020204" pitchFamily="34" charset="0"/>
              </a:rPr>
              <a:t>. Financing Needs and Overcoming Obstacles</a:t>
            </a:r>
            <a:endParaRPr lang="en-US" sz="4000" b="1" dirty="0">
              <a:solidFill>
                <a:srgbClr val="FFFFFF"/>
              </a:solidFill>
              <a:latin typeface="Calibri Light" panose="020F030202020403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38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7826" y="1406525"/>
            <a:ext cx="10375014" cy="5037306"/>
          </a:xfrm>
        </p:spPr>
        <p:txBody>
          <a:bodyPr>
            <a:normAutofit fontScale="92500" lnSpcReduction="20000"/>
          </a:bodyPr>
          <a:lstStyle/>
          <a:p>
            <a:r>
              <a:rPr lang="en-US" sz="3600" dirty="0" smtClean="0">
                <a:latin typeface="Calibri Light" panose="020F0302020204030204" pitchFamily="34" charset="0"/>
              </a:rPr>
              <a:t>Obstacles to investing in urban resilience include: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High costs and complexity of doing business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Low capacity to develop bankable projects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Inadequate access to financing/creditworthiness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High upfront costs of developing resilience investments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Political uncertainty</a:t>
            </a:r>
          </a:p>
          <a:p>
            <a:r>
              <a:rPr lang="en-US" sz="3600" dirty="0" smtClean="0">
                <a:latin typeface="Calibri Light" panose="020F0302020204030204" pitchFamily="34" charset="0"/>
              </a:rPr>
              <a:t>World Bank can help overcome obstacles through: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Improved fiscal management &amp; revenue generation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Enhanced creditworthiness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Improved capital investment planning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Preparation of investor-ready projects</a:t>
            </a:r>
          </a:p>
          <a:p>
            <a:pPr marL="274320" lvl="1" indent="0">
              <a:buNone/>
            </a:pPr>
            <a:endParaRPr lang="en-US" sz="3400" dirty="0" smtClean="0">
              <a:latin typeface="Calibri Light" panose="020F0302020204030204" pitchFamily="34" charset="0"/>
            </a:endParaRPr>
          </a:p>
          <a:p>
            <a:pPr marL="274320" lvl="1" indent="0">
              <a:buNone/>
            </a:pPr>
            <a:endParaRPr lang="en-US" sz="3400" dirty="0" smtClean="0">
              <a:latin typeface="Calibri Light" panose="020F0302020204030204" pitchFamily="34" charset="0"/>
            </a:endParaRPr>
          </a:p>
          <a:p>
            <a:pPr marL="274320" lvl="1" indent="0">
              <a:buNone/>
            </a:pPr>
            <a:endParaRPr lang="en-US" sz="3400" dirty="0" smtClean="0"/>
          </a:p>
          <a:p>
            <a:endParaRPr lang="en-US" sz="2600" dirty="0" smtClean="0"/>
          </a:p>
          <a:p>
            <a:pPr marL="0" indent="0">
              <a:buNone/>
            </a:pPr>
            <a:endParaRPr lang="en-US" sz="2600" dirty="0" smtClean="0"/>
          </a:p>
          <a:p>
            <a:pPr marL="0" indent="0">
              <a:buNone/>
            </a:pPr>
            <a:endParaRPr lang="en-US" sz="2600" b="1" dirty="0"/>
          </a:p>
          <a:p>
            <a:pPr marL="0" indent="0">
              <a:buNone/>
            </a:pPr>
            <a:endParaRPr lang="en-US" sz="26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 rot="16200000">
            <a:off x="9772877" y="3860071"/>
            <a:ext cx="3954332" cy="365125"/>
          </a:xfrm>
        </p:spPr>
        <p:txBody>
          <a:bodyPr/>
          <a:lstStyle/>
          <a:p>
            <a:r>
              <a:rPr lang="en-US" dirty="0" smtClean="0">
                <a:solidFill>
                  <a:srgbClr val="46464A">
                    <a:lumMod val="20000"/>
                    <a:lumOff val="80000"/>
                  </a:srgbClr>
                </a:solidFill>
              </a:rPr>
              <a:t>Resilience for Large Cities TIEMS 2016, 13 September</a:t>
            </a:r>
            <a:r>
              <a:rPr lang="en-US" dirty="0">
                <a:solidFill>
                  <a:srgbClr val="46464A">
                    <a:lumMod val="20000"/>
                    <a:lumOff val="80000"/>
                  </a:srgbClr>
                </a:solidFill>
              </a:rPr>
              <a:t> </a:t>
            </a:r>
            <a:r>
              <a:rPr lang="en-US" dirty="0" smtClean="0">
                <a:solidFill>
                  <a:srgbClr val="46464A">
                    <a:lumMod val="20000"/>
                    <a:lumOff val="80000"/>
                  </a:srgbClr>
                </a:solidFill>
              </a:rPr>
              <a:t>2016</a:t>
            </a:r>
            <a:endParaRPr lang="en-US" dirty="0">
              <a:solidFill>
                <a:srgbClr val="46464A">
                  <a:lumMod val="20000"/>
                  <a:lumOff val="8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41DF6567-437A-4BBE-B215-921C1B3E838A}" type="slidenum">
              <a:rPr lang="en-US" smtClean="0">
                <a:solidFill>
                  <a:srgbClr val="46464A">
                    <a:lumMod val="60000"/>
                    <a:lumOff val="40000"/>
                  </a:srgbClr>
                </a:solidFill>
              </a:rPr>
              <a:pPr/>
              <a:t>12</a:t>
            </a:fld>
            <a:endParaRPr lang="en-US">
              <a:solidFill>
                <a:srgbClr val="46464A">
                  <a:lumMod val="60000"/>
                  <a:lumOff val="40000"/>
                </a:srgb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07832" y="0"/>
            <a:ext cx="10486261" cy="1143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966215" y="-1"/>
            <a:ext cx="10486261" cy="1143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rgbClr val="FFFFFF"/>
                </a:solidFill>
                <a:latin typeface="Calibri Light" panose="020F0302020204030204" pitchFamily="34" charset="0"/>
                <a:cs typeface="Helvetica" panose="020B0604020202020204" pitchFamily="34" charset="0"/>
              </a:rPr>
              <a:t>4</a:t>
            </a:r>
            <a:r>
              <a:rPr lang="en-US" sz="4000" b="1" dirty="0" smtClean="0">
                <a:solidFill>
                  <a:srgbClr val="FFFFFF"/>
                </a:solidFill>
                <a:latin typeface="Calibri Light" panose="020F0302020204030204" pitchFamily="34" charset="0"/>
                <a:cs typeface="Helvetica" panose="020B0604020202020204" pitchFamily="34" charset="0"/>
              </a:rPr>
              <a:t>. Financing Needs and Overcoming Obstacles</a:t>
            </a:r>
            <a:endParaRPr lang="en-US" sz="4000" b="1" dirty="0">
              <a:solidFill>
                <a:srgbClr val="FFFFFF"/>
              </a:solidFill>
              <a:latin typeface="Calibri Light" panose="020F030202020403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70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7826" y="1406525"/>
            <a:ext cx="10375014" cy="5037306"/>
          </a:xfrm>
        </p:spPr>
        <p:txBody>
          <a:bodyPr>
            <a:normAutofit fontScale="92500" lnSpcReduction="20000"/>
          </a:bodyPr>
          <a:lstStyle/>
          <a:p>
            <a:r>
              <a:rPr lang="en-US" sz="3600" dirty="0" smtClean="0">
                <a:latin typeface="Calibri Light" panose="020F0302020204030204" pitchFamily="34" charset="0"/>
              </a:rPr>
              <a:t>WBG comparative advantages in this area are: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Depth and breadth of experience in urban development, DRM and climate adaptation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Mandate to focus on poverty and shared prosperity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Demonstrated capacity to work across sectors, improve policy environment, leverage resources, and use global knowledge</a:t>
            </a:r>
            <a:endParaRPr lang="en-US" sz="3200" dirty="0" smtClean="0">
              <a:latin typeface="Calibri Light" panose="020F0302020204030204" pitchFamily="34" charset="0"/>
            </a:endParaRPr>
          </a:p>
          <a:p>
            <a:r>
              <a:rPr lang="en-US" sz="3600" dirty="0" smtClean="0">
                <a:latin typeface="Calibri Light" panose="020F0302020204030204" pitchFamily="34" charset="0"/>
              </a:rPr>
              <a:t>Use powerful financial products to enhance city resilience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Individual/household level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Community level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City level</a:t>
            </a:r>
          </a:p>
          <a:p>
            <a:pPr lvl="1"/>
            <a:r>
              <a:rPr lang="en-US" sz="3400" dirty="0" smtClean="0">
                <a:latin typeface="Calibri Light" panose="020F0302020204030204" pitchFamily="34" charset="0"/>
              </a:rPr>
              <a:t>Regional/country level</a:t>
            </a:r>
          </a:p>
          <a:p>
            <a:pPr marL="274320" lvl="1" indent="0">
              <a:buNone/>
            </a:pPr>
            <a:endParaRPr lang="en-US" sz="3400" dirty="0" smtClean="0">
              <a:latin typeface="Calibri Light" panose="020F0302020204030204" pitchFamily="34" charset="0"/>
            </a:endParaRPr>
          </a:p>
          <a:p>
            <a:pPr marL="274320" lvl="1" indent="0">
              <a:buNone/>
            </a:pPr>
            <a:endParaRPr lang="en-US" sz="3400" dirty="0" smtClean="0">
              <a:latin typeface="Calibri Light" panose="020F0302020204030204" pitchFamily="34" charset="0"/>
            </a:endParaRPr>
          </a:p>
          <a:p>
            <a:pPr marL="274320" lvl="1" indent="0">
              <a:buNone/>
            </a:pPr>
            <a:endParaRPr lang="en-US" sz="3400" dirty="0" smtClean="0"/>
          </a:p>
          <a:p>
            <a:endParaRPr lang="en-US" sz="2600" dirty="0" smtClean="0"/>
          </a:p>
          <a:p>
            <a:pPr marL="0" indent="0">
              <a:buNone/>
            </a:pPr>
            <a:endParaRPr lang="en-US" sz="2600" dirty="0" smtClean="0"/>
          </a:p>
          <a:p>
            <a:pPr marL="0" indent="0">
              <a:buNone/>
            </a:pPr>
            <a:endParaRPr lang="en-US" sz="2600" b="1" dirty="0"/>
          </a:p>
          <a:p>
            <a:pPr marL="0" indent="0">
              <a:buNone/>
            </a:pPr>
            <a:endParaRPr lang="en-US" sz="26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 rot="16200000">
            <a:off x="9772877" y="3860071"/>
            <a:ext cx="3954332" cy="365125"/>
          </a:xfrm>
        </p:spPr>
        <p:txBody>
          <a:bodyPr/>
          <a:lstStyle/>
          <a:p>
            <a:r>
              <a:rPr lang="en-US" dirty="0" smtClean="0">
                <a:solidFill>
                  <a:srgbClr val="46464A">
                    <a:lumMod val="20000"/>
                    <a:lumOff val="80000"/>
                  </a:srgbClr>
                </a:solidFill>
              </a:rPr>
              <a:t>Resilience for Large Cities TIEMS 2016, 13 September</a:t>
            </a:r>
            <a:r>
              <a:rPr lang="en-US" dirty="0">
                <a:solidFill>
                  <a:srgbClr val="46464A">
                    <a:lumMod val="20000"/>
                    <a:lumOff val="80000"/>
                  </a:srgbClr>
                </a:solidFill>
              </a:rPr>
              <a:t> </a:t>
            </a:r>
            <a:r>
              <a:rPr lang="en-US" dirty="0" smtClean="0">
                <a:solidFill>
                  <a:srgbClr val="46464A">
                    <a:lumMod val="20000"/>
                    <a:lumOff val="80000"/>
                  </a:srgbClr>
                </a:solidFill>
              </a:rPr>
              <a:t>2016</a:t>
            </a:r>
            <a:endParaRPr lang="en-US" dirty="0">
              <a:solidFill>
                <a:srgbClr val="46464A">
                  <a:lumMod val="20000"/>
                  <a:lumOff val="8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41DF6567-437A-4BBE-B215-921C1B3E838A}" type="slidenum">
              <a:rPr lang="en-US" smtClean="0">
                <a:solidFill>
                  <a:srgbClr val="46464A">
                    <a:lumMod val="60000"/>
                    <a:lumOff val="40000"/>
                  </a:srgbClr>
                </a:solidFill>
              </a:rPr>
              <a:pPr/>
              <a:t>13</a:t>
            </a:fld>
            <a:endParaRPr lang="en-US">
              <a:solidFill>
                <a:srgbClr val="46464A">
                  <a:lumMod val="60000"/>
                  <a:lumOff val="40000"/>
                </a:srgb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07832" y="0"/>
            <a:ext cx="10486261" cy="1143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966215" y="-1"/>
            <a:ext cx="10486261" cy="1143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 smtClean="0">
                <a:solidFill>
                  <a:srgbClr val="FFFFFF"/>
                </a:solidFill>
                <a:latin typeface="Calibri Light" panose="020F0302020204030204" pitchFamily="34" charset="0"/>
                <a:cs typeface="Helvetica" panose="020B0604020202020204" pitchFamily="34" charset="0"/>
              </a:rPr>
              <a:t>5. How Can World Bank Add Value?</a:t>
            </a:r>
            <a:endParaRPr lang="en-US" sz="4000" b="1" dirty="0">
              <a:solidFill>
                <a:srgbClr val="FFFFFF"/>
              </a:solidFill>
              <a:latin typeface="Calibri Light" panose="020F030202020403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26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7826" y="1406525"/>
            <a:ext cx="10375014" cy="5037306"/>
          </a:xfrm>
        </p:spPr>
        <p:txBody>
          <a:bodyPr>
            <a:normAutofit/>
          </a:bodyPr>
          <a:lstStyle/>
          <a:p>
            <a:pPr marL="274320" lvl="1" indent="0">
              <a:buNone/>
            </a:pPr>
            <a:endParaRPr lang="en-US" sz="3400" dirty="0" smtClean="0">
              <a:latin typeface="Calibri Light" panose="020F0302020204030204" pitchFamily="34" charset="0"/>
            </a:endParaRPr>
          </a:p>
          <a:p>
            <a:pPr marL="274320" lvl="1" indent="0">
              <a:buNone/>
            </a:pPr>
            <a:endParaRPr lang="en-US" sz="3400" dirty="0" smtClean="0">
              <a:latin typeface="Calibri Light" panose="020F0302020204030204" pitchFamily="34" charset="0"/>
            </a:endParaRPr>
          </a:p>
          <a:p>
            <a:pPr marL="274320" lvl="1" indent="0">
              <a:buNone/>
            </a:pPr>
            <a:endParaRPr lang="en-US" sz="3400" dirty="0" smtClean="0"/>
          </a:p>
          <a:p>
            <a:endParaRPr lang="en-US" sz="2600" dirty="0" smtClean="0"/>
          </a:p>
          <a:p>
            <a:pPr marL="0" indent="0">
              <a:buNone/>
            </a:pPr>
            <a:endParaRPr lang="en-US" sz="2600" dirty="0" smtClean="0"/>
          </a:p>
          <a:p>
            <a:pPr marL="0" indent="0">
              <a:buNone/>
            </a:pPr>
            <a:endParaRPr lang="en-US" sz="2600" b="1" dirty="0"/>
          </a:p>
          <a:p>
            <a:pPr marL="0" indent="0">
              <a:buNone/>
            </a:pPr>
            <a:endParaRPr lang="en-US" sz="26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 rot="16200000">
            <a:off x="9772877" y="3860071"/>
            <a:ext cx="3954332" cy="365125"/>
          </a:xfrm>
        </p:spPr>
        <p:txBody>
          <a:bodyPr/>
          <a:lstStyle/>
          <a:p>
            <a:r>
              <a:rPr lang="en-US" dirty="0" smtClean="0">
                <a:solidFill>
                  <a:srgbClr val="46464A">
                    <a:lumMod val="20000"/>
                    <a:lumOff val="80000"/>
                  </a:srgbClr>
                </a:solidFill>
              </a:rPr>
              <a:t>Resilience for Large Cities TIEMS 2016, 13 September</a:t>
            </a:r>
            <a:r>
              <a:rPr lang="en-US" dirty="0">
                <a:solidFill>
                  <a:srgbClr val="46464A">
                    <a:lumMod val="20000"/>
                    <a:lumOff val="80000"/>
                  </a:srgbClr>
                </a:solidFill>
              </a:rPr>
              <a:t> </a:t>
            </a:r>
            <a:r>
              <a:rPr lang="en-US" dirty="0" smtClean="0">
                <a:solidFill>
                  <a:srgbClr val="46464A">
                    <a:lumMod val="20000"/>
                    <a:lumOff val="80000"/>
                  </a:srgbClr>
                </a:solidFill>
              </a:rPr>
              <a:t>2016</a:t>
            </a:r>
            <a:endParaRPr lang="en-US" dirty="0">
              <a:solidFill>
                <a:srgbClr val="46464A">
                  <a:lumMod val="20000"/>
                  <a:lumOff val="8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41DF6567-437A-4BBE-B215-921C1B3E838A}" type="slidenum">
              <a:rPr lang="en-US" smtClean="0">
                <a:solidFill>
                  <a:srgbClr val="46464A">
                    <a:lumMod val="60000"/>
                    <a:lumOff val="40000"/>
                  </a:srgbClr>
                </a:solidFill>
              </a:rPr>
              <a:pPr/>
              <a:t>14</a:t>
            </a:fld>
            <a:endParaRPr lang="en-US">
              <a:solidFill>
                <a:srgbClr val="46464A">
                  <a:lumMod val="60000"/>
                  <a:lumOff val="40000"/>
                </a:srgb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07832" y="0"/>
            <a:ext cx="10486261" cy="1143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966215" y="-1"/>
            <a:ext cx="10486261" cy="1143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 smtClean="0">
                <a:solidFill>
                  <a:srgbClr val="FFFFFF"/>
                </a:solidFill>
                <a:latin typeface="Calibri Light" panose="020F0302020204030204" pitchFamily="34" charset="0"/>
                <a:cs typeface="Helvetica" panose="020B0604020202020204" pitchFamily="34" charset="0"/>
              </a:rPr>
              <a:t>5. How Can World Bank Add Value?</a:t>
            </a:r>
            <a:endParaRPr lang="en-US" sz="4000" b="1" dirty="0">
              <a:solidFill>
                <a:srgbClr val="FFFFFF"/>
              </a:solidFill>
              <a:latin typeface="Calibri Light" panose="020F0302020204030204" pitchFamily="34" charset="0"/>
              <a:cs typeface="Helvetica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2522679"/>
              </p:ext>
            </p:extLst>
          </p:nvPr>
        </p:nvGraphicFramePr>
        <p:xfrm>
          <a:off x="907833" y="1828800"/>
          <a:ext cx="10301634" cy="4272296"/>
        </p:xfrm>
        <a:graphic>
          <a:graphicData uri="http://schemas.openxmlformats.org/drawingml/2006/table">
            <a:tbl>
              <a:tblPr firstRow="1" bandRow="1"/>
              <a:tblGrid>
                <a:gridCol w="2210018"/>
                <a:gridCol w="1959550"/>
                <a:gridCol w="1989017"/>
                <a:gridCol w="1989017"/>
                <a:gridCol w="2154032"/>
              </a:tblGrid>
              <a:tr h="775473"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World Bank Group Methods of Attracting Additional Capital for Urban Resilience Financing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04" marR="88504" marT="44252" marB="44252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9091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Bond Issuance: 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Green Bonds</a:t>
                      </a:r>
                    </a:p>
                    <a:p>
                      <a:pPr marL="342900" marR="0" lvl="0" indent="-34290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Infrastructure Bonds</a:t>
                      </a:r>
                    </a:p>
                    <a:p>
                      <a:pPr marL="342900" marR="0" lvl="0" indent="-34290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Sukkuk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(Islamic Bonds)</a:t>
                      </a:r>
                    </a:p>
                    <a:p>
                      <a:pPr marL="342900" marR="0" lvl="0" indent="-34290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Frontloading (ex. International Finance Facility for Immunization)</a:t>
                      </a:r>
                    </a:p>
                  </a:txBody>
                  <a:tcPr marL="88504" marR="88504" marT="44252" marB="44252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Investment Platforms and Pooled Vehicles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Asset Management Company (IFC)</a:t>
                      </a:r>
                    </a:p>
                    <a:p>
                      <a:pPr marL="342900" marR="0" lvl="0" indent="-34290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Global Infrastructure Facility (GIF)</a:t>
                      </a:r>
                    </a:p>
                    <a:p>
                      <a:pPr marL="342900" marR="0" lvl="0" indent="-34290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Managed Co-Lending Portfolio Program (MCPP) (IFC)</a:t>
                      </a:r>
                    </a:p>
                    <a:p>
                      <a:pPr marL="342900" marR="0" lvl="0" indent="-34290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Prototype Carbon Fund (PCF)</a:t>
                      </a:r>
                    </a:p>
                  </a:txBody>
                  <a:tcPr marL="88504" marR="88504" marT="44252" marB="44252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Donor Contributions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Climate Investment Funds</a:t>
                      </a:r>
                    </a:p>
                  </a:txBody>
                  <a:tcPr marL="88504" marR="88504" marT="44252" marB="44252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 and Analytics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City Resilience Program</a:t>
                      </a:r>
                    </a:p>
                    <a:p>
                      <a:pPr marL="342900" marR="0" lvl="0" indent="-34290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Small Island States Resilience Initiative (SISRI)</a:t>
                      </a:r>
                    </a:p>
                    <a:p>
                      <a:pPr marL="342900" marR="0" lvl="0" indent="-34290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Doing Business Report</a:t>
                      </a:r>
                    </a:p>
                  </a:txBody>
                  <a:tcPr marL="88504" marR="88504" marT="44252" marB="44252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Partnership Building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Medellin Collaboration for Urban Resilience (MCUR)</a:t>
                      </a:r>
                    </a:p>
                  </a:txBody>
                  <a:tcPr marL="88504" marR="88504" marT="44252" marB="44252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834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7826" y="1406525"/>
            <a:ext cx="10375014" cy="5037306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Calibri Light" panose="020F0302020204030204" pitchFamily="34" charset="0"/>
              </a:rPr>
              <a:t>Scale up City Resilience Program to expand co-financing, lending, guarantees, risk management</a:t>
            </a:r>
          </a:p>
          <a:p>
            <a:r>
              <a:rPr lang="en-US" sz="3600" dirty="0" smtClean="0">
                <a:latin typeface="Calibri Light" panose="020F0302020204030204" pitchFamily="34" charset="0"/>
              </a:rPr>
              <a:t>Aspirations over next two decades:</a:t>
            </a:r>
          </a:p>
          <a:p>
            <a:pPr lvl="1"/>
            <a:r>
              <a:rPr lang="en-US" sz="3000" dirty="0" smtClean="0">
                <a:latin typeface="Calibri Light" panose="020F0302020204030204" pitchFamily="34" charset="0"/>
              </a:rPr>
              <a:t>Crowd in $500 billion of private capital to finance resilience</a:t>
            </a:r>
          </a:p>
          <a:p>
            <a:pPr lvl="1"/>
            <a:r>
              <a:rPr lang="en-US" sz="3000" dirty="0" smtClean="0">
                <a:latin typeface="Calibri Light" panose="020F0302020204030204" pitchFamily="34" charset="0"/>
              </a:rPr>
              <a:t>Do so in 500 cities to benefit one billion people and enable 50 million urban residents to escape poverty</a:t>
            </a:r>
          </a:p>
          <a:p>
            <a:r>
              <a:rPr lang="en-US" sz="3600" dirty="0" smtClean="0">
                <a:latin typeface="Calibri Light" panose="020F0302020204030204" pitchFamily="34" charset="0"/>
              </a:rPr>
              <a:t>Make urban resilience a formal business product</a:t>
            </a:r>
          </a:p>
          <a:p>
            <a:r>
              <a:rPr lang="en-US" sz="3600" dirty="0" smtClean="0">
                <a:latin typeface="Calibri Light" panose="020F0302020204030204" pitchFamily="34" charset="0"/>
              </a:rPr>
              <a:t>Work via internal and external partnerships</a:t>
            </a:r>
            <a:endParaRPr lang="en-US" sz="3400" dirty="0" smtClean="0">
              <a:latin typeface="Calibri Light" panose="020F0302020204030204" pitchFamily="34" charset="0"/>
            </a:endParaRPr>
          </a:p>
          <a:p>
            <a:pPr marL="274320" lvl="1" indent="0">
              <a:buNone/>
            </a:pPr>
            <a:endParaRPr lang="en-US" sz="3400" dirty="0" smtClean="0">
              <a:latin typeface="Calibri Light" panose="020F0302020204030204" pitchFamily="34" charset="0"/>
            </a:endParaRPr>
          </a:p>
          <a:p>
            <a:pPr marL="274320" lvl="1" indent="0">
              <a:buNone/>
            </a:pPr>
            <a:endParaRPr lang="en-US" sz="3400" dirty="0" smtClean="0"/>
          </a:p>
          <a:p>
            <a:endParaRPr lang="en-US" sz="2600" dirty="0" smtClean="0"/>
          </a:p>
          <a:p>
            <a:pPr marL="0" indent="0">
              <a:buNone/>
            </a:pPr>
            <a:endParaRPr lang="en-US" sz="2600" dirty="0" smtClean="0"/>
          </a:p>
          <a:p>
            <a:pPr marL="0" indent="0">
              <a:buNone/>
            </a:pPr>
            <a:endParaRPr lang="en-US" sz="2600" b="1" dirty="0"/>
          </a:p>
          <a:p>
            <a:pPr marL="0" indent="0">
              <a:buNone/>
            </a:pPr>
            <a:endParaRPr lang="en-US" sz="26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 rot="16200000">
            <a:off x="9772877" y="3860071"/>
            <a:ext cx="3954332" cy="365125"/>
          </a:xfrm>
        </p:spPr>
        <p:txBody>
          <a:bodyPr/>
          <a:lstStyle/>
          <a:p>
            <a:r>
              <a:rPr lang="en-US" dirty="0" smtClean="0">
                <a:solidFill>
                  <a:srgbClr val="46464A">
                    <a:lumMod val="20000"/>
                    <a:lumOff val="80000"/>
                  </a:srgbClr>
                </a:solidFill>
              </a:rPr>
              <a:t>Resilience for Large Cities TIEMS 2016, 13 September</a:t>
            </a:r>
            <a:r>
              <a:rPr lang="en-US" dirty="0">
                <a:solidFill>
                  <a:srgbClr val="46464A">
                    <a:lumMod val="20000"/>
                    <a:lumOff val="80000"/>
                  </a:srgbClr>
                </a:solidFill>
              </a:rPr>
              <a:t> </a:t>
            </a:r>
            <a:r>
              <a:rPr lang="en-US" dirty="0" smtClean="0">
                <a:solidFill>
                  <a:srgbClr val="46464A">
                    <a:lumMod val="20000"/>
                    <a:lumOff val="80000"/>
                  </a:srgbClr>
                </a:solidFill>
              </a:rPr>
              <a:t>2016</a:t>
            </a:r>
            <a:endParaRPr lang="en-US" dirty="0">
              <a:solidFill>
                <a:srgbClr val="46464A">
                  <a:lumMod val="20000"/>
                  <a:lumOff val="8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41DF6567-437A-4BBE-B215-921C1B3E838A}" type="slidenum">
              <a:rPr lang="en-US" smtClean="0">
                <a:solidFill>
                  <a:srgbClr val="46464A">
                    <a:lumMod val="60000"/>
                    <a:lumOff val="40000"/>
                  </a:srgbClr>
                </a:solidFill>
              </a:rPr>
              <a:pPr/>
              <a:t>15</a:t>
            </a:fld>
            <a:endParaRPr lang="en-US">
              <a:solidFill>
                <a:srgbClr val="46464A">
                  <a:lumMod val="60000"/>
                  <a:lumOff val="40000"/>
                </a:srgb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07832" y="0"/>
            <a:ext cx="10486261" cy="1143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966215" y="-1"/>
            <a:ext cx="10486261" cy="1143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 smtClean="0">
                <a:solidFill>
                  <a:srgbClr val="FFFFFF"/>
                </a:solidFill>
                <a:latin typeface="Calibri Light" panose="020F0302020204030204" pitchFamily="34" charset="0"/>
                <a:cs typeface="Helvetica" panose="020B0604020202020204" pitchFamily="34" charset="0"/>
              </a:rPr>
              <a:t>5. How Can World Bank Add Value?</a:t>
            </a:r>
            <a:endParaRPr lang="en-US" sz="4000" b="1" dirty="0">
              <a:solidFill>
                <a:srgbClr val="FFFFFF"/>
              </a:solidFill>
              <a:latin typeface="Calibri Light" panose="020F030202020403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324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2845" y="1343378"/>
            <a:ext cx="10829995" cy="540737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3400" dirty="0" smtClean="0">
                <a:latin typeface="Calibri Light" panose="020F0302020204030204" pitchFamily="34" charset="0"/>
              </a:rPr>
              <a:t>Is the rationale sound?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400" dirty="0" smtClean="0">
                <a:latin typeface="Calibri Light" panose="020F0302020204030204" pitchFamily="34" charset="0"/>
              </a:rPr>
              <a:t>Is the poverty focus correct?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400" dirty="0" smtClean="0">
                <a:latin typeface="Calibri Light" panose="020F0302020204030204" pitchFamily="34" charset="0"/>
              </a:rPr>
              <a:t>How can financial leveraging be achieved?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400" dirty="0" smtClean="0">
                <a:latin typeface="Calibri Light" panose="020F0302020204030204" pitchFamily="34" charset="0"/>
              </a:rPr>
              <a:t>What should be the role of the World Bank?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400" dirty="0" smtClean="0">
                <a:latin typeface="Calibri Light" panose="020F0302020204030204" pitchFamily="34" charset="0"/>
              </a:rPr>
              <a:t>Which partnerships would be most productive?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400" dirty="0" smtClean="0">
                <a:latin typeface="Calibri Light" panose="020F0302020204030204" pitchFamily="34" charset="0"/>
              </a:rPr>
              <a:t>What references and good practices should be included?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400" dirty="0" smtClean="0">
                <a:latin typeface="Calibri Light" panose="020F0302020204030204" pitchFamily="34" charset="0"/>
              </a:rPr>
              <a:t>What are the risks?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 rot="16200000">
            <a:off x="9724467" y="3811662"/>
            <a:ext cx="4051151" cy="365125"/>
          </a:xfrm>
        </p:spPr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Resilience for Large Cities TIEMS 2016, 813 September 2016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41DF6567-437A-4BBE-B215-921C1B3E83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2845" y="0"/>
            <a:ext cx="11176000" cy="1143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66215" y="-1"/>
            <a:ext cx="10486261" cy="1143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prstClr val="white"/>
                </a:solidFill>
                <a:latin typeface="Calibri Light" panose="020F0302020204030204" pitchFamily="34" charset="0"/>
                <a:cs typeface="Helvetica" panose="020B0604020202020204" pitchFamily="34" charset="0"/>
              </a:rPr>
              <a:t>6</a:t>
            </a:r>
            <a:r>
              <a:rPr lang="en-US" sz="4000" b="1" dirty="0" smtClean="0">
                <a:solidFill>
                  <a:prstClr val="white"/>
                </a:solidFill>
                <a:latin typeface="Calibri Light" panose="020F0302020204030204" pitchFamily="34" charset="0"/>
                <a:cs typeface="Helvetica" panose="020B0604020202020204" pitchFamily="34" charset="0"/>
              </a:rPr>
              <a:t>. Areas for discussion</a:t>
            </a:r>
            <a:endParaRPr lang="en-US" sz="4000" b="1" dirty="0">
              <a:solidFill>
                <a:prstClr val="white"/>
              </a:solidFill>
              <a:latin typeface="Calibri Light" panose="020F030202020403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87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7826" y="1406525"/>
            <a:ext cx="10515600" cy="504859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Key Contacts: </a:t>
            </a:r>
          </a:p>
          <a:p>
            <a:pPr marL="0" indent="0">
              <a:buNone/>
            </a:pPr>
            <a:r>
              <a:rPr lang="en-US" sz="2100" b="1" dirty="0" smtClean="0"/>
              <a:t>Niels Holm-Nielsen</a:t>
            </a:r>
            <a:r>
              <a:rPr lang="en-US" sz="2100" dirty="0" smtClean="0"/>
              <a:t>, Global Lead and Lead Disaster Risk Management Specialist (Resilient Cities Program) (</a:t>
            </a:r>
            <a:r>
              <a:rPr lang="en-US" sz="2100" dirty="0" smtClean="0">
                <a:hlinkClick r:id="rId2"/>
              </a:rPr>
              <a:t>nholmnielsen@worldbank.org</a:t>
            </a:r>
            <a:r>
              <a:rPr lang="en-US" sz="2100" dirty="0" smtClean="0"/>
              <a:t>) </a:t>
            </a:r>
          </a:p>
          <a:p>
            <a:pPr marL="0" indent="0">
              <a:buNone/>
            </a:pPr>
            <a:r>
              <a:rPr lang="en-US" sz="2100" b="1" dirty="0" smtClean="0"/>
              <a:t>Marc Forni</a:t>
            </a:r>
            <a:r>
              <a:rPr lang="en-US" sz="2100" dirty="0" smtClean="0"/>
              <a:t>, Senior Disaster Risk Management </a:t>
            </a:r>
            <a:r>
              <a:rPr lang="en-US" sz="2100" dirty="0"/>
              <a:t>Specialist </a:t>
            </a:r>
            <a:r>
              <a:rPr lang="en-US" sz="2100" dirty="0" smtClean="0"/>
              <a:t>(City Resilience </a:t>
            </a:r>
            <a:r>
              <a:rPr lang="en-US" sz="2100" dirty="0"/>
              <a:t>Program) </a:t>
            </a:r>
            <a:r>
              <a:rPr lang="en-US" sz="2100" dirty="0" smtClean="0"/>
              <a:t>(</a:t>
            </a:r>
            <a:r>
              <a:rPr lang="en-US" sz="2100" dirty="0" smtClean="0">
                <a:hlinkClick r:id="rId3"/>
              </a:rPr>
              <a:t>mforni@worldbank.org</a:t>
            </a:r>
            <a:r>
              <a:rPr lang="en-US" sz="2100" dirty="0" smtClean="0"/>
              <a:t>) </a:t>
            </a:r>
          </a:p>
          <a:p>
            <a:pPr marL="0" indent="0">
              <a:buNone/>
            </a:pPr>
            <a:r>
              <a:rPr lang="en-US" sz="2100" b="1" dirty="0" smtClean="0"/>
              <a:t>Luis de la Plaza </a:t>
            </a:r>
            <a:r>
              <a:rPr lang="en-US" sz="2100" b="1" dirty="0" err="1" smtClean="0"/>
              <a:t>Bringas</a:t>
            </a:r>
            <a:r>
              <a:rPr lang="en-US" sz="2100" b="1" dirty="0" smtClean="0"/>
              <a:t>, </a:t>
            </a:r>
            <a:r>
              <a:rPr lang="en-US" sz="2100" dirty="0" smtClean="0"/>
              <a:t>Lead Financial Officer (City Risk Transfer Program) (</a:t>
            </a:r>
            <a:r>
              <a:rPr lang="en-US" sz="2100" dirty="0" smtClean="0">
                <a:hlinkClick r:id="rId4"/>
              </a:rPr>
              <a:t>ldelaplaza@worldbank.org</a:t>
            </a:r>
            <a:r>
              <a:rPr lang="en-US" sz="2100" dirty="0" smtClean="0"/>
              <a:t>) </a:t>
            </a:r>
          </a:p>
          <a:p>
            <a:pPr marL="0" indent="0">
              <a:buNone/>
            </a:pPr>
            <a:r>
              <a:rPr lang="en-US" sz="2100" b="1" dirty="0" smtClean="0"/>
              <a:t>Maria Angelica Sotomayor, </a:t>
            </a:r>
            <a:r>
              <a:rPr lang="en-US" sz="2100" dirty="0" smtClean="0"/>
              <a:t>Lead Urban Specialist (City Strength Coordinator) (</a:t>
            </a:r>
            <a:r>
              <a:rPr lang="en-US" sz="2100" dirty="0" smtClean="0">
                <a:hlinkClick r:id="rId5"/>
              </a:rPr>
              <a:t>msotomayor@worldbank.org</a:t>
            </a:r>
            <a:r>
              <a:rPr lang="en-US" sz="2100" dirty="0" smtClean="0"/>
              <a:t>) </a:t>
            </a:r>
          </a:p>
          <a:p>
            <a:pPr marL="0" indent="0">
              <a:buNone/>
            </a:pPr>
            <a:r>
              <a:rPr lang="en-US" sz="2100" b="1" dirty="0" err="1" smtClean="0"/>
              <a:t>Xueman</a:t>
            </a:r>
            <a:r>
              <a:rPr lang="en-US" sz="2100" b="1" dirty="0" smtClean="0"/>
              <a:t> Wang, </a:t>
            </a:r>
            <a:r>
              <a:rPr lang="en-US" sz="2100" dirty="0" smtClean="0"/>
              <a:t>Senior Carbon Finance Specialist and Coordinator for Cities and Climate Change (Sustainable Cities Integrated Approach Platform) (</a:t>
            </a:r>
            <a:r>
              <a:rPr lang="en-US" sz="2100" dirty="0" smtClean="0">
                <a:hlinkClick r:id="rId6"/>
              </a:rPr>
              <a:t>xwang5@worldbank.org</a:t>
            </a:r>
            <a:r>
              <a:rPr lang="en-US" sz="2100" dirty="0" smtClean="0"/>
              <a:t>) </a:t>
            </a:r>
          </a:p>
          <a:p>
            <a:pPr marL="0" indent="0">
              <a:buNone/>
            </a:pPr>
            <a:r>
              <a:rPr lang="en-US" sz="2100" b="1" dirty="0" smtClean="0"/>
              <a:t>Joshua Gallo, </a:t>
            </a:r>
            <a:r>
              <a:rPr lang="en-US" sz="2100" dirty="0" smtClean="0"/>
              <a:t>Senior Municipal Finance Specialist (City Creditworthiness Initiative) (</a:t>
            </a:r>
            <a:r>
              <a:rPr lang="en-US" sz="2100" dirty="0" smtClean="0">
                <a:hlinkClick r:id="rId7"/>
              </a:rPr>
              <a:t>jgallo@worldbank.org</a:t>
            </a:r>
            <a:r>
              <a:rPr lang="en-US" sz="2100" dirty="0" smtClean="0"/>
              <a:t>) </a:t>
            </a:r>
          </a:p>
          <a:p>
            <a:pPr marL="0" lvl="0" indent="0">
              <a:buNone/>
            </a:pPr>
            <a:r>
              <a:rPr lang="en-US" sz="2100" b="1" dirty="0" smtClean="0">
                <a:solidFill>
                  <a:prstClr val="black"/>
                </a:solidFill>
              </a:rPr>
              <a:t>Valerie Joy-Santos</a:t>
            </a:r>
            <a:r>
              <a:rPr lang="en-US" sz="2100" dirty="0" smtClean="0">
                <a:solidFill>
                  <a:prstClr val="black"/>
                </a:solidFill>
              </a:rPr>
              <a:t>, Senior Urban Specialist (</a:t>
            </a:r>
            <a:r>
              <a:rPr lang="en-US" sz="2100" smtClean="0">
                <a:solidFill>
                  <a:prstClr val="black"/>
                </a:solidFill>
              </a:rPr>
              <a:t>report co-author) </a:t>
            </a:r>
            <a:r>
              <a:rPr lang="en-US" sz="2100" dirty="0" smtClean="0">
                <a:solidFill>
                  <a:prstClr val="black"/>
                </a:solidFill>
              </a:rPr>
              <a:t>(</a:t>
            </a:r>
            <a:r>
              <a:rPr lang="en-US" sz="2100" smtClean="0">
                <a:solidFill>
                  <a:prstClr val="black"/>
                </a:solidFill>
              </a:rPr>
              <a:t>vsantos@worldbank.org)</a:t>
            </a:r>
            <a:endParaRPr lang="en-US" sz="2100" b="1" dirty="0" smtClean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en-US" sz="2100" b="1" dirty="0" smtClean="0">
                <a:solidFill>
                  <a:prstClr val="black"/>
                </a:solidFill>
              </a:rPr>
              <a:t>Joe </a:t>
            </a:r>
            <a:r>
              <a:rPr lang="en-US" sz="2100" b="1" dirty="0">
                <a:solidFill>
                  <a:prstClr val="black"/>
                </a:solidFill>
              </a:rPr>
              <a:t>Leitmann</a:t>
            </a:r>
            <a:r>
              <a:rPr lang="en-US" sz="2100" dirty="0">
                <a:solidFill>
                  <a:prstClr val="black"/>
                </a:solidFill>
              </a:rPr>
              <a:t>, Lead Disaster Risk Management Specialist and Team Leader for Resilient Recovery and Urban Resilience (GFDRR) (</a:t>
            </a:r>
            <a:r>
              <a:rPr lang="en-US" sz="2100" dirty="0">
                <a:solidFill>
                  <a:prstClr val="black"/>
                </a:solidFill>
                <a:hlinkClick r:id="rId8"/>
              </a:rPr>
              <a:t>jleitmann@worldbank.org</a:t>
            </a:r>
            <a:r>
              <a:rPr lang="en-US" sz="2100" dirty="0">
                <a:solidFill>
                  <a:prstClr val="black"/>
                </a:solidFill>
              </a:rPr>
              <a:t>)  </a:t>
            </a:r>
          </a:p>
          <a:p>
            <a:pPr marL="0" indent="0">
              <a:buNone/>
            </a:pPr>
            <a:endParaRPr lang="en-US" sz="2100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Facilitated Discussion, Resilient Cities 2016, 8 July 2016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41DF6567-437A-4BBE-B215-921C1B3E838A}" type="slidenum">
              <a:rPr lang="en-US" smtClean="0"/>
              <a:t>17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18590" y="0"/>
            <a:ext cx="10486261" cy="1143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966215" y="-1"/>
            <a:ext cx="10486261" cy="1143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Thank You. </a:t>
            </a:r>
            <a:endParaRPr lang="en-US" sz="40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387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TM03457515[[fn=View]]</Template>
  <TotalTime>10521</TotalTime>
  <Words>1407</Words>
  <Application>Microsoft Office PowerPoint</Application>
  <PresentationFormat>Widescreen</PresentationFormat>
  <Paragraphs>260</Paragraphs>
  <Slides>17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Arial</vt:lpstr>
      <vt:lpstr>Calibri</vt:lpstr>
      <vt:lpstr>Calibri Light</vt:lpstr>
      <vt:lpstr>Century Schoolbook</vt:lpstr>
      <vt:lpstr>Helvetica</vt:lpstr>
      <vt:lpstr>Symbol</vt:lpstr>
      <vt:lpstr>Times New Roman</vt:lpstr>
      <vt:lpstr>Wingdings</vt:lpstr>
      <vt:lpstr>Wingdings 2</vt:lpstr>
      <vt:lpstr>View</vt:lpstr>
      <vt:lpstr>INVESTING IN URBAN RESILIENCE:  Consultation for World Bank Flagship Report</vt:lpstr>
      <vt:lpstr>Structure of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City Resilience Program</dc:title>
  <dc:creator>Christopher J. Chung</dc:creator>
  <cp:lastModifiedBy>Josef Lloyd Leitmann</cp:lastModifiedBy>
  <cp:revision>186</cp:revision>
  <dcterms:created xsi:type="dcterms:W3CDTF">2015-11-19T20:58:34Z</dcterms:created>
  <dcterms:modified xsi:type="dcterms:W3CDTF">2016-09-13T19:00:36Z</dcterms:modified>
</cp:coreProperties>
</file>