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29"/>
  </p:notesMasterIdLst>
  <p:sldIdLst>
    <p:sldId id="256" r:id="rId6"/>
    <p:sldId id="291" r:id="rId7"/>
    <p:sldId id="292" r:id="rId8"/>
    <p:sldId id="293" r:id="rId9"/>
    <p:sldId id="294" r:id="rId10"/>
    <p:sldId id="257" r:id="rId11"/>
    <p:sldId id="259" r:id="rId12"/>
    <p:sldId id="263" r:id="rId13"/>
    <p:sldId id="271" r:id="rId14"/>
    <p:sldId id="278" r:id="rId15"/>
    <p:sldId id="264" r:id="rId16"/>
    <p:sldId id="265" r:id="rId17"/>
    <p:sldId id="279" r:id="rId18"/>
    <p:sldId id="283" r:id="rId19"/>
    <p:sldId id="285" r:id="rId20"/>
    <p:sldId id="273" r:id="rId21"/>
    <p:sldId id="287" r:id="rId22"/>
    <p:sldId id="286" r:id="rId23"/>
    <p:sldId id="288" r:id="rId24"/>
    <p:sldId id="289" r:id="rId25"/>
    <p:sldId id="277" r:id="rId26"/>
    <p:sldId id="290" r:id="rId27"/>
    <p:sldId id="258" r:id="rId28"/>
  </p:sldIdLst>
  <p:sldSz cx="10058400" cy="7772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69" autoAdjust="0"/>
    <p:restoredTop sz="94648"/>
  </p:normalViewPr>
  <p:slideViewPr>
    <p:cSldViewPr snapToGrid="0">
      <p:cViewPr varScale="1">
        <p:scale>
          <a:sx n="109" d="100"/>
          <a:sy n="109" d="100"/>
        </p:scale>
        <p:origin x="78" y="10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Business Applications</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34AF-4712-8D44-8CFE4082CB74}"/>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34AF-4712-8D44-8CFE4082CB7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Sheet1!$A$2:$A$3</c:f>
              <c:strCache>
                <c:ptCount val="2"/>
                <c:pt idx="0">
                  <c:v>Analyzed</c:v>
                </c:pt>
                <c:pt idx="1">
                  <c:v>Remaining</c:v>
                </c:pt>
              </c:strCache>
            </c:strRef>
          </c:cat>
          <c:val>
            <c:numRef>
              <c:f>Sheet1!$B$2:$B$3</c:f>
              <c:numCache>
                <c:formatCode>General</c:formatCode>
                <c:ptCount val="2"/>
                <c:pt idx="0">
                  <c:v>5</c:v>
                </c:pt>
                <c:pt idx="1">
                  <c:v>100</c:v>
                </c:pt>
              </c:numCache>
            </c:numRef>
          </c:val>
          <c:extLst xmlns:c16r2="http://schemas.microsoft.com/office/drawing/2015/06/chart">
            <c:ext xmlns:c16="http://schemas.microsoft.com/office/drawing/2014/chart" uri="{C3380CC4-5D6E-409C-BE32-E72D297353CC}">
              <c16:uniqueId val="{00000004-34AF-4712-8D44-8CFE4082CB7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0.7729</cdr:x>
      <cdr:y>0.44579</cdr:y>
    </cdr:from>
    <cdr:to>
      <cdr:x>1</cdr:x>
      <cdr:y>0.57596</cdr:y>
    </cdr:to>
    <cdr:sp macro="" textlink="">
      <cdr:nvSpPr>
        <cdr:cNvPr id="2" name="Down Arrow 1"/>
        <cdr:cNvSpPr/>
      </cdr:nvSpPr>
      <cdr:spPr>
        <a:xfrm xmlns:a="http://schemas.openxmlformats.org/drawingml/2006/main" rot="16200000">
          <a:off x="4944248" y="1468874"/>
          <a:ext cx="544503" cy="1336431"/>
        </a:xfrm>
        <a:prstGeom xmlns:a="http://schemas.openxmlformats.org/drawingml/2006/main" prst="downArrow">
          <a:avLst/>
        </a:prstGeom>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xmlns:a="http://schemas.openxmlformats.org/drawingml/2006/main">
          <a:pPr algn="ctr"/>
          <a:endParaRPr lang="en-US"/>
        </a:p>
      </cdr:txBody>
    </cdr:sp>
  </cdr:relSizeAnchor>
  <cdr:relSizeAnchor xmlns:cdr="http://schemas.openxmlformats.org/drawingml/2006/chartDrawing">
    <cdr:from>
      <cdr:x>0.80477</cdr:x>
      <cdr:y>0.57714</cdr:y>
    </cdr:from>
    <cdr:to>
      <cdr:x>0.93734</cdr:x>
      <cdr:y>0.64335</cdr:y>
    </cdr:to>
    <cdr:sp macro="" textlink="">
      <cdr:nvSpPr>
        <cdr:cNvPr id="3" name="TextBox 12"/>
        <cdr:cNvSpPr txBox="1"/>
      </cdr:nvSpPr>
      <cdr:spPr>
        <a:xfrm xmlns:a="http://schemas.openxmlformats.org/drawingml/2006/main">
          <a:off x="4735815" y="2414272"/>
          <a:ext cx="780150"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sz="1200" dirty="0"/>
            <a:t>Produced</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87368A-9FEC-4323-A214-4D3EDEC718D4}" type="datetimeFigureOut">
              <a:rPr lang="en-US" smtClean="0"/>
              <a:t>9/13/2016</a:t>
            </a:fld>
            <a:endParaRPr lang="en-US"/>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E881EC-508F-44B5-9E72-8B81A7D66DEE}" type="slidenum">
              <a:rPr lang="en-US" smtClean="0"/>
              <a:t>‹#›</a:t>
            </a:fld>
            <a:endParaRPr lang="en-US"/>
          </a:p>
        </p:txBody>
      </p:sp>
    </p:spTree>
    <p:extLst>
      <p:ext uri="{BB962C8B-B14F-4D97-AF65-F5344CB8AC3E}">
        <p14:creationId xmlns:p14="http://schemas.microsoft.com/office/powerpoint/2010/main" val="2041520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smtClean="0"/>
              <a:t>Figure from ISO/IEC JTC 1: Smart Cities</a:t>
            </a:r>
            <a:r>
              <a:rPr lang="en-US" baseline="0" dirty="0" smtClean="0"/>
              <a:t> </a:t>
            </a:r>
            <a:r>
              <a:rPr lang="en-US" dirty="0" smtClean="0"/>
              <a:t>Figure A.3:</a:t>
            </a:r>
            <a:r>
              <a:rPr lang="en-US" baseline="0" dirty="0" smtClean="0"/>
              <a:t> Smart Cities concepts and outcomes (BSI PAS 181)</a:t>
            </a:r>
            <a:endParaRPr lang="en-US" dirty="0"/>
          </a:p>
        </p:txBody>
      </p:sp>
      <p:sp>
        <p:nvSpPr>
          <p:cNvPr id="4" name="Slide Number Placeholder 3"/>
          <p:cNvSpPr>
            <a:spLocks noGrp="1"/>
          </p:cNvSpPr>
          <p:nvPr>
            <p:ph type="sldNum" sz="quarter" idx="10"/>
          </p:nvPr>
        </p:nvSpPr>
        <p:spPr/>
        <p:txBody>
          <a:bodyPr/>
          <a:lstStyle/>
          <a:p>
            <a:fld id="{11B2EB06-0775-4A46-A9C5-7B5EAF1F5BC4}"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138842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smtClean="0"/>
              <a:t>Economic development / job creation aspect</a:t>
            </a:r>
          </a:p>
          <a:p>
            <a:pPr marL="174708" indent="-174708">
              <a:buFont typeface="Arial" panose="020B0604020202020204" pitchFamily="34" charset="0"/>
              <a:buChar char="•"/>
            </a:pPr>
            <a:r>
              <a:rPr lang="en-US" dirty="0" smtClean="0"/>
              <a:t>Increased competitiveness</a:t>
            </a:r>
          </a:p>
          <a:p>
            <a:pPr marL="174708" indent="-174708">
              <a:buFont typeface="Arial" panose="020B0604020202020204" pitchFamily="34" charset="0"/>
              <a:buChar char="•"/>
            </a:pPr>
            <a:r>
              <a:rPr lang="en-US" dirty="0" smtClean="0"/>
              <a:t>Resource</a:t>
            </a:r>
            <a:r>
              <a:rPr lang="en-US" baseline="0" dirty="0" smtClean="0"/>
              <a:t> efficiency / mitigates climate change</a:t>
            </a:r>
          </a:p>
          <a:p>
            <a:pPr marL="174708" indent="-174708">
              <a:buFont typeface="Arial" panose="020B0604020202020204" pitchFamily="34" charset="0"/>
              <a:buChar char="•"/>
            </a:pPr>
            <a:r>
              <a:rPr lang="en-US" dirty="0" smtClean="0"/>
              <a:t>Better and more convenient services for citizens</a:t>
            </a:r>
          </a:p>
          <a:p>
            <a:endParaRPr lang="en-US" dirty="0"/>
          </a:p>
        </p:txBody>
      </p:sp>
      <p:sp>
        <p:nvSpPr>
          <p:cNvPr id="4" name="Slide Number Placeholder 3"/>
          <p:cNvSpPr>
            <a:spLocks noGrp="1"/>
          </p:cNvSpPr>
          <p:nvPr>
            <p:ph type="sldNum" sz="quarter" idx="10"/>
          </p:nvPr>
        </p:nvSpPr>
        <p:spPr/>
        <p:txBody>
          <a:bodyPr/>
          <a:lstStyle/>
          <a:p>
            <a:fld id="{11B2EB06-0775-4A46-A9C5-7B5EAF1F5BC4}"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4159461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baseline="0" dirty="0" smtClean="0"/>
              <a:t>National Geographic recognized San Diego as part of their “World’s Smart Cities” program</a:t>
            </a:r>
          </a:p>
          <a:p>
            <a:pPr marL="174708" indent="-174708">
              <a:buFont typeface="Arial" panose="020B0604020202020204" pitchFamily="34" charset="0"/>
              <a:buChar char="•"/>
            </a:pPr>
            <a:r>
              <a:rPr lang="en-US" baseline="0" dirty="0" smtClean="0"/>
              <a:t>Envision America</a:t>
            </a:r>
            <a:endParaRPr lang="en-US" dirty="0" smtClean="0"/>
          </a:p>
          <a:p>
            <a:pPr marL="174708" indent="-174708">
              <a:buFont typeface="Arial" panose="020B0604020202020204" pitchFamily="34" charset="0"/>
              <a:buChar char="•"/>
            </a:pPr>
            <a:r>
              <a:rPr lang="en-US" dirty="0" smtClean="0"/>
              <a:t>City of San Diego</a:t>
            </a:r>
            <a:r>
              <a:rPr lang="en-US" baseline="0" dirty="0" smtClean="0"/>
              <a:t> is partnering with UCSD to participate in the White House’s </a:t>
            </a:r>
            <a:r>
              <a:rPr lang="en-US" baseline="0" dirty="0" err="1" smtClean="0"/>
              <a:t>MetroLab</a:t>
            </a:r>
            <a:r>
              <a:rPr lang="en-US" baseline="0" dirty="0" smtClean="0"/>
              <a:t> Network, which brings together university researchers and city decision makers to research, develop, and deploy technologically- and analytically-based solutions to improve our infrastructure, services, and other public sector priorities.</a:t>
            </a:r>
            <a:endParaRPr lang="en-US" dirty="0"/>
          </a:p>
        </p:txBody>
      </p:sp>
      <p:sp>
        <p:nvSpPr>
          <p:cNvPr id="4" name="Slide Number Placeholder 3"/>
          <p:cNvSpPr>
            <a:spLocks noGrp="1"/>
          </p:cNvSpPr>
          <p:nvPr>
            <p:ph type="sldNum" sz="quarter" idx="10"/>
          </p:nvPr>
        </p:nvSpPr>
        <p:spPr/>
        <p:txBody>
          <a:bodyPr/>
          <a:lstStyle/>
          <a:p>
            <a:fld id="{11B2EB06-0775-4A46-A9C5-7B5EAF1F5BC4}"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4209330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smtClean="0"/>
              <a:t>Emergency service call centers,</a:t>
            </a:r>
            <a:r>
              <a:rPr lang="en-US" baseline="0" dirty="0" smtClean="0"/>
              <a:t> dispatch services, first responders, resource allocation, GIS</a:t>
            </a:r>
          </a:p>
          <a:p>
            <a:pPr marL="174708" indent="-174708">
              <a:buFont typeface="Arial" panose="020B0604020202020204" pitchFamily="34" charset="0"/>
              <a:buChar char="•"/>
            </a:pPr>
            <a:r>
              <a:rPr lang="en-US" baseline="0" dirty="0" smtClean="0"/>
              <a:t>FEMA tool: http://www.fema.gov/data-visualization</a:t>
            </a:r>
          </a:p>
          <a:p>
            <a:pPr marL="174708" indent="-174708">
              <a:buFont typeface="Arial" panose="020B0604020202020204" pitchFamily="34" charset="0"/>
              <a:buChar char="•"/>
            </a:pPr>
            <a:r>
              <a:rPr lang="en-US" baseline="0" dirty="0" err="1" smtClean="0"/>
              <a:t>OnScene</a:t>
            </a:r>
            <a:r>
              <a:rPr lang="en-US" baseline="0" dirty="0" smtClean="0"/>
              <a:t> – electronic patient care records system used by SDFD and EMS</a:t>
            </a:r>
          </a:p>
          <a:p>
            <a:pPr marL="174708" indent="-17470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11B2EB06-0775-4A46-A9C5-7B5EAF1F5BC4}"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0784573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1272011"/>
            <a:ext cx="8549640" cy="2705947"/>
          </a:xfrm>
        </p:spPr>
        <p:txBody>
          <a:bodyPr anchor="b"/>
          <a:lstStyle>
            <a:lvl1pPr algn="ctr">
              <a:defRPr sz="6600"/>
            </a:lvl1pPr>
          </a:lstStyle>
          <a:p>
            <a:r>
              <a:rPr lang="en-US"/>
              <a:t>Click to edit Master title style</a:t>
            </a:r>
            <a:endParaRPr lang="en-US" dirty="0"/>
          </a:p>
        </p:txBody>
      </p:sp>
      <p:sp>
        <p:nvSpPr>
          <p:cNvPr id="3" name="Subtitle 2"/>
          <p:cNvSpPr>
            <a:spLocks noGrp="1"/>
          </p:cNvSpPr>
          <p:nvPr>
            <p:ph type="subTitle" idx="1"/>
          </p:nvPr>
        </p:nvSpPr>
        <p:spPr>
          <a:xfrm>
            <a:off x="1257300" y="4082310"/>
            <a:ext cx="7543800" cy="1876530"/>
          </a:xfrm>
        </p:spPr>
        <p:txBody>
          <a:bodyPr/>
          <a:lstStyle>
            <a:lvl1pPr marL="0" indent="0" algn="ctr">
              <a:buNone/>
              <a:defRPr sz="2640"/>
            </a:lvl1pPr>
            <a:lvl2pPr marL="502920" indent="0" algn="ctr">
              <a:buNone/>
              <a:defRPr sz="2200"/>
            </a:lvl2pPr>
            <a:lvl3pPr marL="1005840" indent="0" algn="ctr">
              <a:buNone/>
              <a:defRPr sz="1980"/>
            </a:lvl3pPr>
            <a:lvl4pPr marL="1508760" indent="0" algn="ctr">
              <a:buNone/>
              <a:defRPr sz="1760"/>
            </a:lvl4pPr>
            <a:lvl5pPr marL="2011680" indent="0" algn="ctr">
              <a:buNone/>
              <a:defRPr sz="1760"/>
            </a:lvl5pPr>
            <a:lvl6pPr marL="2514600" indent="0" algn="ctr">
              <a:buNone/>
              <a:defRPr sz="1760"/>
            </a:lvl6pPr>
            <a:lvl7pPr marL="3017520" indent="0" algn="ctr">
              <a:buNone/>
              <a:defRPr sz="1760"/>
            </a:lvl7pPr>
            <a:lvl8pPr marL="3520440" indent="0" algn="ctr">
              <a:buNone/>
              <a:defRPr sz="1760"/>
            </a:lvl8pPr>
            <a:lvl9pPr marL="4023360" indent="0" algn="ctr">
              <a:buNone/>
              <a:defRPr sz="1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2468D38-7081-47D1-9A76-D93F2A79BEBB}" type="datetimeFigureOut">
              <a:rPr lang="en-US" smtClean="0"/>
              <a:t>9/13/2016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FCBB43-4EE7-4AE0-A011-CC9052827149}" type="slidenum">
              <a:rPr lang="en-US" smtClean="0"/>
              <a:t>‹#›</a:t>
            </a:fld>
            <a:endParaRPr lang="en-US"/>
          </a:p>
        </p:txBody>
      </p:sp>
    </p:spTree>
    <p:extLst>
      <p:ext uri="{BB962C8B-B14F-4D97-AF65-F5344CB8AC3E}">
        <p14:creationId xmlns:p14="http://schemas.microsoft.com/office/powerpoint/2010/main" val="1218697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468D38-7081-47D1-9A76-D93F2A79BEBB}" type="datetimeFigureOut">
              <a:rPr lang="en-US" smtClean="0"/>
              <a:t>9/13/2016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FCBB43-4EE7-4AE0-A011-CC9052827149}" type="slidenum">
              <a:rPr lang="en-US" smtClean="0"/>
              <a:t>‹#›</a:t>
            </a:fld>
            <a:endParaRPr lang="en-US"/>
          </a:p>
        </p:txBody>
      </p:sp>
    </p:spTree>
    <p:extLst>
      <p:ext uri="{BB962C8B-B14F-4D97-AF65-F5344CB8AC3E}">
        <p14:creationId xmlns:p14="http://schemas.microsoft.com/office/powerpoint/2010/main" val="3282944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6277" y="1937705"/>
            <a:ext cx="8675370" cy="3233102"/>
          </a:xfrm>
        </p:spPr>
        <p:txBody>
          <a:bodyPr anchor="b"/>
          <a:lstStyle>
            <a:lvl1pPr>
              <a:defRPr sz="6600"/>
            </a:lvl1pPr>
          </a:lstStyle>
          <a:p>
            <a:r>
              <a:rPr lang="en-US"/>
              <a:t>Click to edit Master title style</a:t>
            </a:r>
            <a:endParaRPr lang="en-US" dirty="0"/>
          </a:p>
        </p:txBody>
      </p:sp>
      <p:sp>
        <p:nvSpPr>
          <p:cNvPr id="3" name="Text Placeholder 2"/>
          <p:cNvSpPr>
            <a:spLocks noGrp="1"/>
          </p:cNvSpPr>
          <p:nvPr>
            <p:ph type="body" idx="1"/>
          </p:nvPr>
        </p:nvSpPr>
        <p:spPr>
          <a:xfrm>
            <a:off x="686277" y="5201393"/>
            <a:ext cx="8675370" cy="1700212"/>
          </a:xfrm>
        </p:spPr>
        <p:txBody>
          <a:bodyPr/>
          <a:lstStyle>
            <a:lvl1pPr marL="0" indent="0">
              <a:buNone/>
              <a:defRPr sz="2640">
                <a:solidFill>
                  <a:schemeClr val="tx1"/>
                </a:solidFill>
              </a:defRPr>
            </a:lvl1pPr>
            <a:lvl2pPr marL="502920" indent="0">
              <a:buNone/>
              <a:defRPr sz="2200">
                <a:solidFill>
                  <a:schemeClr val="tx1">
                    <a:tint val="75000"/>
                  </a:schemeClr>
                </a:solidFill>
              </a:defRPr>
            </a:lvl2pPr>
            <a:lvl3pPr marL="1005840" indent="0">
              <a:buNone/>
              <a:defRPr sz="1980">
                <a:solidFill>
                  <a:schemeClr val="tx1">
                    <a:tint val="75000"/>
                  </a:schemeClr>
                </a:solidFill>
              </a:defRPr>
            </a:lvl3pPr>
            <a:lvl4pPr marL="1508760" indent="0">
              <a:buNone/>
              <a:defRPr sz="1760">
                <a:solidFill>
                  <a:schemeClr val="tx1">
                    <a:tint val="75000"/>
                  </a:schemeClr>
                </a:solidFill>
              </a:defRPr>
            </a:lvl4pPr>
            <a:lvl5pPr marL="2011680" indent="0">
              <a:buNone/>
              <a:defRPr sz="1760">
                <a:solidFill>
                  <a:schemeClr val="tx1">
                    <a:tint val="75000"/>
                  </a:schemeClr>
                </a:solidFill>
              </a:defRPr>
            </a:lvl5pPr>
            <a:lvl6pPr marL="2514600" indent="0">
              <a:buNone/>
              <a:defRPr sz="1760">
                <a:solidFill>
                  <a:schemeClr val="tx1">
                    <a:tint val="75000"/>
                  </a:schemeClr>
                </a:solidFill>
              </a:defRPr>
            </a:lvl6pPr>
            <a:lvl7pPr marL="3017520" indent="0">
              <a:buNone/>
              <a:defRPr sz="1760">
                <a:solidFill>
                  <a:schemeClr val="tx1">
                    <a:tint val="75000"/>
                  </a:schemeClr>
                </a:solidFill>
              </a:defRPr>
            </a:lvl7pPr>
            <a:lvl8pPr marL="3520440" indent="0">
              <a:buNone/>
              <a:defRPr sz="1760">
                <a:solidFill>
                  <a:schemeClr val="tx1">
                    <a:tint val="75000"/>
                  </a:schemeClr>
                </a:solidFill>
              </a:defRPr>
            </a:lvl8pPr>
            <a:lvl9pPr marL="4023360" indent="0">
              <a:buNone/>
              <a:defRPr sz="1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468D38-7081-47D1-9A76-D93F2A79BEBB}" type="datetimeFigureOut">
              <a:rPr lang="en-US" smtClean="0"/>
              <a:t>9/13/2016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FCBB43-4EE7-4AE0-A011-CC9052827149}" type="slidenum">
              <a:rPr lang="en-US" smtClean="0"/>
              <a:t>‹#›</a:t>
            </a:fld>
            <a:endParaRPr lang="en-US"/>
          </a:p>
        </p:txBody>
      </p:sp>
    </p:spTree>
    <p:extLst>
      <p:ext uri="{BB962C8B-B14F-4D97-AF65-F5344CB8AC3E}">
        <p14:creationId xmlns:p14="http://schemas.microsoft.com/office/powerpoint/2010/main" val="722264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9151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206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2468D38-7081-47D1-9A76-D93F2A79BEBB}" type="datetimeFigureOut">
              <a:rPr lang="en-US" smtClean="0"/>
              <a:t>9/13/2016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FCBB43-4EE7-4AE0-A011-CC9052827149}" type="slidenum">
              <a:rPr lang="en-US" smtClean="0"/>
              <a:t>‹#›</a:t>
            </a:fld>
            <a:endParaRPr lang="en-US"/>
          </a:p>
        </p:txBody>
      </p:sp>
    </p:spTree>
    <p:extLst>
      <p:ext uri="{BB962C8B-B14F-4D97-AF65-F5344CB8AC3E}">
        <p14:creationId xmlns:p14="http://schemas.microsoft.com/office/powerpoint/2010/main" val="433941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2825" y="413810"/>
            <a:ext cx="8675370" cy="1502305"/>
          </a:xfrm>
        </p:spPr>
        <p:txBody>
          <a:bodyPr/>
          <a:lstStyle/>
          <a:p>
            <a:r>
              <a:rPr lang="en-US"/>
              <a:t>Click to edit Master title style</a:t>
            </a:r>
            <a:endParaRPr lang="en-US" dirty="0"/>
          </a:p>
        </p:txBody>
      </p:sp>
      <p:sp>
        <p:nvSpPr>
          <p:cNvPr id="3" name="Text Placeholder 2"/>
          <p:cNvSpPr>
            <a:spLocks noGrp="1"/>
          </p:cNvSpPr>
          <p:nvPr>
            <p:ph type="body" idx="1"/>
          </p:nvPr>
        </p:nvSpPr>
        <p:spPr>
          <a:xfrm>
            <a:off x="692826" y="1905318"/>
            <a:ext cx="4255174" cy="933767"/>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4" name="Content Placeholder 3"/>
          <p:cNvSpPr>
            <a:spLocks noGrp="1"/>
          </p:cNvSpPr>
          <p:nvPr>
            <p:ph sz="half" idx="2"/>
          </p:nvPr>
        </p:nvSpPr>
        <p:spPr>
          <a:xfrm>
            <a:off x="692826" y="2839085"/>
            <a:ext cx="4255174"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2066" y="1905318"/>
            <a:ext cx="4276130" cy="933767"/>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6" name="Content Placeholder 5"/>
          <p:cNvSpPr>
            <a:spLocks noGrp="1"/>
          </p:cNvSpPr>
          <p:nvPr>
            <p:ph sz="quarter" idx="4"/>
          </p:nvPr>
        </p:nvSpPr>
        <p:spPr>
          <a:xfrm>
            <a:off x="5092066" y="2839085"/>
            <a:ext cx="4276130"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2468D38-7081-47D1-9A76-D93F2A79BEBB}" type="datetimeFigureOut">
              <a:rPr lang="en-US" smtClean="0"/>
              <a:t>9/13/2016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FCBB43-4EE7-4AE0-A011-CC9052827149}" type="slidenum">
              <a:rPr lang="en-US" smtClean="0"/>
              <a:t>‹#›</a:t>
            </a:fld>
            <a:endParaRPr lang="en-US"/>
          </a:p>
        </p:txBody>
      </p:sp>
    </p:spTree>
    <p:extLst>
      <p:ext uri="{BB962C8B-B14F-4D97-AF65-F5344CB8AC3E}">
        <p14:creationId xmlns:p14="http://schemas.microsoft.com/office/powerpoint/2010/main" val="2656442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2468D38-7081-47D1-9A76-D93F2A79BEBB}" type="datetimeFigureOut">
              <a:rPr lang="en-US" smtClean="0"/>
              <a:t>9/13/2016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FCBB43-4EE7-4AE0-A011-CC9052827149}" type="slidenum">
              <a:rPr lang="en-US" smtClean="0"/>
              <a:t>‹#›</a:t>
            </a:fld>
            <a:endParaRPr lang="en-US"/>
          </a:p>
        </p:txBody>
      </p:sp>
    </p:spTree>
    <p:extLst>
      <p:ext uri="{BB962C8B-B14F-4D97-AF65-F5344CB8AC3E}">
        <p14:creationId xmlns:p14="http://schemas.microsoft.com/office/powerpoint/2010/main" val="4234071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468D38-7081-47D1-9A76-D93F2A79BEBB}" type="datetimeFigureOut">
              <a:rPr lang="en-US" smtClean="0"/>
              <a:t>9/13/2016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FCBB43-4EE7-4AE0-A011-CC9052827149}" type="slidenum">
              <a:rPr lang="en-US" smtClean="0"/>
              <a:t>‹#›</a:t>
            </a:fld>
            <a:endParaRPr lang="en-US"/>
          </a:p>
        </p:txBody>
      </p:sp>
    </p:spTree>
    <p:extLst>
      <p:ext uri="{BB962C8B-B14F-4D97-AF65-F5344CB8AC3E}">
        <p14:creationId xmlns:p14="http://schemas.microsoft.com/office/powerpoint/2010/main" val="2871876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vl1pPr>
          </a:lstStyle>
          <a:p>
            <a:r>
              <a:rPr lang="en-US"/>
              <a:t>Click to edit Master title style</a:t>
            </a:r>
            <a:endParaRPr lang="en-US" dirty="0"/>
          </a:p>
        </p:txBody>
      </p:sp>
      <p:sp>
        <p:nvSpPr>
          <p:cNvPr id="3" name="Content Placeholder 2"/>
          <p:cNvSpPr>
            <a:spLocks noGrp="1"/>
          </p:cNvSpPr>
          <p:nvPr>
            <p:ph idx="1"/>
          </p:nvPr>
        </p:nvSpPr>
        <p:spPr>
          <a:xfrm>
            <a:off x="4276130" y="1119083"/>
            <a:ext cx="5092065" cy="5523442"/>
          </a:xfrm>
        </p:spPr>
        <p:txBody>
          <a:bodyPr/>
          <a:lstStyle>
            <a:lvl1pPr>
              <a:defRPr sz="3520"/>
            </a:lvl1pPr>
            <a:lvl2pPr>
              <a:defRPr sz="3080"/>
            </a:lvl2pPr>
            <a:lvl3pPr>
              <a:defRPr sz="264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C2468D38-7081-47D1-9A76-D93F2A79BEBB}" type="datetimeFigureOut">
              <a:rPr lang="en-US" smtClean="0"/>
              <a:t>9/13/2016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FCBB43-4EE7-4AE0-A011-CC9052827149}" type="slidenum">
              <a:rPr lang="en-US" smtClean="0"/>
              <a:t>‹#›</a:t>
            </a:fld>
            <a:endParaRPr lang="en-US"/>
          </a:p>
        </p:txBody>
      </p:sp>
    </p:spTree>
    <p:extLst>
      <p:ext uri="{BB962C8B-B14F-4D97-AF65-F5344CB8AC3E}">
        <p14:creationId xmlns:p14="http://schemas.microsoft.com/office/powerpoint/2010/main" val="680053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76130" y="1119083"/>
            <a:ext cx="5092065" cy="5523442"/>
          </a:xfrm>
        </p:spPr>
        <p:txBody>
          <a:bodyPr anchor="t"/>
          <a:lstStyle>
            <a:lvl1pPr marL="0" indent="0">
              <a:buNone/>
              <a:defRPr sz="3520"/>
            </a:lvl1pPr>
            <a:lvl2pPr marL="502920" indent="0">
              <a:buNone/>
              <a:defRPr sz="3080"/>
            </a:lvl2pPr>
            <a:lvl3pPr marL="1005840" indent="0">
              <a:buNone/>
              <a:defRPr sz="2640"/>
            </a:lvl3pPr>
            <a:lvl4pPr marL="1508760" indent="0">
              <a:buNone/>
              <a:defRPr sz="2200"/>
            </a:lvl4pPr>
            <a:lvl5pPr marL="2011680" indent="0">
              <a:buNone/>
              <a:defRPr sz="2200"/>
            </a:lvl5pPr>
            <a:lvl6pPr marL="2514600" indent="0">
              <a:buNone/>
              <a:defRPr sz="2200"/>
            </a:lvl6pPr>
            <a:lvl7pPr marL="3017520" indent="0">
              <a:buNone/>
              <a:defRPr sz="2200"/>
            </a:lvl7pPr>
            <a:lvl8pPr marL="3520440" indent="0">
              <a:buNone/>
              <a:defRPr sz="2200"/>
            </a:lvl8pPr>
            <a:lvl9pPr marL="4023360" indent="0">
              <a:buNone/>
              <a:defRPr sz="2200"/>
            </a:lvl9pPr>
          </a:lstStyle>
          <a:p>
            <a:r>
              <a:rPr lang="en-US"/>
              <a:t>Click icon to add picture</a:t>
            </a:r>
            <a:endParaRPr lang="en-US" dirty="0"/>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C2468D38-7081-47D1-9A76-D93F2A79BEBB}" type="datetimeFigureOut">
              <a:rPr lang="en-US" smtClean="0"/>
              <a:t>9/13/2016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FCBB43-4EE7-4AE0-A011-CC9052827149}" type="slidenum">
              <a:rPr lang="en-US" smtClean="0"/>
              <a:t>‹#›</a:t>
            </a:fld>
            <a:endParaRPr lang="en-US"/>
          </a:p>
        </p:txBody>
      </p:sp>
    </p:spTree>
    <p:extLst>
      <p:ext uri="{BB962C8B-B14F-4D97-AF65-F5344CB8AC3E}">
        <p14:creationId xmlns:p14="http://schemas.microsoft.com/office/powerpoint/2010/main" val="3126064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468D38-7081-47D1-9A76-D93F2A79BEBB}" type="datetimeFigureOut">
              <a:rPr lang="en-US" smtClean="0"/>
              <a:t>9/13/2016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FCBB43-4EE7-4AE0-A011-CC9052827149}" type="slidenum">
              <a:rPr lang="en-US" smtClean="0"/>
              <a:t>‹#›</a:t>
            </a:fld>
            <a:endParaRPr lang="en-US"/>
          </a:p>
        </p:txBody>
      </p:sp>
    </p:spTree>
    <p:extLst>
      <p:ext uri="{BB962C8B-B14F-4D97-AF65-F5344CB8AC3E}">
        <p14:creationId xmlns:p14="http://schemas.microsoft.com/office/powerpoint/2010/main" val="1146521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8043" y="413808"/>
            <a:ext cx="2168843" cy="65867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91515" y="413808"/>
            <a:ext cx="6380798" cy="658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468D38-7081-47D1-9A76-D93F2A79BEBB}" type="datetimeFigureOut">
              <a:rPr lang="en-US" smtClean="0"/>
              <a:t>9/13/2016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FCBB43-4EE7-4AE0-A011-CC9052827149}" type="slidenum">
              <a:rPr lang="en-US" smtClean="0"/>
              <a:t>‹#›</a:t>
            </a:fld>
            <a:endParaRPr lang="en-US"/>
          </a:p>
        </p:txBody>
      </p:sp>
    </p:spTree>
    <p:extLst>
      <p:ext uri="{BB962C8B-B14F-4D97-AF65-F5344CB8AC3E}">
        <p14:creationId xmlns:p14="http://schemas.microsoft.com/office/powerpoint/2010/main" val="551038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75000"/>
                  </a:schemeClr>
                </a:solidFill>
              </a:defRPr>
            </a:lvl1pPr>
          </a:lstStyle>
          <a:p>
            <a:fld id="{C2468D38-7081-47D1-9A76-D93F2A79BEBB}" type="datetimeFigureOut">
              <a:rPr lang="en-US" smtClean="0"/>
              <a:t>9/13/2016</a:t>
            </a:fld>
            <a:endParaRPr lang="en-US"/>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fld id="{90FCBB43-4EE7-4AE0-A011-CC9052827149}" type="slidenum">
              <a:rPr lang="en-US" smtClean="0"/>
              <a:t>‹#›</a:t>
            </a:fld>
            <a:endParaRPr lang="en-US"/>
          </a:p>
        </p:txBody>
      </p:sp>
    </p:spTree>
    <p:extLst>
      <p:ext uri="{BB962C8B-B14F-4D97-AF65-F5344CB8AC3E}">
        <p14:creationId xmlns:p14="http://schemas.microsoft.com/office/powerpoint/2010/main" val="471666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gif"/><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ghayslip@sandiego.gov" TargetMode="External"/><Relationship Id="rId2" Type="http://schemas.openxmlformats.org/officeDocument/2006/relationships/image" Target="../media/image38.jpg"/><Relationship Id="rId1" Type="http://schemas.openxmlformats.org/officeDocument/2006/relationships/slideLayout" Target="../slideLayouts/slideLayout2.xml"/><Relationship Id="rId4" Type="http://schemas.openxmlformats.org/officeDocument/2006/relationships/image" Target="../media/image39.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9267" y="2318977"/>
            <a:ext cx="9801726" cy="2526630"/>
          </a:xfrm>
        </p:spPr>
        <p:txBody>
          <a:bodyPr>
            <a:normAutofit/>
          </a:bodyPr>
          <a:lstStyle/>
          <a:p>
            <a:r>
              <a:rPr lang="en-US" sz="4800" i="1" dirty="0" smtClean="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Internalizing and Integrating Cybersecurity Approaches </a:t>
            </a:r>
            <a:br>
              <a:rPr lang="en-US" sz="4800" i="1" dirty="0" smtClean="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br>
            <a:r>
              <a:rPr lang="en-US" sz="4000" i="1" dirty="0" smtClean="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2700" i="1" dirty="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“How cyber is laying the groundwork for Smart Cities”</a:t>
            </a:r>
          </a:p>
        </p:txBody>
      </p:sp>
      <p:sp>
        <p:nvSpPr>
          <p:cNvPr id="3" name="Subtitle 2"/>
          <p:cNvSpPr>
            <a:spLocks noGrp="1"/>
          </p:cNvSpPr>
          <p:nvPr>
            <p:ph type="subTitle" idx="1"/>
          </p:nvPr>
        </p:nvSpPr>
        <p:spPr>
          <a:xfrm>
            <a:off x="942975" y="334493"/>
            <a:ext cx="7794625" cy="1502774"/>
          </a:xfrm>
        </p:spPr>
        <p:txBody>
          <a:bodyPr>
            <a:normAutofit fontScale="92500" lnSpcReduction="20000"/>
          </a:bodyPr>
          <a:lstStyle/>
          <a:p>
            <a:r>
              <a:rPr lang="en-US" sz="4600" dirty="0" smtClean="0">
                <a:solidFill>
                  <a:schemeClr val="bg1"/>
                </a:solidFill>
                <a:effectLst>
                  <a:outerShdw blurRad="38100" dist="38100" dir="2700000" algn="tl">
                    <a:srgbClr val="000000">
                      <a:alpha val="43137"/>
                    </a:srgbClr>
                  </a:outerShdw>
                </a:effectLst>
                <a:latin typeface="Merriweather" panose="02060503050406030704" pitchFamily="18" charset="0"/>
              </a:rPr>
              <a:t>TIEMS 2016                                               </a:t>
            </a:r>
            <a:r>
              <a:rPr lang="en-US" sz="3600" dirty="0" smtClean="0">
                <a:solidFill>
                  <a:schemeClr val="bg1"/>
                </a:solidFill>
                <a:effectLst>
                  <a:outerShdw blurRad="38100" dist="38100" dir="2700000" algn="tl">
                    <a:srgbClr val="000000">
                      <a:alpha val="43137"/>
                    </a:srgbClr>
                  </a:outerShdw>
                </a:effectLst>
                <a:latin typeface="Merriweather" panose="02060503050406030704" pitchFamily="18" charset="0"/>
              </a:rPr>
              <a:t>Annual Conference</a:t>
            </a:r>
          </a:p>
          <a:p>
            <a:r>
              <a:rPr lang="en-US" sz="3600" dirty="0" smtClean="0">
                <a:solidFill>
                  <a:schemeClr val="bg1"/>
                </a:solidFill>
                <a:effectLst>
                  <a:outerShdw blurRad="38100" dist="38100" dir="2700000" algn="tl">
                    <a:srgbClr val="000000">
                      <a:alpha val="43137"/>
                    </a:srgbClr>
                  </a:outerShdw>
                </a:effectLst>
                <a:latin typeface="Merriweather" panose="02060503050406030704" pitchFamily="18" charset="0"/>
              </a:rPr>
              <a:t>San Diego, California  </a:t>
            </a:r>
            <a:endParaRPr lang="en-US" sz="3600" dirty="0">
              <a:solidFill>
                <a:schemeClr val="bg1"/>
              </a:solidFill>
              <a:effectLst>
                <a:outerShdw blurRad="38100" dist="38100" dir="2700000" algn="tl">
                  <a:srgbClr val="000000">
                    <a:alpha val="43137"/>
                  </a:srgbClr>
                </a:outerShdw>
              </a:effectLst>
              <a:latin typeface="Merriweather" panose="02060503050406030704" pitchFamily="18" charset="0"/>
            </a:endParaRPr>
          </a:p>
        </p:txBody>
      </p:sp>
    </p:spTree>
    <p:extLst>
      <p:ext uri="{BB962C8B-B14F-4D97-AF65-F5344CB8AC3E}">
        <p14:creationId xmlns:p14="http://schemas.microsoft.com/office/powerpoint/2010/main" val="2009477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778" y="152005"/>
            <a:ext cx="8774349" cy="626203"/>
          </a:xfrm>
        </p:spPr>
        <p:txBody>
          <a:bodyPr>
            <a:noAutofit/>
          </a:bodyPr>
          <a:lstStyle/>
          <a:p>
            <a:pPr>
              <a:lnSpc>
                <a:spcPct val="100000"/>
              </a:lnSpc>
            </a:pPr>
            <a:r>
              <a:rPr lang="en-US" sz="1600" dirty="0" smtClean="0">
                <a:solidFill>
                  <a:schemeClr val="bg1"/>
                </a:solidFill>
                <a:latin typeface="Merriweather" panose="02060503050406030704" pitchFamily="18" charset="0"/>
              </a:rPr>
              <a:t>Office of</a:t>
            </a:r>
            <a:br>
              <a:rPr lang="en-US" sz="1600" dirty="0" smtClean="0">
                <a:solidFill>
                  <a:schemeClr val="bg1"/>
                </a:solidFill>
                <a:latin typeface="Merriweather" panose="02060503050406030704" pitchFamily="18" charset="0"/>
              </a:rPr>
            </a:br>
            <a:r>
              <a:rPr lang="en-US" sz="1600" dirty="0" smtClean="0">
                <a:solidFill>
                  <a:schemeClr val="bg1"/>
                </a:solidFill>
                <a:latin typeface="Merriweather" panose="02060503050406030704" pitchFamily="18" charset="0"/>
              </a:rPr>
              <a:t>Homeland Security</a:t>
            </a:r>
            <a:endParaRPr lang="en-US" sz="1600" dirty="0">
              <a:solidFill>
                <a:schemeClr val="bg1"/>
              </a:solidFill>
              <a:latin typeface="Merriweather" panose="02060503050406030704" pitchFamily="18" charset="0"/>
            </a:endParaRPr>
          </a:p>
        </p:txBody>
      </p:sp>
      <p:sp>
        <p:nvSpPr>
          <p:cNvPr id="5" name="TextBox 4"/>
          <p:cNvSpPr txBox="1"/>
          <p:nvPr/>
        </p:nvSpPr>
        <p:spPr>
          <a:xfrm>
            <a:off x="354261" y="1041832"/>
            <a:ext cx="9322174" cy="789896"/>
          </a:xfrm>
          <a:prstGeom prst="rect">
            <a:avLst/>
          </a:prstGeom>
          <a:noFill/>
        </p:spPr>
        <p:txBody>
          <a:bodyPr wrap="square" rtlCol="0">
            <a:spAutoFit/>
          </a:bodyPr>
          <a:lstStyle/>
          <a:p>
            <a:r>
              <a:rPr lang="en-US" sz="4533"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Smart Cities</a:t>
            </a:r>
            <a:endParaRPr lang="en-US" sz="4533"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p:cNvSpPr txBox="1"/>
          <p:nvPr/>
        </p:nvSpPr>
        <p:spPr>
          <a:xfrm>
            <a:off x="354261" y="1831728"/>
            <a:ext cx="6625273" cy="580608"/>
          </a:xfrm>
          <a:prstGeom prst="rect">
            <a:avLst/>
          </a:prstGeom>
          <a:noFill/>
        </p:spPr>
        <p:txBody>
          <a:bodyPr wrap="square" rtlCol="0">
            <a:spAutoFit/>
          </a:bodyPr>
          <a:lstStyle/>
          <a:p>
            <a:r>
              <a:rPr lang="en-US" sz="3173" dirty="0" smtClean="0">
                <a:solidFill>
                  <a:srgbClr val="ED7D31"/>
                </a:solidFill>
                <a:latin typeface="Open Sans Semibold" panose="020B0706030804020204" pitchFamily="34" charset="0"/>
                <a:ea typeface="Open Sans Semibold" panose="020B0706030804020204" pitchFamily="34" charset="0"/>
                <a:cs typeface="Open Sans Semibold" panose="020B0706030804020204" pitchFamily="34" charset="0"/>
              </a:rPr>
              <a:t>What is a Smart City?</a:t>
            </a:r>
            <a:endParaRPr lang="en-US" sz="3173" dirty="0">
              <a:solidFill>
                <a:srgbClr val="ED7D3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7" name="TextBox 6"/>
          <p:cNvSpPr txBox="1"/>
          <p:nvPr/>
        </p:nvSpPr>
        <p:spPr>
          <a:xfrm>
            <a:off x="354261" y="2621624"/>
            <a:ext cx="3745305" cy="2031325"/>
          </a:xfrm>
          <a:prstGeom prst="rect">
            <a:avLst/>
          </a:prstGeom>
          <a:noFill/>
        </p:spPr>
        <p:txBody>
          <a:bodyPr wrap="square" rtlCol="0">
            <a:spAutoFit/>
          </a:bodyPr>
          <a:lstStyle/>
          <a:p>
            <a:r>
              <a:rPr lang="en-US" dirty="0" smtClean="0">
                <a:solidFill>
                  <a:prstClr val="black"/>
                </a:solidFill>
              </a:rPr>
              <a:t>Smart Cities are urban developments that enable and integrate city systems (physical, cyber, and human) to deliver services more efficiently and effectively to residents, making the area move livable, workable, and sustainable</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9783" y="1369545"/>
            <a:ext cx="5156435" cy="5582672"/>
          </a:xfrm>
          <a:prstGeom prst="rect">
            <a:avLst/>
          </a:prstGeom>
        </p:spPr>
      </p:pic>
    </p:spTree>
    <p:extLst>
      <p:ext uri="{BB962C8B-B14F-4D97-AF65-F5344CB8AC3E}">
        <p14:creationId xmlns:p14="http://schemas.microsoft.com/office/powerpoint/2010/main" val="8459012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778" y="152005"/>
            <a:ext cx="8774349" cy="626203"/>
          </a:xfrm>
        </p:spPr>
        <p:txBody>
          <a:bodyPr>
            <a:noAutofit/>
          </a:bodyPr>
          <a:lstStyle/>
          <a:p>
            <a:pPr>
              <a:lnSpc>
                <a:spcPct val="100000"/>
              </a:lnSpc>
            </a:pPr>
            <a:r>
              <a:rPr lang="en-US" sz="1600" dirty="0" smtClean="0">
                <a:solidFill>
                  <a:schemeClr val="bg1"/>
                </a:solidFill>
                <a:latin typeface="Merriweather" panose="02060503050406030704" pitchFamily="18" charset="0"/>
              </a:rPr>
              <a:t>Office of</a:t>
            </a:r>
            <a:br>
              <a:rPr lang="en-US" sz="1600" dirty="0" smtClean="0">
                <a:solidFill>
                  <a:schemeClr val="bg1"/>
                </a:solidFill>
                <a:latin typeface="Merriweather" panose="02060503050406030704" pitchFamily="18" charset="0"/>
              </a:rPr>
            </a:br>
            <a:r>
              <a:rPr lang="en-US" sz="1600" dirty="0" smtClean="0">
                <a:solidFill>
                  <a:schemeClr val="bg1"/>
                </a:solidFill>
                <a:latin typeface="Merriweather" panose="02060503050406030704" pitchFamily="18" charset="0"/>
              </a:rPr>
              <a:t>Homeland Security</a:t>
            </a:r>
            <a:endParaRPr lang="en-US" sz="1600" dirty="0">
              <a:solidFill>
                <a:schemeClr val="bg1"/>
              </a:solidFill>
              <a:latin typeface="Merriweather" panose="02060503050406030704" pitchFamily="18" charset="0"/>
            </a:endParaRPr>
          </a:p>
        </p:txBody>
      </p:sp>
      <p:sp>
        <p:nvSpPr>
          <p:cNvPr id="5" name="TextBox 4"/>
          <p:cNvSpPr txBox="1"/>
          <p:nvPr/>
        </p:nvSpPr>
        <p:spPr>
          <a:xfrm>
            <a:off x="354261" y="1041832"/>
            <a:ext cx="9322174" cy="789896"/>
          </a:xfrm>
          <a:prstGeom prst="rect">
            <a:avLst/>
          </a:prstGeom>
          <a:noFill/>
        </p:spPr>
        <p:txBody>
          <a:bodyPr wrap="square" rtlCol="0">
            <a:spAutoFit/>
          </a:bodyPr>
          <a:lstStyle/>
          <a:p>
            <a:r>
              <a:rPr lang="en-US" sz="4533"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Smart Community Infrastructure</a:t>
            </a:r>
            <a:endParaRPr lang="en-US" sz="4533"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p:cNvSpPr txBox="1"/>
          <p:nvPr/>
        </p:nvSpPr>
        <p:spPr>
          <a:xfrm>
            <a:off x="354261" y="1831728"/>
            <a:ext cx="6625273" cy="580608"/>
          </a:xfrm>
          <a:prstGeom prst="rect">
            <a:avLst/>
          </a:prstGeom>
          <a:noFill/>
        </p:spPr>
        <p:txBody>
          <a:bodyPr wrap="square" rtlCol="0">
            <a:spAutoFit/>
          </a:bodyPr>
          <a:lstStyle/>
          <a:p>
            <a:r>
              <a:rPr lang="en-US" sz="3173" dirty="0" smtClean="0">
                <a:solidFill>
                  <a:srgbClr val="ED7D31"/>
                </a:solidFill>
                <a:latin typeface="Open Sans Semibold" panose="020B0706030804020204" pitchFamily="34" charset="0"/>
                <a:ea typeface="Open Sans Semibold" panose="020B0706030804020204" pitchFamily="34" charset="0"/>
                <a:cs typeface="Open Sans Semibold" panose="020B0706030804020204" pitchFamily="34" charset="0"/>
              </a:rPr>
              <a:t>Why Build a Smart Community?</a:t>
            </a:r>
            <a:endParaRPr lang="en-US" sz="3173" dirty="0">
              <a:solidFill>
                <a:srgbClr val="ED7D3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25"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75367" y="2489159"/>
            <a:ext cx="4811533" cy="4725821"/>
          </a:xfrm>
          <a:prstGeom prst="rect">
            <a:avLst/>
          </a:prstGeom>
        </p:spPr>
      </p:pic>
    </p:spTree>
    <p:extLst>
      <p:ext uri="{BB962C8B-B14F-4D97-AF65-F5344CB8AC3E}">
        <p14:creationId xmlns:p14="http://schemas.microsoft.com/office/powerpoint/2010/main" val="91200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778" y="152005"/>
            <a:ext cx="8774349" cy="626203"/>
          </a:xfrm>
        </p:spPr>
        <p:txBody>
          <a:bodyPr>
            <a:noAutofit/>
          </a:bodyPr>
          <a:lstStyle/>
          <a:p>
            <a:pPr>
              <a:lnSpc>
                <a:spcPct val="100000"/>
              </a:lnSpc>
            </a:pPr>
            <a:r>
              <a:rPr lang="en-US" sz="1600" dirty="0" smtClean="0">
                <a:solidFill>
                  <a:schemeClr val="bg1"/>
                </a:solidFill>
                <a:latin typeface="Merriweather" panose="02060503050406030704" pitchFamily="18" charset="0"/>
              </a:rPr>
              <a:t>Office of</a:t>
            </a:r>
            <a:br>
              <a:rPr lang="en-US" sz="1600" dirty="0" smtClean="0">
                <a:solidFill>
                  <a:schemeClr val="bg1"/>
                </a:solidFill>
                <a:latin typeface="Merriweather" panose="02060503050406030704" pitchFamily="18" charset="0"/>
              </a:rPr>
            </a:br>
            <a:r>
              <a:rPr lang="en-US" sz="1600" dirty="0" smtClean="0">
                <a:solidFill>
                  <a:schemeClr val="bg1"/>
                </a:solidFill>
                <a:latin typeface="Merriweather" panose="02060503050406030704" pitchFamily="18" charset="0"/>
              </a:rPr>
              <a:t>Homeland Security</a:t>
            </a:r>
            <a:endParaRPr lang="en-US" sz="1600" dirty="0">
              <a:solidFill>
                <a:schemeClr val="bg1"/>
              </a:solidFill>
              <a:latin typeface="Merriweather" panose="02060503050406030704" pitchFamily="18" charset="0"/>
            </a:endParaRPr>
          </a:p>
        </p:txBody>
      </p:sp>
      <p:sp>
        <p:nvSpPr>
          <p:cNvPr id="5" name="TextBox 4"/>
          <p:cNvSpPr txBox="1"/>
          <p:nvPr/>
        </p:nvSpPr>
        <p:spPr>
          <a:xfrm>
            <a:off x="354260" y="1041832"/>
            <a:ext cx="9583115" cy="1487458"/>
          </a:xfrm>
          <a:prstGeom prst="rect">
            <a:avLst/>
          </a:prstGeom>
          <a:noFill/>
        </p:spPr>
        <p:txBody>
          <a:bodyPr wrap="square" rtlCol="0">
            <a:spAutoFit/>
          </a:bodyPr>
          <a:lstStyle/>
          <a:p>
            <a:r>
              <a:rPr lang="en-US" sz="4533"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San Diego: </a:t>
            </a:r>
          </a:p>
          <a:p>
            <a:r>
              <a:rPr lang="en-US" sz="4533"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Leading Smart Cities</a:t>
            </a:r>
            <a:endParaRPr lang="en-US" sz="4533"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p:cNvSpPr txBox="1"/>
          <p:nvPr/>
        </p:nvSpPr>
        <p:spPr>
          <a:xfrm>
            <a:off x="354261" y="2672170"/>
            <a:ext cx="4876646" cy="4247317"/>
          </a:xfrm>
          <a:prstGeom prst="rect">
            <a:avLst/>
          </a:prstGeom>
          <a:noFill/>
        </p:spPr>
        <p:txBody>
          <a:bodyPr wrap="square" rtlCol="0">
            <a:spAutoFit/>
          </a:bodyPr>
          <a:lstStyle/>
          <a:p>
            <a:pPr marL="285750" indent="-285750">
              <a:buFont typeface="Arial" panose="020B0604020202020204" pitchFamily="34" charset="0"/>
              <a:buChar char="•"/>
            </a:pPr>
            <a:r>
              <a:rPr lang="en-US" dirty="0" smtClean="0">
                <a:solidFill>
                  <a:prstClr val="black"/>
                </a:solidFill>
              </a:rPr>
              <a:t>Climate </a:t>
            </a:r>
            <a:r>
              <a:rPr lang="en-US" dirty="0">
                <a:solidFill>
                  <a:prstClr val="black"/>
                </a:solidFill>
              </a:rPr>
              <a:t>Action </a:t>
            </a:r>
            <a:r>
              <a:rPr lang="en-US" dirty="0" smtClean="0">
                <a:solidFill>
                  <a:prstClr val="black"/>
                </a:solidFill>
              </a:rPr>
              <a:t>Plan (e.g. smart grid, renewable technologies)</a:t>
            </a:r>
            <a:endParaRPr lang="en-US" dirty="0">
              <a:solidFill>
                <a:prstClr val="black"/>
              </a:solidFill>
            </a:endParaRPr>
          </a:p>
          <a:p>
            <a:pPr marL="285750" indent="-285750">
              <a:buFont typeface="Arial" panose="020B0604020202020204" pitchFamily="34" charset="0"/>
              <a:buChar char="•"/>
            </a:pPr>
            <a:r>
              <a:rPr lang="en-US" dirty="0" smtClean="0">
                <a:solidFill>
                  <a:prstClr val="black"/>
                </a:solidFill>
              </a:rPr>
              <a:t>Road traffic management and intelligent transport systems</a:t>
            </a:r>
          </a:p>
          <a:p>
            <a:pPr marL="285750" indent="-285750">
              <a:buFont typeface="Arial" panose="020B0604020202020204" pitchFamily="34" charset="0"/>
              <a:buChar char="•"/>
            </a:pPr>
            <a:r>
              <a:rPr lang="en-US" dirty="0" smtClean="0">
                <a:solidFill>
                  <a:prstClr val="black"/>
                </a:solidFill>
              </a:rPr>
              <a:t>Service-Oriented Architecture / Human Factors Engineering</a:t>
            </a:r>
          </a:p>
          <a:p>
            <a:pPr marL="742950" lvl="1" indent="-285750">
              <a:buFont typeface="Arial" panose="020B0604020202020204" pitchFamily="34" charset="0"/>
              <a:buChar char="•"/>
            </a:pPr>
            <a:r>
              <a:rPr lang="en-US" dirty="0" smtClean="0">
                <a:solidFill>
                  <a:prstClr val="black"/>
                </a:solidFill>
              </a:rPr>
              <a:t>Interoperability over a multitude of systems</a:t>
            </a:r>
          </a:p>
          <a:p>
            <a:pPr marL="742950" lvl="1" indent="-285750">
              <a:buFont typeface="Arial" panose="020B0604020202020204" pitchFamily="34" charset="0"/>
              <a:buChar char="•"/>
            </a:pPr>
            <a:r>
              <a:rPr lang="en-US" dirty="0" smtClean="0">
                <a:solidFill>
                  <a:prstClr val="black"/>
                </a:solidFill>
              </a:rPr>
              <a:t>Shifting from proprietary systems to flexible, share model </a:t>
            </a:r>
          </a:p>
          <a:p>
            <a:pPr marL="285750" indent="-285750">
              <a:buFont typeface="Arial" panose="020B0604020202020204" pitchFamily="34" charset="0"/>
              <a:buChar char="•"/>
            </a:pPr>
            <a:r>
              <a:rPr lang="en-US" dirty="0" smtClean="0">
                <a:solidFill>
                  <a:prstClr val="black"/>
                </a:solidFill>
              </a:rPr>
              <a:t>E-Government / 3-1-1 San Diego</a:t>
            </a:r>
          </a:p>
          <a:p>
            <a:pPr marL="285750" indent="-285750">
              <a:buFont typeface="Arial" panose="020B0604020202020204" pitchFamily="34" charset="0"/>
              <a:buChar char="•"/>
            </a:pPr>
            <a:r>
              <a:rPr lang="en-US" dirty="0">
                <a:solidFill>
                  <a:prstClr val="black"/>
                </a:solidFill>
              </a:rPr>
              <a:t>Big data management and analysis</a:t>
            </a:r>
          </a:p>
          <a:p>
            <a:pPr marL="285750" indent="-285750">
              <a:buFont typeface="Arial" panose="020B0604020202020204" pitchFamily="34" charset="0"/>
              <a:buChar char="•"/>
            </a:pPr>
            <a:r>
              <a:rPr lang="en-US" dirty="0">
                <a:solidFill>
                  <a:prstClr val="black"/>
                </a:solidFill>
              </a:rPr>
              <a:t>Open </a:t>
            </a:r>
            <a:r>
              <a:rPr lang="en-US" dirty="0" smtClean="0">
                <a:solidFill>
                  <a:prstClr val="black"/>
                </a:solidFill>
              </a:rPr>
              <a:t>data</a:t>
            </a:r>
            <a:endParaRPr lang="en-US" dirty="0">
              <a:solidFill>
                <a:prstClr val="black"/>
              </a:solidFill>
            </a:endParaRPr>
          </a:p>
          <a:p>
            <a:pPr marL="285750" indent="-285750">
              <a:buFont typeface="Arial" panose="020B0604020202020204" pitchFamily="34" charset="0"/>
              <a:buChar char="•"/>
            </a:pPr>
            <a:endParaRPr lang="en-US" dirty="0" smtClean="0">
              <a:solidFill>
                <a:prstClr val="black"/>
              </a:solidFill>
            </a:endParaRPr>
          </a:p>
          <a:p>
            <a:pPr marL="285750" indent="-285750">
              <a:buFont typeface="Arial" panose="020B0604020202020204" pitchFamily="34" charset="0"/>
              <a:buChar char="•"/>
            </a:pPr>
            <a:endParaRPr lang="en-US" dirty="0">
              <a:solidFill>
                <a:prstClr val="black"/>
              </a:solidFill>
            </a:endParaRPr>
          </a:p>
        </p:txBody>
      </p:sp>
      <p:pic>
        <p:nvPicPr>
          <p:cNvPr id="3" name="Picture 2"/>
          <p:cNvPicPr>
            <a:picLocks noChangeAspect="1"/>
          </p:cNvPicPr>
          <p:nvPr/>
        </p:nvPicPr>
        <p:blipFill>
          <a:blip r:embed="rId4"/>
          <a:stretch>
            <a:fillRect/>
          </a:stretch>
        </p:blipFill>
        <p:spPr>
          <a:xfrm>
            <a:off x="5331759" y="2462416"/>
            <a:ext cx="3767487" cy="4666824"/>
          </a:xfrm>
          <a:prstGeom prst="rect">
            <a:avLst/>
          </a:prstGeom>
        </p:spPr>
      </p:pic>
    </p:spTree>
    <p:extLst>
      <p:ext uri="{BB962C8B-B14F-4D97-AF65-F5344CB8AC3E}">
        <p14:creationId xmlns:p14="http://schemas.microsoft.com/office/powerpoint/2010/main" val="17424041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354259" y="2414990"/>
            <a:ext cx="7290393" cy="4524315"/>
          </a:xfrm>
          <a:prstGeom prst="rect">
            <a:avLst/>
          </a:prstGeom>
          <a:noFill/>
        </p:spPr>
        <p:txBody>
          <a:bodyPr wrap="square" rtlCol="0">
            <a:spAutoFit/>
          </a:bodyPr>
          <a:lstStyle/>
          <a:p>
            <a:pPr marL="285750" indent="-285750">
              <a:buFont typeface="Arial" panose="020B0604020202020204" pitchFamily="34" charset="0"/>
              <a:buChar char="•"/>
            </a:pPr>
            <a:r>
              <a:rPr lang="en-US" dirty="0" smtClean="0">
                <a:solidFill>
                  <a:prstClr val="black"/>
                </a:solidFill>
              </a:rPr>
              <a:t>Data visualization tools (FEMA, </a:t>
            </a:r>
            <a:r>
              <a:rPr lang="en-US" dirty="0" err="1" smtClean="0">
                <a:solidFill>
                  <a:prstClr val="black"/>
                </a:solidFill>
              </a:rPr>
              <a:t>CalOES</a:t>
            </a:r>
            <a:r>
              <a:rPr lang="en-US" dirty="0" smtClean="0">
                <a:solidFill>
                  <a:prstClr val="black"/>
                </a:solidFill>
              </a:rPr>
              <a:t>, City)</a:t>
            </a:r>
          </a:p>
          <a:p>
            <a:pPr marL="285750" indent="-285750">
              <a:buFont typeface="Arial" panose="020B0604020202020204" pitchFamily="34" charset="0"/>
              <a:buChar char="•"/>
            </a:pPr>
            <a:r>
              <a:rPr lang="en-US" dirty="0" smtClean="0">
                <a:solidFill>
                  <a:prstClr val="black"/>
                </a:solidFill>
              </a:rPr>
              <a:t>USGS and ESRI GIS tools</a:t>
            </a:r>
          </a:p>
          <a:p>
            <a:pPr marL="285750" indent="-285750">
              <a:buFont typeface="Arial" panose="020B0604020202020204" pitchFamily="34" charset="0"/>
              <a:buChar char="•"/>
            </a:pPr>
            <a:r>
              <a:rPr lang="en-US" dirty="0" err="1" smtClean="0">
                <a:solidFill>
                  <a:prstClr val="black"/>
                </a:solidFill>
              </a:rPr>
              <a:t>BioWatch</a:t>
            </a:r>
            <a:endParaRPr lang="en-US" dirty="0" smtClean="0">
              <a:solidFill>
                <a:prstClr val="black"/>
              </a:solidFill>
            </a:endParaRPr>
          </a:p>
          <a:p>
            <a:pPr marL="285750" indent="-285750">
              <a:buFont typeface="Arial" panose="020B0604020202020204" pitchFamily="34" charset="0"/>
              <a:buChar char="•"/>
            </a:pPr>
            <a:r>
              <a:rPr lang="en-US" dirty="0" smtClean="0">
                <a:solidFill>
                  <a:prstClr val="black"/>
                </a:solidFill>
              </a:rPr>
              <a:t>Computer Aided Dispatch (CAD)</a:t>
            </a:r>
          </a:p>
          <a:p>
            <a:pPr marL="285750" indent="-285750">
              <a:buFont typeface="Arial" panose="020B0604020202020204" pitchFamily="34" charset="0"/>
              <a:buChar char="•"/>
            </a:pPr>
            <a:r>
              <a:rPr lang="en-US" dirty="0">
                <a:solidFill>
                  <a:prstClr val="black"/>
                </a:solidFill>
              </a:rPr>
              <a:t>Mixed/augmented reality </a:t>
            </a:r>
            <a:r>
              <a:rPr lang="en-US" dirty="0" smtClean="0">
                <a:solidFill>
                  <a:prstClr val="black"/>
                </a:solidFill>
              </a:rPr>
              <a:t>technology </a:t>
            </a:r>
          </a:p>
          <a:p>
            <a:r>
              <a:rPr lang="en-US" dirty="0" smtClean="0">
                <a:solidFill>
                  <a:prstClr val="black"/>
                </a:solidFill>
              </a:rPr>
              <a:t>      and training</a:t>
            </a:r>
            <a:endParaRPr lang="en-US" dirty="0">
              <a:solidFill>
                <a:prstClr val="black"/>
              </a:solidFill>
            </a:endParaRPr>
          </a:p>
          <a:p>
            <a:pPr marL="285750" indent="-285750">
              <a:buFont typeface="Arial" panose="020B0604020202020204" pitchFamily="34" charset="0"/>
              <a:buChar char="•"/>
            </a:pPr>
            <a:r>
              <a:rPr lang="en-US" dirty="0" smtClean="0">
                <a:solidFill>
                  <a:prstClr val="black"/>
                </a:solidFill>
              </a:rPr>
              <a:t>HSIN</a:t>
            </a:r>
          </a:p>
          <a:p>
            <a:pPr marL="285750" indent="-285750">
              <a:buFont typeface="Arial" panose="020B0604020202020204" pitchFamily="34" charset="0"/>
              <a:buChar char="•"/>
            </a:pPr>
            <a:r>
              <a:rPr lang="en-US" dirty="0" err="1" smtClean="0">
                <a:solidFill>
                  <a:prstClr val="black"/>
                </a:solidFill>
              </a:rPr>
              <a:t>CalCOP</a:t>
            </a:r>
            <a:r>
              <a:rPr lang="en-US" dirty="0" smtClean="0">
                <a:solidFill>
                  <a:prstClr val="black"/>
                </a:solidFill>
              </a:rPr>
              <a:t> and Insider</a:t>
            </a:r>
          </a:p>
          <a:p>
            <a:pPr marL="285750" indent="-285750">
              <a:buFont typeface="Arial" panose="020B0604020202020204" pitchFamily="34" charset="0"/>
              <a:buChar char="•"/>
            </a:pPr>
            <a:r>
              <a:rPr lang="en-US" dirty="0" smtClean="0">
                <a:solidFill>
                  <a:prstClr val="black"/>
                </a:solidFill>
              </a:rPr>
              <a:t>Remote sensing technology (LiDAR)</a:t>
            </a:r>
          </a:p>
          <a:p>
            <a:pPr marL="285750" indent="-285750">
              <a:buFont typeface="Arial" panose="020B0604020202020204" pitchFamily="34" charset="0"/>
              <a:buChar char="•"/>
            </a:pPr>
            <a:r>
              <a:rPr lang="en-US" dirty="0" err="1" smtClean="0">
                <a:solidFill>
                  <a:prstClr val="black"/>
                </a:solidFill>
              </a:rPr>
              <a:t>AlertSanDiego</a:t>
            </a:r>
            <a:r>
              <a:rPr lang="en-US" dirty="0" smtClean="0">
                <a:solidFill>
                  <a:prstClr val="black"/>
                </a:solidFill>
              </a:rPr>
              <a:t> Emergency Alert System</a:t>
            </a:r>
          </a:p>
          <a:p>
            <a:pPr marL="285750" indent="-285750">
              <a:buFont typeface="Arial" panose="020B0604020202020204" pitchFamily="34" charset="0"/>
              <a:buChar char="•"/>
            </a:pPr>
            <a:r>
              <a:rPr lang="en-US" dirty="0" err="1" smtClean="0">
                <a:solidFill>
                  <a:prstClr val="black"/>
                </a:solidFill>
              </a:rPr>
              <a:t>OnScene</a:t>
            </a:r>
            <a:r>
              <a:rPr lang="en-US" dirty="0" smtClean="0">
                <a:solidFill>
                  <a:prstClr val="black"/>
                </a:solidFill>
              </a:rPr>
              <a:t> Patient Care Records System</a:t>
            </a:r>
          </a:p>
          <a:p>
            <a:pPr marL="285750" indent="-285750">
              <a:buFont typeface="Arial" panose="020B0604020202020204" pitchFamily="34" charset="0"/>
              <a:buChar char="•"/>
            </a:pPr>
            <a:r>
              <a:rPr lang="en-US" dirty="0" err="1" smtClean="0">
                <a:solidFill>
                  <a:prstClr val="black"/>
                </a:solidFill>
              </a:rPr>
              <a:t>PulsePoint</a:t>
            </a:r>
            <a:endParaRPr lang="en-US" dirty="0" smtClean="0">
              <a:solidFill>
                <a:prstClr val="black"/>
              </a:solidFill>
            </a:endParaRPr>
          </a:p>
          <a:p>
            <a:pPr marL="285750" indent="-285750">
              <a:buFont typeface="Arial" panose="020B0604020202020204" pitchFamily="34" charset="0"/>
              <a:buChar char="•"/>
            </a:pPr>
            <a:r>
              <a:rPr lang="en-US" dirty="0" err="1" smtClean="0">
                <a:solidFill>
                  <a:prstClr val="black"/>
                </a:solidFill>
              </a:rPr>
              <a:t>NextGen</a:t>
            </a:r>
            <a:r>
              <a:rPr lang="en-US" dirty="0" smtClean="0">
                <a:solidFill>
                  <a:prstClr val="black"/>
                </a:solidFill>
              </a:rPr>
              <a:t> 911</a:t>
            </a:r>
          </a:p>
          <a:p>
            <a:pPr marL="285750" indent="-285750">
              <a:buFont typeface="Arial" panose="020B0604020202020204" pitchFamily="34" charset="0"/>
              <a:buChar char="•"/>
            </a:pPr>
            <a:r>
              <a:rPr lang="en-US" dirty="0">
                <a:solidFill>
                  <a:prstClr val="black"/>
                </a:solidFill>
              </a:rPr>
              <a:t>Earthquake early warning and tsunami warnings</a:t>
            </a:r>
          </a:p>
          <a:p>
            <a:pPr marL="285750" indent="-285750">
              <a:buFont typeface="Arial" panose="020B0604020202020204" pitchFamily="34" charset="0"/>
              <a:buChar char="•"/>
            </a:pPr>
            <a:r>
              <a:rPr lang="en-US" dirty="0">
                <a:solidFill>
                  <a:prstClr val="black"/>
                </a:solidFill>
              </a:rPr>
              <a:t>ISS </a:t>
            </a:r>
            <a:r>
              <a:rPr lang="en-US" dirty="0" err="1">
                <a:solidFill>
                  <a:prstClr val="black"/>
                </a:solidFill>
              </a:rPr>
              <a:t>CubeSats</a:t>
            </a:r>
            <a:r>
              <a:rPr lang="en-US" dirty="0">
                <a:solidFill>
                  <a:prstClr val="black"/>
                </a:solidFill>
              </a:rPr>
              <a:t> to explore and track weather and solar flares</a:t>
            </a:r>
          </a:p>
          <a:p>
            <a:pPr marL="285750" indent="-285750">
              <a:buFont typeface="Arial" panose="020B0604020202020204" pitchFamily="34" charset="0"/>
              <a:buChar char="•"/>
            </a:pPr>
            <a:r>
              <a:rPr lang="en-US" dirty="0" smtClean="0">
                <a:solidFill>
                  <a:prstClr val="black"/>
                </a:solidFill>
              </a:rPr>
              <a:t>Unmanned systems for situational awareness and hazard suppression</a:t>
            </a:r>
            <a:endParaRPr lang="en-US" dirty="0">
              <a:solidFill>
                <a:prstClr val="black"/>
              </a:solidFill>
            </a:endParaRPr>
          </a:p>
        </p:txBody>
      </p:sp>
      <p:sp>
        <p:nvSpPr>
          <p:cNvPr id="2" name="Title 1"/>
          <p:cNvSpPr>
            <a:spLocks noGrp="1"/>
          </p:cNvSpPr>
          <p:nvPr>
            <p:ph type="title"/>
          </p:nvPr>
        </p:nvSpPr>
        <p:spPr>
          <a:xfrm>
            <a:off x="1293778" y="152005"/>
            <a:ext cx="8774349" cy="626203"/>
          </a:xfrm>
        </p:spPr>
        <p:txBody>
          <a:bodyPr>
            <a:noAutofit/>
          </a:bodyPr>
          <a:lstStyle/>
          <a:p>
            <a:pPr>
              <a:lnSpc>
                <a:spcPct val="100000"/>
              </a:lnSpc>
            </a:pPr>
            <a:r>
              <a:rPr lang="en-US" sz="1600" dirty="0" smtClean="0">
                <a:solidFill>
                  <a:schemeClr val="bg1"/>
                </a:solidFill>
                <a:latin typeface="Merriweather" panose="02060503050406030704" pitchFamily="18" charset="0"/>
              </a:rPr>
              <a:t>Office of</a:t>
            </a:r>
            <a:br>
              <a:rPr lang="en-US" sz="1600" dirty="0" smtClean="0">
                <a:solidFill>
                  <a:schemeClr val="bg1"/>
                </a:solidFill>
                <a:latin typeface="Merriweather" panose="02060503050406030704" pitchFamily="18" charset="0"/>
              </a:rPr>
            </a:br>
            <a:r>
              <a:rPr lang="en-US" sz="1600" dirty="0" smtClean="0">
                <a:solidFill>
                  <a:schemeClr val="bg1"/>
                </a:solidFill>
                <a:latin typeface="Merriweather" panose="02060503050406030704" pitchFamily="18" charset="0"/>
              </a:rPr>
              <a:t>Homeland Security</a:t>
            </a:r>
            <a:endParaRPr lang="en-US" sz="1600" dirty="0">
              <a:solidFill>
                <a:schemeClr val="bg1"/>
              </a:solidFill>
              <a:latin typeface="Merriweather" panose="02060503050406030704" pitchFamily="18" charset="0"/>
            </a:endParaRPr>
          </a:p>
        </p:txBody>
      </p:sp>
      <p:sp>
        <p:nvSpPr>
          <p:cNvPr id="5" name="TextBox 4"/>
          <p:cNvSpPr txBox="1"/>
          <p:nvPr/>
        </p:nvSpPr>
        <p:spPr>
          <a:xfrm>
            <a:off x="354260" y="1041832"/>
            <a:ext cx="9583115" cy="1487458"/>
          </a:xfrm>
          <a:prstGeom prst="rect">
            <a:avLst/>
          </a:prstGeom>
          <a:noFill/>
        </p:spPr>
        <p:txBody>
          <a:bodyPr wrap="square" rtlCol="0">
            <a:spAutoFit/>
          </a:bodyPr>
          <a:lstStyle/>
          <a:p>
            <a:r>
              <a:rPr lang="en-US" sz="4533"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Emergency Management in </a:t>
            </a:r>
          </a:p>
          <a:p>
            <a:r>
              <a:rPr lang="en-US" sz="4533"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Smart Cities</a:t>
            </a:r>
            <a:endParaRPr lang="en-US" sz="4533"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p:cNvPicPr>
            <a:picLocks noChangeAspect="1"/>
          </p:cNvPicPr>
          <p:nvPr/>
        </p:nvPicPr>
        <p:blipFill rotWithShape="1">
          <a:blip r:embed="rId4"/>
          <a:srcRect t="21880" b="1028"/>
          <a:stretch/>
        </p:blipFill>
        <p:spPr>
          <a:xfrm>
            <a:off x="4630618" y="3086100"/>
            <a:ext cx="5132226" cy="2783542"/>
          </a:xfrm>
          <a:prstGeom prst="rect">
            <a:avLst/>
          </a:prstGeom>
        </p:spPr>
      </p:pic>
    </p:spTree>
    <p:extLst>
      <p:ext uri="{BB962C8B-B14F-4D97-AF65-F5344CB8AC3E}">
        <p14:creationId xmlns:p14="http://schemas.microsoft.com/office/powerpoint/2010/main" val="2536325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778" y="152005"/>
            <a:ext cx="8774349" cy="626203"/>
          </a:xfrm>
        </p:spPr>
        <p:txBody>
          <a:bodyPr>
            <a:noAutofit/>
          </a:bodyPr>
          <a:lstStyle/>
          <a:p>
            <a:pPr>
              <a:lnSpc>
                <a:spcPct val="100000"/>
              </a:lnSpc>
            </a:pPr>
            <a:r>
              <a:rPr lang="en-US" sz="1600" dirty="0">
                <a:solidFill>
                  <a:schemeClr val="bg1"/>
                </a:solidFill>
                <a:latin typeface="Merriweather" panose="02060503050406030704" pitchFamily="18" charset="0"/>
              </a:rPr>
              <a:t>Background</a:t>
            </a:r>
          </a:p>
        </p:txBody>
      </p:sp>
      <p:sp>
        <p:nvSpPr>
          <p:cNvPr id="3" name="Content Placeholder 2"/>
          <p:cNvSpPr>
            <a:spLocks noGrp="1"/>
          </p:cNvSpPr>
          <p:nvPr>
            <p:ph idx="1"/>
          </p:nvPr>
        </p:nvSpPr>
        <p:spPr>
          <a:xfrm>
            <a:off x="319582" y="1765999"/>
            <a:ext cx="6377997" cy="4962032"/>
          </a:xfrm>
        </p:spPr>
        <p:txBody>
          <a:bodyPr>
            <a:noAutofit/>
          </a:bodyPr>
          <a:lstStyle/>
          <a:p>
            <a:pPr marL="342900" indent="-342900"/>
            <a:r>
              <a:rPr lang="en-US" sz="1800" i="1" dirty="0">
                <a:solidFill>
                  <a:srgbClr val="002060"/>
                </a:solidFill>
              </a:rPr>
              <a:t>Started with computers in early 1980’s as a teenager.</a:t>
            </a:r>
          </a:p>
          <a:p>
            <a:pPr marL="342900" indent="-342900"/>
            <a:r>
              <a:rPr lang="en-US" sz="1800" i="1" dirty="0">
                <a:solidFill>
                  <a:srgbClr val="002060"/>
                </a:solidFill>
              </a:rPr>
              <a:t>Served 20 years in US Navy working with computers and cyber security. (1986-2007)</a:t>
            </a:r>
          </a:p>
          <a:p>
            <a:pPr marL="342900" indent="-342900"/>
            <a:r>
              <a:rPr lang="en-US" sz="1800" i="1" dirty="0">
                <a:solidFill>
                  <a:srgbClr val="002060"/>
                </a:solidFill>
              </a:rPr>
              <a:t>Spent 6 years as a Federal Civil Servant for the US Navy as a CISO.</a:t>
            </a:r>
          </a:p>
          <a:p>
            <a:pPr marL="342900" indent="-342900"/>
            <a:r>
              <a:rPr lang="en-US" sz="1800" i="1" dirty="0">
                <a:solidFill>
                  <a:srgbClr val="002060"/>
                </a:solidFill>
              </a:rPr>
              <a:t>In 26 years I worked numerous positions: developer, network administrator, network engineer, security architect, security auditor and security forensic investigator.</a:t>
            </a:r>
          </a:p>
          <a:p>
            <a:pPr marL="342900" indent="-342900"/>
            <a:r>
              <a:rPr lang="en-US" sz="1800" i="1" dirty="0">
                <a:solidFill>
                  <a:srgbClr val="002060"/>
                </a:solidFill>
              </a:rPr>
              <a:t>Worked on and audited federal and military networks from all over the world. (architecture, security controls, policies)</a:t>
            </a:r>
          </a:p>
          <a:p>
            <a:pPr marL="342900" indent="-342900"/>
            <a:r>
              <a:rPr lang="en-US" sz="2000" b="1" i="1" u="sng" dirty="0">
                <a:solidFill>
                  <a:srgbClr val="002060"/>
                </a:solidFill>
              </a:rPr>
              <a:t>Why this background is important</a:t>
            </a:r>
            <a:r>
              <a:rPr lang="en-US" sz="1800" i="1" dirty="0">
                <a:solidFill>
                  <a:srgbClr val="002060"/>
                </a:solidFill>
              </a:rPr>
              <a:t> – Cyber security in the Federal Government is totally different than private/municipal.</a:t>
            </a:r>
          </a:p>
          <a:p>
            <a:pPr marL="342900" indent="-342900"/>
            <a:r>
              <a:rPr lang="en-US" sz="1800" i="1" dirty="0">
                <a:solidFill>
                  <a:srgbClr val="002060"/>
                </a:solidFill>
              </a:rPr>
              <a:t>In 2013, I resigned from Federal service and accepted a position with the City of San Diego, California.</a:t>
            </a:r>
          </a:p>
          <a:p>
            <a:pPr marL="342900" indent="-342900"/>
            <a:r>
              <a:rPr lang="en-US" sz="1800" i="1" dirty="0">
                <a:solidFill>
                  <a:srgbClr val="002060"/>
                </a:solidFill>
              </a:rPr>
              <a:t>I had no idea what I was walking into or how it would fundamentally change my view on Cyber Security.</a:t>
            </a:r>
          </a:p>
        </p:txBody>
      </p:sp>
      <p:sp>
        <p:nvSpPr>
          <p:cNvPr id="5" name="TextBox 4"/>
          <p:cNvSpPr txBox="1"/>
          <p:nvPr/>
        </p:nvSpPr>
        <p:spPr>
          <a:xfrm>
            <a:off x="319582" y="1041271"/>
            <a:ext cx="5361370" cy="461665"/>
          </a:xfrm>
          <a:prstGeom prst="rect">
            <a:avLst/>
          </a:prstGeom>
          <a:noFill/>
        </p:spPr>
        <p:txBody>
          <a:bodyPr wrap="square" rtlCol="0">
            <a:spAutoFit/>
          </a:bodyPr>
          <a:lstStyle/>
          <a:p>
            <a:r>
              <a:rPr lang="en-US" sz="24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Gary Hayslip, CISO</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7716" y="1188755"/>
            <a:ext cx="2507225" cy="2970290"/>
          </a:xfrm>
          <a:prstGeom prst="rect">
            <a:avLst/>
          </a:prstGeom>
        </p:spPr>
      </p:pic>
      <p:cxnSp>
        <p:nvCxnSpPr>
          <p:cNvPr id="6" name="Straight Connector 5"/>
          <p:cNvCxnSpPr/>
          <p:nvPr/>
        </p:nvCxnSpPr>
        <p:spPr>
          <a:xfrm>
            <a:off x="339212" y="1622323"/>
            <a:ext cx="5574891" cy="1474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94082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778" y="152005"/>
            <a:ext cx="8774349" cy="626203"/>
          </a:xfrm>
        </p:spPr>
        <p:txBody>
          <a:bodyPr>
            <a:noAutofit/>
          </a:bodyPr>
          <a:lstStyle/>
          <a:p>
            <a:pPr>
              <a:lnSpc>
                <a:spcPct val="100000"/>
              </a:lnSpc>
            </a:pPr>
            <a:r>
              <a:rPr lang="en-US" sz="1600" dirty="0">
                <a:solidFill>
                  <a:schemeClr val="bg1"/>
                </a:solidFill>
                <a:latin typeface="Merriweather" panose="02060503050406030704" pitchFamily="18" charset="0"/>
              </a:rPr>
              <a:t>San Diego Trivia</a:t>
            </a:r>
          </a:p>
        </p:txBody>
      </p:sp>
      <p:sp>
        <p:nvSpPr>
          <p:cNvPr id="3" name="Content Placeholder 2"/>
          <p:cNvSpPr>
            <a:spLocks noGrp="1"/>
          </p:cNvSpPr>
          <p:nvPr>
            <p:ph idx="1"/>
          </p:nvPr>
        </p:nvSpPr>
        <p:spPr>
          <a:xfrm>
            <a:off x="384857" y="2253437"/>
            <a:ext cx="8041692" cy="4876580"/>
          </a:xfrm>
        </p:spPr>
        <p:txBody>
          <a:bodyPr>
            <a:noAutofit/>
          </a:bodyPr>
          <a:lstStyle/>
          <a:p>
            <a:pPr marL="457200" indent="-457200"/>
            <a:r>
              <a:rPr lang="en-US" sz="22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11,000+ employee’s</a:t>
            </a:r>
          </a:p>
          <a:p>
            <a:pPr marL="457200" indent="-457200"/>
            <a:r>
              <a:rPr lang="en-US" sz="22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14,000+ desktops &amp; laptops</a:t>
            </a:r>
          </a:p>
          <a:p>
            <a:pPr marL="457200" indent="-457200"/>
            <a:r>
              <a:rPr lang="en-US" sz="22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500+ tablets and mobile devices</a:t>
            </a:r>
          </a:p>
          <a:p>
            <a:pPr marL="457200" indent="-457200"/>
            <a:r>
              <a:rPr lang="en-US" sz="22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1000+ City issues cell phones</a:t>
            </a:r>
          </a:p>
          <a:p>
            <a:pPr marL="457200" indent="-457200"/>
            <a:r>
              <a:rPr lang="en-US" sz="22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City has over 24 networks with an estimated 35,000+ endpoints.</a:t>
            </a:r>
          </a:p>
          <a:p>
            <a:pPr marL="457200" indent="-457200"/>
            <a:r>
              <a:rPr lang="en-US" sz="22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Sensitive data types such as PII, PCI, HIPAA, &amp; Financial</a:t>
            </a:r>
          </a:p>
          <a:p>
            <a:pPr marL="457200" indent="-457200"/>
            <a:r>
              <a:rPr lang="en-US" sz="22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Installed technology ranges from 1980’s type hardware to state of the art cyber security analytics software.</a:t>
            </a:r>
          </a:p>
          <a:p>
            <a:pPr marL="457200" indent="-457200"/>
            <a:r>
              <a:rPr lang="en-US" sz="22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Internet-of-Things (</a:t>
            </a:r>
            <a:r>
              <a:rPr lang="en-US" sz="2200" i="1"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IoT</a:t>
            </a:r>
            <a:r>
              <a:rPr lang="en-US" sz="22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 in large scale enterprise deployments</a:t>
            </a:r>
          </a:p>
          <a:p>
            <a:pPr marL="457200" indent="-457200"/>
            <a:r>
              <a:rPr lang="en-US" sz="22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Average 1 million attacks on its networks per day</a:t>
            </a:r>
          </a:p>
        </p:txBody>
      </p:sp>
      <p:sp>
        <p:nvSpPr>
          <p:cNvPr id="5" name="TextBox 4"/>
          <p:cNvSpPr txBox="1"/>
          <p:nvPr/>
        </p:nvSpPr>
        <p:spPr>
          <a:xfrm>
            <a:off x="0" y="922475"/>
            <a:ext cx="5943600" cy="1077218"/>
          </a:xfrm>
          <a:prstGeom prst="rect">
            <a:avLst/>
          </a:prstGeom>
          <a:noFill/>
        </p:spPr>
        <p:txBody>
          <a:bodyPr wrap="square" rtlCol="0">
            <a:spAutoFit/>
          </a:bodyPr>
          <a:lstStyle/>
          <a:p>
            <a:pPr algn="ctr"/>
            <a:r>
              <a:rPr lang="en-US" sz="4000" dirty="0">
                <a:solidFill>
                  <a:srgbClr val="002060"/>
                </a:solidFill>
                <a:latin typeface="Open Sans" panose="020B0606030504020204" pitchFamily="34" charset="0"/>
                <a:ea typeface="Open Sans" panose="020B0606030504020204" pitchFamily="34" charset="0"/>
                <a:cs typeface="Open Sans" panose="020B0606030504020204" pitchFamily="34" charset="0"/>
              </a:rPr>
              <a:t>City of San Diego</a:t>
            </a:r>
          </a:p>
          <a:p>
            <a:pPr algn="ctr"/>
            <a:r>
              <a:rPr lang="en-US" sz="2400" dirty="0">
                <a:solidFill>
                  <a:srgbClr val="002060"/>
                </a:solidFill>
                <a:latin typeface="Open Sans" panose="020B0606030504020204" pitchFamily="34" charset="0"/>
                <a:ea typeface="Open Sans" panose="020B0606030504020204" pitchFamily="34" charset="0"/>
                <a:cs typeface="Open Sans" panose="020B0606030504020204" pitchFamily="34" charset="0"/>
              </a:rPr>
              <a:t>by the Numbers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4021" y="1139209"/>
            <a:ext cx="3761873" cy="2494328"/>
          </a:xfrm>
          <a:prstGeom prst="rect">
            <a:avLst/>
          </a:prstGeom>
        </p:spPr>
      </p:pic>
      <p:cxnSp>
        <p:nvCxnSpPr>
          <p:cNvPr id="6" name="Straight Connector 5"/>
          <p:cNvCxnSpPr/>
          <p:nvPr/>
        </p:nvCxnSpPr>
        <p:spPr>
          <a:xfrm>
            <a:off x="368710" y="2094271"/>
            <a:ext cx="5456903" cy="1474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38811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778" y="152005"/>
            <a:ext cx="8774349" cy="626203"/>
          </a:xfrm>
        </p:spPr>
        <p:txBody>
          <a:bodyPr>
            <a:noAutofit/>
          </a:bodyPr>
          <a:lstStyle/>
          <a:p>
            <a:pPr>
              <a:lnSpc>
                <a:spcPct val="100000"/>
              </a:lnSpc>
            </a:pPr>
            <a:r>
              <a:rPr lang="en-US" sz="1600" dirty="0">
                <a:solidFill>
                  <a:schemeClr val="bg1"/>
                </a:solidFill>
                <a:latin typeface="Merriweather" panose="02060503050406030704" pitchFamily="18" charset="0"/>
              </a:rPr>
              <a:t>Changing Mindset on viewing risk - </a:t>
            </a:r>
            <a:r>
              <a:rPr lang="en-US" sz="1600" dirty="0" err="1">
                <a:solidFill>
                  <a:schemeClr val="bg1"/>
                </a:solidFill>
                <a:latin typeface="Merriweather" panose="02060503050406030704" pitchFamily="18" charset="0"/>
              </a:rPr>
              <a:t>longterm</a:t>
            </a:r>
            <a:endParaRPr lang="en-US" sz="1600" dirty="0">
              <a:solidFill>
                <a:schemeClr val="bg1"/>
              </a:solidFill>
              <a:latin typeface="Merriweather" panose="02060503050406030704" pitchFamily="18" charset="0"/>
            </a:endParaRPr>
          </a:p>
        </p:txBody>
      </p:sp>
      <p:sp>
        <p:nvSpPr>
          <p:cNvPr id="3" name="Rectangle 2"/>
          <p:cNvSpPr/>
          <p:nvPr/>
        </p:nvSpPr>
        <p:spPr>
          <a:xfrm>
            <a:off x="0" y="1926378"/>
            <a:ext cx="5217459" cy="4924425"/>
          </a:xfrm>
          <a:prstGeom prst="rect">
            <a:avLst/>
          </a:prstGeom>
        </p:spPr>
        <p:txBody>
          <a:bodyPr wrap="square">
            <a:spAutoFit/>
          </a:bodyPr>
          <a:lstStyle/>
          <a:p>
            <a:pPr marL="457200" indent="-457200">
              <a:buFont typeface="Arial" panose="020B0604020202020204" pitchFamily="34" charset="0"/>
              <a:buChar char="•"/>
            </a:pPr>
            <a:r>
              <a:rPr lang="en-US" sz="26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Over 40 departments with different business requirements &amp; needs.</a:t>
            </a:r>
          </a:p>
          <a:p>
            <a:pPr marL="457200" indent="-457200">
              <a:buFont typeface="Arial" panose="020B0604020202020204" pitchFamily="34" charset="0"/>
              <a:buChar char="•"/>
            </a:pPr>
            <a:endParaRPr lang="en-US" sz="1000" i="1"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457200" indent="-457200">
              <a:buFont typeface="Arial" panose="020B0604020202020204" pitchFamily="34" charset="0"/>
              <a:buChar char="•"/>
            </a:pPr>
            <a:r>
              <a:rPr lang="en-US" sz="26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Matching citizens expectations with reality.</a:t>
            </a:r>
          </a:p>
          <a:p>
            <a:pPr marL="457200" indent="-457200">
              <a:buFont typeface="Arial" panose="020B0604020202020204" pitchFamily="34" charset="0"/>
              <a:buChar char="•"/>
            </a:pPr>
            <a:endParaRPr lang="en-US" sz="1000" i="1"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457200" indent="-457200">
              <a:buFont typeface="Arial" panose="020B0604020202020204" pitchFamily="34" charset="0"/>
              <a:buChar char="•"/>
            </a:pPr>
            <a:r>
              <a:rPr lang="en-US" sz="26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Risk Management = Its all about the grey.</a:t>
            </a:r>
          </a:p>
          <a:p>
            <a:pPr marL="457200" indent="-457200">
              <a:buFont typeface="Arial" panose="020B0604020202020204" pitchFamily="34" charset="0"/>
              <a:buChar char="•"/>
            </a:pPr>
            <a:endParaRPr lang="en-US" sz="1000" i="1"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457200" indent="-457200">
              <a:buFont typeface="Arial" panose="020B0604020202020204" pitchFamily="34" charset="0"/>
              <a:buChar char="•"/>
            </a:pPr>
            <a:r>
              <a:rPr lang="en-US" sz="26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Environment is constantly changing</a:t>
            </a:r>
          </a:p>
          <a:p>
            <a:pPr marL="457200" indent="-457200">
              <a:buFont typeface="Arial" panose="020B0604020202020204" pitchFamily="34" charset="0"/>
              <a:buChar char="•"/>
            </a:pPr>
            <a:r>
              <a:rPr lang="en-US" sz="26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Collaboration or die</a:t>
            </a:r>
            <a:r>
              <a:rPr lang="en-US" sz="40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4387" y="2188848"/>
            <a:ext cx="3916247" cy="2958339"/>
          </a:xfrm>
          <a:prstGeom prst="rect">
            <a:avLst/>
          </a:prstGeom>
        </p:spPr>
      </p:pic>
      <p:cxnSp>
        <p:nvCxnSpPr>
          <p:cNvPr id="6" name="Straight Connector 5"/>
          <p:cNvCxnSpPr/>
          <p:nvPr/>
        </p:nvCxnSpPr>
        <p:spPr>
          <a:xfrm>
            <a:off x="309715" y="1740310"/>
            <a:ext cx="941832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68710" y="929146"/>
            <a:ext cx="5029200" cy="707886"/>
          </a:xfrm>
          <a:prstGeom prst="rect">
            <a:avLst/>
          </a:prstGeom>
          <a:noFill/>
        </p:spPr>
        <p:txBody>
          <a:bodyPr wrap="square" rtlCol="0">
            <a:spAutoFit/>
          </a:bodyPr>
          <a:lstStyle/>
          <a:p>
            <a:pPr algn="ctr"/>
            <a:r>
              <a:rPr lang="en-US" sz="40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Risk is everywhere</a:t>
            </a:r>
            <a:endParaRPr lang="en-US" sz="4000" dirty="0"/>
          </a:p>
        </p:txBody>
      </p:sp>
    </p:spTree>
    <p:extLst>
      <p:ext uri="{BB962C8B-B14F-4D97-AF65-F5344CB8AC3E}">
        <p14:creationId xmlns:p14="http://schemas.microsoft.com/office/powerpoint/2010/main" val="839095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778" y="152005"/>
            <a:ext cx="8774349" cy="626203"/>
          </a:xfrm>
        </p:spPr>
        <p:txBody>
          <a:bodyPr>
            <a:noAutofit/>
          </a:bodyPr>
          <a:lstStyle/>
          <a:p>
            <a:pPr>
              <a:lnSpc>
                <a:spcPct val="100000"/>
              </a:lnSpc>
            </a:pPr>
            <a:r>
              <a:rPr lang="en-US" sz="1600" dirty="0">
                <a:solidFill>
                  <a:schemeClr val="bg1"/>
                </a:solidFill>
                <a:latin typeface="Merriweather" panose="02060503050406030704" pitchFamily="18" charset="0"/>
              </a:rPr>
              <a:t>Current Threats</a:t>
            </a:r>
          </a:p>
        </p:txBody>
      </p:sp>
      <p:cxnSp>
        <p:nvCxnSpPr>
          <p:cNvPr id="8" name="Straight Connector 7"/>
          <p:cNvCxnSpPr/>
          <p:nvPr/>
        </p:nvCxnSpPr>
        <p:spPr>
          <a:xfrm>
            <a:off x="309715" y="1740310"/>
            <a:ext cx="941832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13256" y="938594"/>
            <a:ext cx="5361370" cy="707886"/>
          </a:xfrm>
          <a:prstGeom prst="rect">
            <a:avLst/>
          </a:prstGeom>
          <a:noFill/>
        </p:spPr>
        <p:txBody>
          <a:bodyPr wrap="square" rtlCol="0">
            <a:spAutoFit/>
          </a:bodyPr>
          <a:lstStyle/>
          <a:p>
            <a:r>
              <a:rPr lang="en-US" sz="40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Threats - Hacktivism</a:t>
            </a:r>
          </a:p>
        </p:txBody>
      </p:sp>
      <p:sp>
        <p:nvSpPr>
          <p:cNvPr id="10" name="TextBox 9"/>
          <p:cNvSpPr txBox="1"/>
          <p:nvPr/>
        </p:nvSpPr>
        <p:spPr>
          <a:xfrm>
            <a:off x="5633105" y="2155703"/>
            <a:ext cx="4425295" cy="1477328"/>
          </a:xfrm>
          <a:prstGeom prst="rect">
            <a:avLst/>
          </a:prstGeom>
          <a:noFill/>
        </p:spPr>
        <p:txBody>
          <a:bodyPr wrap="square" rtlCol="0">
            <a:spAutoFit/>
          </a:bodyPr>
          <a:lstStyle/>
          <a:p>
            <a:r>
              <a:rPr lang="en-US" i="1" dirty="0">
                <a:solidFill>
                  <a:srgbClr val="002060"/>
                </a:solidFill>
              </a:rPr>
              <a:t>The City of San Diego has been attacked several times by Hacktivist groups over the last two years. The FBI reports attacks on municipalities has increased by 60% since 2013.</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495" y="1925053"/>
            <a:ext cx="4800600" cy="4071938"/>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80002" y="3783608"/>
            <a:ext cx="4986895" cy="3265223"/>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74626" y="3783608"/>
            <a:ext cx="3729049" cy="2964426"/>
          </a:xfrm>
          <a:prstGeom prst="rect">
            <a:avLst/>
          </a:prstGeom>
        </p:spPr>
      </p:pic>
      <p:sp>
        <p:nvSpPr>
          <p:cNvPr id="3" name="TextBox 2"/>
          <p:cNvSpPr txBox="1"/>
          <p:nvPr/>
        </p:nvSpPr>
        <p:spPr>
          <a:xfrm>
            <a:off x="5352845" y="4462271"/>
            <a:ext cx="1814052" cy="400110"/>
          </a:xfrm>
          <a:prstGeom prst="rect">
            <a:avLst/>
          </a:prstGeom>
          <a:noFill/>
        </p:spPr>
        <p:txBody>
          <a:bodyPr wrap="square" rtlCol="0">
            <a:spAutoFit/>
          </a:bodyPr>
          <a:lstStyle/>
          <a:p>
            <a:r>
              <a:rPr lang="en-US" sz="2000" dirty="0"/>
              <a:t>XXXXXXXXXX</a:t>
            </a:r>
            <a:r>
              <a:rPr lang="en-US" dirty="0"/>
              <a:t>XX</a:t>
            </a:r>
          </a:p>
        </p:txBody>
      </p:sp>
      <p:sp>
        <p:nvSpPr>
          <p:cNvPr id="13" name="TextBox 2"/>
          <p:cNvSpPr txBox="1"/>
          <p:nvPr/>
        </p:nvSpPr>
        <p:spPr>
          <a:xfrm>
            <a:off x="5142773" y="4745912"/>
            <a:ext cx="1814052"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dirty="0"/>
              <a:t>XXX</a:t>
            </a:r>
          </a:p>
        </p:txBody>
      </p:sp>
    </p:spTree>
    <p:extLst>
      <p:ext uri="{BB962C8B-B14F-4D97-AF65-F5344CB8AC3E}">
        <p14:creationId xmlns:p14="http://schemas.microsoft.com/office/powerpoint/2010/main" val="40206162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778" y="152005"/>
            <a:ext cx="8774349" cy="626203"/>
          </a:xfrm>
        </p:spPr>
        <p:txBody>
          <a:bodyPr>
            <a:noAutofit/>
          </a:bodyPr>
          <a:lstStyle/>
          <a:p>
            <a:pPr>
              <a:lnSpc>
                <a:spcPct val="100000"/>
              </a:lnSpc>
            </a:pPr>
            <a:r>
              <a:rPr lang="en-US" sz="1600" dirty="0">
                <a:solidFill>
                  <a:schemeClr val="bg1"/>
                </a:solidFill>
                <a:latin typeface="Merriweather" panose="02060503050406030704" pitchFamily="18" charset="0"/>
              </a:rPr>
              <a:t>Challenges</a:t>
            </a:r>
          </a:p>
        </p:txBody>
      </p:sp>
      <p:sp>
        <p:nvSpPr>
          <p:cNvPr id="6" name="TextBox 5"/>
          <p:cNvSpPr txBox="1"/>
          <p:nvPr/>
        </p:nvSpPr>
        <p:spPr>
          <a:xfrm>
            <a:off x="110067" y="870861"/>
            <a:ext cx="9821332" cy="646331"/>
          </a:xfrm>
          <a:prstGeom prst="rect">
            <a:avLst/>
          </a:prstGeom>
          <a:noFill/>
        </p:spPr>
        <p:txBody>
          <a:bodyPr wrap="square" rtlCol="0">
            <a:spAutoFit/>
          </a:bodyPr>
          <a:lstStyle/>
          <a:p>
            <a:r>
              <a:rPr lang="en-US" sz="36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Legacy Infrastructure &amp; Disparate Technologies</a:t>
            </a:r>
          </a:p>
        </p:txBody>
      </p:sp>
      <p:cxnSp>
        <p:nvCxnSpPr>
          <p:cNvPr id="7" name="Straight Connector 6"/>
          <p:cNvCxnSpPr/>
          <p:nvPr/>
        </p:nvCxnSpPr>
        <p:spPr>
          <a:xfrm>
            <a:off x="233515" y="1517192"/>
            <a:ext cx="941832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067" y="1656652"/>
            <a:ext cx="4317998" cy="2835155"/>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4631268"/>
            <a:ext cx="4876800" cy="2345265"/>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64327" y="4631268"/>
            <a:ext cx="5003800" cy="2692399"/>
          </a:xfrm>
          <a:prstGeom prst="rect">
            <a:avLst/>
          </a:prstGeom>
        </p:spPr>
      </p:pic>
      <p:sp>
        <p:nvSpPr>
          <p:cNvPr id="13" name="TextBox 12"/>
          <p:cNvSpPr txBox="1"/>
          <p:nvPr/>
        </p:nvSpPr>
        <p:spPr>
          <a:xfrm>
            <a:off x="4386995" y="1609845"/>
            <a:ext cx="5740399" cy="2677656"/>
          </a:xfrm>
          <a:prstGeom prst="rect">
            <a:avLst/>
          </a:prstGeom>
          <a:noFill/>
        </p:spPr>
        <p:txBody>
          <a:bodyPr wrap="square" rtlCol="0">
            <a:spAutoFit/>
          </a:bodyPr>
          <a:lstStyle/>
          <a:p>
            <a:pPr marL="285750" indent="-285750">
              <a:buFont typeface="Arial" panose="020B0604020202020204" pitchFamily="34" charset="0"/>
              <a:buChar char="•"/>
            </a:pPr>
            <a:r>
              <a:rPr lang="en-US" i="1" dirty="0">
                <a:solidFill>
                  <a:srgbClr val="002060"/>
                </a:solidFill>
              </a:rPr>
              <a:t>The City of San Diego expecting 49% growth in population between now and 2050.</a:t>
            </a:r>
          </a:p>
          <a:p>
            <a:pPr marL="285750" indent="-285750">
              <a:buFont typeface="Arial" panose="020B0604020202020204" pitchFamily="34" charset="0"/>
              <a:buChar char="•"/>
            </a:pPr>
            <a:endParaRPr lang="en-US" sz="200" i="1" dirty="0">
              <a:solidFill>
                <a:srgbClr val="002060"/>
              </a:solidFill>
            </a:endParaRPr>
          </a:p>
          <a:p>
            <a:pPr marL="285750" indent="-285750">
              <a:buFont typeface="Arial" panose="020B0604020202020204" pitchFamily="34" charset="0"/>
              <a:buChar char="•"/>
            </a:pPr>
            <a:r>
              <a:rPr lang="en-US" i="1" dirty="0">
                <a:solidFill>
                  <a:srgbClr val="002060"/>
                </a:solidFill>
              </a:rPr>
              <a:t>Growth will impact municipal services such as water, power, transportation and employment opportunities.</a:t>
            </a:r>
          </a:p>
          <a:p>
            <a:pPr marL="285750" indent="-285750">
              <a:buFont typeface="Arial" panose="020B0604020202020204" pitchFamily="34" charset="0"/>
              <a:buChar char="•"/>
            </a:pPr>
            <a:endParaRPr lang="en-US" sz="200" i="1" dirty="0">
              <a:solidFill>
                <a:srgbClr val="002060"/>
              </a:solidFill>
            </a:endParaRPr>
          </a:p>
          <a:p>
            <a:pPr marL="285750" indent="-285750">
              <a:buFont typeface="Arial" panose="020B0604020202020204" pitchFamily="34" charset="0"/>
              <a:buChar char="•"/>
            </a:pPr>
            <a:r>
              <a:rPr lang="en-US" i="1" dirty="0">
                <a:solidFill>
                  <a:srgbClr val="002060"/>
                </a:solidFill>
              </a:rPr>
              <a:t>IT infrastructure in constant use, municipal governments do not rotate technology like public traded organizations.</a:t>
            </a:r>
          </a:p>
          <a:p>
            <a:pPr marL="285750" indent="-285750">
              <a:buFont typeface="Arial" panose="020B0604020202020204" pitchFamily="34" charset="0"/>
              <a:buChar char="•"/>
            </a:pPr>
            <a:endParaRPr lang="en-US" sz="200" i="1" dirty="0">
              <a:solidFill>
                <a:srgbClr val="002060"/>
              </a:solidFill>
            </a:endParaRPr>
          </a:p>
          <a:p>
            <a:pPr marL="285750" indent="-285750">
              <a:buFont typeface="Arial" panose="020B0604020202020204" pitchFamily="34" charset="0"/>
              <a:buChar char="•"/>
            </a:pPr>
            <a:r>
              <a:rPr lang="en-US" i="1" dirty="0">
                <a:solidFill>
                  <a:srgbClr val="002060"/>
                </a:solidFill>
              </a:rPr>
              <a:t>Technology changes for municipalities have intertwined “legacy” and “new” technologies.</a:t>
            </a:r>
          </a:p>
        </p:txBody>
      </p:sp>
    </p:spTree>
    <p:extLst>
      <p:ext uri="{BB962C8B-B14F-4D97-AF65-F5344CB8AC3E}">
        <p14:creationId xmlns:p14="http://schemas.microsoft.com/office/powerpoint/2010/main" val="37551925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38830"/>
            <a:ext cx="10068128" cy="5835986"/>
          </a:xfrm>
          <a:prstGeom prst="rect">
            <a:avLst/>
          </a:prstGeom>
        </p:spPr>
      </p:pic>
      <p:sp>
        <p:nvSpPr>
          <p:cNvPr id="2" name="Title 1"/>
          <p:cNvSpPr>
            <a:spLocks noGrp="1"/>
          </p:cNvSpPr>
          <p:nvPr>
            <p:ph type="title"/>
          </p:nvPr>
        </p:nvSpPr>
        <p:spPr>
          <a:xfrm>
            <a:off x="1293778" y="152005"/>
            <a:ext cx="8774349" cy="626203"/>
          </a:xfrm>
        </p:spPr>
        <p:txBody>
          <a:bodyPr>
            <a:noAutofit/>
          </a:bodyPr>
          <a:lstStyle/>
          <a:p>
            <a:pPr>
              <a:lnSpc>
                <a:spcPct val="100000"/>
              </a:lnSpc>
            </a:pPr>
            <a:r>
              <a:rPr lang="en-US" sz="1600" dirty="0">
                <a:solidFill>
                  <a:schemeClr val="bg1"/>
                </a:solidFill>
                <a:latin typeface="Merriweather" panose="02060503050406030704" pitchFamily="18" charset="0"/>
              </a:rPr>
              <a:t>Cyber, its alive!</a:t>
            </a:r>
          </a:p>
        </p:txBody>
      </p:sp>
      <p:sp>
        <p:nvSpPr>
          <p:cNvPr id="5" name="TextBox 4"/>
          <p:cNvSpPr txBox="1"/>
          <p:nvPr/>
        </p:nvSpPr>
        <p:spPr>
          <a:xfrm>
            <a:off x="0" y="804576"/>
            <a:ext cx="10058400" cy="707886"/>
          </a:xfrm>
          <a:prstGeom prst="rect">
            <a:avLst/>
          </a:prstGeom>
          <a:noFill/>
        </p:spPr>
        <p:txBody>
          <a:bodyPr wrap="square" rtlCol="0">
            <a:spAutoFit/>
          </a:bodyPr>
          <a:lstStyle/>
          <a:p>
            <a:pPr algn="ctr"/>
            <a:r>
              <a:rPr lang="en-US" sz="40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Cyber Security is a life-cycle</a:t>
            </a:r>
          </a:p>
        </p:txBody>
      </p:sp>
      <p:cxnSp>
        <p:nvCxnSpPr>
          <p:cNvPr id="6" name="Straight Connector 5"/>
          <p:cNvCxnSpPr/>
          <p:nvPr/>
        </p:nvCxnSpPr>
        <p:spPr>
          <a:xfrm>
            <a:off x="309988" y="1512462"/>
            <a:ext cx="941832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32736" y="7005484"/>
            <a:ext cx="3923071" cy="369332"/>
          </a:xfrm>
          <a:prstGeom prst="rect">
            <a:avLst/>
          </a:prstGeom>
          <a:noFill/>
        </p:spPr>
        <p:txBody>
          <a:bodyPr wrap="square" rtlCol="0">
            <a:spAutoFit/>
          </a:bodyPr>
          <a:lstStyle/>
          <a:p>
            <a:r>
              <a:rPr lang="en-US" i="1" dirty="0">
                <a:solidFill>
                  <a:srgbClr val="002060"/>
                </a:solidFill>
              </a:rPr>
              <a:t>https://app.box.com/Cyber-LifeCycle</a:t>
            </a:r>
          </a:p>
        </p:txBody>
      </p:sp>
    </p:spTree>
    <p:extLst>
      <p:ext uri="{BB962C8B-B14F-4D97-AF65-F5344CB8AC3E}">
        <p14:creationId xmlns:p14="http://schemas.microsoft.com/office/powerpoint/2010/main" val="19990422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1" y="1569138"/>
            <a:ext cx="10735733" cy="5832764"/>
          </a:xfrm>
          <a:prstGeom prst="rect">
            <a:avLst/>
          </a:prstGeom>
        </p:spPr>
      </p:pic>
      <p:sp>
        <p:nvSpPr>
          <p:cNvPr id="2" name="Title 1"/>
          <p:cNvSpPr>
            <a:spLocks noGrp="1"/>
          </p:cNvSpPr>
          <p:nvPr>
            <p:ph type="title"/>
          </p:nvPr>
        </p:nvSpPr>
        <p:spPr>
          <a:xfrm>
            <a:off x="1293778" y="152005"/>
            <a:ext cx="8774349" cy="626203"/>
          </a:xfrm>
        </p:spPr>
        <p:txBody>
          <a:bodyPr>
            <a:noAutofit/>
          </a:bodyPr>
          <a:lstStyle/>
          <a:p>
            <a:pPr>
              <a:lnSpc>
                <a:spcPct val="100000"/>
              </a:lnSpc>
            </a:pPr>
            <a:r>
              <a:rPr lang="en-US" sz="1600" dirty="0">
                <a:solidFill>
                  <a:schemeClr val="bg1"/>
                </a:solidFill>
                <a:latin typeface="Merriweather" panose="02060503050406030704" pitchFamily="18" charset="0"/>
              </a:rPr>
              <a:t>You need a plan</a:t>
            </a:r>
          </a:p>
        </p:txBody>
      </p:sp>
      <p:sp>
        <p:nvSpPr>
          <p:cNvPr id="5" name="TextBox 4"/>
          <p:cNvSpPr txBox="1"/>
          <p:nvPr/>
        </p:nvSpPr>
        <p:spPr>
          <a:xfrm>
            <a:off x="0" y="870214"/>
            <a:ext cx="10058400" cy="707886"/>
          </a:xfrm>
          <a:prstGeom prst="rect">
            <a:avLst/>
          </a:prstGeom>
          <a:noFill/>
        </p:spPr>
        <p:txBody>
          <a:bodyPr wrap="square" rtlCol="0">
            <a:spAutoFit/>
          </a:bodyPr>
          <a:lstStyle/>
          <a:p>
            <a:pPr algn="ctr"/>
            <a:r>
              <a:rPr lang="en-US" sz="40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To be effective, you need a plan</a:t>
            </a:r>
          </a:p>
        </p:txBody>
      </p:sp>
      <p:cxnSp>
        <p:nvCxnSpPr>
          <p:cNvPr id="13" name="Straight Connector 12"/>
          <p:cNvCxnSpPr/>
          <p:nvPr/>
        </p:nvCxnSpPr>
        <p:spPr>
          <a:xfrm>
            <a:off x="309715" y="1563329"/>
            <a:ext cx="941832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82882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4" descr="http://www.zosterops.co.uk/images/Varonis/prod_da_adapt.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023734" y="4616011"/>
            <a:ext cx="4245772" cy="24688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a:xfrm>
            <a:off x="1293778" y="152005"/>
            <a:ext cx="8774349" cy="626203"/>
          </a:xfrm>
        </p:spPr>
        <p:txBody>
          <a:bodyPr>
            <a:noAutofit/>
          </a:bodyPr>
          <a:lstStyle/>
          <a:p>
            <a:pPr>
              <a:lnSpc>
                <a:spcPct val="100000"/>
              </a:lnSpc>
            </a:pPr>
            <a:r>
              <a:rPr lang="en-US" sz="1600" dirty="0">
                <a:solidFill>
                  <a:schemeClr val="bg1"/>
                </a:solidFill>
                <a:latin typeface="Merriweather" panose="02060503050406030704" pitchFamily="18" charset="0"/>
              </a:rPr>
              <a:t>Building a Security Program</a:t>
            </a:r>
          </a:p>
        </p:txBody>
      </p:sp>
      <p:sp>
        <p:nvSpPr>
          <p:cNvPr id="5" name="TextBox 4"/>
          <p:cNvSpPr txBox="1"/>
          <p:nvPr/>
        </p:nvSpPr>
        <p:spPr>
          <a:xfrm>
            <a:off x="1976284" y="809532"/>
            <a:ext cx="8849032" cy="67710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800" b="0" i="1"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Cyber – Ongoing Projects</a:t>
            </a:r>
          </a:p>
        </p:txBody>
      </p:sp>
      <p:pic>
        <p:nvPicPr>
          <p:cNvPr id="4" name="Picture 3"/>
          <p:cNvPicPr>
            <a:picLocks noChangeAspect="1"/>
          </p:cNvPicPr>
          <p:nvPr/>
        </p:nvPicPr>
        <p:blipFill>
          <a:blip r:embed="rId4"/>
          <a:stretch>
            <a:fillRect/>
          </a:stretch>
        </p:blipFill>
        <p:spPr>
          <a:xfrm>
            <a:off x="448234" y="1912713"/>
            <a:ext cx="3765177" cy="2186092"/>
          </a:xfrm>
          <a:prstGeom prst="rect">
            <a:avLst/>
          </a:prstGeom>
        </p:spPr>
      </p:pic>
      <p:pic>
        <p:nvPicPr>
          <p:cNvPr id="6" name="Picture 5"/>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48234" y="4738826"/>
            <a:ext cx="3765177" cy="2345986"/>
          </a:xfrm>
          <a:prstGeom prst="rect">
            <a:avLst/>
          </a:prstGeom>
        </p:spPr>
      </p:pic>
      <p:sp>
        <p:nvSpPr>
          <p:cNvPr id="7" name="TextBox 6"/>
          <p:cNvSpPr txBox="1"/>
          <p:nvPr/>
        </p:nvSpPr>
        <p:spPr>
          <a:xfrm>
            <a:off x="1857751" y="1579819"/>
            <a:ext cx="1440955" cy="266811"/>
          </a:xfrm>
          <a:prstGeom prst="rect">
            <a:avLst/>
          </a:prstGeom>
        </p:spPr>
        <p:txBody>
          <a:bodyPr wrap="square" lIns="51426" tIns="25713" rIns="51426" bIns="25713" rtlCol="0">
            <a:spAutoFit/>
          </a:bodyPr>
          <a:lstStyle/>
          <a:p>
            <a:r>
              <a:rPr lang="en-US" sz="1400" dirty="0"/>
              <a:t>Daily Operations</a:t>
            </a:r>
          </a:p>
        </p:txBody>
      </p:sp>
      <p:sp>
        <p:nvSpPr>
          <p:cNvPr id="8" name="TextBox 7"/>
          <p:cNvSpPr txBox="1"/>
          <p:nvPr/>
        </p:nvSpPr>
        <p:spPr>
          <a:xfrm>
            <a:off x="989162" y="4348639"/>
            <a:ext cx="2454303" cy="267372"/>
          </a:xfrm>
          <a:prstGeom prst="rect">
            <a:avLst/>
          </a:prstGeom>
        </p:spPr>
        <p:txBody>
          <a:bodyPr wrap="square" lIns="51426" tIns="25713" rIns="51426" bIns="25713" rtlCol="0">
            <a:spAutoFit/>
          </a:bodyPr>
          <a:lstStyle/>
          <a:p>
            <a:r>
              <a:rPr lang="en-US" sz="1400" dirty="0"/>
              <a:t>Network Behavior Analytics</a:t>
            </a:r>
          </a:p>
        </p:txBody>
      </p:sp>
      <p:sp>
        <p:nvSpPr>
          <p:cNvPr id="10" name="TextBox 9"/>
          <p:cNvSpPr txBox="1"/>
          <p:nvPr/>
        </p:nvSpPr>
        <p:spPr>
          <a:xfrm>
            <a:off x="6662869" y="4285129"/>
            <a:ext cx="2454303" cy="267372"/>
          </a:xfrm>
          <a:prstGeom prst="rect">
            <a:avLst/>
          </a:prstGeom>
        </p:spPr>
        <p:txBody>
          <a:bodyPr wrap="square" lIns="51426" tIns="25713" rIns="51426" bIns="25713" rtlCol="0">
            <a:spAutoFit/>
          </a:bodyPr>
          <a:lstStyle/>
          <a:p>
            <a:r>
              <a:rPr lang="en-US" sz="1400" dirty="0"/>
              <a:t>Data Governance</a:t>
            </a:r>
          </a:p>
        </p:txBody>
      </p:sp>
      <p:pic>
        <p:nvPicPr>
          <p:cNvPr id="11" name="Picture 6" descr="http://secyber.net/assets/images/content/tenable-nessus-arch.pn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5199531" y="1937673"/>
            <a:ext cx="4069976" cy="2161132"/>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TextBox 11"/>
          <p:cNvSpPr txBox="1"/>
          <p:nvPr/>
        </p:nvSpPr>
        <p:spPr>
          <a:xfrm>
            <a:off x="5512798" y="1579258"/>
            <a:ext cx="4069975" cy="267372"/>
          </a:xfrm>
          <a:prstGeom prst="rect">
            <a:avLst/>
          </a:prstGeom>
        </p:spPr>
        <p:txBody>
          <a:bodyPr wrap="square" lIns="51426" tIns="25713" rIns="51426" bIns="25713" rtlCol="0">
            <a:spAutoFit/>
          </a:bodyPr>
          <a:lstStyle/>
          <a:p>
            <a:r>
              <a:rPr lang="en-US" sz="1400" dirty="0"/>
              <a:t>Continuous Scanning, Remediation, Monitoring</a:t>
            </a:r>
          </a:p>
        </p:txBody>
      </p:sp>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7895" y="1583209"/>
            <a:ext cx="1046905" cy="329504"/>
          </a:xfrm>
          <a:prstGeom prst="rect">
            <a:avLst/>
          </a:prstGeom>
        </p:spPr>
      </p:pic>
    </p:spTree>
    <p:extLst>
      <p:ext uri="{BB962C8B-B14F-4D97-AF65-F5344CB8AC3E}">
        <p14:creationId xmlns:p14="http://schemas.microsoft.com/office/powerpoint/2010/main" val="12229278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778" y="152005"/>
            <a:ext cx="8774349" cy="626203"/>
          </a:xfrm>
        </p:spPr>
        <p:txBody>
          <a:bodyPr>
            <a:noAutofit/>
          </a:bodyPr>
          <a:lstStyle/>
          <a:p>
            <a:pPr>
              <a:lnSpc>
                <a:spcPct val="100000"/>
              </a:lnSpc>
            </a:pPr>
            <a:r>
              <a:rPr lang="en-US" sz="1600" dirty="0">
                <a:solidFill>
                  <a:schemeClr val="bg1"/>
                </a:solidFill>
                <a:latin typeface="Merriweather" panose="02060503050406030704" pitchFamily="18" charset="0"/>
              </a:rPr>
              <a:t>Understanding technology has risk</a:t>
            </a:r>
          </a:p>
        </p:txBody>
      </p:sp>
      <p:sp>
        <p:nvSpPr>
          <p:cNvPr id="5" name="TextBox 4"/>
          <p:cNvSpPr txBox="1"/>
          <p:nvPr/>
        </p:nvSpPr>
        <p:spPr>
          <a:xfrm>
            <a:off x="354261" y="1041832"/>
            <a:ext cx="6463633"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4000" b="0" i="1"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Understanding our risk</a:t>
            </a:r>
          </a:p>
        </p:txBody>
      </p:sp>
      <p:graphicFrame>
        <p:nvGraphicFramePr>
          <p:cNvPr id="11" name="Table 10"/>
          <p:cNvGraphicFramePr>
            <a:graphicFrameLocks noGrp="1"/>
          </p:cNvGraphicFramePr>
          <p:nvPr>
            <p:extLst/>
          </p:nvPr>
        </p:nvGraphicFramePr>
        <p:xfrm>
          <a:off x="292140" y="2013342"/>
          <a:ext cx="5388812" cy="2157163"/>
        </p:xfrm>
        <a:graphic>
          <a:graphicData uri="http://schemas.openxmlformats.org/drawingml/2006/table">
            <a:tbl>
              <a:tblPr firstRow="1" bandRow="1">
                <a:tableStyleId>{5C22544A-7EE6-4342-B048-85BDC9FD1C3A}</a:tableStyleId>
              </a:tblPr>
              <a:tblGrid>
                <a:gridCol w="1464545">
                  <a:extLst>
                    <a:ext uri="{9D8B030D-6E8A-4147-A177-3AD203B41FA5}">
                      <a16:colId xmlns="" xmlns:a16="http://schemas.microsoft.com/office/drawing/2014/main" val="20000"/>
                    </a:ext>
                  </a:extLst>
                </a:gridCol>
                <a:gridCol w="1032437">
                  <a:extLst>
                    <a:ext uri="{9D8B030D-6E8A-4147-A177-3AD203B41FA5}">
                      <a16:colId xmlns="" xmlns:a16="http://schemas.microsoft.com/office/drawing/2014/main" val="20001"/>
                    </a:ext>
                  </a:extLst>
                </a:gridCol>
                <a:gridCol w="920822">
                  <a:extLst>
                    <a:ext uri="{9D8B030D-6E8A-4147-A177-3AD203B41FA5}">
                      <a16:colId xmlns="" xmlns:a16="http://schemas.microsoft.com/office/drawing/2014/main" val="20002"/>
                    </a:ext>
                  </a:extLst>
                </a:gridCol>
                <a:gridCol w="939424">
                  <a:extLst>
                    <a:ext uri="{9D8B030D-6E8A-4147-A177-3AD203B41FA5}">
                      <a16:colId xmlns="" xmlns:a16="http://schemas.microsoft.com/office/drawing/2014/main" val="20003"/>
                    </a:ext>
                  </a:extLst>
                </a:gridCol>
                <a:gridCol w="1031584">
                  <a:extLst>
                    <a:ext uri="{9D8B030D-6E8A-4147-A177-3AD203B41FA5}">
                      <a16:colId xmlns="" xmlns:a16="http://schemas.microsoft.com/office/drawing/2014/main" val="20004"/>
                    </a:ext>
                  </a:extLst>
                </a:gridCol>
              </a:tblGrid>
              <a:tr h="224406">
                <a:tc rowSpan="2">
                  <a:txBody>
                    <a:bodyPr/>
                    <a:lstStyle/>
                    <a:p>
                      <a:pPr algn="ctr"/>
                      <a:r>
                        <a:rPr lang="en-US" sz="1100" dirty="0">
                          <a:solidFill>
                            <a:schemeClr val="bg1"/>
                          </a:solidFill>
                        </a:rPr>
                        <a:t>Application</a:t>
                      </a:r>
                    </a:p>
                  </a:txBody>
                  <a:tcPr anchor="ctr">
                    <a:solidFill>
                      <a:schemeClr val="tx1"/>
                    </a:solidFill>
                  </a:tcPr>
                </a:tc>
                <a:tc gridSpan="3">
                  <a:txBody>
                    <a:bodyPr/>
                    <a:lstStyle/>
                    <a:p>
                      <a:pPr algn="ctr"/>
                      <a:r>
                        <a:rPr lang="en-US" sz="1100" dirty="0">
                          <a:solidFill>
                            <a:schemeClr val="bg1"/>
                          </a:solidFill>
                        </a:rPr>
                        <a:t>Valuation</a:t>
                      </a:r>
                      <a:r>
                        <a:rPr lang="en-US" sz="1100" baseline="0" dirty="0">
                          <a:solidFill>
                            <a:schemeClr val="bg1"/>
                          </a:solidFill>
                        </a:rPr>
                        <a:t> Components</a:t>
                      </a:r>
                      <a:endParaRPr lang="en-US" sz="1100" dirty="0">
                        <a:solidFill>
                          <a:schemeClr val="bg1"/>
                        </a:solidFill>
                      </a:endParaRPr>
                    </a:p>
                  </a:txBody>
                  <a:tcPr anchor="ctr">
                    <a:solidFill>
                      <a:schemeClr val="tx1"/>
                    </a:solidFill>
                  </a:tcPr>
                </a:tc>
                <a:tc hMerge="1">
                  <a:txBody>
                    <a:bodyPr/>
                    <a:lstStyle/>
                    <a:p>
                      <a:endParaRPr lang="en-US" dirty="0"/>
                    </a:p>
                  </a:txBody>
                  <a:tcPr/>
                </a:tc>
                <a:tc hMerge="1">
                  <a:txBody>
                    <a:bodyPr/>
                    <a:lstStyle/>
                    <a:p>
                      <a:endParaRPr lang="en-US" dirty="0"/>
                    </a:p>
                  </a:txBody>
                  <a:tcPr/>
                </a:tc>
                <a:tc rowSpan="2">
                  <a:txBody>
                    <a:bodyPr/>
                    <a:lstStyle/>
                    <a:p>
                      <a:pPr algn="ctr"/>
                      <a:r>
                        <a:rPr lang="en-US" sz="1100" dirty="0">
                          <a:solidFill>
                            <a:schemeClr val="bg1"/>
                          </a:solidFill>
                        </a:rPr>
                        <a:t>Total</a:t>
                      </a:r>
                      <a:r>
                        <a:rPr lang="en-US" sz="1100" baseline="0" dirty="0">
                          <a:solidFill>
                            <a:schemeClr val="bg1"/>
                          </a:solidFill>
                        </a:rPr>
                        <a:t> Valuation</a:t>
                      </a:r>
                      <a:endParaRPr lang="en-US" sz="1100" dirty="0">
                        <a:solidFill>
                          <a:schemeClr val="bg1"/>
                        </a:solidFill>
                      </a:endParaRPr>
                    </a:p>
                  </a:txBody>
                  <a:tcPr anchor="ctr">
                    <a:solidFill>
                      <a:schemeClr val="tx1"/>
                    </a:solidFill>
                  </a:tcPr>
                </a:tc>
                <a:extLst>
                  <a:ext uri="{0D108BD9-81ED-4DB2-BD59-A6C34878D82A}">
                    <a16:rowId xmlns="" xmlns:a16="http://schemas.microsoft.com/office/drawing/2014/main" val="10000"/>
                  </a:ext>
                </a:extLst>
              </a:tr>
              <a:tr h="224406">
                <a:tc vMerge="1">
                  <a:txBody>
                    <a:bodyPr/>
                    <a:lstStyle/>
                    <a:p>
                      <a:endParaRPr lang="en-US" dirty="0"/>
                    </a:p>
                  </a:txBody>
                  <a:tcPr/>
                </a:tc>
                <a:tc>
                  <a:txBody>
                    <a:bodyPr/>
                    <a:lstStyle/>
                    <a:p>
                      <a:r>
                        <a:rPr lang="en-US" sz="1100" dirty="0">
                          <a:solidFill>
                            <a:schemeClr val="bg1"/>
                          </a:solidFill>
                        </a:rPr>
                        <a:t>Revenue</a:t>
                      </a:r>
                    </a:p>
                  </a:txBody>
                  <a:tcPr>
                    <a:solidFill>
                      <a:schemeClr val="tx1"/>
                    </a:solidFill>
                  </a:tcPr>
                </a:tc>
                <a:tc>
                  <a:txBody>
                    <a:bodyPr/>
                    <a:lstStyle/>
                    <a:p>
                      <a:r>
                        <a:rPr lang="en-US" sz="1100" dirty="0">
                          <a:solidFill>
                            <a:schemeClr val="bg1"/>
                          </a:solidFill>
                        </a:rPr>
                        <a:t>Asset Value</a:t>
                      </a:r>
                    </a:p>
                  </a:txBody>
                  <a:tcPr>
                    <a:solidFill>
                      <a:schemeClr val="tx1"/>
                    </a:solidFill>
                  </a:tcPr>
                </a:tc>
                <a:tc>
                  <a:txBody>
                    <a:bodyPr/>
                    <a:lstStyle/>
                    <a:p>
                      <a:r>
                        <a:rPr lang="en-US" sz="1100" dirty="0">
                          <a:solidFill>
                            <a:schemeClr val="bg1"/>
                          </a:solidFill>
                        </a:rPr>
                        <a:t>Data Liability</a:t>
                      </a:r>
                    </a:p>
                  </a:txBody>
                  <a:tcPr>
                    <a:solidFill>
                      <a:schemeClr val="tx1"/>
                    </a:solidFill>
                  </a:tcPr>
                </a:tc>
                <a:tc vMerge="1">
                  <a:txBody>
                    <a:bodyPr/>
                    <a:lstStyle/>
                    <a:p>
                      <a:endParaRPr lang="en-US" dirty="0"/>
                    </a:p>
                  </a:txBody>
                  <a:tcPr/>
                </a:tc>
                <a:extLst>
                  <a:ext uri="{0D108BD9-81ED-4DB2-BD59-A6C34878D82A}">
                    <a16:rowId xmlns="" xmlns:a16="http://schemas.microsoft.com/office/drawing/2014/main" val="10001"/>
                  </a:ext>
                </a:extLst>
              </a:tr>
              <a:tr h="224406">
                <a:tc>
                  <a:txBody>
                    <a:bodyPr/>
                    <a:lstStyle/>
                    <a:p>
                      <a:r>
                        <a:rPr lang="en-US" sz="1100" dirty="0"/>
                        <a:t>Business Tax</a:t>
                      </a:r>
                    </a:p>
                  </a:txBody>
                  <a:tcPr/>
                </a:tc>
                <a:tc>
                  <a:txBody>
                    <a:bodyPr/>
                    <a:lstStyle/>
                    <a:p>
                      <a:pPr algn="r"/>
                      <a:r>
                        <a:rPr lang="en-US" sz="1100" dirty="0"/>
                        <a:t>$7,600,000</a:t>
                      </a:r>
                    </a:p>
                  </a:txBody>
                  <a:tcPr/>
                </a:tc>
                <a:tc>
                  <a:txBody>
                    <a:bodyPr/>
                    <a:lstStyle/>
                    <a:p>
                      <a:pPr algn="r"/>
                      <a:r>
                        <a:rPr lang="en-US" sz="1100" dirty="0"/>
                        <a:t>$850,000</a:t>
                      </a:r>
                    </a:p>
                  </a:txBody>
                  <a:tcPr/>
                </a:tc>
                <a:tc>
                  <a:txBody>
                    <a:bodyPr/>
                    <a:lstStyle/>
                    <a:p>
                      <a:pPr algn="r"/>
                      <a:r>
                        <a:rPr lang="en-US" sz="1100" dirty="0"/>
                        <a:t>$1,425,000</a:t>
                      </a:r>
                    </a:p>
                  </a:txBody>
                  <a:tcPr/>
                </a:tc>
                <a:tc>
                  <a:txBody>
                    <a:bodyPr/>
                    <a:lstStyle/>
                    <a:p>
                      <a:pPr algn="r"/>
                      <a:r>
                        <a:rPr lang="en-US" sz="1100" dirty="0"/>
                        <a:t>$9,875,000</a:t>
                      </a:r>
                    </a:p>
                  </a:txBody>
                  <a:tcPr/>
                </a:tc>
                <a:extLst>
                  <a:ext uri="{0D108BD9-81ED-4DB2-BD59-A6C34878D82A}">
                    <a16:rowId xmlns="" xmlns:a16="http://schemas.microsoft.com/office/drawing/2014/main" val="10002"/>
                  </a:ext>
                </a:extLst>
              </a:tr>
              <a:tr h="379815">
                <a:tc>
                  <a:txBody>
                    <a:bodyPr/>
                    <a:lstStyle/>
                    <a:p>
                      <a:r>
                        <a:rPr lang="en-US" sz="1100" dirty="0"/>
                        <a:t>Computer Aided</a:t>
                      </a:r>
                      <a:r>
                        <a:rPr lang="en-US" sz="1100" baseline="0" dirty="0"/>
                        <a:t> Dispatch</a:t>
                      </a:r>
                      <a:endParaRPr lang="en-US" sz="1100" dirty="0"/>
                    </a:p>
                  </a:txBody>
                  <a:tcPr/>
                </a:tc>
                <a:tc>
                  <a:txBody>
                    <a:bodyPr/>
                    <a:lstStyle/>
                    <a:p>
                      <a:pPr algn="r"/>
                      <a:r>
                        <a:rPr lang="en-US" sz="1100" dirty="0"/>
                        <a:t>$0</a:t>
                      </a:r>
                    </a:p>
                  </a:txBody>
                  <a:tcPr/>
                </a:tc>
                <a:tc>
                  <a:txBody>
                    <a:bodyPr/>
                    <a:lstStyle/>
                    <a:p>
                      <a:pPr algn="r"/>
                      <a:r>
                        <a:rPr lang="en-US" sz="1100" dirty="0"/>
                        <a:t>$4,200,000</a:t>
                      </a:r>
                    </a:p>
                  </a:txBody>
                  <a:tcPr/>
                </a:tc>
                <a:tc>
                  <a:txBody>
                    <a:bodyPr/>
                    <a:lstStyle/>
                    <a:p>
                      <a:pPr algn="r"/>
                      <a:r>
                        <a:rPr lang="en-US" sz="1100" dirty="0"/>
                        <a:t>$1,425,000</a:t>
                      </a:r>
                    </a:p>
                  </a:txBody>
                  <a:tcPr/>
                </a:tc>
                <a:tc>
                  <a:txBody>
                    <a:bodyPr/>
                    <a:lstStyle/>
                    <a:p>
                      <a:pPr algn="r"/>
                      <a:r>
                        <a:rPr lang="en-US" sz="1100" dirty="0"/>
                        <a:t>$5,625,000</a:t>
                      </a:r>
                    </a:p>
                  </a:txBody>
                  <a:tcPr/>
                </a:tc>
                <a:extLst>
                  <a:ext uri="{0D108BD9-81ED-4DB2-BD59-A6C34878D82A}">
                    <a16:rowId xmlns="" xmlns:a16="http://schemas.microsoft.com/office/drawing/2014/main" val="10003"/>
                  </a:ext>
                </a:extLst>
              </a:tr>
              <a:tr h="267403">
                <a:tc>
                  <a:txBody>
                    <a:bodyPr/>
                    <a:lstStyle/>
                    <a:p>
                      <a:r>
                        <a:rPr lang="en-US" sz="1100" dirty="0"/>
                        <a:t>Landfill</a:t>
                      </a:r>
                    </a:p>
                  </a:txBody>
                  <a:tcPr/>
                </a:tc>
                <a:tc>
                  <a:txBody>
                    <a:bodyPr/>
                    <a:lstStyle/>
                    <a:p>
                      <a:pPr algn="r"/>
                      <a:r>
                        <a:rPr lang="en-US" sz="1100" dirty="0"/>
                        <a:t>$43,000,000</a:t>
                      </a:r>
                    </a:p>
                  </a:txBody>
                  <a:tcPr/>
                </a:tc>
                <a:tc>
                  <a:txBody>
                    <a:bodyPr/>
                    <a:lstStyle/>
                    <a:p>
                      <a:pPr algn="r"/>
                      <a:r>
                        <a:rPr lang="en-US" sz="1100" dirty="0"/>
                        <a:t>$400,000</a:t>
                      </a:r>
                    </a:p>
                  </a:txBody>
                  <a:tcPr/>
                </a:tc>
                <a:tc>
                  <a:txBody>
                    <a:bodyPr/>
                    <a:lstStyle/>
                    <a:p>
                      <a:pPr algn="r"/>
                      <a:r>
                        <a:rPr lang="en-US" sz="1100" dirty="0"/>
                        <a:t>$1,425,000</a:t>
                      </a:r>
                    </a:p>
                  </a:txBody>
                  <a:tcPr/>
                </a:tc>
                <a:tc>
                  <a:txBody>
                    <a:bodyPr/>
                    <a:lstStyle/>
                    <a:p>
                      <a:pPr algn="r"/>
                      <a:r>
                        <a:rPr lang="en-US" sz="1100" dirty="0"/>
                        <a:t>$44,825,000</a:t>
                      </a:r>
                    </a:p>
                  </a:txBody>
                  <a:tcPr/>
                </a:tc>
                <a:extLst>
                  <a:ext uri="{0D108BD9-81ED-4DB2-BD59-A6C34878D82A}">
                    <a16:rowId xmlns="" xmlns:a16="http://schemas.microsoft.com/office/drawing/2014/main" val="10004"/>
                  </a:ext>
                </a:extLst>
              </a:tr>
              <a:tr h="379815">
                <a:tc>
                  <a:txBody>
                    <a:bodyPr/>
                    <a:lstStyle/>
                    <a:p>
                      <a:r>
                        <a:rPr lang="en-US" sz="1100" dirty="0"/>
                        <a:t>Permit Tracking System</a:t>
                      </a:r>
                    </a:p>
                  </a:txBody>
                  <a:tcPr/>
                </a:tc>
                <a:tc>
                  <a:txBody>
                    <a:bodyPr/>
                    <a:lstStyle/>
                    <a:p>
                      <a:pPr algn="r"/>
                      <a:r>
                        <a:rPr lang="en-US" sz="1100" dirty="0"/>
                        <a:t>$65,000,000</a:t>
                      </a:r>
                    </a:p>
                  </a:txBody>
                  <a:tcPr/>
                </a:tc>
                <a:tc>
                  <a:txBody>
                    <a:bodyPr/>
                    <a:lstStyle/>
                    <a:p>
                      <a:pPr algn="r"/>
                      <a:r>
                        <a:rPr lang="en-US" sz="1100" dirty="0"/>
                        <a:t>$85,000</a:t>
                      </a:r>
                    </a:p>
                  </a:txBody>
                  <a:tcPr/>
                </a:tc>
                <a:tc>
                  <a:txBody>
                    <a:bodyPr/>
                    <a:lstStyle/>
                    <a:p>
                      <a:pPr algn="r"/>
                      <a:r>
                        <a:rPr lang="en-US" sz="1100" dirty="0"/>
                        <a:t>$36,000,000</a:t>
                      </a:r>
                    </a:p>
                  </a:txBody>
                  <a:tcPr/>
                </a:tc>
                <a:tc>
                  <a:txBody>
                    <a:bodyPr/>
                    <a:lstStyle/>
                    <a:p>
                      <a:pPr algn="r"/>
                      <a:r>
                        <a:rPr lang="en-US" sz="1100" dirty="0"/>
                        <a:t>$101,085,000</a:t>
                      </a:r>
                    </a:p>
                  </a:txBody>
                  <a:tcPr/>
                </a:tc>
                <a:extLst>
                  <a:ext uri="{0D108BD9-81ED-4DB2-BD59-A6C34878D82A}">
                    <a16:rowId xmlns="" xmlns:a16="http://schemas.microsoft.com/office/drawing/2014/main" val="10005"/>
                  </a:ext>
                </a:extLst>
              </a:tr>
              <a:tr h="224406">
                <a:tc>
                  <a:txBody>
                    <a:bodyPr/>
                    <a:lstStyle/>
                    <a:p>
                      <a:r>
                        <a:rPr lang="en-US" sz="1100" dirty="0"/>
                        <a:t>SAP</a:t>
                      </a:r>
                    </a:p>
                  </a:txBody>
                  <a:tcPr/>
                </a:tc>
                <a:tc>
                  <a:txBody>
                    <a:bodyPr/>
                    <a:lstStyle/>
                    <a:p>
                      <a:pPr algn="r"/>
                      <a:r>
                        <a:rPr lang="en-US" sz="1100" dirty="0"/>
                        <a:t>$343,000,000</a:t>
                      </a:r>
                    </a:p>
                  </a:txBody>
                  <a:tcPr/>
                </a:tc>
                <a:tc>
                  <a:txBody>
                    <a:bodyPr/>
                    <a:lstStyle/>
                    <a:p>
                      <a:pPr algn="r"/>
                      <a:r>
                        <a:rPr lang="en-US" sz="1100" dirty="0"/>
                        <a:t>$32,250,000</a:t>
                      </a:r>
                    </a:p>
                  </a:txBody>
                  <a:tcPr/>
                </a:tc>
                <a:tc>
                  <a:txBody>
                    <a:bodyPr/>
                    <a:lstStyle/>
                    <a:p>
                      <a:pPr algn="r"/>
                      <a:r>
                        <a:rPr lang="en-US" sz="1100" dirty="0"/>
                        <a:t>$528,000 </a:t>
                      </a:r>
                    </a:p>
                  </a:txBody>
                  <a:tcPr/>
                </a:tc>
                <a:tc>
                  <a:txBody>
                    <a:bodyPr/>
                    <a:lstStyle/>
                    <a:p>
                      <a:pPr algn="r"/>
                      <a:r>
                        <a:rPr lang="en-US" sz="1100" dirty="0"/>
                        <a:t>$375,778,000</a:t>
                      </a:r>
                    </a:p>
                  </a:txBody>
                  <a:tcPr/>
                </a:tc>
                <a:extLst>
                  <a:ext uri="{0D108BD9-81ED-4DB2-BD59-A6C34878D82A}">
                    <a16:rowId xmlns="" xmlns:a16="http://schemas.microsoft.com/office/drawing/2014/main" val="10006"/>
                  </a:ext>
                </a:extLst>
              </a:tr>
            </a:tbl>
          </a:graphicData>
        </a:graphic>
      </p:graphicFrame>
      <p:sp>
        <p:nvSpPr>
          <p:cNvPr id="13" name="Content Placeholder 4"/>
          <p:cNvSpPr>
            <a:spLocks noGrp="1"/>
          </p:cNvSpPr>
          <p:nvPr>
            <p:ph idx="1"/>
          </p:nvPr>
        </p:nvSpPr>
        <p:spPr>
          <a:xfrm>
            <a:off x="5926364" y="2445455"/>
            <a:ext cx="3971613" cy="1869223"/>
          </a:xfrm>
        </p:spPr>
        <p:txBody>
          <a:bodyPr>
            <a:normAutofit/>
          </a:bodyPr>
          <a:lstStyle/>
          <a:p>
            <a:pPr>
              <a:buClr>
                <a:srgbClr val="449236"/>
              </a:buClr>
            </a:pPr>
            <a:r>
              <a:rPr lang="en-US" sz="1600" dirty="0"/>
              <a:t>Business Tax	           </a:t>
            </a:r>
            <a:r>
              <a:rPr lang="en-US" sz="1600" dirty="0">
                <a:solidFill>
                  <a:srgbClr val="449236"/>
                </a:solidFill>
              </a:rPr>
              <a:t>12.4 out of 20</a:t>
            </a:r>
          </a:p>
          <a:p>
            <a:pPr>
              <a:spcBef>
                <a:spcPts val="1224"/>
              </a:spcBef>
              <a:buClr>
                <a:srgbClr val="449236"/>
              </a:buClr>
            </a:pPr>
            <a:r>
              <a:rPr lang="en-US" sz="1600" dirty="0"/>
              <a:t>Computer Aided Dispatch    </a:t>
            </a:r>
            <a:r>
              <a:rPr lang="en-US" sz="1600" dirty="0">
                <a:solidFill>
                  <a:srgbClr val="449236"/>
                </a:solidFill>
              </a:rPr>
              <a:t>12.6 out of 20</a:t>
            </a:r>
          </a:p>
          <a:p>
            <a:pPr>
              <a:spcBef>
                <a:spcPts val="1224"/>
              </a:spcBef>
              <a:buClr>
                <a:srgbClr val="449236"/>
              </a:buClr>
            </a:pPr>
            <a:r>
              <a:rPr lang="en-US" sz="1600" dirty="0"/>
              <a:t>Landfill		            </a:t>
            </a:r>
            <a:r>
              <a:rPr lang="en-US" sz="1600" dirty="0">
                <a:solidFill>
                  <a:srgbClr val="449236"/>
                </a:solidFill>
              </a:rPr>
              <a:t>12.5 out of 20</a:t>
            </a:r>
          </a:p>
          <a:p>
            <a:pPr>
              <a:spcBef>
                <a:spcPts val="1224"/>
              </a:spcBef>
              <a:buClr>
                <a:srgbClr val="449236"/>
              </a:buClr>
            </a:pPr>
            <a:r>
              <a:rPr lang="en-US" sz="1600" dirty="0"/>
              <a:t>Permit Tracking System         </a:t>
            </a:r>
            <a:r>
              <a:rPr lang="en-US" sz="1600" dirty="0">
                <a:solidFill>
                  <a:srgbClr val="449236"/>
                </a:solidFill>
              </a:rPr>
              <a:t>12.6 out of 20</a:t>
            </a:r>
          </a:p>
          <a:p>
            <a:pPr>
              <a:spcBef>
                <a:spcPts val="1224"/>
              </a:spcBef>
              <a:buClr>
                <a:srgbClr val="449236"/>
              </a:buClr>
            </a:pPr>
            <a:r>
              <a:rPr lang="en-US" sz="1600" dirty="0"/>
              <a:t>SAP		            </a:t>
            </a:r>
            <a:r>
              <a:rPr lang="en-US" sz="1600" dirty="0">
                <a:solidFill>
                  <a:srgbClr val="449236"/>
                </a:solidFill>
              </a:rPr>
              <a:t>12.6 out of 20</a:t>
            </a:r>
          </a:p>
        </p:txBody>
      </p:sp>
      <p:sp>
        <p:nvSpPr>
          <p:cNvPr id="14" name="TextBox 13"/>
          <p:cNvSpPr txBox="1"/>
          <p:nvPr/>
        </p:nvSpPr>
        <p:spPr>
          <a:xfrm>
            <a:off x="6708315" y="2013341"/>
            <a:ext cx="2484976"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rgbClr val="002060"/>
                </a:solidFill>
                <a:effectLst/>
                <a:uLnTx/>
                <a:uFillTx/>
              </a:rPr>
              <a:t>SANS </a:t>
            </a:r>
            <a:r>
              <a:rPr kumimoji="0" lang="en-US" sz="1200" b="1" i="0" u="none" strike="noStrike" kern="0" cap="none" spc="0" normalizeH="0" baseline="0" noProof="0" dirty="0">
                <a:ln>
                  <a:noFill/>
                </a:ln>
                <a:solidFill>
                  <a:srgbClr val="002060"/>
                </a:solidFill>
                <a:effectLst/>
                <a:uLnTx/>
                <a:uFillTx/>
              </a:rPr>
              <a:t>20 </a:t>
            </a:r>
            <a:r>
              <a:rPr kumimoji="0" lang="en-US" sz="1200" b="1" i="0" u="none" strike="noStrike" kern="0" cap="none" spc="0" normalizeH="0" baseline="0" noProof="0" dirty="0" smtClean="0">
                <a:ln>
                  <a:noFill/>
                </a:ln>
                <a:solidFill>
                  <a:srgbClr val="002060"/>
                </a:solidFill>
                <a:effectLst/>
                <a:uLnTx/>
                <a:uFillTx/>
              </a:rPr>
              <a:t>Controls </a:t>
            </a:r>
            <a:r>
              <a:rPr kumimoji="0" lang="en-US" sz="1200" b="1" i="0" u="none" strike="noStrike" kern="0" cap="none" spc="0" normalizeH="0" baseline="0" noProof="0" dirty="0">
                <a:ln>
                  <a:noFill/>
                </a:ln>
                <a:solidFill>
                  <a:srgbClr val="002060"/>
                </a:solidFill>
                <a:effectLst/>
                <a:uLnTx/>
                <a:uFillTx/>
              </a:rPr>
              <a:t>Defensive Posture</a:t>
            </a:r>
          </a:p>
        </p:txBody>
      </p:sp>
      <p:graphicFrame>
        <p:nvGraphicFramePr>
          <p:cNvPr id="15" name="Table 14"/>
          <p:cNvGraphicFramePr>
            <a:graphicFrameLocks noGrp="1"/>
          </p:cNvGraphicFramePr>
          <p:nvPr>
            <p:extLst/>
          </p:nvPr>
        </p:nvGraphicFramePr>
        <p:xfrm>
          <a:off x="354261" y="4469793"/>
          <a:ext cx="9177476" cy="2057496"/>
        </p:xfrm>
        <a:graphic>
          <a:graphicData uri="http://schemas.openxmlformats.org/drawingml/2006/table">
            <a:tbl>
              <a:tblPr/>
              <a:tblGrid>
                <a:gridCol w="1503656">
                  <a:extLst>
                    <a:ext uri="{9D8B030D-6E8A-4147-A177-3AD203B41FA5}">
                      <a16:colId xmlns="" xmlns:a16="http://schemas.microsoft.com/office/drawing/2014/main" val="20000"/>
                    </a:ext>
                  </a:extLst>
                </a:gridCol>
                <a:gridCol w="383691">
                  <a:extLst>
                    <a:ext uri="{9D8B030D-6E8A-4147-A177-3AD203B41FA5}">
                      <a16:colId xmlns="" xmlns:a16="http://schemas.microsoft.com/office/drawing/2014/main" val="20001"/>
                    </a:ext>
                  </a:extLst>
                </a:gridCol>
                <a:gridCol w="383691">
                  <a:extLst>
                    <a:ext uri="{9D8B030D-6E8A-4147-A177-3AD203B41FA5}">
                      <a16:colId xmlns="" xmlns:a16="http://schemas.microsoft.com/office/drawing/2014/main" val="20002"/>
                    </a:ext>
                  </a:extLst>
                </a:gridCol>
                <a:gridCol w="383691">
                  <a:extLst>
                    <a:ext uri="{9D8B030D-6E8A-4147-A177-3AD203B41FA5}">
                      <a16:colId xmlns="" xmlns:a16="http://schemas.microsoft.com/office/drawing/2014/main" val="20003"/>
                    </a:ext>
                  </a:extLst>
                </a:gridCol>
                <a:gridCol w="383691">
                  <a:extLst>
                    <a:ext uri="{9D8B030D-6E8A-4147-A177-3AD203B41FA5}">
                      <a16:colId xmlns="" xmlns:a16="http://schemas.microsoft.com/office/drawing/2014/main" val="20004"/>
                    </a:ext>
                  </a:extLst>
                </a:gridCol>
                <a:gridCol w="383691">
                  <a:extLst>
                    <a:ext uri="{9D8B030D-6E8A-4147-A177-3AD203B41FA5}">
                      <a16:colId xmlns="" xmlns:a16="http://schemas.microsoft.com/office/drawing/2014/main" val="20005"/>
                    </a:ext>
                  </a:extLst>
                </a:gridCol>
                <a:gridCol w="383691">
                  <a:extLst>
                    <a:ext uri="{9D8B030D-6E8A-4147-A177-3AD203B41FA5}">
                      <a16:colId xmlns="" xmlns:a16="http://schemas.microsoft.com/office/drawing/2014/main" val="20006"/>
                    </a:ext>
                  </a:extLst>
                </a:gridCol>
                <a:gridCol w="383691">
                  <a:extLst>
                    <a:ext uri="{9D8B030D-6E8A-4147-A177-3AD203B41FA5}">
                      <a16:colId xmlns="" xmlns:a16="http://schemas.microsoft.com/office/drawing/2014/main" val="20007"/>
                    </a:ext>
                  </a:extLst>
                </a:gridCol>
                <a:gridCol w="383691">
                  <a:extLst>
                    <a:ext uri="{9D8B030D-6E8A-4147-A177-3AD203B41FA5}">
                      <a16:colId xmlns="" xmlns:a16="http://schemas.microsoft.com/office/drawing/2014/main" val="20008"/>
                    </a:ext>
                  </a:extLst>
                </a:gridCol>
                <a:gridCol w="383691">
                  <a:extLst>
                    <a:ext uri="{9D8B030D-6E8A-4147-A177-3AD203B41FA5}">
                      <a16:colId xmlns="" xmlns:a16="http://schemas.microsoft.com/office/drawing/2014/main" val="20009"/>
                    </a:ext>
                  </a:extLst>
                </a:gridCol>
                <a:gridCol w="383691">
                  <a:extLst>
                    <a:ext uri="{9D8B030D-6E8A-4147-A177-3AD203B41FA5}">
                      <a16:colId xmlns="" xmlns:a16="http://schemas.microsoft.com/office/drawing/2014/main" val="20010"/>
                    </a:ext>
                  </a:extLst>
                </a:gridCol>
                <a:gridCol w="383691">
                  <a:extLst>
                    <a:ext uri="{9D8B030D-6E8A-4147-A177-3AD203B41FA5}">
                      <a16:colId xmlns="" xmlns:a16="http://schemas.microsoft.com/office/drawing/2014/main" val="20011"/>
                    </a:ext>
                  </a:extLst>
                </a:gridCol>
                <a:gridCol w="383691">
                  <a:extLst>
                    <a:ext uri="{9D8B030D-6E8A-4147-A177-3AD203B41FA5}">
                      <a16:colId xmlns="" xmlns:a16="http://schemas.microsoft.com/office/drawing/2014/main" val="20012"/>
                    </a:ext>
                  </a:extLst>
                </a:gridCol>
                <a:gridCol w="383691">
                  <a:extLst>
                    <a:ext uri="{9D8B030D-6E8A-4147-A177-3AD203B41FA5}">
                      <a16:colId xmlns="" xmlns:a16="http://schemas.microsoft.com/office/drawing/2014/main" val="20013"/>
                    </a:ext>
                  </a:extLst>
                </a:gridCol>
                <a:gridCol w="383691">
                  <a:extLst>
                    <a:ext uri="{9D8B030D-6E8A-4147-A177-3AD203B41FA5}">
                      <a16:colId xmlns="" xmlns:a16="http://schemas.microsoft.com/office/drawing/2014/main" val="20014"/>
                    </a:ext>
                  </a:extLst>
                </a:gridCol>
                <a:gridCol w="383691">
                  <a:extLst>
                    <a:ext uri="{9D8B030D-6E8A-4147-A177-3AD203B41FA5}">
                      <a16:colId xmlns="" xmlns:a16="http://schemas.microsoft.com/office/drawing/2014/main" val="20015"/>
                    </a:ext>
                  </a:extLst>
                </a:gridCol>
                <a:gridCol w="383691">
                  <a:extLst>
                    <a:ext uri="{9D8B030D-6E8A-4147-A177-3AD203B41FA5}">
                      <a16:colId xmlns="" xmlns:a16="http://schemas.microsoft.com/office/drawing/2014/main" val="20016"/>
                    </a:ext>
                  </a:extLst>
                </a:gridCol>
                <a:gridCol w="383691">
                  <a:extLst>
                    <a:ext uri="{9D8B030D-6E8A-4147-A177-3AD203B41FA5}">
                      <a16:colId xmlns="" xmlns:a16="http://schemas.microsoft.com/office/drawing/2014/main" val="20017"/>
                    </a:ext>
                  </a:extLst>
                </a:gridCol>
                <a:gridCol w="383691">
                  <a:extLst>
                    <a:ext uri="{9D8B030D-6E8A-4147-A177-3AD203B41FA5}">
                      <a16:colId xmlns="" xmlns:a16="http://schemas.microsoft.com/office/drawing/2014/main" val="20018"/>
                    </a:ext>
                  </a:extLst>
                </a:gridCol>
                <a:gridCol w="383691">
                  <a:extLst>
                    <a:ext uri="{9D8B030D-6E8A-4147-A177-3AD203B41FA5}">
                      <a16:colId xmlns="" xmlns:a16="http://schemas.microsoft.com/office/drawing/2014/main" val="20019"/>
                    </a:ext>
                  </a:extLst>
                </a:gridCol>
                <a:gridCol w="383691">
                  <a:extLst>
                    <a:ext uri="{9D8B030D-6E8A-4147-A177-3AD203B41FA5}">
                      <a16:colId xmlns="" xmlns:a16="http://schemas.microsoft.com/office/drawing/2014/main" val="20020"/>
                    </a:ext>
                  </a:extLst>
                </a:gridCol>
              </a:tblGrid>
              <a:tr h="293928">
                <a:tc rowSpan="2">
                  <a:txBody>
                    <a:bodyPr/>
                    <a:lstStyle/>
                    <a:p>
                      <a:pPr algn="ctr" fontAlgn="ctr"/>
                      <a:r>
                        <a:rPr lang="en-US" sz="900" b="1" i="0" u="none" strike="noStrike">
                          <a:solidFill>
                            <a:srgbClr val="000000"/>
                          </a:solidFill>
                          <a:effectLst/>
                          <a:latin typeface="Calibri"/>
                        </a:rPr>
                        <a:t>Business Applications</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0">
                  <a:txBody>
                    <a:bodyPr/>
                    <a:lstStyle/>
                    <a:p>
                      <a:pPr algn="ctr" fontAlgn="ctr"/>
                      <a:r>
                        <a:rPr lang="en-US" sz="1100" b="1" i="0" u="none" strike="noStrike">
                          <a:solidFill>
                            <a:srgbClr val="000000"/>
                          </a:solidFill>
                          <a:effectLst/>
                          <a:latin typeface="Calibri"/>
                        </a:rPr>
                        <a:t>SANS 20 Critical Controls</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293928">
                <a:tc vMerge="1">
                  <a:txBody>
                    <a:bodyPr/>
                    <a:lstStyle/>
                    <a:p>
                      <a:endParaRPr lang="en-US"/>
                    </a:p>
                  </a:txBody>
                  <a:tcPr/>
                </a:tc>
                <a:tc>
                  <a:txBody>
                    <a:bodyPr/>
                    <a:lstStyle/>
                    <a:p>
                      <a:pPr algn="ctr" fontAlgn="ctr"/>
                      <a:r>
                        <a:rPr lang="en-US" sz="900" b="1" i="0" u="none" strike="noStrike">
                          <a:solidFill>
                            <a:srgbClr val="000000"/>
                          </a:solidFill>
                          <a:effectLst/>
                          <a:latin typeface="Calibri"/>
                        </a:rPr>
                        <a:t>SCS1</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900" b="1" i="0" u="none" strike="noStrike">
                          <a:solidFill>
                            <a:srgbClr val="000000"/>
                          </a:solidFill>
                          <a:effectLst/>
                          <a:latin typeface="Calibri"/>
                        </a:rPr>
                        <a:t>SCS2</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900" b="1" i="0" u="none" strike="noStrike">
                          <a:solidFill>
                            <a:srgbClr val="000000"/>
                          </a:solidFill>
                          <a:effectLst/>
                          <a:latin typeface="Calibri"/>
                        </a:rPr>
                        <a:t>SCS3</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900" b="1" i="0" u="none" strike="noStrike">
                          <a:solidFill>
                            <a:srgbClr val="000000"/>
                          </a:solidFill>
                          <a:effectLst/>
                          <a:latin typeface="Calibri"/>
                        </a:rPr>
                        <a:t>SCS4</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900" b="1" i="0" u="none" strike="noStrike">
                          <a:solidFill>
                            <a:srgbClr val="000000"/>
                          </a:solidFill>
                          <a:effectLst/>
                          <a:latin typeface="Calibri"/>
                        </a:rPr>
                        <a:t>SCS5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900" b="1" i="0" u="none" strike="noStrike">
                          <a:solidFill>
                            <a:srgbClr val="000000"/>
                          </a:solidFill>
                          <a:effectLst/>
                          <a:latin typeface="Calibri"/>
                        </a:rPr>
                        <a:t>SCS6</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900" b="1" i="0" u="none" strike="noStrike">
                          <a:solidFill>
                            <a:srgbClr val="000000"/>
                          </a:solidFill>
                          <a:effectLst/>
                          <a:latin typeface="Calibri"/>
                        </a:rPr>
                        <a:t>SCS7</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900" b="1" i="0" u="none" strike="noStrike">
                          <a:solidFill>
                            <a:srgbClr val="000000"/>
                          </a:solidFill>
                          <a:effectLst/>
                          <a:latin typeface="Calibri"/>
                        </a:rPr>
                        <a:t>SCS8</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900" b="1" i="0" u="none" strike="noStrike">
                          <a:solidFill>
                            <a:srgbClr val="000000"/>
                          </a:solidFill>
                          <a:effectLst/>
                          <a:latin typeface="Calibri"/>
                        </a:rPr>
                        <a:t>SCS9</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900" b="1" i="0" u="none" strike="noStrike">
                          <a:solidFill>
                            <a:srgbClr val="000000"/>
                          </a:solidFill>
                          <a:effectLst/>
                          <a:latin typeface="Calibri"/>
                        </a:rPr>
                        <a:t>SCS10</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900" b="1" i="0" u="none" strike="noStrike">
                          <a:solidFill>
                            <a:srgbClr val="000000"/>
                          </a:solidFill>
                          <a:effectLst/>
                          <a:latin typeface="Calibri"/>
                        </a:rPr>
                        <a:t>SCS11</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900" b="1" i="0" u="none" strike="noStrike">
                          <a:solidFill>
                            <a:srgbClr val="000000"/>
                          </a:solidFill>
                          <a:effectLst/>
                          <a:latin typeface="Calibri"/>
                        </a:rPr>
                        <a:t>SCS12</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900" b="1" i="0" u="none" strike="noStrike">
                          <a:solidFill>
                            <a:srgbClr val="000000"/>
                          </a:solidFill>
                          <a:effectLst/>
                          <a:latin typeface="Calibri"/>
                        </a:rPr>
                        <a:t>SCS13</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900" b="1" i="0" u="none" strike="noStrike">
                          <a:solidFill>
                            <a:srgbClr val="000000"/>
                          </a:solidFill>
                          <a:effectLst/>
                          <a:latin typeface="Calibri"/>
                        </a:rPr>
                        <a:t>SCS14</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900" b="1" i="0" u="none" strike="noStrike">
                          <a:solidFill>
                            <a:srgbClr val="000000"/>
                          </a:solidFill>
                          <a:effectLst/>
                          <a:latin typeface="Calibri"/>
                        </a:rPr>
                        <a:t>SCS15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900" b="1" i="0" u="none" strike="noStrike">
                          <a:solidFill>
                            <a:srgbClr val="000000"/>
                          </a:solidFill>
                          <a:effectLst/>
                          <a:latin typeface="Calibri"/>
                        </a:rPr>
                        <a:t>SCS16</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900" b="1" i="0" u="none" strike="noStrike">
                          <a:solidFill>
                            <a:srgbClr val="000000"/>
                          </a:solidFill>
                          <a:effectLst/>
                          <a:latin typeface="Calibri"/>
                        </a:rPr>
                        <a:t>SCS17</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900" b="1" i="0" u="none" strike="noStrike">
                          <a:solidFill>
                            <a:srgbClr val="000000"/>
                          </a:solidFill>
                          <a:effectLst/>
                          <a:latin typeface="Calibri"/>
                        </a:rPr>
                        <a:t>SCS18</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900" b="1" i="0" u="none" strike="noStrike">
                          <a:solidFill>
                            <a:srgbClr val="000000"/>
                          </a:solidFill>
                          <a:effectLst/>
                          <a:latin typeface="Calibri"/>
                        </a:rPr>
                        <a:t>SCS19</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900" b="1" i="0" u="none" strike="noStrike">
                          <a:solidFill>
                            <a:srgbClr val="000000"/>
                          </a:solidFill>
                          <a:effectLst/>
                          <a:latin typeface="Calibri"/>
                        </a:rPr>
                        <a:t>SCS20</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10001"/>
                  </a:ext>
                </a:extLst>
              </a:tr>
              <a:tr h="293928">
                <a:tc>
                  <a:txBody>
                    <a:bodyPr/>
                    <a:lstStyle/>
                    <a:p>
                      <a:pPr algn="l" fontAlgn="ctr"/>
                      <a:r>
                        <a:rPr lang="en-US" sz="900" b="0" i="0" u="none" strike="noStrike">
                          <a:solidFill>
                            <a:srgbClr val="000000"/>
                          </a:solidFill>
                          <a:effectLst/>
                          <a:latin typeface="Calibri"/>
                        </a:rPr>
                        <a:t>Business Tax</a:t>
                      </a:r>
                    </a:p>
                  </a:txBody>
                  <a:tcPr marL="118088"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libri"/>
                        </a:rPr>
                        <a:t>0.4501</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AD78"/>
                    </a:solidFill>
                  </a:tcPr>
                </a:tc>
                <a:tc>
                  <a:txBody>
                    <a:bodyPr/>
                    <a:lstStyle/>
                    <a:p>
                      <a:pPr algn="ctr" fontAlgn="ctr"/>
                      <a:r>
                        <a:rPr lang="en-US" sz="900" b="0" i="0" u="none" strike="noStrike">
                          <a:solidFill>
                            <a:srgbClr val="000000"/>
                          </a:solidFill>
                          <a:effectLst/>
                          <a:latin typeface="Calibri"/>
                        </a:rPr>
                        <a:t>0.1959</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r>
                        <a:rPr lang="en-US" sz="900" b="0" i="0" u="none" strike="noStrike">
                          <a:solidFill>
                            <a:srgbClr val="000000"/>
                          </a:solidFill>
                          <a:effectLst/>
                          <a:latin typeface="Calibri"/>
                        </a:rPr>
                        <a:t>0.388</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9C74"/>
                    </a:solidFill>
                  </a:tcPr>
                </a:tc>
                <a:tc>
                  <a:txBody>
                    <a:bodyPr/>
                    <a:lstStyle/>
                    <a:p>
                      <a:pPr algn="ctr" fontAlgn="ctr"/>
                      <a:r>
                        <a:rPr lang="en-US" sz="900" b="0" i="0" u="none" strike="noStrike">
                          <a:solidFill>
                            <a:srgbClr val="000000"/>
                          </a:solidFill>
                          <a:effectLst/>
                          <a:latin typeface="Calibri"/>
                        </a:rPr>
                        <a:t>0.6789</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EA83"/>
                    </a:solidFill>
                  </a:tcPr>
                </a:tc>
                <a:tc>
                  <a:txBody>
                    <a:bodyPr/>
                    <a:lstStyle/>
                    <a:p>
                      <a:pPr algn="ctr" fontAlgn="ctr"/>
                      <a:r>
                        <a:rPr lang="en-US" sz="900" b="0" i="0" u="none" strike="noStrike">
                          <a:solidFill>
                            <a:srgbClr val="000000"/>
                          </a:solidFill>
                          <a:effectLst/>
                          <a:latin typeface="Calibri"/>
                        </a:rPr>
                        <a:t>0.8724</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2D17F"/>
                    </a:solidFill>
                  </a:tcPr>
                </a:tc>
                <a:tc>
                  <a:txBody>
                    <a:bodyPr/>
                    <a:lstStyle/>
                    <a:p>
                      <a:pPr algn="ctr" fontAlgn="ctr"/>
                      <a:r>
                        <a:rPr lang="en-US" sz="900" b="0" i="0" u="none" strike="noStrike">
                          <a:solidFill>
                            <a:srgbClr val="000000"/>
                          </a:solidFill>
                          <a:effectLst/>
                          <a:latin typeface="Calibri"/>
                        </a:rPr>
                        <a:t>0.7486</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FE283"/>
                    </a:solidFill>
                  </a:tcPr>
                </a:tc>
                <a:tc>
                  <a:txBody>
                    <a:bodyPr/>
                    <a:lstStyle/>
                    <a:p>
                      <a:pPr algn="ctr" fontAlgn="ctr"/>
                      <a:r>
                        <a:rPr lang="en-US" sz="900" b="0" i="0" u="none" strike="noStrike">
                          <a:solidFill>
                            <a:srgbClr val="000000"/>
                          </a:solidFill>
                          <a:effectLst/>
                          <a:latin typeface="Calibri"/>
                        </a:rPr>
                        <a:t>0.4927</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B87A"/>
                    </a:solidFill>
                  </a:tcPr>
                </a:tc>
                <a:tc>
                  <a:txBody>
                    <a:bodyPr/>
                    <a:lstStyle/>
                    <a:p>
                      <a:pPr algn="ctr" fontAlgn="ctr"/>
                      <a:r>
                        <a:rPr lang="en-US" sz="900" b="0" i="0" u="none" strike="noStrike">
                          <a:solidFill>
                            <a:srgbClr val="000000"/>
                          </a:solidFill>
                          <a:effectLst/>
                          <a:latin typeface="Calibri"/>
                        </a:rPr>
                        <a:t>0.625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DB81"/>
                    </a:solidFill>
                  </a:tcPr>
                </a:tc>
                <a:tc>
                  <a:txBody>
                    <a:bodyPr/>
                    <a:lstStyle/>
                    <a:p>
                      <a:pPr algn="ctr" fontAlgn="ctr"/>
                      <a:r>
                        <a:rPr lang="en-US" sz="900" b="0" i="0" u="none" strike="noStrike">
                          <a:solidFill>
                            <a:srgbClr val="000000"/>
                          </a:solidFill>
                          <a:effectLst/>
                          <a:latin typeface="Calibri"/>
                        </a:rPr>
                        <a:t>0.5325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C37C"/>
                    </a:solidFill>
                  </a:tcPr>
                </a:tc>
                <a:tc>
                  <a:txBody>
                    <a:bodyPr/>
                    <a:lstStyle/>
                    <a:p>
                      <a:pPr algn="ctr" fontAlgn="ctr"/>
                      <a:r>
                        <a:rPr lang="en-US" sz="900" b="0" i="0" u="none" strike="noStrike">
                          <a:solidFill>
                            <a:srgbClr val="000000"/>
                          </a:solidFill>
                          <a:effectLst/>
                          <a:latin typeface="Calibri"/>
                        </a:rPr>
                        <a:t>0.2</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A6B"/>
                    </a:solidFill>
                  </a:tcPr>
                </a:tc>
                <a:tc>
                  <a:txBody>
                    <a:bodyPr/>
                    <a:lstStyle/>
                    <a:p>
                      <a:pPr algn="ctr" fontAlgn="ctr"/>
                      <a:r>
                        <a:rPr lang="en-US" sz="900" b="0" i="0" u="none" strike="noStrike">
                          <a:solidFill>
                            <a:srgbClr val="000000"/>
                          </a:solidFill>
                          <a:effectLst/>
                          <a:latin typeface="Calibri"/>
                        </a:rPr>
                        <a:t>0.6875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B84"/>
                    </a:solidFill>
                  </a:tcPr>
                </a:tc>
                <a:tc>
                  <a:txBody>
                    <a:bodyPr/>
                    <a:lstStyle/>
                    <a:p>
                      <a:pPr algn="ctr" fontAlgn="ctr"/>
                      <a:r>
                        <a:rPr lang="en-US" sz="900" b="0" i="0" u="none" strike="noStrike">
                          <a:solidFill>
                            <a:srgbClr val="000000"/>
                          </a:solidFill>
                          <a:effectLst/>
                          <a:latin typeface="Calibri"/>
                        </a:rPr>
                        <a:t>0.8567</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AD380"/>
                    </a:solidFill>
                  </a:tcPr>
                </a:tc>
                <a:tc>
                  <a:txBody>
                    <a:bodyPr/>
                    <a:lstStyle/>
                    <a:p>
                      <a:pPr algn="ctr" fontAlgn="ctr"/>
                      <a:r>
                        <a:rPr lang="en-US" sz="900" b="0" i="0" u="none" strike="noStrike">
                          <a:solidFill>
                            <a:srgbClr val="000000"/>
                          </a:solidFill>
                          <a:effectLst/>
                          <a:latin typeface="Calibri"/>
                        </a:rPr>
                        <a:t>0.8464</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FD480"/>
                    </a:solidFill>
                  </a:tcPr>
                </a:tc>
                <a:tc>
                  <a:txBody>
                    <a:bodyPr/>
                    <a:lstStyle/>
                    <a:p>
                      <a:pPr algn="ctr" fontAlgn="ctr"/>
                      <a:r>
                        <a:rPr lang="en-US" sz="900" b="0" i="0" u="none" strike="noStrike">
                          <a:solidFill>
                            <a:srgbClr val="000000"/>
                          </a:solidFill>
                          <a:effectLst/>
                          <a:latin typeface="Calibri"/>
                        </a:rPr>
                        <a:t>0.6838</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EB84"/>
                    </a:solidFill>
                  </a:tcPr>
                </a:tc>
                <a:tc>
                  <a:txBody>
                    <a:bodyPr/>
                    <a:lstStyle/>
                    <a:p>
                      <a:pPr algn="ctr" fontAlgn="ctr"/>
                      <a:r>
                        <a:rPr lang="en-US" sz="900" b="0" i="0" u="none" strike="noStrike">
                          <a:solidFill>
                            <a:srgbClr val="000000"/>
                          </a:solidFill>
                          <a:effectLst/>
                          <a:latin typeface="Calibri"/>
                        </a:rPr>
                        <a:t>0.2125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D6B"/>
                    </a:solidFill>
                  </a:tcPr>
                </a:tc>
                <a:tc>
                  <a:txBody>
                    <a:bodyPr/>
                    <a:lstStyle/>
                    <a:p>
                      <a:pPr algn="ctr" fontAlgn="ctr"/>
                      <a:r>
                        <a:rPr lang="en-US" sz="900" b="0" i="0" u="none" strike="noStrike">
                          <a:solidFill>
                            <a:srgbClr val="000000"/>
                          </a:solidFill>
                          <a:effectLst/>
                          <a:latin typeface="Calibri"/>
                        </a:rPr>
                        <a:t>0.9198</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CA7E"/>
                    </a:solidFill>
                  </a:tcPr>
                </a:tc>
                <a:tc>
                  <a:txBody>
                    <a:bodyPr/>
                    <a:lstStyle/>
                    <a:p>
                      <a:pPr algn="ctr" fontAlgn="ctr"/>
                      <a:r>
                        <a:rPr lang="en-US" sz="900" b="0" i="0" u="none" strike="noStrike">
                          <a:solidFill>
                            <a:srgbClr val="000000"/>
                          </a:solidFill>
                          <a:effectLst/>
                          <a:latin typeface="Calibri"/>
                        </a:rPr>
                        <a:t>0.8575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380"/>
                    </a:solidFill>
                  </a:tcPr>
                </a:tc>
                <a:tc>
                  <a:txBody>
                    <a:bodyPr/>
                    <a:lstStyle/>
                    <a:p>
                      <a:pPr algn="ctr" fontAlgn="ctr"/>
                      <a:r>
                        <a:rPr lang="en-US" sz="900" b="0" i="0" u="none" strike="noStrike">
                          <a:solidFill>
                            <a:srgbClr val="000000"/>
                          </a:solidFill>
                          <a:effectLst/>
                          <a:latin typeface="Calibri"/>
                        </a:rPr>
                        <a:t>1.0</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r>
                        <a:rPr lang="en-US" sz="900" b="0" i="0" u="none" strike="noStrike">
                          <a:solidFill>
                            <a:srgbClr val="000000"/>
                          </a:solidFill>
                          <a:effectLst/>
                          <a:latin typeface="Calibri"/>
                        </a:rPr>
                        <a:t>0.7</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6E984"/>
                    </a:solidFill>
                  </a:tcPr>
                </a:tc>
                <a:tc>
                  <a:txBody>
                    <a:bodyPr/>
                    <a:lstStyle/>
                    <a:p>
                      <a:pPr algn="ctr" fontAlgn="ctr"/>
                      <a:r>
                        <a:rPr lang="en-US" sz="900" b="0" i="0" u="none" strike="noStrike">
                          <a:solidFill>
                            <a:srgbClr val="000000"/>
                          </a:solidFill>
                          <a:effectLst/>
                          <a:latin typeface="Calibri"/>
                        </a:rPr>
                        <a:t>0.4875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B77A"/>
                    </a:solidFill>
                  </a:tcPr>
                </a:tc>
                <a:extLst>
                  <a:ext uri="{0D108BD9-81ED-4DB2-BD59-A6C34878D82A}">
                    <a16:rowId xmlns="" xmlns:a16="http://schemas.microsoft.com/office/drawing/2014/main" val="10002"/>
                  </a:ext>
                </a:extLst>
              </a:tr>
              <a:tr h="293928">
                <a:tc>
                  <a:txBody>
                    <a:bodyPr/>
                    <a:lstStyle/>
                    <a:p>
                      <a:pPr algn="l" fontAlgn="ctr"/>
                      <a:r>
                        <a:rPr lang="en-US" sz="900" b="0" i="0" u="none" strike="noStrike">
                          <a:solidFill>
                            <a:srgbClr val="000000"/>
                          </a:solidFill>
                          <a:effectLst/>
                          <a:latin typeface="Calibri"/>
                        </a:rPr>
                        <a:t>Computer Aided Dispatch</a:t>
                      </a:r>
                    </a:p>
                  </a:txBody>
                  <a:tcPr marL="118088"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libri"/>
                        </a:rPr>
                        <a:t>0.4501</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AD78"/>
                    </a:solidFill>
                  </a:tcPr>
                </a:tc>
                <a:tc>
                  <a:txBody>
                    <a:bodyPr/>
                    <a:lstStyle/>
                    <a:p>
                      <a:pPr algn="ctr" fontAlgn="ctr"/>
                      <a:r>
                        <a:rPr lang="en-US" sz="900" b="0" i="0" u="none" strike="noStrike">
                          <a:solidFill>
                            <a:srgbClr val="000000"/>
                          </a:solidFill>
                          <a:effectLst/>
                          <a:latin typeface="Calibri"/>
                        </a:rPr>
                        <a:t>0.3626</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9573"/>
                    </a:solidFill>
                  </a:tcPr>
                </a:tc>
                <a:tc>
                  <a:txBody>
                    <a:bodyPr/>
                    <a:lstStyle/>
                    <a:p>
                      <a:pPr algn="ctr" fontAlgn="ctr"/>
                      <a:r>
                        <a:rPr lang="en-US" sz="900" b="0" i="0" u="none" strike="noStrike">
                          <a:solidFill>
                            <a:srgbClr val="000000"/>
                          </a:solidFill>
                          <a:effectLst/>
                          <a:latin typeface="Calibri"/>
                        </a:rPr>
                        <a:t>0.3875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9C74"/>
                    </a:solidFill>
                  </a:tcPr>
                </a:tc>
                <a:tc>
                  <a:txBody>
                    <a:bodyPr/>
                    <a:lstStyle/>
                    <a:p>
                      <a:pPr algn="ctr" fontAlgn="ctr"/>
                      <a:r>
                        <a:rPr lang="en-US" sz="900" b="0" i="0" u="none" strike="noStrike">
                          <a:solidFill>
                            <a:srgbClr val="000000"/>
                          </a:solidFill>
                          <a:effectLst/>
                          <a:latin typeface="Calibri"/>
                        </a:rPr>
                        <a:t>0.6789</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EA83"/>
                    </a:solidFill>
                  </a:tcPr>
                </a:tc>
                <a:tc>
                  <a:txBody>
                    <a:bodyPr/>
                    <a:lstStyle/>
                    <a:p>
                      <a:pPr algn="ctr" fontAlgn="ctr"/>
                      <a:r>
                        <a:rPr lang="en-US" sz="900" b="0" i="0" u="none" strike="noStrike">
                          <a:solidFill>
                            <a:srgbClr val="000000"/>
                          </a:solidFill>
                          <a:effectLst/>
                          <a:latin typeface="Calibri"/>
                        </a:rPr>
                        <a:t>0.8724</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2D17F"/>
                    </a:solidFill>
                  </a:tcPr>
                </a:tc>
                <a:tc>
                  <a:txBody>
                    <a:bodyPr/>
                    <a:lstStyle/>
                    <a:p>
                      <a:pPr algn="ctr" fontAlgn="ctr"/>
                      <a:r>
                        <a:rPr lang="en-US" sz="900" b="0" i="0" u="none" strike="noStrike">
                          <a:solidFill>
                            <a:srgbClr val="000000"/>
                          </a:solidFill>
                          <a:effectLst/>
                          <a:latin typeface="Calibri"/>
                        </a:rPr>
                        <a:t>0.7486</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FE283"/>
                    </a:solidFill>
                  </a:tcPr>
                </a:tc>
                <a:tc>
                  <a:txBody>
                    <a:bodyPr/>
                    <a:lstStyle/>
                    <a:p>
                      <a:pPr algn="ctr" fontAlgn="ctr"/>
                      <a:r>
                        <a:rPr lang="en-US" sz="900" b="0" i="0" u="none" strike="noStrike">
                          <a:solidFill>
                            <a:srgbClr val="000000"/>
                          </a:solidFill>
                          <a:effectLst/>
                          <a:latin typeface="Calibri"/>
                        </a:rPr>
                        <a:t>0.4927</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B87A"/>
                    </a:solidFill>
                  </a:tcPr>
                </a:tc>
                <a:tc>
                  <a:txBody>
                    <a:bodyPr/>
                    <a:lstStyle/>
                    <a:p>
                      <a:pPr algn="ctr" fontAlgn="ctr"/>
                      <a:r>
                        <a:rPr lang="en-US" sz="900" b="0" i="0" u="none" strike="noStrike">
                          <a:solidFill>
                            <a:srgbClr val="000000"/>
                          </a:solidFill>
                          <a:effectLst/>
                          <a:latin typeface="Calibri"/>
                        </a:rPr>
                        <a:t>0.625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DB81"/>
                    </a:solidFill>
                  </a:tcPr>
                </a:tc>
                <a:tc>
                  <a:txBody>
                    <a:bodyPr/>
                    <a:lstStyle/>
                    <a:p>
                      <a:pPr algn="ctr" fontAlgn="ctr"/>
                      <a:r>
                        <a:rPr lang="en-US" sz="900" b="0" i="0" u="none" strike="noStrike">
                          <a:solidFill>
                            <a:srgbClr val="000000"/>
                          </a:solidFill>
                          <a:effectLst/>
                          <a:latin typeface="Calibri"/>
                        </a:rPr>
                        <a:t>0.5325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C37C"/>
                    </a:solidFill>
                  </a:tcPr>
                </a:tc>
                <a:tc>
                  <a:txBody>
                    <a:bodyPr/>
                    <a:lstStyle/>
                    <a:p>
                      <a:pPr algn="ctr" fontAlgn="ctr"/>
                      <a:r>
                        <a:rPr lang="en-US" sz="900" b="0" i="0" u="none" strike="noStrike">
                          <a:solidFill>
                            <a:srgbClr val="000000"/>
                          </a:solidFill>
                          <a:effectLst/>
                          <a:latin typeface="Calibri"/>
                        </a:rPr>
                        <a:t>0.2</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A6B"/>
                    </a:solidFill>
                  </a:tcPr>
                </a:tc>
                <a:tc>
                  <a:txBody>
                    <a:bodyPr/>
                    <a:lstStyle/>
                    <a:p>
                      <a:pPr algn="ctr" fontAlgn="ctr"/>
                      <a:r>
                        <a:rPr lang="en-US" sz="900" b="0" i="0" u="none" strike="noStrike">
                          <a:solidFill>
                            <a:srgbClr val="000000"/>
                          </a:solidFill>
                          <a:effectLst/>
                          <a:latin typeface="Calibri"/>
                        </a:rPr>
                        <a:t>0.6875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B84"/>
                    </a:solidFill>
                  </a:tcPr>
                </a:tc>
                <a:tc>
                  <a:txBody>
                    <a:bodyPr/>
                    <a:lstStyle/>
                    <a:p>
                      <a:pPr algn="ctr" fontAlgn="ctr"/>
                      <a:r>
                        <a:rPr lang="en-US" sz="900" b="0" i="0" u="none" strike="noStrike">
                          <a:solidFill>
                            <a:srgbClr val="000000"/>
                          </a:solidFill>
                          <a:effectLst/>
                          <a:latin typeface="Calibri"/>
                        </a:rPr>
                        <a:t>0.8567</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AD380"/>
                    </a:solidFill>
                  </a:tcPr>
                </a:tc>
                <a:tc>
                  <a:txBody>
                    <a:bodyPr/>
                    <a:lstStyle/>
                    <a:p>
                      <a:pPr algn="ctr" fontAlgn="ctr"/>
                      <a:r>
                        <a:rPr lang="en-US" sz="900" b="0" i="0" u="none" strike="noStrike">
                          <a:solidFill>
                            <a:srgbClr val="000000"/>
                          </a:solidFill>
                          <a:effectLst/>
                          <a:latin typeface="Calibri"/>
                        </a:rPr>
                        <a:t>0.8464</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FD480"/>
                    </a:solidFill>
                  </a:tcPr>
                </a:tc>
                <a:tc>
                  <a:txBody>
                    <a:bodyPr/>
                    <a:lstStyle/>
                    <a:p>
                      <a:pPr algn="ctr" fontAlgn="ctr"/>
                      <a:r>
                        <a:rPr lang="en-US" sz="900" b="0" i="0" u="none" strike="noStrike">
                          <a:solidFill>
                            <a:srgbClr val="000000"/>
                          </a:solidFill>
                          <a:effectLst/>
                          <a:latin typeface="Calibri"/>
                        </a:rPr>
                        <a:t>0.6838</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EB84"/>
                    </a:solidFill>
                  </a:tcPr>
                </a:tc>
                <a:tc>
                  <a:txBody>
                    <a:bodyPr/>
                    <a:lstStyle/>
                    <a:p>
                      <a:pPr algn="ctr" fontAlgn="ctr"/>
                      <a:r>
                        <a:rPr lang="en-US" sz="900" b="0" i="0" u="none" strike="noStrike">
                          <a:solidFill>
                            <a:srgbClr val="000000"/>
                          </a:solidFill>
                          <a:effectLst/>
                          <a:latin typeface="Calibri"/>
                        </a:rPr>
                        <a:t>0.2125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D6B"/>
                    </a:solidFill>
                  </a:tcPr>
                </a:tc>
                <a:tc>
                  <a:txBody>
                    <a:bodyPr/>
                    <a:lstStyle/>
                    <a:p>
                      <a:pPr algn="ctr" fontAlgn="ctr"/>
                      <a:r>
                        <a:rPr lang="en-US" sz="900" b="0" i="0" u="none" strike="noStrike">
                          <a:solidFill>
                            <a:srgbClr val="000000"/>
                          </a:solidFill>
                          <a:effectLst/>
                          <a:latin typeface="Calibri"/>
                        </a:rPr>
                        <a:t>0.9198</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CA7E"/>
                    </a:solidFill>
                  </a:tcPr>
                </a:tc>
                <a:tc>
                  <a:txBody>
                    <a:bodyPr/>
                    <a:lstStyle/>
                    <a:p>
                      <a:pPr algn="ctr" fontAlgn="ctr"/>
                      <a:r>
                        <a:rPr lang="en-US" sz="900" b="0" i="0" u="none" strike="noStrike">
                          <a:solidFill>
                            <a:srgbClr val="000000"/>
                          </a:solidFill>
                          <a:effectLst/>
                          <a:latin typeface="Calibri"/>
                        </a:rPr>
                        <a:t>0.8575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380"/>
                    </a:solidFill>
                  </a:tcPr>
                </a:tc>
                <a:tc>
                  <a:txBody>
                    <a:bodyPr/>
                    <a:lstStyle/>
                    <a:p>
                      <a:pPr algn="ctr" fontAlgn="ctr"/>
                      <a:r>
                        <a:rPr lang="en-US" sz="900" b="0" i="0" u="none" strike="noStrike">
                          <a:solidFill>
                            <a:srgbClr val="000000"/>
                          </a:solidFill>
                          <a:effectLst/>
                          <a:latin typeface="Calibri"/>
                        </a:rPr>
                        <a:t>1.0</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r>
                        <a:rPr lang="en-US" sz="900" b="0" i="0" u="none" strike="noStrike">
                          <a:solidFill>
                            <a:srgbClr val="000000"/>
                          </a:solidFill>
                          <a:effectLst/>
                          <a:latin typeface="Calibri"/>
                        </a:rPr>
                        <a:t>0.7</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6E984"/>
                    </a:solidFill>
                  </a:tcPr>
                </a:tc>
                <a:tc>
                  <a:txBody>
                    <a:bodyPr/>
                    <a:lstStyle/>
                    <a:p>
                      <a:pPr algn="ctr" fontAlgn="ctr"/>
                      <a:r>
                        <a:rPr lang="en-US" sz="900" b="0" i="0" u="none" strike="noStrike">
                          <a:solidFill>
                            <a:srgbClr val="000000"/>
                          </a:solidFill>
                          <a:effectLst/>
                          <a:latin typeface="Calibri"/>
                        </a:rPr>
                        <a:t>0.4875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B77A"/>
                    </a:solidFill>
                  </a:tcPr>
                </a:tc>
                <a:extLst>
                  <a:ext uri="{0D108BD9-81ED-4DB2-BD59-A6C34878D82A}">
                    <a16:rowId xmlns="" xmlns:a16="http://schemas.microsoft.com/office/drawing/2014/main" val="10003"/>
                  </a:ext>
                </a:extLst>
              </a:tr>
              <a:tr h="293928">
                <a:tc>
                  <a:txBody>
                    <a:bodyPr/>
                    <a:lstStyle/>
                    <a:p>
                      <a:pPr algn="l" fontAlgn="ctr"/>
                      <a:r>
                        <a:rPr lang="en-US" sz="900" b="0" i="0" u="none" strike="noStrike">
                          <a:solidFill>
                            <a:srgbClr val="000000"/>
                          </a:solidFill>
                          <a:effectLst/>
                          <a:latin typeface="Calibri"/>
                        </a:rPr>
                        <a:t>Landfill</a:t>
                      </a:r>
                    </a:p>
                  </a:txBody>
                  <a:tcPr marL="118088"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libri"/>
                        </a:rPr>
                        <a:t>0.4501</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AD78"/>
                    </a:solidFill>
                  </a:tcPr>
                </a:tc>
                <a:tc>
                  <a:txBody>
                    <a:bodyPr/>
                    <a:lstStyle/>
                    <a:p>
                      <a:pPr algn="ctr" fontAlgn="ctr"/>
                      <a:r>
                        <a:rPr lang="en-US" sz="900" b="0" i="0" u="none" strike="noStrike">
                          <a:solidFill>
                            <a:srgbClr val="000000"/>
                          </a:solidFill>
                          <a:effectLst/>
                          <a:latin typeface="Calibri"/>
                        </a:rPr>
                        <a:t>0.2876</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816F"/>
                    </a:solidFill>
                  </a:tcPr>
                </a:tc>
                <a:tc>
                  <a:txBody>
                    <a:bodyPr/>
                    <a:lstStyle/>
                    <a:p>
                      <a:pPr algn="ctr" fontAlgn="ctr"/>
                      <a:r>
                        <a:rPr lang="en-US" sz="900" b="0" i="0" u="none" strike="noStrike">
                          <a:solidFill>
                            <a:srgbClr val="000000"/>
                          </a:solidFill>
                          <a:effectLst/>
                          <a:latin typeface="Calibri"/>
                        </a:rPr>
                        <a:t>0.3875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9C74"/>
                    </a:solidFill>
                  </a:tcPr>
                </a:tc>
                <a:tc>
                  <a:txBody>
                    <a:bodyPr/>
                    <a:lstStyle/>
                    <a:p>
                      <a:pPr algn="ctr" fontAlgn="ctr"/>
                      <a:r>
                        <a:rPr lang="en-US" sz="900" b="0" i="0" u="none" strike="noStrike">
                          <a:solidFill>
                            <a:srgbClr val="000000"/>
                          </a:solidFill>
                          <a:effectLst/>
                          <a:latin typeface="Calibri"/>
                        </a:rPr>
                        <a:t>0.6789</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EA83"/>
                    </a:solidFill>
                  </a:tcPr>
                </a:tc>
                <a:tc>
                  <a:txBody>
                    <a:bodyPr/>
                    <a:lstStyle/>
                    <a:p>
                      <a:pPr algn="ctr" fontAlgn="ctr"/>
                      <a:r>
                        <a:rPr lang="en-US" sz="900" b="0" i="0" u="none" strike="noStrike">
                          <a:solidFill>
                            <a:srgbClr val="000000"/>
                          </a:solidFill>
                          <a:effectLst/>
                          <a:latin typeface="Calibri"/>
                        </a:rPr>
                        <a:t>0.8724</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2D17F"/>
                    </a:solidFill>
                  </a:tcPr>
                </a:tc>
                <a:tc>
                  <a:txBody>
                    <a:bodyPr/>
                    <a:lstStyle/>
                    <a:p>
                      <a:pPr algn="ctr" fontAlgn="ctr"/>
                      <a:r>
                        <a:rPr lang="en-US" sz="900" b="0" i="0" u="none" strike="noStrike">
                          <a:solidFill>
                            <a:srgbClr val="000000"/>
                          </a:solidFill>
                          <a:effectLst/>
                          <a:latin typeface="Calibri"/>
                        </a:rPr>
                        <a:t>0.7486</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FE283"/>
                    </a:solidFill>
                  </a:tcPr>
                </a:tc>
                <a:tc>
                  <a:txBody>
                    <a:bodyPr/>
                    <a:lstStyle/>
                    <a:p>
                      <a:pPr algn="ctr" fontAlgn="ctr"/>
                      <a:r>
                        <a:rPr lang="en-US" sz="900" b="0" i="0" u="none" strike="noStrike">
                          <a:solidFill>
                            <a:srgbClr val="000000"/>
                          </a:solidFill>
                          <a:effectLst/>
                          <a:latin typeface="Calibri"/>
                        </a:rPr>
                        <a:t>0.4927</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B87A"/>
                    </a:solidFill>
                  </a:tcPr>
                </a:tc>
                <a:tc>
                  <a:txBody>
                    <a:bodyPr/>
                    <a:lstStyle/>
                    <a:p>
                      <a:pPr algn="ctr" fontAlgn="ctr"/>
                      <a:r>
                        <a:rPr lang="en-US" sz="900" b="0" i="0" u="none" strike="noStrike">
                          <a:solidFill>
                            <a:srgbClr val="000000"/>
                          </a:solidFill>
                          <a:effectLst/>
                          <a:latin typeface="Calibri"/>
                        </a:rPr>
                        <a:t>0.625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DB81"/>
                    </a:solidFill>
                  </a:tcPr>
                </a:tc>
                <a:tc>
                  <a:txBody>
                    <a:bodyPr/>
                    <a:lstStyle/>
                    <a:p>
                      <a:pPr algn="ctr" fontAlgn="ctr"/>
                      <a:r>
                        <a:rPr lang="en-US" sz="900" b="0" i="0" u="none" strike="noStrike">
                          <a:solidFill>
                            <a:srgbClr val="000000"/>
                          </a:solidFill>
                          <a:effectLst/>
                          <a:latin typeface="Calibri"/>
                        </a:rPr>
                        <a:t>0.5325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C37C"/>
                    </a:solidFill>
                  </a:tcPr>
                </a:tc>
                <a:tc>
                  <a:txBody>
                    <a:bodyPr/>
                    <a:lstStyle/>
                    <a:p>
                      <a:pPr algn="ctr" fontAlgn="ctr"/>
                      <a:r>
                        <a:rPr lang="en-US" sz="900" b="0" i="0" u="none" strike="noStrike">
                          <a:solidFill>
                            <a:srgbClr val="000000"/>
                          </a:solidFill>
                          <a:effectLst/>
                          <a:latin typeface="Calibri"/>
                        </a:rPr>
                        <a:t>0.2</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A6B"/>
                    </a:solidFill>
                  </a:tcPr>
                </a:tc>
                <a:tc>
                  <a:txBody>
                    <a:bodyPr/>
                    <a:lstStyle/>
                    <a:p>
                      <a:pPr algn="ctr" fontAlgn="ctr"/>
                      <a:r>
                        <a:rPr lang="en-US" sz="900" b="0" i="0" u="none" strike="noStrike">
                          <a:solidFill>
                            <a:srgbClr val="000000"/>
                          </a:solidFill>
                          <a:effectLst/>
                          <a:latin typeface="Calibri"/>
                        </a:rPr>
                        <a:t>0.6875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B84"/>
                    </a:solidFill>
                  </a:tcPr>
                </a:tc>
                <a:tc>
                  <a:txBody>
                    <a:bodyPr/>
                    <a:lstStyle/>
                    <a:p>
                      <a:pPr algn="ctr" fontAlgn="ctr"/>
                      <a:r>
                        <a:rPr lang="en-US" sz="900" b="0" i="0" u="none" strike="noStrike">
                          <a:solidFill>
                            <a:srgbClr val="000000"/>
                          </a:solidFill>
                          <a:effectLst/>
                          <a:latin typeface="Calibri"/>
                        </a:rPr>
                        <a:t>0.8567</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AD380"/>
                    </a:solidFill>
                  </a:tcPr>
                </a:tc>
                <a:tc>
                  <a:txBody>
                    <a:bodyPr/>
                    <a:lstStyle/>
                    <a:p>
                      <a:pPr algn="ctr" fontAlgn="ctr"/>
                      <a:r>
                        <a:rPr lang="en-US" sz="900" b="0" i="0" u="none" strike="noStrike">
                          <a:solidFill>
                            <a:srgbClr val="000000"/>
                          </a:solidFill>
                          <a:effectLst/>
                          <a:latin typeface="Calibri"/>
                        </a:rPr>
                        <a:t>0.8467</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FD480"/>
                    </a:solidFill>
                  </a:tcPr>
                </a:tc>
                <a:tc>
                  <a:txBody>
                    <a:bodyPr/>
                    <a:lstStyle/>
                    <a:p>
                      <a:pPr algn="ctr" fontAlgn="ctr"/>
                      <a:r>
                        <a:rPr lang="en-US" sz="900" b="0" i="0" u="none" strike="noStrike">
                          <a:solidFill>
                            <a:srgbClr val="000000"/>
                          </a:solidFill>
                          <a:effectLst/>
                          <a:latin typeface="Calibri"/>
                        </a:rPr>
                        <a:t>0.6838</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EB84"/>
                    </a:solidFill>
                  </a:tcPr>
                </a:tc>
                <a:tc>
                  <a:txBody>
                    <a:bodyPr/>
                    <a:lstStyle/>
                    <a:p>
                      <a:pPr algn="ctr" fontAlgn="ctr"/>
                      <a:r>
                        <a:rPr lang="en-US" sz="900" b="0" i="0" u="none" strike="noStrike">
                          <a:solidFill>
                            <a:srgbClr val="000000"/>
                          </a:solidFill>
                          <a:effectLst/>
                          <a:latin typeface="Calibri"/>
                        </a:rPr>
                        <a:t>0.2125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D6B"/>
                    </a:solidFill>
                  </a:tcPr>
                </a:tc>
                <a:tc>
                  <a:txBody>
                    <a:bodyPr/>
                    <a:lstStyle/>
                    <a:p>
                      <a:pPr algn="ctr" fontAlgn="ctr"/>
                      <a:r>
                        <a:rPr lang="en-US" sz="900" b="0" i="0" u="none" strike="noStrike">
                          <a:solidFill>
                            <a:srgbClr val="000000"/>
                          </a:solidFill>
                          <a:effectLst/>
                          <a:latin typeface="Calibri"/>
                        </a:rPr>
                        <a:t>0.9198</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CA7E"/>
                    </a:solidFill>
                  </a:tcPr>
                </a:tc>
                <a:tc>
                  <a:txBody>
                    <a:bodyPr/>
                    <a:lstStyle/>
                    <a:p>
                      <a:pPr algn="ctr" fontAlgn="ctr"/>
                      <a:r>
                        <a:rPr lang="en-US" sz="900" b="0" i="0" u="none" strike="noStrike">
                          <a:solidFill>
                            <a:srgbClr val="000000"/>
                          </a:solidFill>
                          <a:effectLst/>
                          <a:latin typeface="Calibri"/>
                        </a:rPr>
                        <a:t>0.8575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380"/>
                    </a:solidFill>
                  </a:tcPr>
                </a:tc>
                <a:tc>
                  <a:txBody>
                    <a:bodyPr/>
                    <a:lstStyle/>
                    <a:p>
                      <a:pPr algn="ctr" fontAlgn="ctr"/>
                      <a:r>
                        <a:rPr lang="en-US" sz="900" b="0" i="0" u="none" strike="noStrike">
                          <a:solidFill>
                            <a:srgbClr val="000000"/>
                          </a:solidFill>
                          <a:effectLst/>
                          <a:latin typeface="Calibri"/>
                        </a:rPr>
                        <a:t>1.0</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r>
                        <a:rPr lang="en-US" sz="900" b="0" i="0" u="none" strike="noStrike">
                          <a:solidFill>
                            <a:srgbClr val="000000"/>
                          </a:solidFill>
                          <a:effectLst/>
                          <a:latin typeface="Calibri"/>
                        </a:rPr>
                        <a:t>0.7</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6E984"/>
                    </a:solidFill>
                  </a:tcPr>
                </a:tc>
                <a:tc>
                  <a:txBody>
                    <a:bodyPr/>
                    <a:lstStyle/>
                    <a:p>
                      <a:pPr algn="ctr" fontAlgn="ctr"/>
                      <a:r>
                        <a:rPr lang="en-US" sz="900" b="0" i="0" u="none" strike="noStrike">
                          <a:solidFill>
                            <a:srgbClr val="000000"/>
                          </a:solidFill>
                          <a:effectLst/>
                          <a:latin typeface="Calibri"/>
                        </a:rPr>
                        <a:t>0.4875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B77A"/>
                    </a:solidFill>
                  </a:tcPr>
                </a:tc>
                <a:extLst>
                  <a:ext uri="{0D108BD9-81ED-4DB2-BD59-A6C34878D82A}">
                    <a16:rowId xmlns="" xmlns:a16="http://schemas.microsoft.com/office/drawing/2014/main" val="10004"/>
                  </a:ext>
                </a:extLst>
              </a:tr>
              <a:tr h="293928">
                <a:tc>
                  <a:txBody>
                    <a:bodyPr/>
                    <a:lstStyle/>
                    <a:p>
                      <a:pPr algn="l" fontAlgn="ctr"/>
                      <a:r>
                        <a:rPr lang="en-US" sz="900" b="0" i="0" u="none" strike="noStrike">
                          <a:solidFill>
                            <a:srgbClr val="000000"/>
                          </a:solidFill>
                          <a:effectLst/>
                          <a:latin typeface="Calibri"/>
                        </a:rPr>
                        <a:t>Permit Tracking System</a:t>
                      </a:r>
                    </a:p>
                  </a:txBody>
                  <a:tcPr marL="118088"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libri"/>
                        </a:rPr>
                        <a:t>0.4501</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AD78"/>
                    </a:solidFill>
                  </a:tcPr>
                </a:tc>
                <a:tc>
                  <a:txBody>
                    <a:bodyPr/>
                    <a:lstStyle/>
                    <a:p>
                      <a:pPr algn="ctr" fontAlgn="ctr"/>
                      <a:r>
                        <a:rPr lang="en-US" sz="900" b="0" i="0" u="none" strike="noStrike">
                          <a:solidFill>
                            <a:srgbClr val="000000"/>
                          </a:solidFill>
                          <a:effectLst/>
                          <a:latin typeface="Calibri"/>
                        </a:rPr>
                        <a:t>0.3626</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9573"/>
                    </a:solidFill>
                  </a:tcPr>
                </a:tc>
                <a:tc>
                  <a:txBody>
                    <a:bodyPr/>
                    <a:lstStyle/>
                    <a:p>
                      <a:pPr algn="ctr" fontAlgn="ctr"/>
                      <a:r>
                        <a:rPr lang="en-US" sz="900" b="0" i="0" u="none" strike="noStrike">
                          <a:solidFill>
                            <a:srgbClr val="000000"/>
                          </a:solidFill>
                          <a:effectLst/>
                          <a:latin typeface="Calibri"/>
                        </a:rPr>
                        <a:t>0.3875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9C74"/>
                    </a:solidFill>
                  </a:tcPr>
                </a:tc>
                <a:tc>
                  <a:txBody>
                    <a:bodyPr/>
                    <a:lstStyle/>
                    <a:p>
                      <a:pPr algn="ctr" fontAlgn="ctr"/>
                      <a:r>
                        <a:rPr lang="en-US" sz="900" b="0" i="0" u="none" strike="noStrike">
                          <a:solidFill>
                            <a:srgbClr val="000000"/>
                          </a:solidFill>
                          <a:effectLst/>
                          <a:latin typeface="Calibri"/>
                        </a:rPr>
                        <a:t>0.6789</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EA83"/>
                    </a:solidFill>
                  </a:tcPr>
                </a:tc>
                <a:tc>
                  <a:txBody>
                    <a:bodyPr/>
                    <a:lstStyle/>
                    <a:p>
                      <a:pPr algn="ctr" fontAlgn="ctr"/>
                      <a:r>
                        <a:rPr lang="en-US" sz="900" b="0" i="0" u="none" strike="noStrike">
                          <a:solidFill>
                            <a:srgbClr val="000000"/>
                          </a:solidFill>
                          <a:effectLst/>
                          <a:latin typeface="Calibri"/>
                        </a:rPr>
                        <a:t>0.8724</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2D17F"/>
                    </a:solidFill>
                  </a:tcPr>
                </a:tc>
                <a:tc>
                  <a:txBody>
                    <a:bodyPr/>
                    <a:lstStyle/>
                    <a:p>
                      <a:pPr algn="ctr" fontAlgn="ctr"/>
                      <a:r>
                        <a:rPr lang="en-US" sz="900" b="0" i="0" u="none" strike="noStrike">
                          <a:solidFill>
                            <a:srgbClr val="000000"/>
                          </a:solidFill>
                          <a:effectLst/>
                          <a:latin typeface="Calibri"/>
                        </a:rPr>
                        <a:t>0.7486</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FE283"/>
                    </a:solidFill>
                  </a:tcPr>
                </a:tc>
                <a:tc>
                  <a:txBody>
                    <a:bodyPr/>
                    <a:lstStyle/>
                    <a:p>
                      <a:pPr algn="ctr" fontAlgn="ctr"/>
                      <a:r>
                        <a:rPr lang="en-US" sz="900" b="0" i="0" u="none" strike="noStrike">
                          <a:solidFill>
                            <a:srgbClr val="000000"/>
                          </a:solidFill>
                          <a:effectLst/>
                          <a:latin typeface="Calibri"/>
                        </a:rPr>
                        <a:t>0.4927</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B87A"/>
                    </a:solidFill>
                  </a:tcPr>
                </a:tc>
                <a:tc>
                  <a:txBody>
                    <a:bodyPr/>
                    <a:lstStyle/>
                    <a:p>
                      <a:pPr algn="ctr" fontAlgn="ctr"/>
                      <a:r>
                        <a:rPr lang="en-US" sz="900" b="0" i="0" u="none" strike="noStrike">
                          <a:solidFill>
                            <a:srgbClr val="000000"/>
                          </a:solidFill>
                          <a:effectLst/>
                          <a:latin typeface="Calibri"/>
                        </a:rPr>
                        <a:t>0.625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DB81"/>
                    </a:solidFill>
                  </a:tcPr>
                </a:tc>
                <a:tc>
                  <a:txBody>
                    <a:bodyPr/>
                    <a:lstStyle/>
                    <a:p>
                      <a:pPr algn="ctr" fontAlgn="ctr"/>
                      <a:r>
                        <a:rPr lang="en-US" sz="900" b="0" i="0" u="none" strike="noStrike">
                          <a:solidFill>
                            <a:srgbClr val="000000"/>
                          </a:solidFill>
                          <a:effectLst/>
                          <a:latin typeface="Calibri"/>
                        </a:rPr>
                        <a:t>0.5325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C37C"/>
                    </a:solidFill>
                  </a:tcPr>
                </a:tc>
                <a:tc>
                  <a:txBody>
                    <a:bodyPr/>
                    <a:lstStyle/>
                    <a:p>
                      <a:pPr algn="ctr" fontAlgn="ctr"/>
                      <a:r>
                        <a:rPr lang="en-US" sz="900" b="0" i="0" u="none" strike="noStrike">
                          <a:solidFill>
                            <a:srgbClr val="000000"/>
                          </a:solidFill>
                          <a:effectLst/>
                          <a:latin typeface="Calibri"/>
                        </a:rPr>
                        <a:t>0.2</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A6B"/>
                    </a:solidFill>
                  </a:tcPr>
                </a:tc>
                <a:tc>
                  <a:txBody>
                    <a:bodyPr/>
                    <a:lstStyle/>
                    <a:p>
                      <a:pPr algn="ctr" fontAlgn="ctr"/>
                      <a:r>
                        <a:rPr lang="en-US" sz="900" b="0" i="0" u="none" strike="noStrike">
                          <a:solidFill>
                            <a:srgbClr val="000000"/>
                          </a:solidFill>
                          <a:effectLst/>
                          <a:latin typeface="Calibri"/>
                        </a:rPr>
                        <a:t>0.6875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B84"/>
                    </a:solidFill>
                  </a:tcPr>
                </a:tc>
                <a:tc>
                  <a:txBody>
                    <a:bodyPr/>
                    <a:lstStyle/>
                    <a:p>
                      <a:pPr algn="ctr" fontAlgn="ctr"/>
                      <a:r>
                        <a:rPr lang="en-US" sz="900" b="0" i="0" u="none" strike="noStrike">
                          <a:solidFill>
                            <a:srgbClr val="000000"/>
                          </a:solidFill>
                          <a:effectLst/>
                          <a:latin typeface="Calibri"/>
                        </a:rPr>
                        <a:t>0.8567</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AD380"/>
                    </a:solidFill>
                  </a:tcPr>
                </a:tc>
                <a:tc>
                  <a:txBody>
                    <a:bodyPr/>
                    <a:lstStyle/>
                    <a:p>
                      <a:pPr algn="ctr" fontAlgn="ctr"/>
                      <a:r>
                        <a:rPr lang="en-US" sz="900" b="0" i="0" u="none" strike="noStrike">
                          <a:solidFill>
                            <a:srgbClr val="000000"/>
                          </a:solidFill>
                          <a:effectLst/>
                          <a:latin typeface="Calibri"/>
                        </a:rPr>
                        <a:t>0.8464</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FD480"/>
                    </a:solidFill>
                  </a:tcPr>
                </a:tc>
                <a:tc>
                  <a:txBody>
                    <a:bodyPr/>
                    <a:lstStyle/>
                    <a:p>
                      <a:pPr algn="ctr" fontAlgn="ctr"/>
                      <a:r>
                        <a:rPr lang="en-US" sz="900" b="0" i="0" u="none" strike="noStrike">
                          <a:solidFill>
                            <a:srgbClr val="000000"/>
                          </a:solidFill>
                          <a:effectLst/>
                          <a:latin typeface="Calibri"/>
                        </a:rPr>
                        <a:t>0.6838</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EB84"/>
                    </a:solidFill>
                  </a:tcPr>
                </a:tc>
                <a:tc>
                  <a:txBody>
                    <a:bodyPr/>
                    <a:lstStyle/>
                    <a:p>
                      <a:pPr algn="ctr" fontAlgn="ctr"/>
                      <a:r>
                        <a:rPr lang="en-US" sz="900" b="0" i="0" u="none" strike="noStrike">
                          <a:solidFill>
                            <a:srgbClr val="000000"/>
                          </a:solidFill>
                          <a:effectLst/>
                          <a:latin typeface="Calibri"/>
                        </a:rPr>
                        <a:t>0.2125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D6B"/>
                    </a:solidFill>
                  </a:tcPr>
                </a:tc>
                <a:tc>
                  <a:txBody>
                    <a:bodyPr/>
                    <a:lstStyle/>
                    <a:p>
                      <a:pPr algn="ctr" fontAlgn="ctr"/>
                      <a:r>
                        <a:rPr lang="en-US" sz="900" b="0" i="0" u="none" strike="noStrike">
                          <a:solidFill>
                            <a:srgbClr val="000000"/>
                          </a:solidFill>
                          <a:effectLst/>
                          <a:latin typeface="Calibri"/>
                        </a:rPr>
                        <a:t>0.9198</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CA7E"/>
                    </a:solidFill>
                  </a:tcPr>
                </a:tc>
                <a:tc>
                  <a:txBody>
                    <a:bodyPr/>
                    <a:lstStyle/>
                    <a:p>
                      <a:pPr algn="ctr" fontAlgn="ctr"/>
                      <a:r>
                        <a:rPr lang="en-US" sz="900" b="0" i="0" u="none" strike="noStrike">
                          <a:solidFill>
                            <a:srgbClr val="000000"/>
                          </a:solidFill>
                          <a:effectLst/>
                          <a:latin typeface="Calibri"/>
                        </a:rPr>
                        <a:t>0.895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D7E"/>
                    </a:solidFill>
                  </a:tcPr>
                </a:tc>
                <a:tc>
                  <a:txBody>
                    <a:bodyPr/>
                    <a:lstStyle/>
                    <a:p>
                      <a:pPr algn="ctr" fontAlgn="ctr"/>
                      <a:r>
                        <a:rPr lang="en-US" sz="900" b="0" i="0" u="none" strike="noStrike">
                          <a:solidFill>
                            <a:srgbClr val="000000"/>
                          </a:solidFill>
                          <a:effectLst/>
                          <a:latin typeface="Calibri"/>
                        </a:rPr>
                        <a:t>1.0</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r>
                        <a:rPr lang="en-US" sz="900" b="0" i="0" u="none" strike="noStrike">
                          <a:solidFill>
                            <a:srgbClr val="000000"/>
                          </a:solidFill>
                          <a:effectLst/>
                          <a:latin typeface="Calibri"/>
                        </a:rPr>
                        <a:t>0.7</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6E984"/>
                    </a:solidFill>
                  </a:tcPr>
                </a:tc>
                <a:tc>
                  <a:txBody>
                    <a:bodyPr/>
                    <a:lstStyle/>
                    <a:p>
                      <a:pPr algn="ctr" fontAlgn="ctr"/>
                      <a:r>
                        <a:rPr lang="en-US" sz="900" b="0" i="0" u="none" strike="noStrike">
                          <a:solidFill>
                            <a:srgbClr val="000000"/>
                          </a:solidFill>
                          <a:effectLst/>
                          <a:latin typeface="Calibri"/>
                        </a:rPr>
                        <a:t>0.4875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B77A"/>
                    </a:solidFill>
                  </a:tcPr>
                </a:tc>
                <a:extLst>
                  <a:ext uri="{0D108BD9-81ED-4DB2-BD59-A6C34878D82A}">
                    <a16:rowId xmlns="" xmlns:a16="http://schemas.microsoft.com/office/drawing/2014/main" val="10005"/>
                  </a:ext>
                </a:extLst>
              </a:tr>
              <a:tr h="293928">
                <a:tc>
                  <a:txBody>
                    <a:bodyPr/>
                    <a:lstStyle/>
                    <a:p>
                      <a:pPr algn="l" fontAlgn="ctr"/>
                      <a:r>
                        <a:rPr lang="en-US" sz="900" b="0" i="0" u="none" strike="noStrike">
                          <a:solidFill>
                            <a:srgbClr val="000000"/>
                          </a:solidFill>
                          <a:effectLst/>
                          <a:latin typeface="Calibri"/>
                        </a:rPr>
                        <a:t>SAP</a:t>
                      </a:r>
                    </a:p>
                  </a:txBody>
                  <a:tcPr marL="118088"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Calibri"/>
                        </a:rPr>
                        <a:t>0.4501</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AD78"/>
                    </a:solidFill>
                  </a:tcPr>
                </a:tc>
                <a:tc>
                  <a:txBody>
                    <a:bodyPr/>
                    <a:lstStyle/>
                    <a:p>
                      <a:pPr algn="ctr" fontAlgn="ctr"/>
                      <a:r>
                        <a:rPr lang="en-US" sz="900" b="0" i="0" u="none" strike="noStrike">
                          <a:solidFill>
                            <a:srgbClr val="000000"/>
                          </a:solidFill>
                          <a:effectLst/>
                          <a:latin typeface="Calibri"/>
                        </a:rPr>
                        <a:t>0.3626</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9573"/>
                    </a:solidFill>
                  </a:tcPr>
                </a:tc>
                <a:tc>
                  <a:txBody>
                    <a:bodyPr/>
                    <a:lstStyle/>
                    <a:p>
                      <a:pPr algn="ctr" fontAlgn="ctr"/>
                      <a:r>
                        <a:rPr lang="en-US" sz="900" b="0" i="0" u="none" strike="noStrike">
                          <a:solidFill>
                            <a:srgbClr val="000000"/>
                          </a:solidFill>
                          <a:effectLst/>
                          <a:latin typeface="Calibri"/>
                        </a:rPr>
                        <a:t>0.3875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9C74"/>
                    </a:solidFill>
                  </a:tcPr>
                </a:tc>
                <a:tc>
                  <a:txBody>
                    <a:bodyPr/>
                    <a:lstStyle/>
                    <a:p>
                      <a:pPr algn="ctr" fontAlgn="ctr"/>
                      <a:r>
                        <a:rPr lang="en-US" sz="900" b="0" i="0" u="none" strike="noStrike">
                          <a:solidFill>
                            <a:srgbClr val="000000"/>
                          </a:solidFill>
                          <a:effectLst/>
                          <a:latin typeface="Calibri"/>
                        </a:rPr>
                        <a:t>0.6789</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EA83"/>
                    </a:solidFill>
                  </a:tcPr>
                </a:tc>
                <a:tc>
                  <a:txBody>
                    <a:bodyPr/>
                    <a:lstStyle/>
                    <a:p>
                      <a:pPr algn="ctr" fontAlgn="ctr"/>
                      <a:r>
                        <a:rPr lang="en-US" sz="900" b="0" i="0" u="none" strike="noStrike">
                          <a:solidFill>
                            <a:srgbClr val="000000"/>
                          </a:solidFill>
                          <a:effectLst/>
                          <a:latin typeface="Calibri"/>
                        </a:rPr>
                        <a:t>0.8724</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2D17F"/>
                    </a:solidFill>
                  </a:tcPr>
                </a:tc>
                <a:tc>
                  <a:txBody>
                    <a:bodyPr/>
                    <a:lstStyle/>
                    <a:p>
                      <a:pPr algn="ctr" fontAlgn="ctr"/>
                      <a:r>
                        <a:rPr lang="en-US" sz="900" b="0" i="0" u="none" strike="noStrike">
                          <a:solidFill>
                            <a:srgbClr val="000000"/>
                          </a:solidFill>
                          <a:effectLst/>
                          <a:latin typeface="Calibri"/>
                        </a:rPr>
                        <a:t>0.7486</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FE283"/>
                    </a:solidFill>
                  </a:tcPr>
                </a:tc>
                <a:tc>
                  <a:txBody>
                    <a:bodyPr/>
                    <a:lstStyle/>
                    <a:p>
                      <a:pPr algn="ctr" fontAlgn="ctr"/>
                      <a:r>
                        <a:rPr lang="en-US" sz="900" b="0" i="0" u="none" strike="noStrike">
                          <a:solidFill>
                            <a:srgbClr val="000000"/>
                          </a:solidFill>
                          <a:effectLst/>
                          <a:latin typeface="Calibri"/>
                        </a:rPr>
                        <a:t>0.4927</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B87A"/>
                    </a:solidFill>
                  </a:tcPr>
                </a:tc>
                <a:tc>
                  <a:txBody>
                    <a:bodyPr/>
                    <a:lstStyle/>
                    <a:p>
                      <a:pPr algn="ctr" fontAlgn="ctr"/>
                      <a:r>
                        <a:rPr lang="en-US" sz="900" b="0" i="0" u="none" strike="noStrike">
                          <a:solidFill>
                            <a:srgbClr val="000000"/>
                          </a:solidFill>
                          <a:effectLst/>
                          <a:latin typeface="Calibri"/>
                        </a:rPr>
                        <a:t>0.625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DB81"/>
                    </a:solidFill>
                  </a:tcPr>
                </a:tc>
                <a:tc>
                  <a:txBody>
                    <a:bodyPr/>
                    <a:lstStyle/>
                    <a:p>
                      <a:pPr algn="ctr" fontAlgn="ctr"/>
                      <a:r>
                        <a:rPr lang="en-US" sz="900" b="0" i="0" u="none" strike="noStrike">
                          <a:solidFill>
                            <a:srgbClr val="000000"/>
                          </a:solidFill>
                          <a:effectLst/>
                          <a:latin typeface="Calibri"/>
                        </a:rPr>
                        <a:t>0.5325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C37C"/>
                    </a:solidFill>
                  </a:tcPr>
                </a:tc>
                <a:tc>
                  <a:txBody>
                    <a:bodyPr/>
                    <a:lstStyle/>
                    <a:p>
                      <a:pPr algn="ctr" fontAlgn="ctr"/>
                      <a:r>
                        <a:rPr lang="en-US" sz="900" b="0" i="0" u="none" strike="noStrike">
                          <a:solidFill>
                            <a:srgbClr val="000000"/>
                          </a:solidFill>
                          <a:effectLst/>
                          <a:latin typeface="Calibri"/>
                        </a:rPr>
                        <a:t>0.2</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A6B"/>
                    </a:solidFill>
                  </a:tcPr>
                </a:tc>
                <a:tc>
                  <a:txBody>
                    <a:bodyPr/>
                    <a:lstStyle/>
                    <a:p>
                      <a:pPr algn="ctr" fontAlgn="ctr"/>
                      <a:r>
                        <a:rPr lang="en-US" sz="900" b="0" i="0" u="none" strike="noStrike">
                          <a:solidFill>
                            <a:srgbClr val="000000"/>
                          </a:solidFill>
                          <a:effectLst/>
                          <a:latin typeface="Calibri"/>
                        </a:rPr>
                        <a:t>0.6875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B84"/>
                    </a:solidFill>
                  </a:tcPr>
                </a:tc>
                <a:tc>
                  <a:txBody>
                    <a:bodyPr/>
                    <a:lstStyle/>
                    <a:p>
                      <a:pPr algn="ctr" fontAlgn="ctr"/>
                      <a:r>
                        <a:rPr lang="en-US" sz="900" b="0" i="0" u="none" strike="noStrike">
                          <a:solidFill>
                            <a:srgbClr val="000000"/>
                          </a:solidFill>
                          <a:effectLst/>
                          <a:latin typeface="Calibri"/>
                        </a:rPr>
                        <a:t>0.8567</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AD380"/>
                    </a:solidFill>
                  </a:tcPr>
                </a:tc>
                <a:tc>
                  <a:txBody>
                    <a:bodyPr/>
                    <a:lstStyle/>
                    <a:p>
                      <a:pPr algn="ctr" fontAlgn="ctr"/>
                      <a:r>
                        <a:rPr lang="en-US" sz="900" b="0" i="0" u="none" strike="noStrike">
                          <a:solidFill>
                            <a:srgbClr val="000000"/>
                          </a:solidFill>
                          <a:effectLst/>
                          <a:latin typeface="Calibri"/>
                        </a:rPr>
                        <a:t>0.8464</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FD480"/>
                    </a:solidFill>
                  </a:tcPr>
                </a:tc>
                <a:tc>
                  <a:txBody>
                    <a:bodyPr/>
                    <a:lstStyle/>
                    <a:p>
                      <a:pPr algn="ctr" fontAlgn="ctr"/>
                      <a:r>
                        <a:rPr lang="en-US" sz="900" b="0" i="0" u="none" strike="noStrike">
                          <a:solidFill>
                            <a:srgbClr val="000000"/>
                          </a:solidFill>
                          <a:effectLst/>
                          <a:latin typeface="Calibri"/>
                        </a:rPr>
                        <a:t>0.6838</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EB84"/>
                    </a:solidFill>
                  </a:tcPr>
                </a:tc>
                <a:tc>
                  <a:txBody>
                    <a:bodyPr/>
                    <a:lstStyle/>
                    <a:p>
                      <a:pPr algn="ctr" fontAlgn="ctr"/>
                      <a:r>
                        <a:rPr lang="en-US" sz="900" b="0" i="0" u="none" strike="noStrike">
                          <a:solidFill>
                            <a:srgbClr val="000000"/>
                          </a:solidFill>
                          <a:effectLst/>
                          <a:latin typeface="Calibri"/>
                        </a:rPr>
                        <a:t>0.2125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D6B"/>
                    </a:solidFill>
                  </a:tcPr>
                </a:tc>
                <a:tc>
                  <a:txBody>
                    <a:bodyPr/>
                    <a:lstStyle/>
                    <a:p>
                      <a:pPr algn="ctr" fontAlgn="ctr"/>
                      <a:r>
                        <a:rPr lang="en-US" sz="900" b="0" i="0" u="none" strike="noStrike">
                          <a:solidFill>
                            <a:srgbClr val="000000"/>
                          </a:solidFill>
                          <a:effectLst/>
                          <a:latin typeface="Calibri"/>
                        </a:rPr>
                        <a:t>0.9198</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CA7E"/>
                    </a:solidFill>
                  </a:tcPr>
                </a:tc>
                <a:tc>
                  <a:txBody>
                    <a:bodyPr/>
                    <a:lstStyle/>
                    <a:p>
                      <a:pPr algn="ctr" fontAlgn="ctr"/>
                      <a:r>
                        <a:rPr lang="en-US" sz="900" b="0" i="0" u="none" strike="noStrike">
                          <a:solidFill>
                            <a:srgbClr val="000000"/>
                          </a:solidFill>
                          <a:effectLst/>
                          <a:latin typeface="Calibri"/>
                        </a:rPr>
                        <a:t>0.8575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380"/>
                    </a:solidFill>
                  </a:tcPr>
                </a:tc>
                <a:tc>
                  <a:txBody>
                    <a:bodyPr/>
                    <a:lstStyle/>
                    <a:p>
                      <a:pPr algn="ctr" fontAlgn="ctr"/>
                      <a:r>
                        <a:rPr lang="en-US" sz="900" b="0" i="0" u="none" strike="noStrike">
                          <a:solidFill>
                            <a:srgbClr val="000000"/>
                          </a:solidFill>
                          <a:effectLst/>
                          <a:latin typeface="Calibri"/>
                        </a:rPr>
                        <a:t>1.0</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r>
                        <a:rPr lang="en-US" sz="900" b="0" i="0" u="none" strike="noStrike">
                          <a:solidFill>
                            <a:srgbClr val="000000"/>
                          </a:solidFill>
                          <a:effectLst/>
                          <a:latin typeface="Calibri"/>
                        </a:rPr>
                        <a:t>0.7</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6E984"/>
                    </a:solidFill>
                  </a:tcPr>
                </a:tc>
                <a:tc>
                  <a:txBody>
                    <a:bodyPr/>
                    <a:lstStyle/>
                    <a:p>
                      <a:pPr algn="ctr" fontAlgn="ctr"/>
                      <a:r>
                        <a:rPr lang="en-US" sz="900" b="0" i="0" u="none" strike="noStrike" dirty="0">
                          <a:solidFill>
                            <a:srgbClr val="000000"/>
                          </a:solidFill>
                          <a:effectLst/>
                          <a:latin typeface="Calibri"/>
                        </a:rPr>
                        <a:t>0.4875</a:t>
                      </a:r>
                    </a:p>
                  </a:txBody>
                  <a:tcPr marL="9841" marR="9841" marT="9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B77A"/>
                    </a:solidFill>
                  </a:tcPr>
                </a:tc>
                <a:extLst>
                  <a:ext uri="{0D108BD9-81ED-4DB2-BD59-A6C34878D82A}">
                    <a16:rowId xmlns="" xmlns:a16="http://schemas.microsoft.com/office/drawing/2014/main" val="10006"/>
                  </a:ext>
                </a:extLst>
              </a:tr>
            </a:tbl>
          </a:graphicData>
        </a:graphic>
      </p:graphicFrame>
      <p:sp>
        <p:nvSpPr>
          <p:cNvPr id="16" name="TextBox 15"/>
          <p:cNvSpPr txBox="1"/>
          <p:nvPr/>
        </p:nvSpPr>
        <p:spPr>
          <a:xfrm>
            <a:off x="354261" y="6685414"/>
            <a:ext cx="8468985"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rPr>
              <a:t>Confidence levels (control weight * scaling factor) were asserted for controls that have been adopted and implemented by the City of San Diego.</a:t>
            </a:r>
          </a:p>
        </p:txBody>
      </p:sp>
      <p:pic>
        <p:nvPicPr>
          <p:cNvPr id="9" name="Picture 8" descr="PivotPoint_Logo_Horiz_Lockup_alt.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63358" y="1355039"/>
            <a:ext cx="2429933" cy="513585"/>
          </a:xfrm>
          <a:prstGeom prst="rect">
            <a:avLst/>
          </a:prstGeom>
        </p:spPr>
      </p:pic>
    </p:spTree>
    <p:extLst>
      <p:ext uri="{BB962C8B-B14F-4D97-AF65-F5344CB8AC3E}">
        <p14:creationId xmlns:p14="http://schemas.microsoft.com/office/powerpoint/2010/main" val="39790120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778" y="152005"/>
            <a:ext cx="8774349" cy="626203"/>
          </a:xfrm>
        </p:spPr>
        <p:txBody>
          <a:bodyPr>
            <a:noAutofit/>
          </a:bodyPr>
          <a:lstStyle/>
          <a:p>
            <a:pPr>
              <a:lnSpc>
                <a:spcPct val="100000"/>
              </a:lnSpc>
            </a:pPr>
            <a:r>
              <a:rPr lang="en-US" sz="1600" dirty="0">
                <a:solidFill>
                  <a:schemeClr val="bg1"/>
                </a:solidFill>
                <a:latin typeface="Merriweather" panose="02060503050406030704" pitchFamily="18" charset="0"/>
              </a:rPr>
              <a:t>Risk Baseline</a:t>
            </a:r>
          </a:p>
        </p:txBody>
      </p:sp>
      <p:sp>
        <p:nvSpPr>
          <p:cNvPr id="5" name="TextBox 4"/>
          <p:cNvSpPr txBox="1"/>
          <p:nvPr/>
        </p:nvSpPr>
        <p:spPr>
          <a:xfrm>
            <a:off x="719667" y="1106307"/>
            <a:ext cx="9254066" cy="6924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900" b="0" i="1"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Cyber – Establishing the Risk Baseline</a:t>
            </a:r>
          </a:p>
        </p:txBody>
      </p:sp>
      <p:graphicFrame>
        <p:nvGraphicFramePr>
          <p:cNvPr id="8" name="Content Placeholder 5"/>
          <p:cNvGraphicFramePr>
            <a:graphicFrameLocks noGrp="1"/>
          </p:cNvGraphicFramePr>
          <p:nvPr>
            <p:ph idx="1"/>
            <p:extLst>
              <p:ext uri="{D42A27DB-BD31-4B8C-83A1-F6EECF244321}">
                <p14:modId xmlns:p14="http://schemas.microsoft.com/office/powerpoint/2010/main" val="3194031001"/>
              </p:ext>
            </p:extLst>
          </p:nvPr>
        </p:nvGraphicFramePr>
        <p:xfrm>
          <a:off x="-374251" y="2397966"/>
          <a:ext cx="5826784" cy="46632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176715618"/>
              </p:ext>
            </p:extLst>
          </p:nvPr>
        </p:nvGraphicFramePr>
        <p:xfrm>
          <a:off x="5723467" y="3623733"/>
          <a:ext cx="4127279" cy="1790604"/>
        </p:xfrm>
        <a:graphic>
          <a:graphicData uri="http://schemas.openxmlformats.org/drawingml/2006/table">
            <a:tbl>
              <a:tblPr firstRow="1" bandRow="1">
                <a:tableStyleId>{793D81CF-94F2-401A-BA57-92F5A7B2D0C5}</a:tableStyleId>
              </a:tblPr>
              <a:tblGrid>
                <a:gridCol w="2540402">
                  <a:extLst>
                    <a:ext uri="{9D8B030D-6E8A-4147-A177-3AD203B41FA5}">
                      <a16:colId xmlns="" xmlns:a16="http://schemas.microsoft.com/office/drawing/2014/main" val="20000"/>
                    </a:ext>
                  </a:extLst>
                </a:gridCol>
                <a:gridCol w="1586877">
                  <a:extLst>
                    <a:ext uri="{9D8B030D-6E8A-4147-A177-3AD203B41FA5}">
                      <a16:colId xmlns="" xmlns:a16="http://schemas.microsoft.com/office/drawing/2014/main" val="20001"/>
                    </a:ext>
                  </a:extLst>
                </a:gridCol>
              </a:tblGrid>
              <a:tr h="447651">
                <a:tc gridSpan="2">
                  <a:txBody>
                    <a:bodyPr/>
                    <a:lstStyle/>
                    <a:p>
                      <a:pPr algn="ctr"/>
                      <a:r>
                        <a:rPr lang="en-US" sz="1600" dirty="0"/>
                        <a:t>Summary Findings</a:t>
                      </a:r>
                    </a:p>
                  </a:txBody>
                  <a:tcPr/>
                </a:tc>
                <a:tc hMerge="1">
                  <a:txBody>
                    <a:bodyPr/>
                    <a:lstStyle/>
                    <a:p>
                      <a:pPr algn="r"/>
                      <a:endParaRPr lang="en-US" dirty="0"/>
                    </a:p>
                  </a:txBody>
                  <a:tcPr/>
                </a:tc>
                <a:extLst>
                  <a:ext uri="{0D108BD9-81ED-4DB2-BD59-A6C34878D82A}">
                    <a16:rowId xmlns="" xmlns:a16="http://schemas.microsoft.com/office/drawing/2014/main" val="10000"/>
                  </a:ext>
                </a:extLst>
              </a:tr>
              <a:tr h="447651">
                <a:tc>
                  <a:txBody>
                    <a:bodyPr/>
                    <a:lstStyle/>
                    <a:p>
                      <a:r>
                        <a:rPr lang="en-US" sz="1600" dirty="0"/>
                        <a:t>Total Overall Exposure</a:t>
                      </a:r>
                    </a:p>
                  </a:txBody>
                  <a:tcPr/>
                </a:tc>
                <a:tc>
                  <a:txBody>
                    <a:bodyPr/>
                    <a:lstStyle/>
                    <a:p>
                      <a:pPr algn="r"/>
                      <a:r>
                        <a:rPr lang="en-US" sz="1600" dirty="0"/>
                        <a:t>$537,188,000</a:t>
                      </a:r>
                    </a:p>
                  </a:txBody>
                  <a:tcPr/>
                </a:tc>
                <a:extLst>
                  <a:ext uri="{0D108BD9-81ED-4DB2-BD59-A6C34878D82A}">
                    <a16:rowId xmlns="" xmlns:a16="http://schemas.microsoft.com/office/drawing/2014/main" val="10001"/>
                  </a:ext>
                </a:extLst>
              </a:tr>
              <a:tr h="447651">
                <a:tc>
                  <a:txBody>
                    <a:bodyPr/>
                    <a:lstStyle/>
                    <a:p>
                      <a:r>
                        <a:rPr lang="en-US" sz="1600" dirty="0"/>
                        <a:t>Severe Potential</a:t>
                      </a:r>
                      <a:r>
                        <a:rPr lang="en-US" sz="1600" baseline="0" dirty="0"/>
                        <a:t> Loss</a:t>
                      </a:r>
                      <a:endParaRPr lang="en-US" sz="1600" dirty="0"/>
                    </a:p>
                  </a:txBody>
                  <a:tcPr/>
                </a:tc>
                <a:tc>
                  <a:txBody>
                    <a:bodyPr/>
                    <a:lstStyle/>
                    <a:p>
                      <a:pPr algn="r"/>
                      <a:r>
                        <a:rPr lang="en-US" sz="1600" dirty="0"/>
                        <a:t>$74,019,393</a:t>
                      </a:r>
                    </a:p>
                  </a:txBody>
                  <a:tcPr/>
                </a:tc>
                <a:extLst>
                  <a:ext uri="{0D108BD9-81ED-4DB2-BD59-A6C34878D82A}">
                    <a16:rowId xmlns="" xmlns:a16="http://schemas.microsoft.com/office/drawing/2014/main" val="10002"/>
                  </a:ext>
                </a:extLst>
              </a:tr>
              <a:tr h="447651">
                <a:tc>
                  <a:txBody>
                    <a:bodyPr/>
                    <a:lstStyle/>
                    <a:p>
                      <a:r>
                        <a:rPr lang="en-US" sz="1600" dirty="0"/>
                        <a:t>Average Potential</a:t>
                      </a:r>
                      <a:r>
                        <a:rPr lang="en-US" sz="1600" baseline="0" dirty="0"/>
                        <a:t> Loss</a:t>
                      </a:r>
                      <a:endParaRPr lang="en-US" sz="1600" dirty="0"/>
                    </a:p>
                  </a:txBody>
                  <a:tcPr/>
                </a:tc>
                <a:tc>
                  <a:txBody>
                    <a:bodyPr/>
                    <a:lstStyle/>
                    <a:p>
                      <a:pPr algn="r"/>
                      <a:r>
                        <a:rPr lang="en-US" sz="1600" dirty="0"/>
                        <a:t>$3,963,707</a:t>
                      </a:r>
                    </a:p>
                  </a:txBody>
                  <a:tcPr/>
                </a:tc>
                <a:extLst>
                  <a:ext uri="{0D108BD9-81ED-4DB2-BD59-A6C34878D82A}">
                    <a16:rowId xmlns="" xmlns:a16="http://schemas.microsoft.com/office/drawing/2014/main" val="10003"/>
                  </a:ext>
                </a:extLst>
              </a:tr>
            </a:tbl>
          </a:graphicData>
        </a:graphic>
      </p:graphicFrame>
      <p:sp>
        <p:nvSpPr>
          <p:cNvPr id="10" name="TextBox 9"/>
          <p:cNvSpPr txBox="1"/>
          <p:nvPr/>
        </p:nvSpPr>
        <p:spPr>
          <a:xfrm>
            <a:off x="5650385" y="5632163"/>
            <a:ext cx="4323348" cy="101566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ysClr val="windowText" lastClr="000000"/>
                </a:solidFill>
                <a:effectLst/>
                <a:uLnTx/>
                <a:uFillTx/>
              </a:rPr>
              <a:t>Definitions:</a:t>
            </a:r>
          </a:p>
          <a:p>
            <a:pPr marL="285750" marR="0" lvl="0" indent="-285750" defTabSz="914400" eaLnBrk="1" fontAlgn="auto" latinLnBrk="0" hangingPunct="1">
              <a:lnSpc>
                <a:spcPct val="100000"/>
              </a:lnSpc>
              <a:spcBef>
                <a:spcPts val="0"/>
              </a:spcBef>
              <a:spcAft>
                <a:spcPts val="0"/>
              </a:spcAft>
              <a:buClrTx/>
              <a:buSzTx/>
              <a:buFont typeface="Arial" charset="0"/>
              <a:buChar char="•"/>
              <a:tabLst/>
              <a:defRPr/>
            </a:pPr>
            <a:r>
              <a:rPr kumimoji="0" lang="en-US" sz="1200" b="0" i="1" u="none" strike="noStrike" kern="0" cap="none" spc="0" normalizeH="0" baseline="0" noProof="0" dirty="0">
                <a:ln>
                  <a:noFill/>
                </a:ln>
                <a:solidFill>
                  <a:sysClr val="windowText" lastClr="000000"/>
                </a:solidFill>
                <a:effectLst/>
                <a:uLnTx/>
                <a:uFillTx/>
              </a:rPr>
              <a:t>Total Overall Exposure – the overall value of the cyber assets</a:t>
            </a:r>
          </a:p>
          <a:p>
            <a:pPr marL="285750" marR="0" lvl="0" indent="-285750" defTabSz="914400" eaLnBrk="1" fontAlgn="auto" latinLnBrk="0" hangingPunct="1">
              <a:lnSpc>
                <a:spcPct val="100000"/>
              </a:lnSpc>
              <a:spcBef>
                <a:spcPts val="0"/>
              </a:spcBef>
              <a:spcAft>
                <a:spcPts val="0"/>
              </a:spcAft>
              <a:buClrTx/>
              <a:buSzTx/>
              <a:buFont typeface="Arial" charset="0"/>
              <a:buChar char="•"/>
              <a:tabLst/>
              <a:defRPr/>
            </a:pPr>
            <a:r>
              <a:rPr kumimoji="0" lang="en-US" sz="1200" b="0" i="1" u="none" strike="noStrike" kern="0" cap="none" spc="0" normalizeH="0" baseline="0" noProof="0" dirty="0">
                <a:ln>
                  <a:noFill/>
                </a:ln>
                <a:solidFill>
                  <a:sysClr val="windowText" lastClr="000000"/>
                </a:solidFill>
                <a:effectLst/>
                <a:uLnTx/>
                <a:uFillTx/>
              </a:rPr>
              <a:t>Severe Potential Loss – the 5% Value At Risk</a:t>
            </a:r>
          </a:p>
          <a:p>
            <a:pPr marL="285750" marR="0" lvl="0" indent="-285750" defTabSz="914400" eaLnBrk="1" fontAlgn="auto" latinLnBrk="0" hangingPunct="1">
              <a:lnSpc>
                <a:spcPct val="100000"/>
              </a:lnSpc>
              <a:spcBef>
                <a:spcPts val="0"/>
              </a:spcBef>
              <a:spcAft>
                <a:spcPts val="0"/>
              </a:spcAft>
              <a:buClrTx/>
              <a:buSzTx/>
              <a:buFont typeface="Arial" charset="0"/>
              <a:buChar char="•"/>
              <a:tabLst/>
              <a:defRPr/>
            </a:pPr>
            <a:r>
              <a:rPr kumimoji="0" lang="en-US" sz="1200" b="0" i="1" u="none" strike="noStrike" kern="0" cap="none" spc="0" normalizeH="0" baseline="0" noProof="0" dirty="0">
                <a:ln>
                  <a:noFill/>
                </a:ln>
                <a:solidFill>
                  <a:sysClr val="windowText" lastClr="000000"/>
                </a:solidFill>
                <a:effectLst/>
                <a:uLnTx/>
                <a:uFillTx/>
              </a:rPr>
              <a:t>Average Potential Loss – most likely loss over the next 12 months</a:t>
            </a:r>
          </a:p>
        </p:txBody>
      </p:sp>
      <p:pic>
        <p:nvPicPr>
          <p:cNvPr id="7" name="Picture 6" descr="PivotPoint_Logo_Horiz_Lockup_alt.ep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97092" y="2870572"/>
            <a:ext cx="2429933" cy="513585"/>
          </a:xfrm>
          <a:prstGeom prst="rect">
            <a:avLst/>
          </a:prstGeom>
        </p:spPr>
      </p:pic>
    </p:spTree>
    <p:extLst>
      <p:ext uri="{BB962C8B-B14F-4D97-AF65-F5344CB8AC3E}">
        <p14:creationId xmlns:p14="http://schemas.microsoft.com/office/powerpoint/2010/main" val="41290290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778" y="152005"/>
            <a:ext cx="8774349" cy="626203"/>
          </a:xfrm>
        </p:spPr>
        <p:txBody>
          <a:bodyPr>
            <a:noAutofit/>
          </a:bodyPr>
          <a:lstStyle/>
          <a:p>
            <a:pPr>
              <a:lnSpc>
                <a:spcPct val="100000"/>
              </a:lnSpc>
            </a:pPr>
            <a:r>
              <a:rPr lang="en-US" sz="1600" dirty="0">
                <a:solidFill>
                  <a:schemeClr val="bg1"/>
                </a:solidFill>
                <a:latin typeface="Merriweather" panose="02060503050406030704" pitchFamily="18" charset="0"/>
              </a:rPr>
              <a:t>What is to come</a:t>
            </a:r>
          </a:p>
        </p:txBody>
      </p:sp>
      <p:sp>
        <p:nvSpPr>
          <p:cNvPr id="5" name="TextBox 4"/>
          <p:cNvSpPr txBox="1"/>
          <p:nvPr/>
        </p:nvSpPr>
        <p:spPr>
          <a:xfrm>
            <a:off x="324464" y="953342"/>
            <a:ext cx="7418440" cy="707886"/>
          </a:xfrm>
          <a:prstGeom prst="rect">
            <a:avLst/>
          </a:prstGeom>
          <a:noFill/>
        </p:spPr>
        <p:txBody>
          <a:bodyPr wrap="square" rtlCol="0">
            <a:spAutoFit/>
          </a:bodyPr>
          <a:lstStyle/>
          <a:p>
            <a:r>
              <a:rPr lang="en-US" sz="40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So why is this important? </a:t>
            </a:r>
          </a:p>
        </p:txBody>
      </p:sp>
      <p:cxnSp>
        <p:nvCxnSpPr>
          <p:cNvPr id="18" name="Straight Connector 17"/>
          <p:cNvCxnSpPr/>
          <p:nvPr/>
        </p:nvCxnSpPr>
        <p:spPr>
          <a:xfrm>
            <a:off x="324464" y="1740309"/>
            <a:ext cx="9418320" cy="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9867" y="2359334"/>
            <a:ext cx="3760519" cy="2914839"/>
          </a:xfrm>
          <a:prstGeom prst="rect">
            <a:avLst/>
          </a:prstGeom>
        </p:spPr>
      </p:pic>
      <p:sp>
        <p:nvSpPr>
          <p:cNvPr id="9" name="Content Placeholder 2"/>
          <p:cNvSpPr>
            <a:spLocks noGrp="1"/>
          </p:cNvSpPr>
          <p:nvPr>
            <p:ph idx="1"/>
          </p:nvPr>
        </p:nvSpPr>
        <p:spPr>
          <a:xfrm>
            <a:off x="152399" y="2028790"/>
            <a:ext cx="5839269" cy="4022572"/>
          </a:xfrm>
        </p:spPr>
        <p:txBody>
          <a:bodyPr>
            <a:noAutofit/>
          </a:bodyPr>
          <a:lstStyle/>
          <a:p>
            <a:r>
              <a:rPr lang="en-US" sz="2100" dirty="0">
                <a:solidFill>
                  <a:srgbClr val="002060"/>
                </a:solidFill>
                <a:latin typeface="Open Sans" panose="020B0606030504020204" pitchFamily="34" charset="0"/>
                <a:ea typeface="Open Sans" panose="020B0606030504020204" pitchFamily="34" charset="0"/>
                <a:cs typeface="Open Sans" panose="020B0606030504020204" pitchFamily="34" charset="0"/>
              </a:rPr>
              <a:t>Increase in population in both the city and county of San Diego.</a:t>
            </a:r>
          </a:p>
          <a:p>
            <a:r>
              <a:rPr lang="en-US" sz="2100" dirty="0">
                <a:solidFill>
                  <a:srgbClr val="002060"/>
                </a:solidFill>
                <a:latin typeface="Open Sans" panose="020B0606030504020204" pitchFamily="34" charset="0"/>
                <a:ea typeface="Open Sans" panose="020B0606030504020204" pitchFamily="34" charset="0"/>
                <a:cs typeface="Open Sans" panose="020B0606030504020204" pitchFamily="34" charset="0"/>
              </a:rPr>
              <a:t>Increase in traffic &amp; transportation costs</a:t>
            </a:r>
          </a:p>
          <a:p>
            <a:r>
              <a:rPr lang="en-US" sz="2100" dirty="0">
                <a:solidFill>
                  <a:srgbClr val="002060"/>
                </a:solidFill>
                <a:latin typeface="Open Sans" panose="020B0606030504020204" pitchFamily="34" charset="0"/>
                <a:ea typeface="Open Sans" panose="020B0606030504020204" pitchFamily="34" charset="0"/>
                <a:cs typeface="Open Sans" panose="020B0606030504020204" pitchFamily="34" charset="0"/>
              </a:rPr>
              <a:t>Limited amount of housing for population</a:t>
            </a:r>
          </a:p>
          <a:p>
            <a:r>
              <a:rPr lang="en-US" sz="2100" dirty="0">
                <a:solidFill>
                  <a:srgbClr val="002060"/>
                </a:solidFill>
                <a:latin typeface="Open Sans" panose="020B0606030504020204" pitchFamily="34" charset="0"/>
                <a:ea typeface="Open Sans" panose="020B0606030504020204" pitchFamily="34" charset="0"/>
                <a:cs typeface="Open Sans" panose="020B0606030504020204" pitchFamily="34" charset="0"/>
              </a:rPr>
              <a:t>Increased costs in infrastructure projects</a:t>
            </a:r>
          </a:p>
          <a:p>
            <a:pPr lvl="1"/>
            <a:r>
              <a:rPr lang="en-US" sz="1760" dirty="0">
                <a:solidFill>
                  <a:srgbClr val="002060"/>
                </a:solidFill>
                <a:latin typeface="Open Sans" panose="020B0606030504020204" pitchFamily="34" charset="0"/>
                <a:ea typeface="Open Sans" panose="020B0606030504020204" pitchFamily="34" charset="0"/>
                <a:cs typeface="Open Sans" panose="020B0606030504020204" pitchFamily="34" charset="0"/>
              </a:rPr>
              <a:t>Street repair</a:t>
            </a:r>
          </a:p>
          <a:p>
            <a:pPr lvl="1"/>
            <a:r>
              <a:rPr lang="en-US" sz="1760" dirty="0">
                <a:solidFill>
                  <a:srgbClr val="002060"/>
                </a:solidFill>
                <a:latin typeface="Open Sans" panose="020B0606030504020204" pitchFamily="34" charset="0"/>
                <a:ea typeface="Open Sans" panose="020B0606030504020204" pitchFamily="34" charset="0"/>
                <a:cs typeface="Open Sans" panose="020B0606030504020204" pitchFamily="34" charset="0"/>
              </a:rPr>
              <a:t>Fiber and new communication conduits</a:t>
            </a:r>
          </a:p>
          <a:p>
            <a:pPr lvl="1"/>
            <a:r>
              <a:rPr lang="en-US" sz="1760" dirty="0">
                <a:solidFill>
                  <a:srgbClr val="002060"/>
                </a:solidFill>
                <a:latin typeface="Open Sans" panose="020B0606030504020204" pitchFamily="34" charset="0"/>
                <a:ea typeface="Open Sans" panose="020B0606030504020204" pitchFamily="34" charset="0"/>
                <a:cs typeface="Open Sans" panose="020B0606030504020204" pitchFamily="34" charset="0"/>
              </a:rPr>
              <a:t>Upgrades to electrical and emergency service systems</a:t>
            </a:r>
          </a:p>
          <a:p>
            <a:pPr lvl="1"/>
            <a:r>
              <a:rPr lang="en-US" sz="1760" dirty="0">
                <a:solidFill>
                  <a:srgbClr val="002060"/>
                </a:solidFill>
                <a:latin typeface="Open Sans" panose="020B0606030504020204" pitchFamily="34" charset="0"/>
                <a:ea typeface="Open Sans" panose="020B0606030504020204" pitchFamily="34" charset="0"/>
                <a:cs typeface="Open Sans" panose="020B0606030504020204" pitchFamily="34" charset="0"/>
              </a:rPr>
              <a:t>Increase </a:t>
            </a:r>
            <a:r>
              <a:rPr lang="en-US" sz="176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of </a:t>
            </a:r>
            <a:r>
              <a:rPr lang="en-US" sz="1760" dirty="0">
                <a:solidFill>
                  <a:srgbClr val="002060"/>
                </a:solidFill>
                <a:latin typeface="Open Sans" panose="020B0606030504020204" pitchFamily="34" charset="0"/>
                <a:ea typeface="Open Sans" panose="020B0606030504020204" pitchFamily="34" charset="0"/>
                <a:cs typeface="Open Sans" panose="020B0606030504020204" pitchFamily="34" charset="0"/>
              </a:rPr>
              <a:t>alternative energy technologies</a:t>
            </a:r>
          </a:p>
          <a:p>
            <a:pPr lvl="1"/>
            <a:r>
              <a:rPr lang="en-US" sz="1760" dirty="0">
                <a:solidFill>
                  <a:srgbClr val="002060"/>
                </a:solidFill>
                <a:latin typeface="Open Sans" panose="020B0606030504020204" pitchFamily="34" charset="0"/>
                <a:ea typeface="Open Sans" panose="020B0606030504020204" pitchFamily="34" charset="0"/>
                <a:cs typeface="Open Sans" panose="020B0606030504020204" pitchFamily="34" charset="0"/>
              </a:rPr>
              <a:t>Continued conservation of water and natural resources</a:t>
            </a:r>
          </a:p>
          <a:p>
            <a:endParaRPr lang="en-US" sz="22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endParaRPr lang="en-US" sz="22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endParaRPr lang="en-US" sz="22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lvl="1"/>
            <a:endParaRPr lang="en-US" sz="2200" dirty="0"/>
          </a:p>
        </p:txBody>
      </p:sp>
      <p:sp>
        <p:nvSpPr>
          <p:cNvPr id="3" name="TextBox 2"/>
          <p:cNvSpPr txBox="1"/>
          <p:nvPr/>
        </p:nvSpPr>
        <p:spPr>
          <a:xfrm>
            <a:off x="152399" y="6051362"/>
            <a:ext cx="8034867" cy="738664"/>
          </a:xfrm>
          <a:prstGeom prst="rect">
            <a:avLst/>
          </a:prstGeom>
          <a:noFill/>
        </p:spPr>
        <p:txBody>
          <a:bodyPr wrap="square" rtlCol="0">
            <a:spAutoFit/>
          </a:bodyPr>
          <a:lstStyle/>
          <a:p>
            <a:pPr marL="285750" indent="-285750">
              <a:buFont typeface="Arial" panose="020B0604020202020204" pitchFamily="34" charset="0"/>
              <a:buChar char="•"/>
            </a:pPr>
            <a:r>
              <a:rPr lang="en-US" sz="2100" dirty="0">
                <a:solidFill>
                  <a:srgbClr val="002060"/>
                </a:solidFill>
                <a:latin typeface="Open Sans" panose="020B0606030504020204" pitchFamily="34" charset="0"/>
                <a:ea typeface="Open Sans" panose="020B0606030504020204" pitchFamily="34" charset="0"/>
                <a:cs typeface="Open Sans" panose="020B0606030504020204" pitchFamily="34" charset="0"/>
              </a:rPr>
              <a:t>Financial resources &amp; planning required for capital improvement projects that will be used for decades.</a:t>
            </a:r>
          </a:p>
        </p:txBody>
      </p:sp>
    </p:spTree>
    <p:extLst>
      <p:ext uri="{BB962C8B-B14F-4D97-AF65-F5344CB8AC3E}">
        <p14:creationId xmlns:p14="http://schemas.microsoft.com/office/powerpoint/2010/main" val="20417558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778" y="152005"/>
            <a:ext cx="8774349" cy="626203"/>
          </a:xfrm>
        </p:spPr>
        <p:txBody>
          <a:bodyPr>
            <a:noAutofit/>
          </a:bodyPr>
          <a:lstStyle/>
          <a:p>
            <a:pPr>
              <a:lnSpc>
                <a:spcPct val="100000"/>
              </a:lnSpc>
            </a:pPr>
            <a:r>
              <a:rPr lang="en-US" sz="1600" dirty="0">
                <a:solidFill>
                  <a:schemeClr val="bg1"/>
                </a:solidFill>
                <a:latin typeface="Merriweather" panose="02060503050406030704" pitchFamily="18" charset="0"/>
              </a:rPr>
              <a:t>Why are we doing this?</a:t>
            </a:r>
          </a:p>
        </p:txBody>
      </p:sp>
      <p:sp>
        <p:nvSpPr>
          <p:cNvPr id="5" name="TextBox 4"/>
          <p:cNvSpPr txBox="1"/>
          <p:nvPr/>
        </p:nvSpPr>
        <p:spPr>
          <a:xfrm>
            <a:off x="354261" y="938594"/>
            <a:ext cx="7462384" cy="707886"/>
          </a:xfrm>
          <a:prstGeom prst="rect">
            <a:avLst/>
          </a:prstGeom>
          <a:noFill/>
        </p:spPr>
        <p:txBody>
          <a:bodyPr wrap="square" rtlCol="0">
            <a:spAutoFit/>
          </a:bodyPr>
          <a:lstStyle/>
          <a:p>
            <a:r>
              <a:rPr lang="en-US" sz="40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The Rise of Smart Cities</a:t>
            </a:r>
          </a:p>
        </p:txBody>
      </p:sp>
      <p:cxnSp>
        <p:nvCxnSpPr>
          <p:cNvPr id="18" name="Straight Connector 17"/>
          <p:cNvCxnSpPr/>
          <p:nvPr/>
        </p:nvCxnSpPr>
        <p:spPr>
          <a:xfrm>
            <a:off x="280218" y="1592825"/>
            <a:ext cx="9418320" cy="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3"/>
          <a:stretch>
            <a:fillRect/>
          </a:stretch>
        </p:blipFill>
        <p:spPr>
          <a:xfrm>
            <a:off x="2506134" y="5664200"/>
            <a:ext cx="5621866" cy="1540665"/>
          </a:xfrm>
          <a:prstGeom prst="rect">
            <a:avLst/>
          </a:prstGeom>
        </p:spPr>
      </p:pic>
      <p:sp>
        <p:nvSpPr>
          <p:cNvPr id="9" name="Content Placeholder 2"/>
          <p:cNvSpPr>
            <a:spLocks noGrp="1"/>
          </p:cNvSpPr>
          <p:nvPr>
            <p:ph idx="1"/>
          </p:nvPr>
        </p:nvSpPr>
        <p:spPr>
          <a:xfrm>
            <a:off x="322400" y="1703627"/>
            <a:ext cx="9092583" cy="3699335"/>
          </a:xfrm>
        </p:spPr>
        <p:txBody>
          <a:bodyPr>
            <a:noAutofit/>
          </a:bodyPr>
          <a:lstStyle/>
          <a:p>
            <a:r>
              <a:rPr lang="en-US" sz="2200" dirty="0">
                <a:solidFill>
                  <a:srgbClr val="002060"/>
                </a:solidFill>
                <a:latin typeface="Open Sans" panose="020B0606030504020204" pitchFamily="34" charset="0"/>
                <a:ea typeface="Open Sans" panose="020B0606030504020204" pitchFamily="34" charset="0"/>
                <a:cs typeface="Open Sans" panose="020B0606030504020204" pitchFamily="34" charset="0"/>
              </a:rPr>
              <a:t>Smart Cities are high-density creators of rich data and new protocols.</a:t>
            </a:r>
          </a:p>
          <a:p>
            <a:r>
              <a:rPr lang="en-US" sz="2200" dirty="0">
                <a:solidFill>
                  <a:srgbClr val="002060"/>
                </a:solidFill>
                <a:latin typeface="Open Sans" panose="020B0606030504020204" pitchFamily="34" charset="0"/>
                <a:ea typeface="Open Sans" panose="020B0606030504020204" pitchFamily="34" charset="0"/>
                <a:cs typeface="Open Sans" panose="020B0606030504020204" pitchFamily="34" charset="0"/>
              </a:rPr>
              <a:t>Location information is a major enabler of Smart City technology benefits.</a:t>
            </a:r>
          </a:p>
          <a:p>
            <a:r>
              <a:rPr lang="en-US" sz="2200" dirty="0">
                <a:solidFill>
                  <a:srgbClr val="002060"/>
                </a:solidFill>
                <a:latin typeface="Open Sans" panose="020B0606030504020204" pitchFamily="34" charset="0"/>
                <a:ea typeface="Open Sans" panose="020B0606030504020204" pitchFamily="34" charset="0"/>
                <a:cs typeface="Open Sans" panose="020B0606030504020204" pitchFamily="34" charset="0"/>
              </a:rPr>
              <a:t>Benefits of smart technology </a:t>
            </a:r>
            <a:r>
              <a:rPr lang="en-US" sz="22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will </a:t>
            </a:r>
            <a:r>
              <a:rPr lang="en-US" sz="2200" dirty="0">
                <a:solidFill>
                  <a:srgbClr val="002060"/>
                </a:solidFill>
                <a:latin typeface="Open Sans" panose="020B0606030504020204" pitchFamily="34" charset="0"/>
                <a:ea typeface="Open Sans" panose="020B0606030504020204" pitchFamily="34" charset="0"/>
                <a:cs typeface="Open Sans" panose="020B0606030504020204" pitchFamily="34" charset="0"/>
              </a:rPr>
              <a:t>be judged by the services they provide to our citizens. </a:t>
            </a:r>
          </a:p>
          <a:p>
            <a:r>
              <a:rPr lang="en-US" sz="2200" dirty="0">
                <a:solidFill>
                  <a:srgbClr val="002060"/>
                </a:solidFill>
                <a:latin typeface="Open Sans" panose="020B0606030504020204" pitchFamily="34" charset="0"/>
                <a:ea typeface="Open Sans" panose="020B0606030504020204" pitchFamily="34" charset="0"/>
                <a:cs typeface="Open Sans" panose="020B0606030504020204" pitchFamily="34" charset="0"/>
              </a:rPr>
              <a:t>Reuse and repurpose is vital to urban resilience, smart data is needed to make this work efficiently. </a:t>
            </a:r>
          </a:p>
          <a:p>
            <a:r>
              <a:rPr lang="en-US" sz="2200" dirty="0">
                <a:solidFill>
                  <a:srgbClr val="002060"/>
                </a:solidFill>
                <a:latin typeface="Open Sans" panose="020B0606030504020204" pitchFamily="34" charset="0"/>
                <a:ea typeface="Open Sans" panose="020B0606030504020204" pitchFamily="34" charset="0"/>
                <a:cs typeface="Open Sans" panose="020B0606030504020204" pitchFamily="34" charset="0"/>
              </a:rPr>
              <a:t>Open standards are needed for interoperability, efficiency, application innovation and cost effectiveness. (ISO 37150, 37151 &amp; 37120)</a:t>
            </a:r>
          </a:p>
          <a:p>
            <a:pPr lvl="1"/>
            <a:endParaRPr lang="en-US" sz="2200" dirty="0"/>
          </a:p>
        </p:txBody>
      </p:sp>
    </p:spTree>
    <p:extLst>
      <p:ext uri="{BB962C8B-B14F-4D97-AF65-F5344CB8AC3E}">
        <p14:creationId xmlns:p14="http://schemas.microsoft.com/office/powerpoint/2010/main" val="10815819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778" y="152005"/>
            <a:ext cx="8774349" cy="626203"/>
          </a:xfrm>
        </p:spPr>
        <p:txBody>
          <a:bodyPr>
            <a:noAutofit/>
          </a:bodyPr>
          <a:lstStyle/>
          <a:p>
            <a:pPr>
              <a:lnSpc>
                <a:spcPct val="100000"/>
              </a:lnSpc>
            </a:pPr>
            <a:r>
              <a:rPr lang="en-US" sz="1600" dirty="0">
                <a:solidFill>
                  <a:schemeClr val="bg1"/>
                </a:solidFill>
                <a:latin typeface="Merriweather" panose="02060503050406030704" pitchFamily="18" charset="0"/>
              </a:rPr>
              <a:t>Smart Cities will provide targeted services</a:t>
            </a:r>
          </a:p>
        </p:txBody>
      </p:sp>
      <p:sp>
        <p:nvSpPr>
          <p:cNvPr id="5" name="TextBox 4"/>
          <p:cNvSpPr txBox="1"/>
          <p:nvPr/>
        </p:nvSpPr>
        <p:spPr>
          <a:xfrm>
            <a:off x="147784" y="938594"/>
            <a:ext cx="4602016" cy="707886"/>
          </a:xfrm>
          <a:prstGeom prst="rect">
            <a:avLst/>
          </a:prstGeom>
          <a:noFill/>
        </p:spPr>
        <p:txBody>
          <a:bodyPr wrap="square" rtlCol="0">
            <a:spAutoFit/>
          </a:bodyPr>
          <a:lstStyle/>
          <a:p>
            <a:r>
              <a:rPr lang="en-US" sz="40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Smart City Services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81716" y="855406"/>
            <a:ext cx="5176683" cy="6445045"/>
          </a:xfrm>
        </p:spPr>
      </p:pic>
      <p:cxnSp>
        <p:nvCxnSpPr>
          <p:cNvPr id="18" name="Straight Connector 17"/>
          <p:cNvCxnSpPr/>
          <p:nvPr/>
        </p:nvCxnSpPr>
        <p:spPr>
          <a:xfrm>
            <a:off x="265470" y="1637071"/>
            <a:ext cx="4363034" cy="2490"/>
          </a:xfrm>
          <a:prstGeom prst="line">
            <a:avLst/>
          </a:prstGeom>
        </p:spPr>
        <p:style>
          <a:lnRef idx="1">
            <a:schemeClr val="accent1"/>
          </a:lnRef>
          <a:fillRef idx="0">
            <a:schemeClr val="accent1"/>
          </a:fillRef>
          <a:effectRef idx="0">
            <a:schemeClr val="accent1"/>
          </a:effectRef>
          <a:fontRef idx="minor">
            <a:schemeClr val="tx1"/>
          </a:fontRef>
        </p:style>
      </p:cxnSp>
      <p:sp>
        <p:nvSpPr>
          <p:cNvPr id="7" name="Content Placeholder 4"/>
          <p:cNvSpPr txBox="1">
            <a:spLocks/>
          </p:cNvSpPr>
          <p:nvPr/>
        </p:nvSpPr>
        <p:spPr>
          <a:xfrm>
            <a:off x="195635" y="1820297"/>
            <a:ext cx="4638231" cy="5306336"/>
          </a:xfrm>
          <a:prstGeom prst="rect">
            <a:avLst/>
          </a:prstGeom>
        </p:spPr>
        <p:txBody>
          <a:bodyPr vert="horz" lIns="91440" tIns="45720" rIns="91440" bIns="45720" rtlCol="0">
            <a:normAutofit/>
          </a:bodyPr>
          <a:lst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defRPr/>
            </a:pPr>
            <a:r>
              <a:rPr lang="en-US" sz="24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Utilities - Smart </a:t>
            </a:r>
            <a:r>
              <a:rPr lang="en-US" sz="2400" dirty="0">
                <a:solidFill>
                  <a:srgbClr val="002060"/>
                </a:solidFill>
                <a:latin typeface="Open Sans" panose="020B0606030504020204" pitchFamily="34" charset="0"/>
                <a:ea typeface="Open Sans" panose="020B0606030504020204" pitchFamily="34" charset="0"/>
                <a:cs typeface="Open Sans" panose="020B0606030504020204" pitchFamily="34" charset="0"/>
              </a:rPr>
              <a:t>Grid, Smart Water, Smart Waste etc</a:t>
            </a:r>
            <a:r>
              <a:rPr lang="en-US" sz="24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a:t>
            </a:r>
            <a:endParaRPr lang="en-US" sz="24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a:defRPr/>
            </a:pPr>
            <a:r>
              <a:rPr lang="en-US" sz="2400" dirty="0">
                <a:solidFill>
                  <a:srgbClr val="002060"/>
                </a:solidFill>
                <a:latin typeface="Open Sans" panose="020B0606030504020204" pitchFamily="34" charset="0"/>
                <a:ea typeface="Open Sans" panose="020B0606030504020204" pitchFamily="34" charset="0"/>
                <a:cs typeface="Open Sans" panose="020B0606030504020204" pitchFamily="34" charset="0"/>
              </a:rPr>
              <a:t>Intelligent </a:t>
            </a:r>
            <a:r>
              <a:rPr lang="en-US" sz="24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Buildings</a:t>
            </a:r>
            <a:endParaRPr lang="en-US" sz="24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a:defRPr/>
            </a:pPr>
            <a:r>
              <a:rPr lang="en-US" sz="2400" dirty="0">
                <a:solidFill>
                  <a:srgbClr val="002060"/>
                </a:solidFill>
                <a:latin typeface="Open Sans" panose="020B0606030504020204" pitchFamily="34" charset="0"/>
                <a:ea typeface="Open Sans" panose="020B0606030504020204" pitchFamily="34" charset="0"/>
                <a:cs typeface="Open Sans" panose="020B0606030504020204" pitchFamily="34" charset="0"/>
              </a:rPr>
              <a:t>Intelligent Transportation</a:t>
            </a:r>
          </a:p>
          <a:p>
            <a:pPr>
              <a:defRPr/>
            </a:pPr>
            <a:r>
              <a:rPr lang="en-US" sz="24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Public </a:t>
            </a:r>
            <a:r>
              <a:rPr lang="en-US" sz="2400" dirty="0">
                <a:solidFill>
                  <a:srgbClr val="002060"/>
                </a:solidFill>
                <a:latin typeface="Open Sans" panose="020B0606030504020204" pitchFamily="34" charset="0"/>
                <a:ea typeface="Open Sans" panose="020B0606030504020204" pitchFamily="34" charset="0"/>
                <a:cs typeface="Open Sans" panose="020B0606030504020204" pitchFamily="34" charset="0"/>
              </a:rPr>
              <a:t>Safety and Security</a:t>
            </a:r>
          </a:p>
          <a:p>
            <a:pPr>
              <a:defRPr/>
            </a:pPr>
            <a:r>
              <a:rPr lang="en-US" sz="2400" dirty="0">
                <a:solidFill>
                  <a:srgbClr val="002060"/>
                </a:solidFill>
                <a:latin typeface="Open Sans" panose="020B0606030504020204" pitchFamily="34" charset="0"/>
                <a:ea typeface="Open Sans" panose="020B0606030504020204" pitchFamily="34" charset="0"/>
                <a:cs typeface="Open Sans" panose="020B0606030504020204" pitchFamily="34" charset="0"/>
              </a:rPr>
              <a:t>Environmental Protection</a:t>
            </a:r>
          </a:p>
          <a:p>
            <a:pPr>
              <a:defRPr/>
            </a:pPr>
            <a:r>
              <a:rPr lang="en-US" sz="24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Public Health</a:t>
            </a:r>
            <a:endParaRPr lang="en-US" sz="24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a:defRPr/>
            </a:pPr>
            <a:r>
              <a:rPr lang="en-US" sz="2400" dirty="0">
                <a:solidFill>
                  <a:srgbClr val="002060"/>
                </a:solidFill>
                <a:latin typeface="Open Sans" panose="020B0606030504020204" pitchFamily="34" charset="0"/>
                <a:ea typeface="Open Sans" panose="020B0606030504020204" pitchFamily="34" charset="0"/>
                <a:cs typeface="Open Sans" panose="020B0606030504020204" pitchFamily="34" charset="0"/>
              </a:rPr>
              <a:t>Education</a:t>
            </a:r>
          </a:p>
          <a:p>
            <a:pPr>
              <a:defRPr/>
            </a:pPr>
            <a:r>
              <a:rPr lang="en-US" sz="2400" dirty="0">
                <a:solidFill>
                  <a:srgbClr val="002060"/>
                </a:solidFill>
                <a:latin typeface="Open Sans" panose="020B0606030504020204" pitchFamily="34" charset="0"/>
                <a:ea typeface="Open Sans" panose="020B0606030504020204" pitchFamily="34" charset="0"/>
                <a:cs typeface="Open Sans" panose="020B0606030504020204" pitchFamily="34" charset="0"/>
              </a:rPr>
              <a:t>Urban Planning</a:t>
            </a:r>
          </a:p>
          <a:p>
            <a:pPr>
              <a:defRPr/>
            </a:pPr>
            <a:r>
              <a:rPr lang="en-US" sz="2400" dirty="0">
                <a:solidFill>
                  <a:srgbClr val="002060"/>
                </a:solidFill>
                <a:latin typeface="Open Sans" panose="020B0606030504020204" pitchFamily="34" charset="0"/>
                <a:ea typeface="Open Sans" panose="020B0606030504020204" pitchFamily="34" charset="0"/>
                <a:cs typeface="Open Sans" panose="020B0606030504020204" pitchFamily="34" charset="0"/>
              </a:rPr>
              <a:t>Open Data</a:t>
            </a:r>
          </a:p>
          <a:p>
            <a:pPr>
              <a:defRPr/>
            </a:pPr>
            <a:r>
              <a:rPr lang="en-US" sz="2400" dirty="0">
                <a:solidFill>
                  <a:srgbClr val="002060"/>
                </a:solidFill>
                <a:latin typeface="Open Sans" panose="020B0606030504020204" pitchFamily="34" charset="0"/>
                <a:ea typeface="Open Sans" panose="020B0606030504020204" pitchFamily="34" charset="0"/>
                <a:cs typeface="Open Sans" panose="020B0606030504020204" pitchFamily="34" charset="0"/>
              </a:rPr>
              <a:t>Mobile Services</a:t>
            </a:r>
          </a:p>
        </p:txBody>
      </p:sp>
    </p:spTree>
    <p:extLst>
      <p:ext uri="{BB962C8B-B14F-4D97-AF65-F5344CB8AC3E}">
        <p14:creationId xmlns:p14="http://schemas.microsoft.com/office/powerpoint/2010/main" val="29685500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778" y="152005"/>
            <a:ext cx="8774349" cy="626203"/>
          </a:xfrm>
        </p:spPr>
        <p:txBody>
          <a:bodyPr>
            <a:noAutofit/>
          </a:bodyPr>
          <a:lstStyle/>
          <a:p>
            <a:pPr>
              <a:lnSpc>
                <a:spcPct val="100000"/>
              </a:lnSpc>
            </a:pPr>
            <a:r>
              <a:rPr lang="en-US" sz="1600" dirty="0">
                <a:solidFill>
                  <a:schemeClr val="bg1"/>
                </a:solidFill>
                <a:latin typeface="Merriweather" panose="02060503050406030704" pitchFamily="18" charset="0"/>
              </a:rPr>
              <a:t>Smart Cities will drive a new technology stack</a:t>
            </a:r>
          </a:p>
        </p:txBody>
      </p:sp>
      <p:sp>
        <p:nvSpPr>
          <p:cNvPr id="5" name="TextBox 4"/>
          <p:cNvSpPr txBox="1"/>
          <p:nvPr/>
        </p:nvSpPr>
        <p:spPr>
          <a:xfrm>
            <a:off x="118288" y="879600"/>
            <a:ext cx="5766318" cy="646331"/>
          </a:xfrm>
          <a:prstGeom prst="rect">
            <a:avLst/>
          </a:prstGeom>
          <a:noFill/>
        </p:spPr>
        <p:txBody>
          <a:bodyPr wrap="square" rtlCol="0">
            <a:spAutoFit/>
          </a:bodyPr>
          <a:lstStyle/>
          <a:p>
            <a:r>
              <a:rPr lang="en-US" sz="36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Smart City Infrastructure</a:t>
            </a:r>
          </a:p>
        </p:txBody>
      </p:sp>
      <p:cxnSp>
        <p:nvCxnSpPr>
          <p:cNvPr id="18" name="Straight Connector 17"/>
          <p:cNvCxnSpPr/>
          <p:nvPr/>
        </p:nvCxnSpPr>
        <p:spPr>
          <a:xfrm>
            <a:off x="205590" y="1544795"/>
            <a:ext cx="941832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8" name="Group 7"/>
          <p:cNvGrpSpPr/>
          <p:nvPr/>
        </p:nvGrpSpPr>
        <p:grpSpPr>
          <a:xfrm>
            <a:off x="244270" y="5952464"/>
            <a:ext cx="8132814" cy="1288994"/>
            <a:chOff x="657225" y="4863618"/>
            <a:chExt cx="7098851" cy="1232382"/>
          </a:xfrm>
        </p:grpSpPr>
        <p:sp>
          <p:nvSpPr>
            <p:cNvPr id="9" name="Rounded Rectangle 8"/>
            <p:cNvSpPr/>
            <p:nvPr/>
          </p:nvSpPr>
          <p:spPr bwMode="auto">
            <a:xfrm>
              <a:off x="4816475" y="5278438"/>
              <a:ext cx="2511425" cy="773112"/>
            </a:xfrm>
            <a:prstGeom prst="roundRect">
              <a:avLst/>
            </a:prstGeom>
            <a:solidFill>
              <a:srgbClr val="6297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latin typeface="Arial"/>
              </a:endParaRPr>
            </a:p>
          </p:txBody>
        </p:sp>
        <p:grpSp>
          <p:nvGrpSpPr>
            <p:cNvPr id="10" name="Group 5"/>
            <p:cNvGrpSpPr>
              <a:grpSpLocks/>
            </p:cNvGrpSpPr>
            <p:nvPr/>
          </p:nvGrpSpPr>
          <p:grpSpPr bwMode="auto">
            <a:xfrm>
              <a:off x="1802113" y="4935652"/>
              <a:ext cx="2922379" cy="326740"/>
              <a:chOff x="4521200" y="4002089"/>
              <a:chExt cx="2374900" cy="387232"/>
            </a:xfrm>
          </p:grpSpPr>
          <p:sp>
            <p:nvSpPr>
              <p:cNvPr id="29" name="Rounded Rectangle 28"/>
              <p:cNvSpPr/>
              <p:nvPr/>
            </p:nvSpPr>
            <p:spPr bwMode="auto">
              <a:xfrm>
                <a:off x="4520956" y="4001954"/>
                <a:ext cx="2375069" cy="38757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900" dirty="0">
                  <a:solidFill>
                    <a:srgbClr val="FFFFFF"/>
                  </a:solidFill>
                  <a:latin typeface="Arial"/>
                </a:endParaRPr>
              </a:p>
            </p:txBody>
          </p:sp>
          <p:sp>
            <p:nvSpPr>
              <p:cNvPr id="30" name="TextBox 76"/>
              <p:cNvSpPr txBox="1">
                <a:spLocks noChangeArrowheads="1"/>
              </p:cNvSpPr>
              <p:nvPr/>
            </p:nvSpPr>
            <p:spPr bwMode="auto">
              <a:xfrm>
                <a:off x="4962581" y="4014447"/>
                <a:ext cx="1387953" cy="364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000" b="1">
                    <a:solidFill>
                      <a:schemeClr val="tx1"/>
                    </a:solidFill>
                    <a:latin typeface="CG Times" charset="0"/>
                    <a:ea typeface="MS PGothic" charset="0"/>
                    <a:cs typeface="MS PGothic" charset="0"/>
                  </a:defRPr>
                </a:lvl1pPr>
                <a:lvl2pPr marL="742950" indent="-285750" eaLnBrk="0" hangingPunct="0">
                  <a:defRPr sz="1000" b="1">
                    <a:solidFill>
                      <a:schemeClr val="tx1"/>
                    </a:solidFill>
                    <a:latin typeface="CG Times" charset="0"/>
                    <a:ea typeface="MS PGothic" charset="0"/>
                    <a:cs typeface="MS PGothic" charset="0"/>
                  </a:defRPr>
                </a:lvl2pPr>
                <a:lvl3pPr marL="1143000" indent="-228600" eaLnBrk="0" hangingPunct="0">
                  <a:defRPr sz="1000" b="1">
                    <a:solidFill>
                      <a:schemeClr val="tx1"/>
                    </a:solidFill>
                    <a:latin typeface="CG Times" charset="0"/>
                    <a:ea typeface="MS PGothic" charset="0"/>
                    <a:cs typeface="MS PGothic" charset="0"/>
                  </a:defRPr>
                </a:lvl3pPr>
                <a:lvl4pPr marL="1600200" indent="-228600" eaLnBrk="0" hangingPunct="0">
                  <a:defRPr sz="1000" b="1">
                    <a:solidFill>
                      <a:schemeClr val="tx1"/>
                    </a:solidFill>
                    <a:latin typeface="CG Times" charset="0"/>
                    <a:ea typeface="MS PGothic" charset="0"/>
                    <a:cs typeface="MS PGothic" charset="0"/>
                  </a:defRPr>
                </a:lvl4pPr>
                <a:lvl5pPr marL="2057400" indent="-228600" eaLnBrk="0" hangingPunct="0">
                  <a:defRPr sz="1000" b="1">
                    <a:solidFill>
                      <a:schemeClr val="tx1"/>
                    </a:solidFill>
                    <a:latin typeface="CG Times" charset="0"/>
                    <a:ea typeface="MS PGothic" charset="0"/>
                    <a:cs typeface="MS PGothic" charset="0"/>
                  </a:defRPr>
                </a:lvl5pPr>
                <a:lvl6pPr marL="2514600" indent="-228600" eaLnBrk="0" fontAlgn="base" hangingPunct="0">
                  <a:spcBef>
                    <a:spcPct val="0"/>
                  </a:spcBef>
                  <a:spcAft>
                    <a:spcPct val="0"/>
                  </a:spcAft>
                  <a:defRPr sz="1000" b="1">
                    <a:solidFill>
                      <a:schemeClr val="tx1"/>
                    </a:solidFill>
                    <a:latin typeface="CG Times" charset="0"/>
                    <a:ea typeface="MS PGothic" charset="0"/>
                    <a:cs typeface="MS PGothic" charset="0"/>
                  </a:defRPr>
                </a:lvl6pPr>
                <a:lvl7pPr marL="2971800" indent="-228600" eaLnBrk="0" fontAlgn="base" hangingPunct="0">
                  <a:spcBef>
                    <a:spcPct val="0"/>
                  </a:spcBef>
                  <a:spcAft>
                    <a:spcPct val="0"/>
                  </a:spcAft>
                  <a:defRPr sz="1000" b="1">
                    <a:solidFill>
                      <a:schemeClr val="tx1"/>
                    </a:solidFill>
                    <a:latin typeface="CG Times" charset="0"/>
                    <a:ea typeface="MS PGothic" charset="0"/>
                    <a:cs typeface="MS PGothic" charset="0"/>
                  </a:defRPr>
                </a:lvl7pPr>
                <a:lvl8pPr marL="3429000" indent="-228600" eaLnBrk="0" fontAlgn="base" hangingPunct="0">
                  <a:spcBef>
                    <a:spcPct val="0"/>
                  </a:spcBef>
                  <a:spcAft>
                    <a:spcPct val="0"/>
                  </a:spcAft>
                  <a:defRPr sz="1000" b="1">
                    <a:solidFill>
                      <a:schemeClr val="tx1"/>
                    </a:solidFill>
                    <a:latin typeface="CG Times" charset="0"/>
                    <a:ea typeface="MS PGothic" charset="0"/>
                    <a:cs typeface="MS PGothic" charset="0"/>
                  </a:defRPr>
                </a:lvl8pPr>
                <a:lvl9pPr marL="3886200" indent="-228600" eaLnBrk="0" fontAlgn="base" hangingPunct="0">
                  <a:spcBef>
                    <a:spcPct val="0"/>
                  </a:spcBef>
                  <a:spcAft>
                    <a:spcPct val="0"/>
                  </a:spcAft>
                  <a:defRPr sz="1000" b="1">
                    <a:solidFill>
                      <a:schemeClr val="tx1"/>
                    </a:solidFill>
                    <a:latin typeface="CG Times" charset="0"/>
                    <a:ea typeface="MS PGothic" charset="0"/>
                    <a:cs typeface="MS PGothic" charset="0"/>
                  </a:defRPr>
                </a:lvl9pPr>
              </a:lstStyle>
              <a:p>
                <a:pPr algn="ctr" eaLnBrk="1" hangingPunct="1"/>
                <a:r>
                  <a:rPr lang="en-US" sz="1400">
                    <a:solidFill>
                      <a:srgbClr val="FFFFCC"/>
                    </a:solidFill>
                    <a:ea typeface="ＭＳ Ｐゴシック" charset="0"/>
                    <a:cs typeface="ＭＳ Ｐゴシック" charset="0"/>
                  </a:rPr>
                  <a:t>City Sensor Webs</a:t>
                </a:r>
              </a:p>
            </p:txBody>
          </p:sp>
        </p:grpSp>
        <p:grpSp>
          <p:nvGrpSpPr>
            <p:cNvPr id="11" name="Group 13"/>
            <p:cNvGrpSpPr>
              <a:grpSpLocks/>
            </p:cNvGrpSpPr>
            <p:nvPr/>
          </p:nvGrpSpPr>
          <p:grpSpPr bwMode="auto">
            <a:xfrm>
              <a:off x="1819668" y="5287218"/>
              <a:ext cx="2914213" cy="773153"/>
              <a:chOff x="1820262" y="5513640"/>
              <a:chExt cx="2914073" cy="773112"/>
            </a:xfrm>
          </p:grpSpPr>
          <p:sp>
            <p:nvSpPr>
              <p:cNvPr id="21" name="Line 62"/>
              <p:cNvSpPr>
                <a:spLocks noChangeShapeType="1"/>
              </p:cNvSpPr>
              <p:nvPr/>
            </p:nvSpPr>
            <p:spPr bwMode="auto">
              <a:xfrm>
                <a:off x="1949348" y="5938461"/>
                <a:ext cx="1690821" cy="21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2" name="Rounded Rectangle 21"/>
              <p:cNvSpPr/>
              <p:nvPr/>
            </p:nvSpPr>
            <p:spPr bwMode="auto">
              <a:xfrm>
                <a:off x="1819869" y="5514385"/>
                <a:ext cx="2914510" cy="773071"/>
              </a:xfrm>
              <a:prstGeom prst="roundRect">
                <a:avLst/>
              </a:prstGeom>
              <a:solidFill>
                <a:srgbClr val="6297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latin typeface="Arial"/>
                </a:endParaRPr>
              </a:p>
            </p:txBody>
          </p:sp>
          <p:sp>
            <p:nvSpPr>
              <p:cNvPr id="23" name="Text Box 75"/>
              <p:cNvSpPr txBox="1">
                <a:spLocks noChangeArrowheads="1"/>
              </p:cNvSpPr>
              <p:nvPr/>
            </p:nvSpPr>
            <p:spPr bwMode="auto">
              <a:xfrm>
                <a:off x="2315562" y="5982056"/>
                <a:ext cx="181586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000" b="1">
                    <a:solidFill>
                      <a:schemeClr val="tx1"/>
                    </a:solidFill>
                    <a:latin typeface="CG Times" charset="0"/>
                    <a:ea typeface="MS PGothic" charset="0"/>
                    <a:cs typeface="MS PGothic" charset="0"/>
                  </a:defRPr>
                </a:lvl1pPr>
                <a:lvl2pPr marL="742950" indent="-285750" eaLnBrk="0" hangingPunct="0">
                  <a:defRPr sz="1000" b="1">
                    <a:solidFill>
                      <a:schemeClr val="tx1"/>
                    </a:solidFill>
                    <a:latin typeface="CG Times" charset="0"/>
                    <a:ea typeface="MS PGothic" charset="0"/>
                    <a:cs typeface="MS PGothic" charset="0"/>
                  </a:defRPr>
                </a:lvl2pPr>
                <a:lvl3pPr marL="1143000" indent="-228600" eaLnBrk="0" hangingPunct="0">
                  <a:defRPr sz="1000" b="1">
                    <a:solidFill>
                      <a:schemeClr val="tx1"/>
                    </a:solidFill>
                    <a:latin typeface="CG Times" charset="0"/>
                    <a:ea typeface="MS PGothic" charset="0"/>
                    <a:cs typeface="MS PGothic" charset="0"/>
                  </a:defRPr>
                </a:lvl3pPr>
                <a:lvl4pPr marL="1600200" indent="-228600" eaLnBrk="0" hangingPunct="0">
                  <a:defRPr sz="1000" b="1">
                    <a:solidFill>
                      <a:schemeClr val="tx1"/>
                    </a:solidFill>
                    <a:latin typeface="CG Times" charset="0"/>
                    <a:ea typeface="MS PGothic" charset="0"/>
                    <a:cs typeface="MS PGothic" charset="0"/>
                  </a:defRPr>
                </a:lvl4pPr>
                <a:lvl5pPr marL="2057400" indent="-228600" eaLnBrk="0" hangingPunct="0">
                  <a:defRPr sz="1000" b="1">
                    <a:solidFill>
                      <a:schemeClr val="tx1"/>
                    </a:solidFill>
                    <a:latin typeface="CG Times" charset="0"/>
                    <a:ea typeface="MS PGothic" charset="0"/>
                    <a:cs typeface="MS PGothic" charset="0"/>
                  </a:defRPr>
                </a:lvl5pPr>
                <a:lvl6pPr marL="2514600" indent="-228600" eaLnBrk="0" fontAlgn="base" hangingPunct="0">
                  <a:spcBef>
                    <a:spcPct val="0"/>
                  </a:spcBef>
                  <a:spcAft>
                    <a:spcPct val="0"/>
                  </a:spcAft>
                  <a:defRPr sz="1000" b="1">
                    <a:solidFill>
                      <a:schemeClr val="tx1"/>
                    </a:solidFill>
                    <a:latin typeface="CG Times" charset="0"/>
                    <a:ea typeface="MS PGothic" charset="0"/>
                    <a:cs typeface="MS PGothic" charset="0"/>
                  </a:defRPr>
                </a:lvl6pPr>
                <a:lvl7pPr marL="2971800" indent="-228600" eaLnBrk="0" fontAlgn="base" hangingPunct="0">
                  <a:spcBef>
                    <a:spcPct val="0"/>
                  </a:spcBef>
                  <a:spcAft>
                    <a:spcPct val="0"/>
                  </a:spcAft>
                  <a:defRPr sz="1000" b="1">
                    <a:solidFill>
                      <a:schemeClr val="tx1"/>
                    </a:solidFill>
                    <a:latin typeface="CG Times" charset="0"/>
                    <a:ea typeface="MS PGothic" charset="0"/>
                    <a:cs typeface="MS PGothic" charset="0"/>
                  </a:defRPr>
                </a:lvl7pPr>
                <a:lvl8pPr marL="3429000" indent="-228600" eaLnBrk="0" fontAlgn="base" hangingPunct="0">
                  <a:spcBef>
                    <a:spcPct val="0"/>
                  </a:spcBef>
                  <a:spcAft>
                    <a:spcPct val="0"/>
                  </a:spcAft>
                  <a:defRPr sz="1000" b="1">
                    <a:solidFill>
                      <a:schemeClr val="tx1"/>
                    </a:solidFill>
                    <a:latin typeface="CG Times" charset="0"/>
                    <a:ea typeface="MS PGothic" charset="0"/>
                    <a:cs typeface="MS PGothic" charset="0"/>
                  </a:defRPr>
                </a:lvl8pPr>
                <a:lvl9pPr marL="3886200" indent="-228600" eaLnBrk="0" fontAlgn="base" hangingPunct="0">
                  <a:spcBef>
                    <a:spcPct val="0"/>
                  </a:spcBef>
                  <a:spcAft>
                    <a:spcPct val="0"/>
                  </a:spcAft>
                  <a:defRPr sz="1000" b="1">
                    <a:solidFill>
                      <a:schemeClr val="tx1"/>
                    </a:solidFill>
                    <a:latin typeface="CG Times" charset="0"/>
                    <a:ea typeface="MS PGothic" charset="0"/>
                    <a:cs typeface="MS PGothic" charset="0"/>
                  </a:defRPr>
                </a:lvl9pPr>
              </a:lstStyle>
              <a:p>
                <a:pPr algn="ctr" eaLnBrk="1" hangingPunct="1">
                  <a:spcBef>
                    <a:spcPct val="50000"/>
                  </a:spcBef>
                </a:pPr>
                <a:r>
                  <a:rPr lang="en-US" sz="1200">
                    <a:solidFill>
                      <a:srgbClr val="000000"/>
                    </a:solidFill>
                    <a:ea typeface="ＭＳ Ｐゴシック" charset="0"/>
                    <a:cs typeface="ＭＳ Ｐゴシック" charset="0"/>
                  </a:rPr>
                  <a:t>Sensor networks</a:t>
                </a:r>
              </a:p>
            </p:txBody>
          </p:sp>
          <p:pic>
            <p:nvPicPr>
              <p:cNvPr id="24" name="Picture 4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47277" y="5601187"/>
                <a:ext cx="527106" cy="380869"/>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pic>
            <p:nvPicPr>
              <p:cNvPr id="25" name="Picture 58"/>
              <p:cNvPicPr>
                <a:picLocks noChangeAspect="1" noChangeArrowheads="1"/>
              </p:cNvPicPr>
              <p:nvPr/>
            </p:nvPicPr>
            <p:blipFill>
              <a:blip r:embed="rId4" cstate="print">
                <a:extLst>
                  <a:ext uri="{28A0092B-C50C-407E-A947-70E740481C1C}">
                    <a14:useLocalDpi xmlns:a14="http://schemas.microsoft.com/office/drawing/2010/main" val="0"/>
                  </a:ext>
                </a:extLst>
              </a:blip>
              <a:srcRect t="8228" b="7187"/>
              <a:stretch>
                <a:fillRect/>
              </a:stretch>
            </p:blipFill>
            <p:spPr bwMode="auto">
              <a:xfrm>
                <a:off x="4087021" y="5601191"/>
                <a:ext cx="527465" cy="380865"/>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pic>
            <p:nvPicPr>
              <p:cNvPr id="26" name="Picture 237"/>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49134" y="5601186"/>
                <a:ext cx="527404" cy="38087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pic>
            <p:nvPicPr>
              <p:cNvPr id="27" name="Picture 238"/>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69207" y="5601186"/>
                <a:ext cx="527404" cy="38087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pic>
            <p:nvPicPr>
              <p:cNvPr id="28" name="Picture 239"/>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96612" y="5601186"/>
                <a:ext cx="543284" cy="38087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grpSp>
        <p:grpSp>
          <p:nvGrpSpPr>
            <p:cNvPr id="12" name="Group 204"/>
            <p:cNvGrpSpPr>
              <a:grpSpLocks/>
            </p:cNvGrpSpPr>
            <p:nvPr/>
          </p:nvGrpSpPr>
          <p:grpSpPr bwMode="auto">
            <a:xfrm>
              <a:off x="4952928" y="4909156"/>
              <a:ext cx="2375014" cy="344717"/>
              <a:chOff x="4521200" y="4002089"/>
              <a:chExt cx="2374900" cy="387232"/>
            </a:xfrm>
          </p:grpSpPr>
          <p:sp>
            <p:nvSpPr>
              <p:cNvPr id="19" name="Rounded Rectangle 18"/>
              <p:cNvSpPr/>
              <p:nvPr/>
            </p:nvSpPr>
            <p:spPr bwMode="auto">
              <a:xfrm>
                <a:off x="4521272" y="4001408"/>
                <a:ext cx="2374786" cy="38875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900" dirty="0">
                  <a:solidFill>
                    <a:srgbClr val="FFFFFF"/>
                  </a:solidFill>
                  <a:latin typeface="Arial"/>
                </a:endParaRPr>
              </a:p>
            </p:txBody>
          </p:sp>
          <p:sp>
            <p:nvSpPr>
              <p:cNvPr id="20" name="TextBox 76"/>
              <p:cNvSpPr txBox="1">
                <a:spLocks noChangeArrowheads="1"/>
              </p:cNvSpPr>
              <p:nvPr/>
            </p:nvSpPr>
            <p:spPr bwMode="auto">
              <a:xfrm>
                <a:off x="4978537" y="4036103"/>
                <a:ext cx="150129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000" b="1">
                    <a:solidFill>
                      <a:schemeClr val="tx1"/>
                    </a:solidFill>
                    <a:latin typeface="CG Times" charset="0"/>
                    <a:ea typeface="MS PGothic" charset="0"/>
                    <a:cs typeface="MS PGothic" charset="0"/>
                  </a:defRPr>
                </a:lvl1pPr>
                <a:lvl2pPr marL="742950" indent="-285750" eaLnBrk="0" hangingPunct="0">
                  <a:defRPr sz="1000" b="1">
                    <a:solidFill>
                      <a:schemeClr val="tx1"/>
                    </a:solidFill>
                    <a:latin typeface="CG Times" charset="0"/>
                    <a:ea typeface="MS PGothic" charset="0"/>
                    <a:cs typeface="MS PGothic" charset="0"/>
                  </a:defRPr>
                </a:lvl2pPr>
                <a:lvl3pPr marL="1143000" indent="-228600" eaLnBrk="0" hangingPunct="0">
                  <a:defRPr sz="1000" b="1">
                    <a:solidFill>
                      <a:schemeClr val="tx1"/>
                    </a:solidFill>
                    <a:latin typeface="CG Times" charset="0"/>
                    <a:ea typeface="MS PGothic" charset="0"/>
                    <a:cs typeface="MS PGothic" charset="0"/>
                  </a:defRPr>
                </a:lvl3pPr>
                <a:lvl4pPr marL="1600200" indent="-228600" eaLnBrk="0" hangingPunct="0">
                  <a:defRPr sz="1000" b="1">
                    <a:solidFill>
                      <a:schemeClr val="tx1"/>
                    </a:solidFill>
                    <a:latin typeface="CG Times" charset="0"/>
                    <a:ea typeface="MS PGothic" charset="0"/>
                    <a:cs typeface="MS PGothic" charset="0"/>
                  </a:defRPr>
                </a:lvl4pPr>
                <a:lvl5pPr marL="2057400" indent="-228600" eaLnBrk="0" hangingPunct="0">
                  <a:defRPr sz="1000" b="1">
                    <a:solidFill>
                      <a:schemeClr val="tx1"/>
                    </a:solidFill>
                    <a:latin typeface="CG Times" charset="0"/>
                    <a:ea typeface="MS PGothic" charset="0"/>
                    <a:cs typeface="MS PGothic" charset="0"/>
                  </a:defRPr>
                </a:lvl5pPr>
                <a:lvl6pPr marL="2514600" indent="-228600" eaLnBrk="0" fontAlgn="base" hangingPunct="0">
                  <a:spcBef>
                    <a:spcPct val="0"/>
                  </a:spcBef>
                  <a:spcAft>
                    <a:spcPct val="0"/>
                  </a:spcAft>
                  <a:defRPr sz="1000" b="1">
                    <a:solidFill>
                      <a:schemeClr val="tx1"/>
                    </a:solidFill>
                    <a:latin typeface="CG Times" charset="0"/>
                    <a:ea typeface="MS PGothic" charset="0"/>
                    <a:cs typeface="MS PGothic" charset="0"/>
                  </a:defRPr>
                </a:lvl6pPr>
                <a:lvl7pPr marL="2971800" indent="-228600" eaLnBrk="0" fontAlgn="base" hangingPunct="0">
                  <a:spcBef>
                    <a:spcPct val="0"/>
                  </a:spcBef>
                  <a:spcAft>
                    <a:spcPct val="0"/>
                  </a:spcAft>
                  <a:defRPr sz="1000" b="1">
                    <a:solidFill>
                      <a:schemeClr val="tx1"/>
                    </a:solidFill>
                    <a:latin typeface="CG Times" charset="0"/>
                    <a:ea typeface="MS PGothic" charset="0"/>
                    <a:cs typeface="MS PGothic" charset="0"/>
                  </a:defRPr>
                </a:lvl7pPr>
                <a:lvl8pPr marL="3429000" indent="-228600" eaLnBrk="0" fontAlgn="base" hangingPunct="0">
                  <a:spcBef>
                    <a:spcPct val="0"/>
                  </a:spcBef>
                  <a:spcAft>
                    <a:spcPct val="0"/>
                  </a:spcAft>
                  <a:defRPr sz="1000" b="1">
                    <a:solidFill>
                      <a:schemeClr val="tx1"/>
                    </a:solidFill>
                    <a:latin typeface="CG Times" charset="0"/>
                    <a:ea typeface="MS PGothic" charset="0"/>
                    <a:cs typeface="MS PGothic" charset="0"/>
                  </a:defRPr>
                </a:lvl8pPr>
                <a:lvl9pPr marL="3886200" indent="-228600" eaLnBrk="0" fontAlgn="base" hangingPunct="0">
                  <a:spcBef>
                    <a:spcPct val="0"/>
                  </a:spcBef>
                  <a:spcAft>
                    <a:spcPct val="0"/>
                  </a:spcAft>
                  <a:defRPr sz="1000" b="1">
                    <a:solidFill>
                      <a:schemeClr val="tx1"/>
                    </a:solidFill>
                    <a:latin typeface="CG Times" charset="0"/>
                    <a:ea typeface="MS PGothic" charset="0"/>
                    <a:cs typeface="MS PGothic" charset="0"/>
                  </a:defRPr>
                </a:lvl9pPr>
              </a:lstStyle>
              <a:p>
                <a:pPr eaLnBrk="1" hangingPunct="1"/>
                <a:r>
                  <a:rPr lang="en-US" sz="1400">
                    <a:solidFill>
                      <a:srgbClr val="FFFFCC"/>
                    </a:solidFill>
                    <a:ea typeface="ＭＳ Ｐゴシック" charset="0"/>
                    <a:cs typeface="ＭＳ Ｐゴシック" charset="0"/>
                  </a:rPr>
                  <a:t>Crowdsourcing</a:t>
                </a:r>
              </a:p>
            </p:txBody>
          </p:sp>
        </p:grpSp>
        <p:pic>
          <p:nvPicPr>
            <p:cNvPr id="13" name="Picture 162" descr="http://4.bp.blogspot.com/_yA4UaMhIErk/Ru8dHpCA2FI/AAAAAAAAAHs/Me1LWvIYUSY/s1600/iphone_map_starbuck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00934" y="5301218"/>
              <a:ext cx="479740" cy="6394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 name="Picture 6"/>
            <p:cNvPicPr>
              <a:picLocks noChangeAspect="1"/>
            </p:cNvPicPr>
            <p:nvPr/>
          </p:nvPicPr>
          <p:blipFill>
            <a:blip r:embed="rId9" cstate="print">
              <a:extLst>
                <a:ext uri="{28A0092B-C50C-407E-A947-70E740481C1C}">
                  <a14:useLocalDpi xmlns:a14="http://schemas.microsoft.com/office/drawing/2010/main" val="0"/>
                </a:ext>
              </a:extLst>
            </a:blip>
            <a:srcRect l="378" t="21130" r="-378" b="4366"/>
            <a:stretch>
              <a:fillRect/>
            </a:stretch>
          </p:blipFill>
          <p:spPr bwMode="auto">
            <a:xfrm>
              <a:off x="5619439" y="5324271"/>
              <a:ext cx="545327" cy="453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 name="Text Box 75"/>
            <p:cNvSpPr txBox="1">
              <a:spLocks noChangeArrowheads="1"/>
            </p:cNvSpPr>
            <p:nvPr/>
          </p:nvSpPr>
          <p:spPr bwMode="auto">
            <a:xfrm>
              <a:off x="5489879" y="5748565"/>
              <a:ext cx="1815948" cy="2770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000" b="1">
                  <a:solidFill>
                    <a:schemeClr val="tx1"/>
                  </a:solidFill>
                  <a:latin typeface="CG Times" charset="0"/>
                  <a:ea typeface="MS PGothic" charset="0"/>
                  <a:cs typeface="MS PGothic" charset="0"/>
                </a:defRPr>
              </a:lvl1pPr>
              <a:lvl2pPr marL="742950" indent="-285750" eaLnBrk="0" hangingPunct="0">
                <a:defRPr sz="1000" b="1">
                  <a:solidFill>
                    <a:schemeClr val="tx1"/>
                  </a:solidFill>
                  <a:latin typeface="CG Times" charset="0"/>
                  <a:ea typeface="MS PGothic" charset="0"/>
                  <a:cs typeface="MS PGothic" charset="0"/>
                </a:defRPr>
              </a:lvl2pPr>
              <a:lvl3pPr marL="1143000" indent="-228600" eaLnBrk="0" hangingPunct="0">
                <a:defRPr sz="1000" b="1">
                  <a:solidFill>
                    <a:schemeClr val="tx1"/>
                  </a:solidFill>
                  <a:latin typeface="CG Times" charset="0"/>
                  <a:ea typeface="MS PGothic" charset="0"/>
                  <a:cs typeface="MS PGothic" charset="0"/>
                </a:defRPr>
              </a:lvl3pPr>
              <a:lvl4pPr marL="1600200" indent="-228600" eaLnBrk="0" hangingPunct="0">
                <a:defRPr sz="1000" b="1">
                  <a:solidFill>
                    <a:schemeClr val="tx1"/>
                  </a:solidFill>
                  <a:latin typeface="CG Times" charset="0"/>
                  <a:ea typeface="MS PGothic" charset="0"/>
                  <a:cs typeface="MS PGothic" charset="0"/>
                </a:defRPr>
              </a:lvl4pPr>
              <a:lvl5pPr marL="2057400" indent="-228600" eaLnBrk="0" hangingPunct="0">
                <a:defRPr sz="1000" b="1">
                  <a:solidFill>
                    <a:schemeClr val="tx1"/>
                  </a:solidFill>
                  <a:latin typeface="CG Times" charset="0"/>
                  <a:ea typeface="MS PGothic" charset="0"/>
                  <a:cs typeface="MS PGothic" charset="0"/>
                </a:defRPr>
              </a:lvl5pPr>
              <a:lvl6pPr marL="2514600" indent="-228600" eaLnBrk="0" fontAlgn="base" hangingPunct="0">
                <a:spcBef>
                  <a:spcPct val="0"/>
                </a:spcBef>
                <a:spcAft>
                  <a:spcPct val="0"/>
                </a:spcAft>
                <a:defRPr sz="1000" b="1">
                  <a:solidFill>
                    <a:schemeClr val="tx1"/>
                  </a:solidFill>
                  <a:latin typeface="CG Times" charset="0"/>
                  <a:ea typeface="MS PGothic" charset="0"/>
                  <a:cs typeface="MS PGothic" charset="0"/>
                </a:defRPr>
              </a:lvl6pPr>
              <a:lvl7pPr marL="2971800" indent="-228600" eaLnBrk="0" fontAlgn="base" hangingPunct="0">
                <a:spcBef>
                  <a:spcPct val="0"/>
                </a:spcBef>
                <a:spcAft>
                  <a:spcPct val="0"/>
                </a:spcAft>
                <a:defRPr sz="1000" b="1">
                  <a:solidFill>
                    <a:schemeClr val="tx1"/>
                  </a:solidFill>
                  <a:latin typeface="CG Times" charset="0"/>
                  <a:ea typeface="MS PGothic" charset="0"/>
                  <a:cs typeface="MS PGothic" charset="0"/>
                </a:defRPr>
              </a:lvl7pPr>
              <a:lvl8pPr marL="3429000" indent="-228600" eaLnBrk="0" fontAlgn="base" hangingPunct="0">
                <a:spcBef>
                  <a:spcPct val="0"/>
                </a:spcBef>
                <a:spcAft>
                  <a:spcPct val="0"/>
                </a:spcAft>
                <a:defRPr sz="1000" b="1">
                  <a:solidFill>
                    <a:schemeClr val="tx1"/>
                  </a:solidFill>
                  <a:latin typeface="CG Times" charset="0"/>
                  <a:ea typeface="MS PGothic" charset="0"/>
                  <a:cs typeface="MS PGothic" charset="0"/>
                </a:defRPr>
              </a:lvl8pPr>
              <a:lvl9pPr marL="3886200" indent="-228600" eaLnBrk="0" fontAlgn="base" hangingPunct="0">
                <a:spcBef>
                  <a:spcPct val="0"/>
                </a:spcBef>
                <a:spcAft>
                  <a:spcPct val="0"/>
                </a:spcAft>
                <a:defRPr sz="1000" b="1">
                  <a:solidFill>
                    <a:schemeClr val="tx1"/>
                  </a:solidFill>
                  <a:latin typeface="CG Times" charset="0"/>
                  <a:ea typeface="MS PGothic" charset="0"/>
                  <a:cs typeface="MS PGothic" charset="0"/>
                </a:defRPr>
              </a:lvl9pPr>
            </a:lstStyle>
            <a:p>
              <a:pPr algn="ctr" eaLnBrk="1" hangingPunct="1">
                <a:spcBef>
                  <a:spcPct val="50000"/>
                </a:spcBef>
              </a:pPr>
              <a:r>
                <a:rPr lang="en-US" sz="1200">
                  <a:solidFill>
                    <a:srgbClr val="000000"/>
                  </a:solidFill>
                  <a:ea typeface="ＭＳ Ｐゴシック" charset="0"/>
                  <a:cs typeface="ＭＳ Ｐゴシック" charset="0"/>
                </a:rPr>
                <a:t>Phones, Wearables</a:t>
              </a:r>
            </a:p>
          </p:txBody>
        </p:sp>
        <p:sp>
          <p:nvSpPr>
            <p:cNvPr id="16" name="Rounded Rectangle 9"/>
            <p:cNvSpPr>
              <a:spLocks noChangeArrowheads="1"/>
            </p:cNvSpPr>
            <p:nvPr/>
          </p:nvSpPr>
          <p:spPr bwMode="auto">
            <a:xfrm>
              <a:off x="657225" y="4863618"/>
              <a:ext cx="7098851" cy="1232382"/>
            </a:xfrm>
            <a:prstGeom prst="roundRect">
              <a:avLst>
                <a:gd name="adj" fmla="val 16667"/>
              </a:avLst>
            </a:prstGeom>
            <a:noFill/>
            <a:ln w="12700">
              <a:solidFill>
                <a:srgbClr val="969696"/>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a:p>
          </p:txBody>
        </p:sp>
        <p:sp>
          <p:nvSpPr>
            <p:cNvPr id="17" name="TextBox 10"/>
            <p:cNvSpPr txBox="1">
              <a:spLocks noChangeArrowheads="1"/>
            </p:cNvSpPr>
            <p:nvPr/>
          </p:nvSpPr>
          <p:spPr bwMode="auto">
            <a:xfrm>
              <a:off x="694022" y="5131531"/>
              <a:ext cx="914444" cy="9144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lstStyle>
              <a:lvl1pPr eaLnBrk="0" hangingPunct="0">
                <a:defRPr sz="1000" b="1">
                  <a:solidFill>
                    <a:schemeClr val="tx1"/>
                  </a:solidFill>
                  <a:latin typeface="CG Times" charset="0"/>
                  <a:ea typeface="MS PGothic" charset="0"/>
                  <a:cs typeface="MS PGothic" charset="0"/>
                </a:defRPr>
              </a:lvl1pPr>
              <a:lvl2pPr marL="742950" indent="-285750" eaLnBrk="0" hangingPunct="0">
                <a:defRPr sz="1000" b="1">
                  <a:solidFill>
                    <a:schemeClr val="tx1"/>
                  </a:solidFill>
                  <a:latin typeface="CG Times" charset="0"/>
                  <a:ea typeface="MS PGothic" charset="0"/>
                  <a:cs typeface="MS PGothic" charset="0"/>
                </a:defRPr>
              </a:lvl2pPr>
              <a:lvl3pPr marL="1143000" indent="-228600" eaLnBrk="0" hangingPunct="0">
                <a:defRPr sz="1000" b="1">
                  <a:solidFill>
                    <a:schemeClr val="tx1"/>
                  </a:solidFill>
                  <a:latin typeface="CG Times" charset="0"/>
                  <a:ea typeface="MS PGothic" charset="0"/>
                  <a:cs typeface="MS PGothic" charset="0"/>
                </a:defRPr>
              </a:lvl3pPr>
              <a:lvl4pPr marL="1600200" indent="-228600" eaLnBrk="0" hangingPunct="0">
                <a:defRPr sz="1000" b="1">
                  <a:solidFill>
                    <a:schemeClr val="tx1"/>
                  </a:solidFill>
                  <a:latin typeface="CG Times" charset="0"/>
                  <a:ea typeface="MS PGothic" charset="0"/>
                  <a:cs typeface="MS PGothic" charset="0"/>
                </a:defRPr>
              </a:lvl4pPr>
              <a:lvl5pPr marL="2057400" indent="-228600" eaLnBrk="0" hangingPunct="0">
                <a:defRPr sz="1000" b="1">
                  <a:solidFill>
                    <a:schemeClr val="tx1"/>
                  </a:solidFill>
                  <a:latin typeface="CG Times" charset="0"/>
                  <a:ea typeface="MS PGothic" charset="0"/>
                  <a:cs typeface="MS PGothic" charset="0"/>
                </a:defRPr>
              </a:lvl5pPr>
              <a:lvl6pPr marL="2514600" indent="-228600" eaLnBrk="0" fontAlgn="base" hangingPunct="0">
                <a:spcBef>
                  <a:spcPct val="0"/>
                </a:spcBef>
                <a:spcAft>
                  <a:spcPct val="0"/>
                </a:spcAft>
                <a:defRPr sz="1000" b="1">
                  <a:solidFill>
                    <a:schemeClr val="tx1"/>
                  </a:solidFill>
                  <a:latin typeface="CG Times" charset="0"/>
                  <a:ea typeface="MS PGothic" charset="0"/>
                  <a:cs typeface="MS PGothic" charset="0"/>
                </a:defRPr>
              </a:lvl6pPr>
              <a:lvl7pPr marL="2971800" indent="-228600" eaLnBrk="0" fontAlgn="base" hangingPunct="0">
                <a:spcBef>
                  <a:spcPct val="0"/>
                </a:spcBef>
                <a:spcAft>
                  <a:spcPct val="0"/>
                </a:spcAft>
                <a:defRPr sz="1000" b="1">
                  <a:solidFill>
                    <a:schemeClr val="tx1"/>
                  </a:solidFill>
                  <a:latin typeface="CG Times" charset="0"/>
                  <a:ea typeface="MS PGothic" charset="0"/>
                  <a:cs typeface="MS PGothic" charset="0"/>
                </a:defRPr>
              </a:lvl7pPr>
              <a:lvl8pPr marL="3429000" indent="-228600" eaLnBrk="0" fontAlgn="base" hangingPunct="0">
                <a:spcBef>
                  <a:spcPct val="0"/>
                </a:spcBef>
                <a:spcAft>
                  <a:spcPct val="0"/>
                </a:spcAft>
                <a:defRPr sz="1000" b="1">
                  <a:solidFill>
                    <a:schemeClr val="tx1"/>
                  </a:solidFill>
                  <a:latin typeface="CG Times" charset="0"/>
                  <a:ea typeface="MS PGothic" charset="0"/>
                  <a:cs typeface="MS PGothic" charset="0"/>
                </a:defRPr>
              </a:lvl8pPr>
              <a:lvl9pPr marL="3886200" indent="-228600" eaLnBrk="0" fontAlgn="base" hangingPunct="0">
                <a:spcBef>
                  <a:spcPct val="0"/>
                </a:spcBef>
                <a:spcAft>
                  <a:spcPct val="0"/>
                </a:spcAft>
                <a:defRPr sz="1000" b="1">
                  <a:solidFill>
                    <a:schemeClr val="tx1"/>
                  </a:solidFill>
                  <a:latin typeface="CG Times" charset="0"/>
                  <a:ea typeface="MS PGothic" charset="0"/>
                  <a:cs typeface="MS PGothic" charset="0"/>
                </a:defRPr>
              </a:lvl9pPr>
            </a:lstStyle>
            <a:p>
              <a:pPr eaLnBrk="1" hangingPunct="1"/>
              <a:r>
                <a:rPr lang="en-US" sz="1800" dirty="0">
                  <a:solidFill>
                    <a:srgbClr val="002060"/>
                  </a:solidFill>
                </a:rPr>
                <a:t>Sensing </a:t>
              </a:r>
            </a:p>
            <a:p>
              <a:pPr eaLnBrk="1" hangingPunct="1"/>
              <a:r>
                <a:rPr lang="en-US" sz="1800" dirty="0">
                  <a:solidFill>
                    <a:srgbClr val="002060"/>
                  </a:solidFill>
                </a:rPr>
                <a:t>Layer</a:t>
              </a:r>
            </a:p>
          </p:txBody>
        </p:sp>
      </p:grpSp>
      <p:grpSp>
        <p:nvGrpSpPr>
          <p:cNvPr id="31" name="Group 30"/>
          <p:cNvGrpSpPr/>
          <p:nvPr/>
        </p:nvGrpSpPr>
        <p:grpSpPr>
          <a:xfrm>
            <a:off x="229522" y="4284206"/>
            <a:ext cx="8162310" cy="1600400"/>
            <a:chOff x="657225" y="3416587"/>
            <a:chExt cx="7098851" cy="1395889"/>
          </a:xfrm>
        </p:grpSpPr>
        <p:grpSp>
          <p:nvGrpSpPr>
            <p:cNvPr id="32" name="Group 2"/>
            <p:cNvGrpSpPr>
              <a:grpSpLocks/>
            </p:cNvGrpSpPr>
            <p:nvPr/>
          </p:nvGrpSpPr>
          <p:grpSpPr bwMode="auto">
            <a:xfrm>
              <a:off x="4877437" y="3968758"/>
              <a:ext cx="917928" cy="479924"/>
              <a:chOff x="3555724" y="6084783"/>
              <a:chExt cx="1150478" cy="489055"/>
            </a:xfrm>
          </p:grpSpPr>
          <p:sp>
            <p:nvSpPr>
              <p:cNvPr id="55" name="AutoShape 36"/>
              <p:cNvSpPr>
                <a:spLocks noChangeArrowheads="1"/>
              </p:cNvSpPr>
              <p:nvPr/>
            </p:nvSpPr>
            <p:spPr bwMode="auto">
              <a:xfrm>
                <a:off x="3555724" y="6084783"/>
                <a:ext cx="1150478" cy="489055"/>
              </a:xfrm>
              <a:prstGeom prst="flowChartMagneticDisk">
                <a:avLst/>
              </a:prstGeom>
              <a:ln>
                <a:headEnd/>
                <a:tailEnd/>
              </a:ln>
            </p:spPr>
            <p:style>
              <a:lnRef idx="0">
                <a:schemeClr val="accent5"/>
              </a:lnRef>
              <a:fillRef idx="3">
                <a:schemeClr val="accent5"/>
              </a:fillRef>
              <a:effectRef idx="3">
                <a:schemeClr val="accent5"/>
              </a:effectRef>
              <a:fontRef idx="minor">
                <a:schemeClr val="lt1"/>
              </a:fontRef>
            </p:style>
            <p:txBody>
              <a:bodyPr wrap="none" anchor="ctr"/>
              <a:lstStyle/>
              <a:p>
                <a:pPr>
                  <a:defRPr/>
                </a:pPr>
                <a:endParaRPr lang="en-US" sz="1100" dirty="0">
                  <a:solidFill>
                    <a:srgbClr val="000000"/>
                  </a:solidFill>
                  <a:latin typeface="Arial"/>
                </a:endParaRPr>
              </a:p>
            </p:txBody>
          </p:sp>
          <p:sp>
            <p:nvSpPr>
              <p:cNvPr id="56" name="Text Box 51"/>
              <p:cNvSpPr txBox="1">
                <a:spLocks noChangeArrowheads="1"/>
              </p:cNvSpPr>
              <p:nvPr/>
            </p:nvSpPr>
            <p:spPr bwMode="auto">
              <a:xfrm>
                <a:off x="3584971" y="6141981"/>
                <a:ext cx="1121231" cy="376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000" b="1">
                    <a:solidFill>
                      <a:schemeClr val="tx1"/>
                    </a:solidFill>
                    <a:latin typeface="CG Times" charset="0"/>
                    <a:ea typeface="MS PGothic" charset="0"/>
                    <a:cs typeface="MS PGothic" charset="0"/>
                  </a:defRPr>
                </a:lvl1pPr>
                <a:lvl2pPr marL="742950" indent="-285750" eaLnBrk="0" hangingPunct="0">
                  <a:defRPr sz="1000" b="1">
                    <a:solidFill>
                      <a:schemeClr val="tx1"/>
                    </a:solidFill>
                    <a:latin typeface="CG Times" charset="0"/>
                    <a:ea typeface="MS PGothic" charset="0"/>
                    <a:cs typeface="MS PGothic" charset="0"/>
                  </a:defRPr>
                </a:lvl2pPr>
                <a:lvl3pPr marL="1143000" indent="-228600" eaLnBrk="0" hangingPunct="0">
                  <a:defRPr sz="1000" b="1">
                    <a:solidFill>
                      <a:schemeClr val="tx1"/>
                    </a:solidFill>
                    <a:latin typeface="CG Times" charset="0"/>
                    <a:ea typeface="MS PGothic" charset="0"/>
                    <a:cs typeface="MS PGothic" charset="0"/>
                  </a:defRPr>
                </a:lvl3pPr>
                <a:lvl4pPr marL="1600200" indent="-228600" eaLnBrk="0" hangingPunct="0">
                  <a:defRPr sz="1000" b="1">
                    <a:solidFill>
                      <a:schemeClr val="tx1"/>
                    </a:solidFill>
                    <a:latin typeface="CG Times" charset="0"/>
                    <a:ea typeface="MS PGothic" charset="0"/>
                    <a:cs typeface="MS PGothic" charset="0"/>
                  </a:defRPr>
                </a:lvl4pPr>
                <a:lvl5pPr marL="2057400" indent="-228600" eaLnBrk="0" hangingPunct="0">
                  <a:defRPr sz="1000" b="1">
                    <a:solidFill>
                      <a:schemeClr val="tx1"/>
                    </a:solidFill>
                    <a:latin typeface="CG Times" charset="0"/>
                    <a:ea typeface="MS PGothic" charset="0"/>
                    <a:cs typeface="MS PGothic" charset="0"/>
                  </a:defRPr>
                </a:lvl5pPr>
                <a:lvl6pPr marL="2514600" indent="-228600" eaLnBrk="0" fontAlgn="base" hangingPunct="0">
                  <a:spcBef>
                    <a:spcPct val="0"/>
                  </a:spcBef>
                  <a:spcAft>
                    <a:spcPct val="0"/>
                  </a:spcAft>
                  <a:defRPr sz="1000" b="1">
                    <a:solidFill>
                      <a:schemeClr val="tx1"/>
                    </a:solidFill>
                    <a:latin typeface="CG Times" charset="0"/>
                    <a:ea typeface="MS PGothic" charset="0"/>
                    <a:cs typeface="MS PGothic" charset="0"/>
                  </a:defRPr>
                </a:lvl6pPr>
                <a:lvl7pPr marL="2971800" indent="-228600" eaLnBrk="0" fontAlgn="base" hangingPunct="0">
                  <a:spcBef>
                    <a:spcPct val="0"/>
                  </a:spcBef>
                  <a:spcAft>
                    <a:spcPct val="0"/>
                  </a:spcAft>
                  <a:defRPr sz="1000" b="1">
                    <a:solidFill>
                      <a:schemeClr val="tx1"/>
                    </a:solidFill>
                    <a:latin typeface="CG Times" charset="0"/>
                    <a:ea typeface="MS PGothic" charset="0"/>
                    <a:cs typeface="MS PGothic" charset="0"/>
                  </a:defRPr>
                </a:lvl7pPr>
                <a:lvl8pPr marL="3429000" indent="-228600" eaLnBrk="0" fontAlgn="base" hangingPunct="0">
                  <a:spcBef>
                    <a:spcPct val="0"/>
                  </a:spcBef>
                  <a:spcAft>
                    <a:spcPct val="0"/>
                  </a:spcAft>
                  <a:defRPr sz="1000" b="1">
                    <a:solidFill>
                      <a:schemeClr val="tx1"/>
                    </a:solidFill>
                    <a:latin typeface="CG Times" charset="0"/>
                    <a:ea typeface="MS PGothic" charset="0"/>
                    <a:cs typeface="MS PGothic" charset="0"/>
                  </a:defRPr>
                </a:lvl8pPr>
                <a:lvl9pPr marL="3886200" indent="-228600" eaLnBrk="0" fontAlgn="base" hangingPunct="0">
                  <a:spcBef>
                    <a:spcPct val="0"/>
                  </a:spcBef>
                  <a:spcAft>
                    <a:spcPct val="0"/>
                  </a:spcAft>
                  <a:defRPr sz="1000" b="1">
                    <a:solidFill>
                      <a:schemeClr val="tx1"/>
                    </a:solidFill>
                    <a:latin typeface="CG Times" charset="0"/>
                    <a:ea typeface="MS PGothic" charset="0"/>
                    <a:cs typeface="MS PGothic" charset="0"/>
                  </a:defRPr>
                </a:lvl9pPr>
              </a:lstStyle>
              <a:p>
                <a:pPr algn="ctr" eaLnBrk="1" hangingPunct="1"/>
                <a:r>
                  <a:rPr lang="en-US" sz="900">
                    <a:solidFill>
                      <a:srgbClr val="000000"/>
                    </a:solidFill>
                    <a:ea typeface="ＭＳ Ｐゴシック" charset="0"/>
                    <a:cs typeface="ＭＳ Ｐゴシック" charset="0"/>
                  </a:rPr>
                  <a:t>Population</a:t>
                </a:r>
              </a:p>
              <a:p>
                <a:pPr algn="ctr" eaLnBrk="1" hangingPunct="1"/>
                <a:r>
                  <a:rPr lang="en-US" sz="900">
                    <a:solidFill>
                      <a:srgbClr val="000000"/>
                    </a:solidFill>
                    <a:ea typeface="ＭＳ Ｐゴシック" charset="0"/>
                    <a:cs typeface="ＭＳ Ｐゴシック" charset="0"/>
                  </a:rPr>
                  <a:t>Data</a:t>
                </a:r>
                <a:endParaRPr lang="en-US" sz="700">
                  <a:solidFill>
                    <a:srgbClr val="000000"/>
                  </a:solidFill>
                  <a:ea typeface="ＭＳ Ｐゴシック" charset="0"/>
                  <a:cs typeface="ＭＳ Ｐゴシック" charset="0"/>
                </a:endParaRPr>
              </a:p>
            </p:txBody>
          </p:sp>
        </p:grpSp>
        <p:grpSp>
          <p:nvGrpSpPr>
            <p:cNvPr id="33" name="Group 4"/>
            <p:cNvGrpSpPr>
              <a:grpSpLocks/>
            </p:cNvGrpSpPr>
            <p:nvPr/>
          </p:nvGrpSpPr>
          <p:grpSpPr bwMode="auto">
            <a:xfrm>
              <a:off x="1886841" y="3461319"/>
              <a:ext cx="5355757" cy="283372"/>
              <a:chOff x="341314" y="3978274"/>
              <a:chExt cx="2369817" cy="365605"/>
            </a:xfrm>
          </p:grpSpPr>
          <p:sp>
            <p:nvSpPr>
              <p:cNvPr id="53" name="Rounded Rectangle 52"/>
              <p:cNvSpPr/>
              <p:nvPr/>
            </p:nvSpPr>
            <p:spPr bwMode="auto">
              <a:xfrm rot="16200000">
                <a:off x="1342970" y="2976192"/>
                <a:ext cx="366626" cy="236932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900" dirty="0">
                  <a:solidFill>
                    <a:srgbClr val="FFFFFF"/>
                  </a:solidFill>
                  <a:latin typeface="Arial"/>
                </a:endParaRPr>
              </a:p>
            </p:txBody>
          </p:sp>
          <p:sp>
            <p:nvSpPr>
              <p:cNvPr id="54" name="TextBox 150"/>
              <p:cNvSpPr txBox="1">
                <a:spLocks noChangeArrowheads="1"/>
              </p:cNvSpPr>
              <p:nvPr/>
            </p:nvSpPr>
            <p:spPr bwMode="auto">
              <a:xfrm>
                <a:off x="824830" y="4001798"/>
                <a:ext cx="124592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000" b="1">
                    <a:solidFill>
                      <a:schemeClr val="tx1"/>
                    </a:solidFill>
                    <a:latin typeface="CG Times" charset="0"/>
                    <a:ea typeface="MS PGothic" charset="0"/>
                    <a:cs typeface="MS PGothic" charset="0"/>
                  </a:defRPr>
                </a:lvl1pPr>
                <a:lvl2pPr marL="742950" indent="-285750" eaLnBrk="0" hangingPunct="0">
                  <a:defRPr sz="1000" b="1">
                    <a:solidFill>
                      <a:schemeClr val="tx1"/>
                    </a:solidFill>
                    <a:latin typeface="CG Times" charset="0"/>
                    <a:ea typeface="MS PGothic" charset="0"/>
                    <a:cs typeface="MS PGothic" charset="0"/>
                  </a:defRPr>
                </a:lvl2pPr>
                <a:lvl3pPr marL="1143000" indent="-228600" eaLnBrk="0" hangingPunct="0">
                  <a:defRPr sz="1000" b="1">
                    <a:solidFill>
                      <a:schemeClr val="tx1"/>
                    </a:solidFill>
                    <a:latin typeface="CG Times" charset="0"/>
                    <a:ea typeface="MS PGothic" charset="0"/>
                    <a:cs typeface="MS PGothic" charset="0"/>
                  </a:defRPr>
                </a:lvl3pPr>
                <a:lvl4pPr marL="1600200" indent="-228600" eaLnBrk="0" hangingPunct="0">
                  <a:defRPr sz="1000" b="1">
                    <a:solidFill>
                      <a:schemeClr val="tx1"/>
                    </a:solidFill>
                    <a:latin typeface="CG Times" charset="0"/>
                    <a:ea typeface="MS PGothic" charset="0"/>
                    <a:cs typeface="MS PGothic" charset="0"/>
                  </a:defRPr>
                </a:lvl4pPr>
                <a:lvl5pPr marL="2057400" indent="-228600" eaLnBrk="0" hangingPunct="0">
                  <a:defRPr sz="1000" b="1">
                    <a:solidFill>
                      <a:schemeClr val="tx1"/>
                    </a:solidFill>
                    <a:latin typeface="CG Times" charset="0"/>
                    <a:ea typeface="MS PGothic" charset="0"/>
                    <a:cs typeface="MS PGothic" charset="0"/>
                  </a:defRPr>
                </a:lvl5pPr>
                <a:lvl6pPr marL="2514600" indent="-228600" eaLnBrk="0" fontAlgn="base" hangingPunct="0">
                  <a:spcBef>
                    <a:spcPct val="0"/>
                  </a:spcBef>
                  <a:spcAft>
                    <a:spcPct val="0"/>
                  </a:spcAft>
                  <a:defRPr sz="1000" b="1">
                    <a:solidFill>
                      <a:schemeClr val="tx1"/>
                    </a:solidFill>
                    <a:latin typeface="CG Times" charset="0"/>
                    <a:ea typeface="MS PGothic" charset="0"/>
                    <a:cs typeface="MS PGothic" charset="0"/>
                  </a:defRPr>
                </a:lvl6pPr>
                <a:lvl7pPr marL="2971800" indent="-228600" eaLnBrk="0" fontAlgn="base" hangingPunct="0">
                  <a:spcBef>
                    <a:spcPct val="0"/>
                  </a:spcBef>
                  <a:spcAft>
                    <a:spcPct val="0"/>
                  </a:spcAft>
                  <a:defRPr sz="1000" b="1">
                    <a:solidFill>
                      <a:schemeClr val="tx1"/>
                    </a:solidFill>
                    <a:latin typeface="CG Times" charset="0"/>
                    <a:ea typeface="MS PGothic" charset="0"/>
                    <a:cs typeface="MS PGothic" charset="0"/>
                  </a:defRPr>
                </a:lvl7pPr>
                <a:lvl8pPr marL="3429000" indent="-228600" eaLnBrk="0" fontAlgn="base" hangingPunct="0">
                  <a:spcBef>
                    <a:spcPct val="0"/>
                  </a:spcBef>
                  <a:spcAft>
                    <a:spcPct val="0"/>
                  </a:spcAft>
                  <a:defRPr sz="1000" b="1">
                    <a:solidFill>
                      <a:schemeClr val="tx1"/>
                    </a:solidFill>
                    <a:latin typeface="CG Times" charset="0"/>
                    <a:ea typeface="MS PGothic" charset="0"/>
                    <a:cs typeface="MS PGothic" charset="0"/>
                  </a:defRPr>
                </a:lvl8pPr>
                <a:lvl9pPr marL="3886200" indent="-228600" eaLnBrk="0" fontAlgn="base" hangingPunct="0">
                  <a:spcBef>
                    <a:spcPct val="0"/>
                  </a:spcBef>
                  <a:spcAft>
                    <a:spcPct val="0"/>
                  </a:spcAft>
                  <a:defRPr sz="1000" b="1">
                    <a:solidFill>
                      <a:schemeClr val="tx1"/>
                    </a:solidFill>
                    <a:latin typeface="CG Times" charset="0"/>
                    <a:ea typeface="MS PGothic" charset="0"/>
                    <a:cs typeface="MS PGothic" charset="0"/>
                  </a:defRPr>
                </a:lvl9pPr>
              </a:lstStyle>
              <a:p>
                <a:pPr algn="ctr" eaLnBrk="1" hangingPunct="1"/>
                <a:r>
                  <a:rPr lang="en-US" sz="1400">
                    <a:solidFill>
                      <a:srgbClr val="FFFFCC"/>
                    </a:solidFill>
                    <a:ea typeface="ＭＳ Ｐゴシック" charset="0"/>
                    <a:cs typeface="ＭＳ Ｐゴシック" charset="0"/>
                  </a:rPr>
                  <a:t>Data Access</a:t>
                </a:r>
              </a:p>
            </p:txBody>
          </p:sp>
        </p:grpSp>
        <p:grpSp>
          <p:nvGrpSpPr>
            <p:cNvPr id="34" name="Group 1"/>
            <p:cNvGrpSpPr>
              <a:grpSpLocks/>
            </p:cNvGrpSpPr>
            <p:nvPr/>
          </p:nvGrpSpPr>
          <p:grpSpPr bwMode="auto">
            <a:xfrm>
              <a:off x="5938326" y="3968495"/>
              <a:ext cx="780874" cy="480451"/>
              <a:chOff x="1383778" y="5869193"/>
              <a:chExt cx="1142897" cy="480425"/>
            </a:xfrm>
          </p:grpSpPr>
          <p:sp>
            <p:nvSpPr>
              <p:cNvPr id="51" name="AutoShape 36"/>
              <p:cNvSpPr>
                <a:spLocks noChangeArrowheads="1"/>
              </p:cNvSpPr>
              <p:nvPr/>
            </p:nvSpPr>
            <p:spPr bwMode="auto">
              <a:xfrm>
                <a:off x="1383778" y="5869193"/>
                <a:ext cx="1142897" cy="480425"/>
              </a:xfrm>
              <a:prstGeom prst="flowChartMagneticDisk">
                <a:avLst/>
              </a:prstGeom>
              <a:ln>
                <a:headEnd/>
                <a:tailEnd/>
              </a:ln>
            </p:spPr>
            <p:style>
              <a:lnRef idx="0">
                <a:schemeClr val="accent5"/>
              </a:lnRef>
              <a:fillRef idx="3">
                <a:schemeClr val="accent5"/>
              </a:fillRef>
              <a:effectRef idx="3">
                <a:schemeClr val="accent5"/>
              </a:effectRef>
              <a:fontRef idx="minor">
                <a:schemeClr val="lt1"/>
              </a:fontRef>
            </p:style>
            <p:txBody>
              <a:bodyPr wrap="none" anchor="ctr"/>
              <a:lstStyle/>
              <a:p>
                <a:pPr>
                  <a:defRPr/>
                </a:pPr>
                <a:endParaRPr lang="en-US" sz="1100" dirty="0">
                  <a:solidFill>
                    <a:srgbClr val="000000"/>
                  </a:solidFill>
                  <a:latin typeface="Arial"/>
                </a:endParaRPr>
              </a:p>
            </p:txBody>
          </p:sp>
          <p:sp>
            <p:nvSpPr>
              <p:cNvPr id="52" name="Text Box 51"/>
              <p:cNvSpPr txBox="1">
                <a:spLocks noChangeArrowheads="1"/>
              </p:cNvSpPr>
              <p:nvPr/>
            </p:nvSpPr>
            <p:spPr bwMode="auto">
              <a:xfrm>
                <a:off x="1391306" y="5945475"/>
                <a:ext cx="113117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000" b="1">
                    <a:solidFill>
                      <a:schemeClr val="tx1"/>
                    </a:solidFill>
                    <a:latin typeface="CG Times" charset="0"/>
                    <a:ea typeface="MS PGothic" charset="0"/>
                    <a:cs typeface="MS PGothic" charset="0"/>
                  </a:defRPr>
                </a:lvl1pPr>
                <a:lvl2pPr marL="742950" indent="-285750" eaLnBrk="0" hangingPunct="0">
                  <a:defRPr sz="1000" b="1">
                    <a:solidFill>
                      <a:schemeClr val="tx1"/>
                    </a:solidFill>
                    <a:latin typeface="CG Times" charset="0"/>
                    <a:ea typeface="MS PGothic" charset="0"/>
                    <a:cs typeface="MS PGothic" charset="0"/>
                  </a:defRPr>
                </a:lvl2pPr>
                <a:lvl3pPr marL="1143000" indent="-228600" eaLnBrk="0" hangingPunct="0">
                  <a:defRPr sz="1000" b="1">
                    <a:solidFill>
                      <a:schemeClr val="tx1"/>
                    </a:solidFill>
                    <a:latin typeface="CG Times" charset="0"/>
                    <a:ea typeface="MS PGothic" charset="0"/>
                    <a:cs typeface="MS PGothic" charset="0"/>
                  </a:defRPr>
                </a:lvl3pPr>
                <a:lvl4pPr marL="1600200" indent="-228600" eaLnBrk="0" hangingPunct="0">
                  <a:defRPr sz="1000" b="1">
                    <a:solidFill>
                      <a:schemeClr val="tx1"/>
                    </a:solidFill>
                    <a:latin typeface="CG Times" charset="0"/>
                    <a:ea typeface="MS PGothic" charset="0"/>
                    <a:cs typeface="MS PGothic" charset="0"/>
                  </a:defRPr>
                </a:lvl4pPr>
                <a:lvl5pPr marL="2057400" indent="-228600" eaLnBrk="0" hangingPunct="0">
                  <a:defRPr sz="1000" b="1">
                    <a:solidFill>
                      <a:schemeClr val="tx1"/>
                    </a:solidFill>
                    <a:latin typeface="CG Times" charset="0"/>
                    <a:ea typeface="MS PGothic" charset="0"/>
                    <a:cs typeface="MS PGothic" charset="0"/>
                  </a:defRPr>
                </a:lvl5pPr>
                <a:lvl6pPr marL="2514600" indent="-228600" eaLnBrk="0" fontAlgn="base" hangingPunct="0">
                  <a:spcBef>
                    <a:spcPct val="0"/>
                  </a:spcBef>
                  <a:spcAft>
                    <a:spcPct val="0"/>
                  </a:spcAft>
                  <a:defRPr sz="1000" b="1">
                    <a:solidFill>
                      <a:schemeClr val="tx1"/>
                    </a:solidFill>
                    <a:latin typeface="CG Times" charset="0"/>
                    <a:ea typeface="MS PGothic" charset="0"/>
                    <a:cs typeface="MS PGothic" charset="0"/>
                  </a:defRPr>
                </a:lvl6pPr>
                <a:lvl7pPr marL="2971800" indent="-228600" eaLnBrk="0" fontAlgn="base" hangingPunct="0">
                  <a:spcBef>
                    <a:spcPct val="0"/>
                  </a:spcBef>
                  <a:spcAft>
                    <a:spcPct val="0"/>
                  </a:spcAft>
                  <a:defRPr sz="1000" b="1">
                    <a:solidFill>
                      <a:schemeClr val="tx1"/>
                    </a:solidFill>
                    <a:latin typeface="CG Times" charset="0"/>
                    <a:ea typeface="MS PGothic" charset="0"/>
                    <a:cs typeface="MS PGothic" charset="0"/>
                  </a:defRPr>
                </a:lvl7pPr>
                <a:lvl8pPr marL="3429000" indent="-228600" eaLnBrk="0" fontAlgn="base" hangingPunct="0">
                  <a:spcBef>
                    <a:spcPct val="0"/>
                  </a:spcBef>
                  <a:spcAft>
                    <a:spcPct val="0"/>
                  </a:spcAft>
                  <a:defRPr sz="1000" b="1">
                    <a:solidFill>
                      <a:schemeClr val="tx1"/>
                    </a:solidFill>
                    <a:latin typeface="CG Times" charset="0"/>
                    <a:ea typeface="MS PGothic" charset="0"/>
                    <a:cs typeface="MS PGothic" charset="0"/>
                  </a:defRPr>
                </a:lvl8pPr>
                <a:lvl9pPr marL="3886200" indent="-228600" eaLnBrk="0" fontAlgn="base" hangingPunct="0">
                  <a:spcBef>
                    <a:spcPct val="0"/>
                  </a:spcBef>
                  <a:spcAft>
                    <a:spcPct val="0"/>
                  </a:spcAft>
                  <a:defRPr sz="1000" b="1">
                    <a:solidFill>
                      <a:schemeClr val="tx1"/>
                    </a:solidFill>
                    <a:latin typeface="CG Times" charset="0"/>
                    <a:ea typeface="MS PGothic" charset="0"/>
                    <a:cs typeface="MS PGothic" charset="0"/>
                  </a:defRPr>
                </a:lvl9pPr>
              </a:lstStyle>
              <a:p>
                <a:pPr algn="ctr" eaLnBrk="1" hangingPunct="1"/>
                <a:r>
                  <a:rPr lang="en-US" sz="900">
                    <a:solidFill>
                      <a:srgbClr val="000000"/>
                    </a:solidFill>
                    <a:ea typeface="ＭＳ Ｐゴシック" charset="0"/>
                    <a:cs typeface="ＭＳ Ｐゴシック" charset="0"/>
                  </a:rPr>
                  <a:t>Geospatial Data</a:t>
                </a:r>
              </a:p>
            </p:txBody>
          </p:sp>
        </p:grpSp>
        <p:sp>
          <p:nvSpPr>
            <p:cNvPr id="35" name="TextBox 63"/>
            <p:cNvSpPr txBox="1">
              <a:spLocks noChangeArrowheads="1"/>
            </p:cNvSpPr>
            <p:nvPr/>
          </p:nvSpPr>
          <p:spPr bwMode="auto">
            <a:xfrm>
              <a:off x="668275" y="3708463"/>
              <a:ext cx="914444" cy="9144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lstStyle>
              <a:lvl1pPr eaLnBrk="0" hangingPunct="0">
                <a:defRPr sz="1000" b="1">
                  <a:solidFill>
                    <a:schemeClr val="tx1"/>
                  </a:solidFill>
                  <a:latin typeface="CG Times" charset="0"/>
                  <a:ea typeface="MS PGothic" charset="0"/>
                  <a:cs typeface="MS PGothic" charset="0"/>
                </a:defRPr>
              </a:lvl1pPr>
              <a:lvl2pPr marL="742950" indent="-285750" eaLnBrk="0" hangingPunct="0">
                <a:defRPr sz="1000" b="1">
                  <a:solidFill>
                    <a:schemeClr val="tx1"/>
                  </a:solidFill>
                  <a:latin typeface="CG Times" charset="0"/>
                  <a:ea typeface="MS PGothic" charset="0"/>
                  <a:cs typeface="MS PGothic" charset="0"/>
                </a:defRPr>
              </a:lvl2pPr>
              <a:lvl3pPr marL="1143000" indent="-228600" eaLnBrk="0" hangingPunct="0">
                <a:defRPr sz="1000" b="1">
                  <a:solidFill>
                    <a:schemeClr val="tx1"/>
                  </a:solidFill>
                  <a:latin typeface="CG Times" charset="0"/>
                  <a:ea typeface="MS PGothic" charset="0"/>
                  <a:cs typeface="MS PGothic" charset="0"/>
                </a:defRPr>
              </a:lvl3pPr>
              <a:lvl4pPr marL="1600200" indent="-228600" eaLnBrk="0" hangingPunct="0">
                <a:defRPr sz="1000" b="1">
                  <a:solidFill>
                    <a:schemeClr val="tx1"/>
                  </a:solidFill>
                  <a:latin typeface="CG Times" charset="0"/>
                  <a:ea typeface="MS PGothic" charset="0"/>
                  <a:cs typeface="MS PGothic" charset="0"/>
                </a:defRPr>
              </a:lvl4pPr>
              <a:lvl5pPr marL="2057400" indent="-228600" eaLnBrk="0" hangingPunct="0">
                <a:defRPr sz="1000" b="1">
                  <a:solidFill>
                    <a:schemeClr val="tx1"/>
                  </a:solidFill>
                  <a:latin typeface="CG Times" charset="0"/>
                  <a:ea typeface="MS PGothic" charset="0"/>
                  <a:cs typeface="MS PGothic" charset="0"/>
                </a:defRPr>
              </a:lvl5pPr>
              <a:lvl6pPr marL="2514600" indent="-228600" eaLnBrk="0" fontAlgn="base" hangingPunct="0">
                <a:spcBef>
                  <a:spcPct val="0"/>
                </a:spcBef>
                <a:spcAft>
                  <a:spcPct val="0"/>
                </a:spcAft>
                <a:defRPr sz="1000" b="1">
                  <a:solidFill>
                    <a:schemeClr val="tx1"/>
                  </a:solidFill>
                  <a:latin typeface="CG Times" charset="0"/>
                  <a:ea typeface="MS PGothic" charset="0"/>
                  <a:cs typeface="MS PGothic" charset="0"/>
                </a:defRPr>
              </a:lvl6pPr>
              <a:lvl7pPr marL="2971800" indent="-228600" eaLnBrk="0" fontAlgn="base" hangingPunct="0">
                <a:spcBef>
                  <a:spcPct val="0"/>
                </a:spcBef>
                <a:spcAft>
                  <a:spcPct val="0"/>
                </a:spcAft>
                <a:defRPr sz="1000" b="1">
                  <a:solidFill>
                    <a:schemeClr val="tx1"/>
                  </a:solidFill>
                  <a:latin typeface="CG Times" charset="0"/>
                  <a:ea typeface="MS PGothic" charset="0"/>
                  <a:cs typeface="MS PGothic" charset="0"/>
                </a:defRPr>
              </a:lvl7pPr>
              <a:lvl8pPr marL="3429000" indent="-228600" eaLnBrk="0" fontAlgn="base" hangingPunct="0">
                <a:spcBef>
                  <a:spcPct val="0"/>
                </a:spcBef>
                <a:spcAft>
                  <a:spcPct val="0"/>
                </a:spcAft>
                <a:defRPr sz="1000" b="1">
                  <a:solidFill>
                    <a:schemeClr val="tx1"/>
                  </a:solidFill>
                  <a:latin typeface="CG Times" charset="0"/>
                  <a:ea typeface="MS PGothic" charset="0"/>
                  <a:cs typeface="MS PGothic" charset="0"/>
                </a:defRPr>
              </a:lvl8pPr>
              <a:lvl9pPr marL="3886200" indent="-228600" eaLnBrk="0" fontAlgn="base" hangingPunct="0">
                <a:spcBef>
                  <a:spcPct val="0"/>
                </a:spcBef>
                <a:spcAft>
                  <a:spcPct val="0"/>
                </a:spcAft>
                <a:defRPr sz="1000" b="1">
                  <a:solidFill>
                    <a:schemeClr val="tx1"/>
                  </a:solidFill>
                  <a:latin typeface="CG Times" charset="0"/>
                  <a:ea typeface="MS PGothic" charset="0"/>
                  <a:cs typeface="MS PGothic" charset="0"/>
                </a:defRPr>
              </a:lvl9pPr>
            </a:lstStyle>
            <a:p>
              <a:pPr eaLnBrk="1" hangingPunct="1"/>
              <a:r>
                <a:rPr lang="en-US" sz="1800" dirty="0">
                  <a:solidFill>
                    <a:srgbClr val="002060"/>
                  </a:solidFill>
                </a:rPr>
                <a:t>Data</a:t>
              </a:r>
            </a:p>
            <a:p>
              <a:pPr eaLnBrk="1" hangingPunct="1"/>
              <a:r>
                <a:rPr lang="en-US" sz="1800" dirty="0">
                  <a:solidFill>
                    <a:srgbClr val="002060"/>
                  </a:solidFill>
                </a:rPr>
                <a:t>Layer</a:t>
              </a:r>
            </a:p>
          </p:txBody>
        </p:sp>
        <p:grpSp>
          <p:nvGrpSpPr>
            <p:cNvPr id="36" name="Group 65"/>
            <p:cNvGrpSpPr>
              <a:grpSpLocks/>
            </p:cNvGrpSpPr>
            <p:nvPr/>
          </p:nvGrpSpPr>
          <p:grpSpPr bwMode="auto">
            <a:xfrm>
              <a:off x="1784744" y="4481157"/>
              <a:ext cx="5479282" cy="331319"/>
              <a:chOff x="341314" y="3978274"/>
              <a:chExt cx="2369817" cy="365605"/>
            </a:xfrm>
          </p:grpSpPr>
          <p:sp>
            <p:nvSpPr>
              <p:cNvPr id="49" name="Rounded Rectangle 48"/>
              <p:cNvSpPr/>
              <p:nvPr/>
            </p:nvSpPr>
            <p:spPr bwMode="auto">
              <a:xfrm rot="16200000">
                <a:off x="1344033" y="2975777"/>
                <a:ext cx="364370" cy="237014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900" dirty="0">
                  <a:solidFill>
                    <a:srgbClr val="FFFFFF"/>
                  </a:solidFill>
                  <a:latin typeface="Arial"/>
                </a:endParaRPr>
              </a:p>
            </p:txBody>
          </p:sp>
          <p:sp>
            <p:nvSpPr>
              <p:cNvPr id="50" name="TextBox 150"/>
              <p:cNvSpPr txBox="1">
                <a:spLocks noChangeArrowheads="1"/>
              </p:cNvSpPr>
              <p:nvPr/>
            </p:nvSpPr>
            <p:spPr bwMode="auto">
              <a:xfrm>
                <a:off x="790820" y="4001798"/>
                <a:ext cx="131395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000" b="1">
                    <a:solidFill>
                      <a:schemeClr val="tx1"/>
                    </a:solidFill>
                    <a:latin typeface="CG Times" charset="0"/>
                    <a:ea typeface="MS PGothic" charset="0"/>
                    <a:cs typeface="MS PGothic" charset="0"/>
                  </a:defRPr>
                </a:lvl1pPr>
                <a:lvl2pPr marL="742950" indent="-285750" eaLnBrk="0" hangingPunct="0">
                  <a:defRPr sz="1000" b="1">
                    <a:solidFill>
                      <a:schemeClr val="tx1"/>
                    </a:solidFill>
                    <a:latin typeface="CG Times" charset="0"/>
                    <a:ea typeface="MS PGothic" charset="0"/>
                    <a:cs typeface="MS PGothic" charset="0"/>
                  </a:defRPr>
                </a:lvl2pPr>
                <a:lvl3pPr marL="1143000" indent="-228600" eaLnBrk="0" hangingPunct="0">
                  <a:defRPr sz="1000" b="1">
                    <a:solidFill>
                      <a:schemeClr val="tx1"/>
                    </a:solidFill>
                    <a:latin typeface="CG Times" charset="0"/>
                    <a:ea typeface="MS PGothic" charset="0"/>
                    <a:cs typeface="MS PGothic" charset="0"/>
                  </a:defRPr>
                </a:lvl3pPr>
                <a:lvl4pPr marL="1600200" indent="-228600" eaLnBrk="0" hangingPunct="0">
                  <a:defRPr sz="1000" b="1">
                    <a:solidFill>
                      <a:schemeClr val="tx1"/>
                    </a:solidFill>
                    <a:latin typeface="CG Times" charset="0"/>
                    <a:ea typeface="MS PGothic" charset="0"/>
                    <a:cs typeface="MS PGothic" charset="0"/>
                  </a:defRPr>
                </a:lvl4pPr>
                <a:lvl5pPr marL="2057400" indent="-228600" eaLnBrk="0" hangingPunct="0">
                  <a:defRPr sz="1000" b="1">
                    <a:solidFill>
                      <a:schemeClr val="tx1"/>
                    </a:solidFill>
                    <a:latin typeface="CG Times" charset="0"/>
                    <a:ea typeface="MS PGothic" charset="0"/>
                    <a:cs typeface="MS PGothic" charset="0"/>
                  </a:defRPr>
                </a:lvl5pPr>
                <a:lvl6pPr marL="2514600" indent="-228600" eaLnBrk="0" fontAlgn="base" hangingPunct="0">
                  <a:spcBef>
                    <a:spcPct val="0"/>
                  </a:spcBef>
                  <a:spcAft>
                    <a:spcPct val="0"/>
                  </a:spcAft>
                  <a:defRPr sz="1000" b="1">
                    <a:solidFill>
                      <a:schemeClr val="tx1"/>
                    </a:solidFill>
                    <a:latin typeface="CG Times" charset="0"/>
                    <a:ea typeface="MS PGothic" charset="0"/>
                    <a:cs typeface="MS PGothic" charset="0"/>
                  </a:defRPr>
                </a:lvl6pPr>
                <a:lvl7pPr marL="2971800" indent="-228600" eaLnBrk="0" fontAlgn="base" hangingPunct="0">
                  <a:spcBef>
                    <a:spcPct val="0"/>
                  </a:spcBef>
                  <a:spcAft>
                    <a:spcPct val="0"/>
                  </a:spcAft>
                  <a:defRPr sz="1000" b="1">
                    <a:solidFill>
                      <a:schemeClr val="tx1"/>
                    </a:solidFill>
                    <a:latin typeface="CG Times" charset="0"/>
                    <a:ea typeface="MS PGothic" charset="0"/>
                    <a:cs typeface="MS PGothic" charset="0"/>
                  </a:defRPr>
                </a:lvl7pPr>
                <a:lvl8pPr marL="3429000" indent="-228600" eaLnBrk="0" fontAlgn="base" hangingPunct="0">
                  <a:spcBef>
                    <a:spcPct val="0"/>
                  </a:spcBef>
                  <a:spcAft>
                    <a:spcPct val="0"/>
                  </a:spcAft>
                  <a:defRPr sz="1000" b="1">
                    <a:solidFill>
                      <a:schemeClr val="tx1"/>
                    </a:solidFill>
                    <a:latin typeface="CG Times" charset="0"/>
                    <a:ea typeface="MS PGothic" charset="0"/>
                    <a:cs typeface="MS PGothic" charset="0"/>
                  </a:defRPr>
                </a:lvl8pPr>
                <a:lvl9pPr marL="3886200" indent="-228600" eaLnBrk="0" fontAlgn="base" hangingPunct="0">
                  <a:spcBef>
                    <a:spcPct val="0"/>
                  </a:spcBef>
                  <a:spcAft>
                    <a:spcPct val="0"/>
                  </a:spcAft>
                  <a:defRPr sz="1000" b="1">
                    <a:solidFill>
                      <a:schemeClr val="tx1"/>
                    </a:solidFill>
                    <a:latin typeface="CG Times" charset="0"/>
                    <a:ea typeface="MS PGothic" charset="0"/>
                    <a:cs typeface="MS PGothic" charset="0"/>
                  </a:defRPr>
                </a:lvl9pPr>
              </a:lstStyle>
              <a:p>
                <a:pPr algn="ctr" eaLnBrk="1" hangingPunct="1"/>
                <a:r>
                  <a:rPr lang="en-US" sz="1400" dirty="0">
                    <a:solidFill>
                      <a:srgbClr val="FFFFCC"/>
                    </a:solidFill>
                    <a:ea typeface="ＭＳ Ｐゴシック" charset="0"/>
                    <a:cs typeface="ＭＳ Ｐゴシック" charset="0"/>
                  </a:rPr>
                  <a:t>Data Ingest and Quality Checking</a:t>
                </a:r>
              </a:p>
            </p:txBody>
          </p:sp>
        </p:grpSp>
        <p:grpSp>
          <p:nvGrpSpPr>
            <p:cNvPr id="37" name="Group 69"/>
            <p:cNvGrpSpPr>
              <a:grpSpLocks/>
            </p:cNvGrpSpPr>
            <p:nvPr/>
          </p:nvGrpSpPr>
          <p:grpSpPr bwMode="auto">
            <a:xfrm>
              <a:off x="1898553" y="3964179"/>
              <a:ext cx="786054" cy="489081"/>
              <a:chOff x="3555724" y="6084783"/>
              <a:chExt cx="1150478" cy="489055"/>
            </a:xfrm>
          </p:grpSpPr>
          <p:sp>
            <p:nvSpPr>
              <p:cNvPr id="47" name="AutoShape 36"/>
              <p:cNvSpPr>
                <a:spLocks noChangeArrowheads="1"/>
              </p:cNvSpPr>
              <p:nvPr/>
            </p:nvSpPr>
            <p:spPr bwMode="auto">
              <a:xfrm>
                <a:off x="3555724" y="6084783"/>
                <a:ext cx="1150478" cy="489055"/>
              </a:xfrm>
              <a:prstGeom prst="flowChartMagneticDisk">
                <a:avLst/>
              </a:prstGeom>
              <a:ln>
                <a:headEnd/>
                <a:tailEnd/>
              </a:ln>
            </p:spPr>
            <p:style>
              <a:lnRef idx="0">
                <a:schemeClr val="accent5"/>
              </a:lnRef>
              <a:fillRef idx="3">
                <a:schemeClr val="accent5"/>
              </a:fillRef>
              <a:effectRef idx="3">
                <a:schemeClr val="accent5"/>
              </a:effectRef>
              <a:fontRef idx="minor">
                <a:schemeClr val="lt1"/>
              </a:fontRef>
            </p:style>
            <p:txBody>
              <a:bodyPr wrap="none" anchor="ctr"/>
              <a:lstStyle/>
              <a:p>
                <a:pPr>
                  <a:defRPr/>
                </a:pPr>
                <a:endParaRPr lang="en-US" sz="1100" dirty="0">
                  <a:solidFill>
                    <a:srgbClr val="000000"/>
                  </a:solidFill>
                  <a:latin typeface="Arial"/>
                </a:endParaRPr>
              </a:p>
            </p:txBody>
          </p:sp>
          <p:sp>
            <p:nvSpPr>
              <p:cNvPr id="48" name="Text Box 51"/>
              <p:cNvSpPr txBox="1">
                <a:spLocks noChangeArrowheads="1"/>
              </p:cNvSpPr>
              <p:nvPr/>
            </p:nvSpPr>
            <p:spPr bwMode="auto">
              <a:xfrm>
                <a:off x="3635954" y="6129119"/>
                <a:ext cx="98905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000" b="1">
                    <a:solidFill>
                      <a:schemeClr val="tx1"/>
                    </a:solidFill>
                    <a:latin typeface="CG Times" charset="0"/>
                    <a:ea typeface="MS PGothic" charset="0"/>
                    <a:cs typeface="MS PGothic" charset="0"/>
                  </a:defRPr>
                </a:lvl1pPr>
                <a:lvl2pPr marL="742950" indent="-285750" eaLnBrk="0" hangingPunct="0">
                  <a:defRPr sz="1000" b="1">
                    <a:solidFill>
                      <a:schemeClr val="tx1"/>
                    </a:solidFill>
                    <a:latin typeface="CG Times" charset="0"/>
                    <a:ea typeface="MS PGothic" charset="0"/>
                    <a:cs typeface="MS PGothic" charset="0"/>
                  </a:defRPr>
                </a:lvl2pPr>
                <a:lvl3pPr marL="1143000" indent="-228600" eaLnBrk="0" hangingPunct="0">
                  <a:defRPr sz="1000" b="1">
                    <a:solidFill>
                      <a:schemeClr val="tx1"/>
                    </a:solidFill>
                    <a:latin typeface="CG Times" charset="0"/>
                    <a:ea typeface="MS PGothic" charset="0"/>
                    <a:cs typeface="MS PGothic" charset="0"/>
                  </a:defRPr>
                </a:lvl3pPr>
                <a:lvl4pPr marL="1600200" indent="-228600" eaLnBrk="0" hangingPunct="0">
                  <a:defRPr sz="1000" b="1">
                    <a:solidFill>
                      <a:schemeClr val="tx1"/>
                    </a:solidFill>
                    <a:latin typeface="CG Times" charset="0"/>
                    <a:ea typeface="MS PGothic" charset="0"/>
                    <a:cs typeface="MS PGothic" charset="0"/>
                  </a:defRPr>
                </a:lvl4pPr>
                <a:lvl5pPr marL="2057400" indent="-228600" eaLnBrk="0" hangingPunct="0">
                  <a:defRPr sz="1000" b="1">
                    <a:solidFill>
                      <a:schemeClr val="tx1"/>
                    </a:solidFill>
                    <a:latin typeface="CG Times" charset="0"/>
                    <a:ea typeface="MS PGothic" charset="0"/>
                    <a:cs typeface="MS PGothic" charset="0"/>
                  </a:defRPr>
                </a:lvl5pPr>
                <a:lvl6pPr marL="2514600" indent="-228600" eaLnBrk="0" fontAlgn="base" hangingPunct="0">
                  <a:spcBef>
                    <a:spcPct val="0"/>
                  </a:spcBef>
                  <a:spcAft>
                    <a:spcPct val="0"/>
                  </a:spcAft>
                  <a:defRPr sz="1000" b="1">
                    <a:solidFill>
                      <a:schemeClr val="tx1"/>
                    </a:solidFill>
                    <a:latin typeface="CG Times" charset="0"/>
                    <a:ea typeface="MS PGothic" charset="0"/>
                    <a:cs typeface="MS PGothic" charset="0"/>
                  </a:defRPr>
                </a:lvl6pPr>
                <a:lvl7pPr marL="2971800" indent="-228600" eaLnBrk="0" fontAlgn="base" hangingPunct="0">
                  <a:spcBef>
                    <a:spcPct val="0"/>
                  </a:spcBef>
                  <a:spcAft>
                    <a:spcPct val="0"/>
                  </a:spcAft>
                  <a:defRPr sz="1000" b="1">
                    <a:solidFill>
                      <a:schemeClr val="tx1"/>
                    </a:solidFill>
                    <a:latin typeface="CG Times" charset="0"/>
                    <a:ea typeface="MS PGothic" charset="0"/>
                    <a:cs typeface="MS PGothic" charset="0"/>
                  </a:defRPr>
                </a:lvl7pPr>
                <a:lvl8pPr marL="3429000" indent="-228600" eaLnBrk="0" fontAlgn="base" hangingPunct="0">
                  <a:spcBef>
                    <a:spcPct val="0"/>
                  </a:spcBef>
                  <a:spcAft>
                    <a:spcPct val="0"/>
                  </a:spcAft>
                  <a:defRPr sz="1000" b="1">
                    <a:solidFill>
                      <a:schemeClr val="tx1"/>
                    </a:solidFill>
                    <a:latin typeface="CG Times" charset="0"/>
                    <a:ea typeface="MS PGothic" charset="0"/>
                    <a:cs typeface="MS PGothic" charset="0"/>
                  </a:defRPr>
                </a:lvl8pPr>
                <a:lvl9pPr marL="3886200" indent="-228600" eaLnBrk="0" fontAlgn="base" hangingPunct="0">
                  <a:spcBef>
                    <a:spcPct val="0"/>
                  </a:spcBef>
                  <a:spcAft>
                    <a:spcPct val="0"/>
                  </a:spcAft>
                  <a:defRPr sz="1000" b="1">
                    <a:solidFill>
                      <a:schemeClr val="tx1"/>
                    </a:solidFill>
                    <a:latin typeface="CG Times" charset="0"/>
                    <a:ea typeface="MS PGothic" charset="0"/>
                    <a:cs typeface="MS PGothic" charset="0"/>
                  </a:defRPr>
                </a:lvl9pPr>
              </a:lstStyle>
              <a:p>
                <a:pPr algn="ctr" eaLnBrk="1" hangingPunct="1"/>
                <a:r>
                  <a:rPr lang="en-US" sz="900" dirty="0">
                    <a:solidFill>
                      <a:srgbClr val="000000"/>
                    </a:solidFill>
                    <a:ea typeface="ＭＳ Ｐゴシック" charset="0"/>
                    <a:cs typeface="ＭＳ Ｐゴシック" charset="0"/>
                  </a:rPr>
                  <a:t>Other</a:t>
                </a:r>
              </a:p>
              <a:p>
                <a:pPr algn="ctr" eaLnBrk="1" hangingPunct="1"/>
                <a:r>
                  <a:rPr lang="en-US" sz="900" dirty="0">
                    <a:solidFill>
                      <a:srgbClr val="000000"/>
                    </a:solidFill>
                    <a:ea typeface="ＭＳ Ｐゴシック" charset="0"/>
                    <a:cs typeface="ＭＳ Ｐゴシック" charset="0"/>
                  </a:rPr>
                  <a:t>Data</a:t>
                </a:r>
                <a:endParaRPr lang="en-US" sz="700" dirty="0">
                  <a:solidFill>
                    <a:srgbClr val="000000"/>
                  </a:solidFill>
                  <a:ea typeface="ＭＳ Ｐゴシック" charset="0"/>
                  <a:cs typeface="ＭＳ Ｐゴシック" charset="0"/>
                </a:endParaRPr>
              </a:p>
            </p:txBody>
          </p:sp>
        </p:grpSp>
        <p:grpSp>
          <p:nvGrpSpPr>
            <p:cNvPr id="38" name="Group 72"/>
            <p:cNvGrpSpPr>
              <a:grpSpLocks/>
            </p:cNvGrpSpPr>
            <p:nvPr/>
          </p:nvGrpSpPr>
          <p:grpSpPr bwMode="auto">
            <a:xfrm>
              <a:off x="2974671" y="3968495"/>
              <a:ext cx="780874" cy="480451"/>
              <a:chOff x="1383778" y="5869193"/>
              <a:chExt cx="1142897" cy="480425"/>
            </a:xfrm>
          </p:grpSpPr>
          <p:sp>
            <p:nvSpPr>
              <p:cNvPr id="45" name="AutoShape 36"/>
              <p:cNvSpPr>
                <a:spLocks noChangeArrowheads="1"/>
              </p:cNvSpPr>
              <p:nvPr/>
            </p:nvSpPr>
            <p:spPr bwMode="auto">
              <a:xfrm>
                <a:off x="1383778" y="5869193"/>
                <a:ext cx="1142897" cy="480425"/>
              </a:xfrm>
              <a:prstGeom prst="flowChartMagneticDisk">
                <a:avLst/>
              </a:prstGeom>
              <a:ln>
                <a:headEnd/>
                <a:tailEnd/>
              </a:ln>
            </p:spPr>
            <p:style>
              <a:lnRef idx="0">
                <a:schemeClr val="accent5"/>
              </a:lnRef>
              <a:fillRef idx="3">
                <a:schemeClr val="accent5"/>
              </a:fillRef>
              <a:effectRef idx="3">
                <a:schemeClr val="accent5"/>
              </a:effectRef>
              <a:fontRef idx="minor">
                <a:schemeClr val="lt1"/>
              </a:fontRef>
            </p:style>
            <p:txBody>
              <a:bodyPr wrap="none" anchor="ctr"/>
              <a:lstStyle/>
              <a:p>
                <a:pPr>
                  <a:defRPr/>
                </a:pPr>
                <a:endParaRPr lang="en-US" sz="1100" dirty="0">
                  <a:solidFill>
                    <a:srgbClr val="000000"/>
                  </a:solidFill>
                  <a:latin typeface="Arial"/>
                </a:endParaRPr>
              </a:p>
            </p:txBody>
          </p:sp>
          <p:sp>
            <p:nvSpPr>
              <p:cNvPr id="46" name="Text Box 51"/>
              <p:cNvSpPr txBox="1">
                <a:spLocks noChangeArrowheads="1"/>
              </p:cNvSpPr>
              <p:nvPr/>
            </p:nvSpPr>
            <p:spPr bwMode="auto">
              <a:xfrm>
                <a:off x="1391306" y="5945475"/>
                <a:ext cx="113117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000" b="1">
                    <a:solidFill>
                      <a:schemeClr val="tx1"/>
                    </a:solidFill>
                    <a:latin typeface="CG Times" charset="0"/>
                    <a:ea typeface="MS PGothic" charset="0"/>
                    <a:cs typeface="MS PGothic" charset="0"/>
                  </a:defRPr>
                </a:lvl1pPr>
                <a:lvl2pPr marL="742950" indent="-285750" eaLnBrk="0" hangingPunct="0">
                  <a:defRPr sz="1000" b="1">
                    <a:solidFill>
                      <a:schemeClr val="tx1"/>
                    </a:solidFill>
                    <a:latin typeface="CG Times" charset="0"/>
                    <a:ea typeface="MS PGothic" charset="0"/>
                    <a:cs typeface="MS PGothic" charset="0"/>
                  </a:defRPr>
                </a:lvl2pPr>
                <a:lvl3pPr marL="1143000" indent="-228600" eaLnBrk="0" hangingPunct="0">
                  <a:defRPr sz="1000" b="1">
                    <a:solidFill>
                      <a:schemeClr val="tx1"/>
                    </a:solidFill>
                    <a:latin typeface="CG Times" charset="0"/>
                    <a:ea typeface="MS PGothic" charset="0"/>
                    <a:cs typeface="MS PGothic" charset="0"/>
                  </a:defRPr>
                </a:lvl3pPr>
                <a:lvl4pPr marL="1600200" indent="-228600" eaLnBrk="0" hangingPunct="0">
                  <a:defRPr sz="1000" b="1">
                    <a:solidFill>
                      <a:schemeClr val="tx1"/>
                    </a:solidFill>
                    <a:latin typeface="CG Times" charset="0"/>
                    <a:ea typeface="MS PGothic" charset="0"/>
                    <a:cs typeface="MS PGothic" charset="0"/>
                  </a:defRPr>
                </a:lvl4pPr>
                <a:lvl5pPr marL="2057400" indent="-228600" eaLnBrk="0" hangingPunct="0">
                  <a:defRPr sz="1000" b="1">
                    <a:solidFill>
                      <a:schemeClr val="tx1"/>
                    </a:solidFill>
                    <a:latin typeface="CG Times" charset="0"/>
                    <a:ea typeface="MS PGothic" charset="0"/>
                    <a:cs typeface="MS PGothic" charset="0"/>
                  </a:defRPr>
                </a:lvl5pPr>
                <a:lvl6pPr marL="2514600" indent="-228600" eaLnBrk="0" fontAlgn="base" hangingPunct="0">
                  <a:spcBef>
                    <a:spcPct val="0"/>
                  </a:spcBef>
                  <a:spcAft>
                    <a:spcPct val="0"/>
                  </a:spcAft>
                  <a:defRPr sz="1000" b="1">
                    <a:solidFill>
                      <a:schemeClr val="tx1"/>
                    </a:solidFill>
                    <a:latin typeface="CG Times" charset="0"/>
                    <a:ea typeface="MS PGothic" charset="0"/>
                    <a:cs typeface="MS PGothic" charset="0"/>
                  </a:defRPr>
                </a:lvl6pPr>
                <a:lvl7pPr marL="2971800" indent="-228600" eaLnBrk="0" fontAlgn="base" hangingPunct="0">
                  <a:spcBef>
                    <a:spcPct val="0"/>
                  </a:spcBef>
                  <a:spcAft>
                    <a:spcPct val="0"/>
                  </a:spcAft>
                  <a:defRPr sz="1000" b="1">
                    <a:solidFill>
                      <a:schemeClr val="tx1"/>
                    </a:solidFill>
                    <a:latin typeface="CG Times" charset="0"/>
                    <a:ea typeface="MS PGothic" charset="0"/>
                    <a:cs typeface="MS PGothic" charset="0"/>
                  </a:defRPr>
                </a:lvl7pPr>
                <a:lvl8pPr marL="3429000" indent="-228600" eaLnBrk="0" fontAlgn="base" hangingPunct="0">
                  <a:spcBef>
                    <a:spcPct val="0"/>
                  </a:spcBef>
                  <a:spcAft>
                    <a:spcPct val="0"/>
                  </a:spcAft>
                  <a:defRPr sz="1000" b="1">
                    <a:solidFill>
                      <a:schemeClr val="tx1"/>
                    </a:solidFill>
                    <a:latin typeface="CG Times" charset="0"/>
                    <a:ea typeface="MS PGothic" charset="0"/>
                    <a:cs typeface="MS PGothic" charset="0"/>
                  </a:defRPr>
                </a:lvl8pPr>
                <a:lvl9pPr marL="3886200" indent="-228600" eaLnBrk="0" fontAlgn="base" hangingPunct="0">
                  <a:spcBef>
                    <a:spcPct val="0"/>
                  </a:spcBef>
                  <a:spcAft>
                    <a:spcPct val="0"/>
                  </a:spcAft>
                  <a:defRPr sz="1000" b="1">
                    <a:solidFill>
                      <a:schemeClr val="tx1"/>
                    </a:solidFill>
                    <a:latin typeface="CG Times" charset="0"/>
                    <a:ea typeface="MS PGothic" charset="0"/>
                    <a:cs typeface="MS PGothic" charset="0"/>
                  </a:defRPr>
                </a:lvl9pPr>
              </a:lstStyle>
              <a:p>
                <a:pPr algn="ctr" eaLnBrk="1" hangingPunct="1"/>
                <a:r>
                  <a:rPr lang="en-US" sz="900">
                    <a:solidFill>
                      <a:srgbClr val="000000"/>
                    </a:solidFill>
                    <a:ea typeface="ＭＳ Ｐゴシック" charset="0"/>
                    <a:cs typeface="ＭＳ Ｐゴシック" charset="0"/>
                  </a:rPr>
                  <a:t>Enterprise </a:t>
                </a:r>
                <a:br>
                  <a:rPr lang="en-US" sz="900">
                    <a:solidFill>
                      <a:srgbClr val="000000"/>
                    </a:solidFill>
                    <a:ea typeface="ＭＳ Ｐゴシック" charset="0"/>
                    <a:cs typeface="ＭＳ Ｐゴシック" charset="0"/>
                  </a:rPr>
                </a:br>
                <a:r>
                  <a:rPr lang="en-US" sz="900">
                    <a:solidFill>
                      <a:srgbClr val="000000"/>
                    </a:solidFill>
                    <a:ea typeface="ＭＳ Ｐゴシック" charset="0"/>
                    <a:cs typeface="ＭＳ Ｐゴシック" charset="0"/>
                  </a:rPr>
                  <a:t>Data</a:t>
                </a:r>
              </a:p>
            </p:txBody>
          </p:sp>
        </p:grpSp>
        <p:sp>
          <p:nvSpPr>
            <p:cNvPr id="39" name="Rounded Rectangle 75"/>
            <p:cNvSpPr>
              <a:spLocks noChangeArrowheads="1"/>
            </p:cNvSpPr>
            <p:nvPr/>
          </p:nvSpPr>
          <p:spPr bwMode="auto">
            <a:xfrm>
              <a:off x="2824052" y="3779720"/>
              <a:ext cx="4439975" cy="685244"/>
            </a:xfrm>
            <a:prstGeom prst="roundRect">
              <a:avLst>
                <a:gd name="adj" fmla="val 16667"/>
              </a:avLst>
            </a:prstGeom>
            <a:noFill/>
            <a:ln w="12700">
              <a:solidFill>
                <a:srgbClr val="969696"/>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a:p>
          </p:txBody>
        </p:sp>
        <p:sp>
          <p:nvSpPr>
            <p:cNvPr id="40" name="TextBox 76"/>
            <p:cNvSpPr txBox="1">
              <a:spLocks noChangeArrowheads="1"/>
            </p:cNvSpPr>
            <p:nvPr/>
          </p:nvSpPr>
          <p:spPr bwMode="auto">
            <a:xfrm>
              <a:off x="4803941" y="3737766"/>
              <a:ext cx="2391757" cy="2457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lstStyle>
              <a:lvl1pPr eaLnBrk="0" hangingPunct="0">
                <a:defRPr sz="1000" b="1">
                  <a:solidFill>
                    <a:schemeClr val="tx1"/>
                  </a:solidFill>
                  <a:latin typeface="CG Times" charset="0"/>
                  <a:ea typeface="MS PGothic" charset="0"/>
                  <a:cs typeface="MS PGothic" charset="0"/>
                </a:defRPr>
              </a:lvl1pPr>
              <a:lvl2pPr marL="742950" indent="-285750" eaLnBrk="0" hangingPunct="0">
                <a:defRPr sz="1000" b="1">
                  <a:solidFill>
                    <a:schemeClr val="tx1"/>
                  </a:solidFill>
                  <a:latin typeface="CG Times" charset="0"/>
                  <a:ea typeface="MS PGothic" charset="0"/>
                  <a:cs typeface="MS PGothic" charset="0"/>
                </a:defRPr>
              </a:lvl2pPr>
              <a:lvl3pPr marL="1143000" indent="-228600" eaLnBrk="0" hangingPunct="0">
                <a:defRPr sz="1000" b="1">
                  <a:solidFill>
                    <a:schemeClr val="tx1"/>
                  </a:solidFill>
                  <a:latin typeface="CG Times" charset="0"/>
                  <a:ea typeface="MS PGothic" charset="0"/>
                  <a:cs typeface="MS PGothic" charset="0"/>
                </a:defRPr>
              </a:lvl3pPr>
              <a:lvl4pPr marL="1600200" indent="-228600" eaLnBrk="0" hangingPunct="0">
                <a:defRPr sz="1000" b="1">
                  <a:solidFill>
                    <a:schemeClr val="tx1"/>
                  </a:solidFill>
                  <a:latin typeface="CG Times" charset="0"/>
                  <a:ea typeface="MS PGothic" charset="0"/>
                  <a:cs typeface="MS PGothic" charset="0"/>
                </a:defRPr>
              </a:lvl4pPr>
              <a:lvl5pPr marL="2057400" indent="-228600" eaLnBrk="0" hangingPunct="0">
                <a:defRPr sz="1000" b="1">
                  <a:solidFill>
                    <a:schemeClr val="tx1"/>
                  </a:solidFill>
                  <a:latin typeface="CG Times" charset="0"/>
                  <a:ea typeface="MS PGothic" charset="0"/>
                  <a:cs typeface="MS PGothic" charset="0"/>
                </a:defRPr>
              </a:lvl5pPr>
              <a:lvl6pPr marL="2514600" indent="-228600" eaLnBrk="0" fontAlgn="base" hangingPunct="0">
                <a:spcBef>
                  <a:spcPct val="0"/>
                </a:spcBef>
                <a:spcAft>
                  <a:spcPct val="0"/>
                </a:spcAft>
                <a:defRPr sz="1000" b="1">
                  <a:solidFill>
                    <a:schemeClr val="tx1"/>
                  </a:solidFill>
                  <a:latin typeface="CG Times" charset="0"/>
                  <a:ea typeface="MS PGothic" charset="0"/>
                  <a:cs typeface="MS PGothic" charset="0"/>
                </a:defRPr>
              </a:lvl6pPr>
              <a:lvl7pPr marL="2971800" indent="-228600" eaLnBrk="0" fontAlgn="base" hangingPunct="0">
                <a:spcBef>
                  <a:spcPct val="0"/>
                </a:spcBef>
                <a:spcAft>
                  <a:spcPct val="0"/>
                </a:spcAft>
                <a:defRPr sz="1000" b="1">
                  <a:solidFill>
                    <a:schemeClr val="tx1"/>
                  </a:solidFill>
                  <a:latin typeface="CG Times" charset="0"/>
                  <a:ea typeface="MS PGothic" charset="0"/>
                  <a:cs typeface="MS PGothic" charset="0"/>
                </a:defRPr>
              </a:lvl7pPr>
              <a:lvl8pPr marL="3429000" indent="-228600" eaLnBrk="0" fontAlgn="base" hangingPunct="0">
                <a:spcBef>
                  <a:spcPct val="0"/>
                </a:spcBef>
                <a:spcAft>
                  <a:spcPct val="0"/>
                </a:spcAft>
                <a:defRPr sz="1000" b="1">
                  <a:solidFill>
                    <a:schemeClr val="tx1"/>
                  </a:solidFill>
                  <a:latin typeface="CG Times" charset="0"/>
                  <a:ea typeface="MS PGothic" charset="0"/>
                  <a:cs typeface="MS PGothic" charset="0"/>
                </a:defRPr>
              </a:lvl8pPr>
              <a:lvl9pPr marL="3886200" indent="-228600" eaLnBrk="0" fontAlgn="base" hangingPunct="0">
                <a:spcBef>
                  <a:spcPct val="0"/>
                </a:spcBef>
                <a:spcAft>
                  <a:spcPct val="0"/>
                </a:spcAft>
                <a:defRPr sz="1000" b="1">
                  <a:solidFill>
                    <a:schemeClr val="tx1"/>
                  </a:solidFill>
                  <a:latin typeface="CG Times" charset="0"/>
                  <a:ea typeface="MS PGothic" charset="0"/>
                  <a:cs typeface="MS PGothic" charset="0"/>
                </a:defRPr>
              </a:lvl9pPr>
            </a:lstStyle>
            <a:p>
              <a:pPr algn="r" eaLnBrk="1" hangingPunct="1"/>
              <a:r>
                <a:rPr lang="en-US" sz="1100" dirty="0"/>
                <a:t>Urban/Municipal Database</a:t>
              </a:r>
            </a:p>
          </p:txBody>
        </p:sp>
        <p:sp>
          <p:nvSpPr>
            <p:cNvPr id="41" name="Rounded Rectangle 79"/>
            <p:cNvSpPr>
              <a:spLocks noChangeArrowheads="1"/>
            </p:cNvSpPr>
            <p:nvPr/>
          </p:nvSpPr>
          <p:spPr bwMode="auto">
            <a:xfrm>
              <a:off x="657225" y="3416587"/>
              <a:ext cx="7098851" cy="1395888"/>
            </a:xfrm>
            <a:prstGeom prst="roundRect">
              <a:avLst>
                <a:gd name="adj" fmla="val 16667"/>
              </a:avLst>
            </a:prstGeom>
            <a:noFill/>
            <a:ln w="12700">
              <a:solidFill>
                <a:srgbClr val="969696"/>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a:p>
          </p:txBody>
        </p:sp>
        <p:grpSp>
          <p:nvGrpSpPr>
            <p:cNvPr id="42" name="Group 88"/>
            <p:cNvGrpSpPr>
              <a:grpSpLocks/>
            </p:cNvGrpSpPr>
            <p:nvPr/>
          </p:nvGrpSpPr>
          <p:grpSpPr bwMode="auto">
            <a:xfrm>
              <a:off x="3900483" y="3964179"/>
              <a:ext cx="786054" cy="489081"/>
              <a:chOff x="3555724" y="6084783"/>
              <a:chExt cx="1150478" cy="489055"/>
            </a:xfrm>
          </p:grpSpPr>
          <p:sp>
            <p:nvSpPr>
              <p:cNvPr id="43" name="AutoShape 36"/>
              <p:cNvSpPr>
                <a:spLocks noChangeArrowheads="1"/>
              </p:cNvSpPr>
              <p:nvPr/>
            </p:nvSpPr>
            <p:spPr bwMode="auto">
              <a:xfrm>
                <a:off x="3555724" y="6084783"/>
                <a:ext cx="1150478" cy="489055"/>
              </a:xfrm>
              <a:prstGeom prst="flowChartMagneticDisk">
                <a:avLst/>
              </a:prstGeom>
              <a:ln>
                <a:headEnd/>
                <a:tailEnd/>
              </a:ln>
            </p:spPr>
            <p:style>
              <a:lnRef idx="0">
                <a:schemeClr val="accent5"/>
              </a:lnRef>
              <a:fillRef idx="3">
                <a:schemeClr val="accent5"/>
              </a:fillRef>
              <a:effectRef idx="3">
                <a:schemeClr val="accent5"/>
              </a:effectRef>
              <a:fontRef idx="minor">
                <a:schemeClr val="lt1"/>
              </a:fontRef>
            </p:style>
            <p:txBody>
              <a:bodyPr wrap="none" anchor="ctr"/>
              <a:lstStyle/>
              <a:p>
                <a:pPr>
                  <a:defRPr/>
                </a:pPr>
                <a:endParaRPr lang="en-US" sz="1100" dirty="0">
                  <a:solidFill>
                    <a:srgbClr val="000000"/>
                  </a:solidFill>
                  <a:latin typeface="Arial"/>
                </a:endParaRPr>
              </a:p>
            </p:txBody>
          </p:sp>
          <p:sp>
            <p:nvSpPr>
              <p:cNvPr id="44" name="Text Box 51"/>
              <p:cNvSpPr txBox="1">
                <a:spLocks noChangeArrowheads="1"/>
              </p:cNvSpPr>
              <p:nvPr/>
            </p:nvSpPr>
            <p:spPr bwMode="auto">
              <a:xfrm>
                <a:off x="3584971" y="6141981"/>
                <a:ext cx="108136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000" b="1">
                    <a:solidFill>
                      <a:schemeClr val="tx1"/>
                    </a:solidFill>
                    <a:latin typeface="CG Times" charset="0"/>
                    <a:ea typeface="MS PGothic" charset="0"/>
                    <a:cs typeface="MS PGothic" charset="0"/>
                  </a:defRPr>
                </a:lvl1pPr>
                <a:lvl2pPr marL="742950" indent="-285750" eaLnBrk="0" hangingPunct="0">
                  <a:defRPr sz="1000" b="1">
                    <a:solidFill>
                      <a:schemeClr val="tx1"/>
                    </a:solidFill>
                    <a:latin typeface="CG Times" charset="0"/>
                    <a:ea typeface="MS PGothic" charset="0"/>
                    <a:cs typeface="MS PGothic" charset="0"/>
                  </a:defRPr>
                </a:lvl2pPr>
                <a:lvl3pPr marL="1143000" indent="-228600" eaLnBrk="0" hangingPunct="0">
                  <a:defRPr sz="1000" b="1">
                    <a:solidFill>
                      <a:schemeClr val="tx1"/>
                    </a:solidFill>
                    <a:latin typeface="CG Times" charset="0"/>
                    <a:ea typeface="MS PGothic" charset="0"/>
                    <a:cs typeface="MS PGothic" charset="0"/>
                  </a:defRPr>
                </a:lvl3pPr>
                <a:lvl4pPr marL="1600200" indent="-228600" eaLnBrk="0" hangingPunct="0">
                  <a:defRPr sz="1000" b="1">
                    <a:solidFill>
                      <a:schemeClr val="tx1"/>
                    </a:solidFill>
                    <a:latin typeface="CG Times" charset="0"/>
                    <a:ea typeface="MS PGothic" charset="0"/>
                    <a:cs typeface="MS PGothic" charset="0"/>
                  </a:defRPr>
                </a:lvl4pPr>
                <a:lvl5pPr marL="2057400" indent="-228600" eaLnBrk="0" hangingPunct="0">
                  <a:defRPr sz="1000" b="1">
                    <a:solidFill>
                      <a:schemeClr val="tx1"/>
                    </a:solidFill>
                    <a:latin typeface="CG Times" charset="0"/>
                    <a:ea typeface="MS PGothic" charset="0"/>
                    <a:cs typeface="MS PGothic" charset="0"/>
                  </a:defRPr>
                </a:lvl5pPr>
                <a:lvl6pPr marL="2514600" indent="-228600" eaLnBrk="0" fontAlgn="base" hangingPunct="0">
                  <a:spcBef>
                    <a:spcPct val="0"/>
                  </a:spcBef>
                  <a:spcAft>
                    <a:spcPct val="0"/>
                  </a:spcAft>
                  <a:defRPr sz="1000" b="1">
                    <a:solidFill>
                      <a:schemeClr val="tx1"/>
                    </a:solidFill>
                    <a:latin typeface="CG Times" charset="0"/>
                    <a:ea typeface="MS PGothic" charset="0"/>
                    <a:cs typeface="MS PGothic" charset="0"/>
                  </a:defRPr>
                </a:lvl6pPr>
                <a:lvl7pPr marL="2971800" indent="-228600" eaLnBrk="0" fontAlgn="base" hangingPunct="0">
                  <a:spcBef>
                    <a:spcPct val="0"/>
                  </a:spcBef>
                  <a:spcAft>
                    <a:spcPct val="0"/>
                  </a:spcAft>
                  <a:defRPr sz="1000" b="1">
                    <a:solidFill>
                      <a:schemeClr val="tx1"/>
                    </a:solidFill>
                    <a:latin typeface="CG Times" charset="0"/>
                    <a:ea typeface="MS PGothic" charset="0"/>
                    <a:cs typeface="MS PGothic" charset="0"/>
                  </a:defRPr>
                </a:lvl7pPr>
                <a:lvl8pPr marL="3429000" indent="-228600" eaLnBrk="0" fontAlgn="base" hangingPunct="0">
                  <a:spcBef>
                    <a:spcPct val="0"/>
                  </a:spcBef>
                  <a:spcAft>
                    <a:spcPct val="0"/>
                  </a:spcAft>
                  <a:defRPr sz="1000" b="1">
                    <a:solidFill>
                      <a:schemeClr val="tx1"/>
                    </a:solidFill>
                    <a:latin typeface="CG Times" charset="0"/>
                    <a:ea typeface="MS PGothic" charset="0"/>
                    <a:cs typeface="MS PGothic" charset="0"/>
                  </a:defRPr>
                </a:lvl8pPr>
                <a:lvl9pPr marL="3886200" indent="-228600" eaLnBrk="0" fontAlgn="base" hangingPunct="0">
                  <a:spcBef>
                    <a:spcPct val="0"/>
                  </a:spcBef>
                  <a:spcAft>
                    <a:spcPct val="0"/>
                  </a:spcAft>
                  <a:defRPr sz="1000" b="1">
                    <a:solidFill>
                      <a:schemeClr val="tx1"/>
                    </a:solidFill>
                    <a:latin typeface="CG Times" charset="0"/>
                    <a:ea typeface="MS PGothic" charset="0"/>
                    <a:cs typeface="MS PGothic" charset="0"/>
                  </a:defRPr>
                </a:lvl9pPr>
              </a:lstStyle>
              <a:p>
                <a:pPr algn="ctr" eaLnBrk="1" hangingPunct="1"/>
                <a:r>
                  <a:rPr lang="en-US" sz="900">
                    <a:solidFill>
                      <a:srgbClr val="000000"/>
                    </a:solidFill>
                    <a:ea typeface="ＭＳ Ｐゴシック" charset="0"/>
                    <a:cs typeface="ＭＳ Ｐゴシック" charset="0"/>
                  </a:rPr>
                  <a:t>Economic</a:t>
                </a:r>
              </a:p>
              <a:p>
                <a:pPr algn="ctr" eaLnBrk="1" hangingPunct="1"/>
                <a:r>
                  <a:rPr lang="en-US" sz="900">
                    <a:solidFill>
                      <a:srgbClr val="000000"/>
                    </a:solidFill>
                    <a:ea typeface="ＭＳ Ｐゴシック" charset="0"/>
                    <a:cs typeface="ＭＳ Ｐゴシック" charset="0"/>
                  </a:rPr>
                  <a:t>Data</a:t>
                </a:r>
                <a:endParaRPr lang="en-US" sz="700">
                  <a:solidFill>
                    <a:srgbClr val="000000"/>
                  </a:solidFill>
                  <a:ea typeface="ＭＳ Ｐゴシック" charset="0"/>
                  <a:cs typeface="ＭＳ Ｐゴシック" charset="0"/>
                </a:endParaRPr>
              </a:p>
            </p:txBody>
          </p:sp>
        </p:grpSp>
      </p:grpSp>
      <p:grpSp>
        <p:nvGrpSpPr>
          <p:cNvPr id="57" name="Group 56"/>
          <p:cNvGrpSpPr/>
          <p:nvPr/>
        </p:nvGrpSpPr>
        <p:grpSpPr>
          <a:xfrm>
            <a:off x="259018" y="3405210"/>
            <a:ext cx="8132813" cy="820003"/>
            <a:chOff x="657225" y="2596584"/>
            <a:chExt cx="7098851" cy="820003"/>
          </a:xfrm>
        </p:grpSpPr>
        <p:grpSp>
          <p:nvGrpSpPr>
            <p:cNvPr id="58" name="Group 7"/>
            <p:cNvGrpSpPr>
              <a:grpSpLocks/>
            </p:cNvGrpSpPr>
            <p:nvPr/>
          </p:nvGrpSpPr>
          <p:grpSpPr bwMode="auto">
            <a:xfrm>
              <a:off x="1978786" y="2755976"/>
              <a:ext cx="1660876" cy="579226"/>
              <a:chOff x="2326623" y="3215098"/>
              <a:chExt cx="2114736" cy="579195"/>
            </a:xfrm>
          </p:grpSpPr>
          <p:sp>
            <p:nvSpPr>
              <p:cNvPr id="71" name="Rounded Rectangle 70"/>
              <p:cNvSpPr/>
              <p:nvPr/>
            </p:nvSpPr>
            <p:spPr bwMode="auto">
              <a:xfrm rot="16200000">
                <a:off x="3094107" y="2446569"/>
                <a:ext cx="579407" cy="211631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900" dirty="0">
                  <a:solidFill>
                    <a:srgbClr val="FFFFFF"/>
                  </a:solidFill>
                  <a:latin typeface="Arial"/>
                </a:endParaRPr>
              </a:p>
            </p:txBody>
          </p:sp>
          <p:sp>
            <p:nvSpPr>
              <p:cNvPr id="72" name="TextBox 188"/>
              <p:cNvSpPr txBox="1">
                <a:spLocks noChangeArrowheads="1"/>
              </p:cNvSpPr>
              <p:nvPr/>
            </p:nvSpPr>
            <p:spPr bwMode="auto">
              <a:xfrm>
                <a:off x="2669760" y="3237112"/>
                <a:ext cx="1492597"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000" b="1">
                    <a:solidFill>
                      <a:schemeClr val="tx1"/>
                    </a:solidFill>
                    <a:latin typeface="CG Times" charset="0"/>
                    <a:ea typeface="MS PGothic" charset="0"/>
                    <a:cs typeface="MS PGothic" charset="0"/>
                  </a:defRPr>
                </a:lvl1pPr>
                <a:lvl2pPr marL="742950" indent="-285750" eaLnBrk="0" hangingPunct="0">
                  <a:defRPr sz="1000" b="1">
                    <a:solidFill>
                      <a:schemeClr val="tx1"/>
                    </a:solidFill>
                    <a:latin typeface="CG Times" charset="0"/>
                    <a:ea typeface="MS PGothic" charset="0"/>
                    <a:cs typeface="MS PGothic" charset="0"/>
                  </a:defRPr>
                </a:lvl2pPr>
                <a:lvl3pPr marL="1143000" indent="-228600" eaLnBrk="0" hangingPunct="0">
                  <a:defRPr sz="1000" b="1">
                    <a:solidFill>
                      <a:schemeClr val="tx1"/>
                    </a:solidFill>
                    <a:latin typeface="CG Times" charset="0"/>
                    <a:ea typeface="MS PGothic" charset="0"/>
                    <a:cs typeface="MS PGothic" charset="0"/>
                  </a:defRPr>
                </a:lvl3pPr>
                <a:lvl4pPr marL="1600200" indent="-228600" eaLnBrk="0" hangingPunct="0">
                  <a:defRPr sz="1000" b="1">
                    <a:solidFill>
                      <a:schemeClr val="tx1"/>
                    </a:solidFill>
                    <a:latin typeface="CG Times" charset="0"/>
                    <a:ea typeface="MS PGothic" charset="0"/>
                    <a:cs typeface="MS PGothic" charset="0"/>
                  </a:defRPr>
                </a:lvl4pPr>
                <a:lvl5pPr marL="2057400" indent="-228600" eaLnBrk="0" hangingPunct="0">
                  <a:defRPr sz="1000" b="1">
                    <a:solidFill>
                      <a:schemeClr val="tx1"/>
                    </a:solidFill>
                    <a:latin typeface="CG Times" charset="0"/>
                    <a:ea typeface="MS PGothic" charset="0"/>
                    <a:cs typeface="MS PGothic" charset="0"/>
                  </a:defRPr>
                </a:lvl5pPr>
                <a:lvl6pPr marL="2514600" indent="-228600" eaLnBrk="0" fontAlgn="base" hangingPunct="0">
                  <a:spcBef>
                    <a:spcPct val="0"/>
                  </a:spcBef>
                  <a:spcAft>
                    <a:spcPct val="0"/>
                  </a:spcAft>
                  <a:defRPr sz="1000" b="1">
                    <a:solidFill>
                      <a:schemeClr val="tx1"/>
                    </a:solidFill>
                    <a:latin typeface="CG Times" charset="0"/>
                    <a:ea typeface="MS PGothic" charset="0"/>
                    <a:cs typeface="MS PGothic" charset="0"/>
                  </a:defRPr>
                </a:lvl6pPr>
                <a:lvl7pPr marL="2971800" indent="-228600" eaLnBrk="0" fontAlgn="base" hangingPunct="0">
                  <a:spcBef>
                    <a:spcPct val="0"/>
                  </a:spcBef>
                  <a:spcAft>
                    <a:spcPct val="0"/>
                  </a:spcAft>
                  <a:defRPr sz="1000" b="1">
                    <a:solidFill>
                      <a:schemeClr val="tx1"/>
                    </a:solidFill>
                    <a:latin typeface="CG Times" charset="0"/>
                    <a:ea typeface="MS PGothic" charset="0"/>
                    <a:cs typeface="MS PGothic" charset="0"/>
                  </a:defRPr>
                </a:lvl7pPr>
                <a:lvl8pPr marL="3429000" indent="-228600" eaLnBrk="0" fontAlgn="base" hangingPunct="0">
                  <a:spcBef>
                    <a:spcPct val="0"/>
                  </a:spcBef>
                  <a:spcAft>
                    <a:spcPct val="0"/>
                  </a:spcAft>
                  <a:defRPr sz="1000" b="1">
                    <a:solidFill>
                      <a:schemeClr val="tx1"/>
                    </a:solidFill>
                    <a:latin typeface="CG Times" charset="0"/>
                    <a:ea typeface="MS PGothic" charset="0"/>
                    <a:cs typeface="MS PGothic" charset="0"/>
                  </a:defRPr>
                </a:lvl8pPr>
                <a:lvl9pPr marL="3886200" indent="-228600" eaLnBrk="0" fontAlgn="base" hangingPunct="0">
                  <a:spcBef>
                    <a:spcPct val="0"/>
                  </a:spcBef>
                  <a:spcAft>
                    <a:spcPct val="0"/>
                  </a:spcAft>
                  <a:defRPr sz="1000" b="1">
                    <a:solidFill>
                      <a:schemeClr val="tx1"/>
                    </a:solidFill>
                    <a:latin typeface="CG Times" charset="0"/>
                    <a:ea typeface="MS PGothic" charset="0"/>
                    <a:cs typeface="MS PGothic" charset="0"/>
                  </a:defRPr>
                </a:lvl9pPr>
              </a:lstStyle>
              <a:p>
                <a:pPr algn="ctr" eaLnBrk="1" hangingPunct="1"/>
                <a:r>
                  <a:rPr lang="en-US" sz="1400">
                    <a:solidFill>
                      <a:srgbClr val="FFFFCC"/>
                    </a:solidFill>
                    <a:ea typeface="ＭＳ Ｐゴシック" charset="0"/>
                    <a:cs typeface="ＭＳ Ｐゴシック" charset="0"/>
                  </a:rPr>
                  <a:t>Analytics</a:t>
                </a:r>
                <a:br>
                  <a:rPr lang="en-US" sz="1400">
                    <a:solidFill>
                      <a:srgbClr val="FFFFCC"/>
                    </a:solidFill>
                    <a:ea typeface="ＭＳ Ｐゴシック" charset="0"/>
                    <a:cs typeface="ＭＳ Ｐゴシック" charset="0"/>
                  </a:rPr>
                </a:br>
                <a:r>
                  <a:rPr lang="en-US" sz="1400">
                    <a:solidFill>
                      <a:srgbClr val="FFFFCC"/>
                    </a:solidFill>
                    <a:ea typeface="ＭＳ Ｐゴシック" charset="0"/>
                    <a:cs typeface="ＭＳ Ｐゴシック" charset="0"/>
                  </a:rPr>
                  <a:t>and Models</a:t>
                </a:r>
              </a:p>
            </p:txBody>
          </p:sp>
        </p:grpSp>
        <p:grpSp>
          <p:nvGrpSpPr>
            <p:cNvPr id="59" name="Group 8"/>
            <p:cNvGrpSpPr>
              <a:grpSpLocks/>
            </p:cNvGrpSpPr>
            <p:nvPr/>
          </p:nvGrpSpPr>
          <p:grpSpPr bwMode="auto">
            <a:xfrm>
              <a:off x="5537614" y="2703735"/>
              <a:ext cx="1704986" cy="621377"/>
              <a:chOff x="1150517" y="3736425"/>
              <a:chExt cx="2076623" cy="738409"/>
            </a:xfrm>
          </p:grpSpPr>
          <p:sp>
            <p:nvSpPr>
              <p:cNvPr id="65" name="Rounded Rectangle 64"/>
              <p:cNvSpPr/>
              <p:nvPr/>
            </p:nvSpPr>
            <p:spPr bwMode="auto">
              <a:xfrm>
                <a:off x="1213820" y="3817280"/>
                <a:ext cx="2012803" cy="65838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900" dirty="0">
                  <a:solidFill>
                    <a:srgbClr val="FFFFFF"/>
                  </a:solidFill>
                  <a:latin typeface="Arial"/>
                </a:endParaRPr>
              </a:p>
            </p:txBody>
          </p:sp>
          <p:grpSp>
            <p:nvGrpSpPr>
              <p:cNvPr id="66" name="Group 3254"/>
              <p:cNvGrpSpPr>
                <a:grpSpLocks/>
              </p:cNvGrpSpPr>
              <p:nvPr/>
            </p:nvGrpSpPr>
            <p:grpSpPr bwMode="auto">
              <a:xfrm>
                <a:off x="2343471" y="3956697"/>
                <a:ext cx="808230" cy="420401"/>
                <a:chOff x="7913338" y="4188573"/>
                <a:chExt cx="1041369" cy="575003"/>
              </a:xfrm>
            </p:grpSpPr>
            <p:sp>
              <p:nvSpPr>
                <p:cNvPr id="69" name="AutoShape 153"/>
                <p:cNvSpPr>
                  <a:spLocks noChangeArrowheads="1"/>
                </p:cNvSpPr>
                <p:nvPr/>
              </p:nvSpPr>
              <p:spPr bwMode="auto">
                <a:xfrm>
                  <a:off x="8047594" y="4188573"/>
                  <a:ext cx="756087" cy="575003"/>
                </a:xfrm>
                <a:prstGeom prst="flowChartMagneticDisk">
                  <a:avLst/>
                </a:prstGeom>
                <a:ln>
                  <a:headEnd/>
                  <a:tailEnd/>
                </a:ln>
              </p:spPr>
              <p:style>
                <a:lnRef idx="0">
                  <a:schemeClr val="accent5"/>
                </a:lnRef>
                <a:fillRef idx="3">
                  <a:schemeClr val="accent5"/>
                </a:fillRef>
                <a:effectRef idx="3">
                  <a:schemeClr val="accent5"/>
                </a:effectRef>
                <a:fontRef idx="minor">
                  <a:schemeClr val="lt1"/>
                </a:fontRef>
              </p:style>
              <p:txBody>
                <a:bodyPr wrap="none" anchor="ctr"/>
                <a:lstStyle/>
                <a:p>
                  <a:pPr>
                    <a:defRPr/>
                  </a:pPr>
                  <a:endParaRPr lang="en-US" sz="1200" dirty="0">
                    <a:solidFill>
                      <a:srgbClr val="000000"/>
                    </a:solidFill>
                    <a:latin typeface="Arial"/>
                  </a:endParaRPr>
                </a:p>
              </p:txBody>
            </p:sp>
            <p:sp>
              <p:nvSpPr>
                <p:cNvPr id="70" name="Text Box 155"/>
                <p:cNvSpPr txBox="1">
                  <a:spLocks noChangeArrowheads="1"/>
                </p:cNvSpPr>
                <p:nvPr/>
              </p:nvSpPr>
              <p:spPr bwMode="auto">
                <a:xfrm>
                  <a:off x="7913338" y="4354262"/>
                  <a:ext cx="1041369" cy="205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000" b="1">
                      <a:solidFill>
                        <a:schemeClr val="tx1"/>
                      </a:solidFill>
                      <a:latin typeface="CG Times" charset="0"/>
                      <a:ea typeface="MS PGothic" charset="0"/>
                      <a:cs typeface="MS PGothic" charset="0"/>
                    </a:defRPr>
                  </a:lvl1pPr>
                  <a:lvl2pPr marL="742950" indent="-285750" eaLnBrk="0" hangingPunct="0">
                    <a:defRPr sz="1000" b="1">
                      <a:solidFill>
                        <a:schemeClr val="tx1"/>
                      </a:solidFill>
                      <a:latin typeface="CG Times" charset="0"/>
                      <a:ea typeface="MS PGothic" charset="0"/>
                      <a:cs typeface="MS PGothic" charset="0"/>
                    </a:defRPr>
                  </a:lvl2pPr>
                  <a:lvl3pPr marL="1143000" indent="-228600" eaLnBrk="0" hangingPunct="0">
                    <a:defRPr sz="1000" b="1">
                      <a:solidFill>
                        <a:schemeClr val="tx1"/>
                      </a:solidFill>
                      <a:latin typeface="CG Times" charset="0"/>
                      <a:ea typeface="MS PGothic" charset="0"/>
                      <a:cs typeface="MS PGothic" charset="0"/>
                    </a:defRPr>
                  </a:lvl3pPr>
                  <a:lvl4pPr marL="1600200" indent="-228600" eaLnBrk="0" hangingPunct="0">
                    <a:defRPr sz="1000" b="1">
                      <a:solidFill>
                        <a:schemeClr val="tx1"/>
                      </a:solidFill>
                      <a:latin typeface="CG Times" charset="0"/>
                      <a:ea typeface="MS PGothic" charset="0"/>
                      <a:cs typeface="MS PGothic" charset="0"/>
                    </a:defRPr>
                  </a:lvl4pPr>
                  <a:lvl5pPr marL="2057400" indent="-228600" eaLnBrk="0" hangingPunct="0">
                    <a:defRPr sz="1000" b="1">
                      <a:solidFill>
                        <a:schemeClr val="tx1"/>
                      </a:solidFill>
                      <a:latin typeface="CG Times" charset="0"/>
                      <a:ea typeface="MS PGothic" charset="0"/>
                      <a:cs typeface="MS PGothic" charset="0"/>
                    </a:defRPr>
                  </a:lvl5pPr>
                  <a:lvl6pPr marL="2514600" indent="-228600" eaLnBrk="0" fontAlgn="base" hangingPunct="0">
                    <a:spcBef>
                      <a:spcPct val="0"/>
                    </a:spcBef>
                    <a:spcAft>
                      <a:spcPct val="0"/>
                    </a:spcAft>
                    <a:defRPr sz="1000" b="1">
                      <a:solidFill>
                        <a:schemeClr val="tx1"/>
                      </a:solidFill>
                      <a:latin typeface="CG Times" charset="0"/>
                      <a:ea typeface="MS PGothic" charset="0"/>
                      <a:cs typeface="MS PGothic" charset="0"/>
                    </a:defRPr>
                  </a:lvl6pPr>
                  <a:lvl7pPr marL="2971800" indent="-228600" eaLnBrk="0" fontAlgn="base" hangingPunct="0">
                    <a:spcBef>
                      <a:spcPct val="0"/>
                    </a:spcBef>
                    <a:spcAft>
                      <a:spcPct val="0"/>
                    </a:spcAft>
                    <a:defRPr sz="1000" b="1">
                      <a:solidFill>
                        <a:schemeClr val="tx1"/>
                      </a:solidFill>
                      <a:latin typeface="CG Times" charset="0"/>
                      <a:ea typeface="MS PGothic" charset="0"/>
                      <a:cs typeface="MS PGothic" charset="0"/>
                    </a:defRPr>
                  </a:lvl7pPr>
                  <a:lvl8pPr marL="3429000" indent="-228600" eaLnBrk="0" fontAlgn="base" hangingPunct="0">
                    <a:spcBef>
                      <a:spcPct val="0"/>
                    </a:spcBef>
                    <a:spcAft>
                      <a:spcPct val="0"/>
                    </a:spcAft>
                    <a:defRPr sz="1000" b="1">
                      <a:solidFill>
                        <a:schemeClr val="tx1"/>
                      </a:solidFill>
                      <a:latin typeface="CG Times" charset="0"/>
                      <a:ea typeface="MS PGothic" charset="0"/>
                      <a:cs typeface="MS PGothic" charset="0"/>
                    </a:defRPr>
                  </a:lvl8pPr>
                  <a:lvl9pPr marL="3886200" indent="-228600" eaLnBrk="0" fontAlgn="base" hangingPunct="0">
                    <a:spcBef>
                      <a:spcPct val="0"/>
                    </a:spcBef>
                    <a:spcAft>
                      <a:spcPct val="0"/>
                    </a:spcAft>
                    <a:defRPr sz="1000" b="1">
                      <a:solidFill>
                        <a:schemeClr val="tx1"/>
                      </a:solidFill>
                      <a:latin typeface="CG Times" charset="0"/>
                      <a:ea typeface="MS PGothic" charset="0"/>
                      <a:cs typeface="MS PGothic" charset="0"/>
                    </a:defRPr>
                  </a:lvl9pPr>
                </a:lstStyle>
                <a:p>
                  <a:pPr algn="ctr" eaLnBrk="1" hangingPunct="1">
                    <a:lnSpc>
                      <a:spcPct val="90000"/>
                    </a:lnSpc>
                  </a:pPr>
                  <a:r>
                    <a:rPr lang="en-US" sz="800">
                      <a:solidFill>
                        <a:srgbClr val="000000"/>
                      </a:solidFill>
                      <a:ea typeface="ＭＳ Ｐゴシック" charset="0"/>
                      <a:cs typeface="ＭＳ Ｐゴシック" charset="0"/>
                    </a:rPr>
                    <a:t>Metadata</a:t>
                  </a:r>
                </a:p>
              </p:txBody>
            </p:sp>
          </p:grpSp>
          <p:sp>
            <p:nvSpPr>
              <p:cNvPr id="67" name="Rectangle 2"/>
              <p:cNvSpPr>
                <a:spLocks noChangeArrowheads="1"/>
              </p:cNvSpPr>
              <p:nvPr/>
            </p:nvSpPr>
            <p:spPr bwMode="auto">
              <a:xfrm>
                <a:off x="1150517" y="3838897"/>
                <a:ext cx="1318865" cy="6217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sz="1400" dirty="0">
                    <a:solidFill>
                      <a:srgbClr val="FFFFCC"/>
                    </a:solidFill>
                  </a:rPr>
                  <a:t>Catalogs, </a:t>
                </a:r>
                <a:br>
                  <a:rPr lang="en-US" sz="1400" dirty="0">
                    <a:solidFill>
                      <a:srgbClr val="FFFFCC"/>
                    </a:solidFill>
                  </a:rPr>
                </a:br>
                <a:r>
                  <a:rPr lang="en-US" sz="1400" dirty="0">
                    <a:solidFill>
                      <a:srgbClr val="FFFFCC"/>
                    </a:solidFill>
                  </a:rPr>
                  <a:t>Semantics</a:t>
                </a:r>
              </a:p>
            </p:txBody>
          </p:sp>
          <p:sp>
            <p:nvSpPr>
              <p:cNvPr id="68" name="Line 21"/>
              <p:cNvSpPr>
                <a:spLocks noChangeShapeType="1"/>
              </p:cNvSpPr>
              <p:nvPr/>
            </p:nvSpPr>
            <p:spPr bwMode="auto">
              <a:xfrm>
                <a:off x="2588070" y="3736425"/>
                <a:ext cx="1586" cy="192096"/>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sp>
          <p:nvSpPr>
            <p:cNvPr id="60" name="TextBox 80"/>
            <p:cNvSpPr txBox="1">
              <a:spLocks noChangeArrowheads="1"/>
            </p:cNvSpPr>
            <p:nvPr/>
          </p:nvSpPr>
          <p:spPr bwMode="auto">
            <a:xfrm>
              <a:off x="668275" y="2662232"/>
              <a:ext cx="914444" cy="674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lstStyle>
              <a:lvl1pPr eaLnBrk="0" hangingPunct="0">
                <a:defRPr sz="1000" b="1">
                  <a:solidFill>
                    <a:schemeClr val="tx1"/>
                  </a:solidFill>
                  <a:latin typeface="CG Times" charset="0"/>
                  <a:ea typeface="MS PGothic" charset="0"/>
                  <a:cs typeface="MS PGothic" charset="0"/>
                </a:defRPr>
              </a:lvl1pPr>
              <a:lvl2pPr marL="742950" indent="-285750" eaLnBrk="0" hangingPunct="0">
                <a:defRPr sz="1000" b="1">
                  <a:solidFill>
                    <a:schemeClr val="tx1"/>
                  </a:solidFill>
                  <a:latin typeface="CG Times" charset="0"/>
                  <a:ea typeface="MS PGothic" charset="0"/>
                  <a:cs typeface="MS PGothic" charset="0"/>
                </a:defRPr>
              </a:lvl2pPr>
              <a:lvl3pPr marL="1143000" indent="-228600" eaLnBrk="0" hangingPunct="0">
                <a:defRPr sz="1000" b="1">
                  <a:solidFill>
                    <a:schemeClr val="tx1"/>
                  </a:solidFill>
                  <a:latin typeface="CG Times" charset="0"/>
                  <a:ea typeface="MS PGothic" charset="0"/>
                  <a:cs typeface="MS PGothic" charset="0"/>
                </a:defRPr>
              </a:lvl3pPr>
              <a:lvl4pPr marL="1600200" indent="-228600" eaLnBrk="0" hangingPunct="0">
                <a:defRPr sz="1000" b="1">
                  <a:solidFill>
                    <a:schemeClr val="tx1"/>
                  </a:solidFill>
                  <a:latin typeface="CG Times" charset="0"/>
                  <a:ea typeface="MS PGothic" charset="0"/>
                  <a:cs typeface="MS PGothic" charset="0"/>
                </a:defRPr>
              </a:lvl4pPr>
              <a:lvl5pPr marL="2057400" indent="-228600" eaLnBrk="0" hangingPunct="0">
                <a:defRPr sz="1000" b="1">
                  <a:solidFill>
                    <a:schemeClr val="tx1"/>
                  </a:solidFill>
                  <a:latin typeface="CG Times" charset="0"/>
                  <a:ea typeface="MS PGothic" charset="0"/>
                  <a:cs typeface="MS PGothic" charset="0"/>
                </a:defRPr>
              </a:lvl5pPr>
              <a:lvl6pPr marL="2514600" indent="-228600" eaLnBrk="0" fontAlgn="base" hangingPunct="0">
                <a:spcBef>
                  <a:spcPct val="0"/>
                </a:spcBef>
                <a:spcAft>
                  <a:spcPct val="0"/>
                </a:spcAft>
                <a:defRPr sz="1000" b="1">
                  <a:solidFill>
                    <a:schemeClr val="tx1"/>
                  </a:solidFill>
                  <a:latin typeface="CG Times" charset="0"/>
                  <a:ea typeface="MS PGothic" charset="0"/>
                  <a:cs typeface="MS PGothic" charset="0"/>
                </a:defRPr>
              </a:lvl6pPr>
              <a:lvl7pPr marL="2971800" indent="-228600" eaLnBrk="0" fontAlgn="base" hangingPunct="0">
                <a:spcBef>
                  <a:spcPct val="0"/>
                </a:spcBef>
                <a:spcAft>
                  <a:spcPct val="0"/>
                </a:spcAft>
                <a:defRPr sz="1000" b="1">
                  <a:solidFill>
                    <a:schemeClr val="tx1"/>
                  </a:solidFill>
                  <a:latin typeface="CG Times" charset="0"/>
                  <a:ea typeface="MS PGothic" charset="0"/>
                  <a:cs typeface="MS PGothic" charset="0"/>
                </a:defRPr>
              </a:lvl7pPr>
              <a:lvl8pPr marL="3429000" indent="-228600" eaLnBrk="0" fontAlgn="base" hangingPunct="0">
                <a:spcBef>
                  <a:spcPct val="0"/>
                </a:spcBef>
                <a:spcAft>
                  <a:spcPct val="0"/>
                </a:spcAft>
                <a:defRPr sz="1000" b="1">
                  <a:solidFill>
                    <a:schemeClr val="tx1"/>
                  </a:solidFill>
                  <a:latin typeface="CG Times" charset="0"/>
                  <a:ea typeface="MS PGothic" charset="0"/>
                  <a:cs typeface="MS PGothic" charset="0"/>
                </a:defRPr>
              </a:lvl8pPr>
              <a:lvl9pPr marL="3886200" indent="-228600" eaLnBrk="0" fontAlgn="base" hangingPunct="0">
                <a:spcBef>
                  <a:spcPct val="0"/>
                </a:spcBef>
                <a:spcAft>
                  <a:spcPct val="0"/>
                </a:spcAft>
                <a:defRPr sz="1000" b="1">
                  <a:solidFill>
                    <a:schemeClr val="tx1"/>
                  </a:solidFill>
                  <a:latin typeface="CG Times" charset="0"/>
                  <a:ea typeface="MS PGothic" charset="0"/>
                  <a:cs typeface="MS PGothic" charset="0"/>
                </a:defRPr>
              </a:lvl9pPr>
            </a:lstStyle>
            <a:p>
              <a:pPr eaLnBrk="1" hangingPunct="1"/>
              <a:r>
                <a:rPr lang="en-US" sz="1800" dirty="0">
                  <a:solidFill>
                    <a:srgbClr val="002060"/>
                  </a:solidFill>
                </a:rPr>
                <a:t>Business</a:t>
              </a:r>
            </a:p>
            <a:p>
              <a:pPr eaLnBrk="1" hangingPunct="1"/>
              <a:r>
                <a:rPr lang="en-US" sz="1800" dirty="0">
                  <a:solidFill>
                    <a:srgbClr val="002060"/>
                  </a:solidFill>
                </a:rPr>
                <a:t>Layer</a:t>
              </a:r>
            </a:p>
          </p:txBody>
        </p:sp>
        <p:sp>
          <p:nvSpPr>
            <p:cNvPr id="61" name="Rounded Rectangle 81"/>
            <p:cNvSpPr>
              <a:spLocks noChangeArrowheads="1"/>
            </p:cNvSpPr>
            <p:nvPr/>
          </p:nvSpPr>
          <p:spPr bwMode="auto">
            <a:xfrm>
              <a:off x="657225" y="2596584"/>
              <a:ext cx="7098851" cy="820003"/>
            </a:xfrm>
            <a:prstGeom prst="roundRect">
              <a:avLst>
                <a:gd name="adj" fmla="val 16667"/>
              </a:avLst>
            </a:prstGeom>
            <a:noFill/>
            <a:ln w="12700">
              <a:solidFill>
                <a:srgbClr val="969696"/>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a:p>
          </p:txBody>
        </p:sp>
        <p:grpSp>
          <p:nvGrpSpPr>
            <p:cNvPr id="62" name="Group 82"/>
            <p:cNvGrpSpPr>
              <a:grpSpLocks/>
            </p:cNvGrpSpPr>
            <p:nvPr/>
          </p:nvGrpSpPr>
          <p:grpSpPr bwMode="auto">
            <a:xfrm>
              <a:off x="3685349" y="2753598"/>
              <a:ext cx="1876973" cy="579226"/>
              <a:chOff x="2234102" y="3215098"/>
              <a:chExt cx="2296840" cy="579195"/>
            </a:xfrm>
          </p:grpSpPr>
          <p:sp>
            <p:nvSpPr>
              <p:cNvPr id="63" name="Rounded Rectangle 62"/>
              <p:cNvSpPr/>
              <p:nvPr/>
            </p:nvSpPr>
            <p:spPr bwMode="auto">
              <a:xfrm rot="16200000">
                <a:off x="3095260" y="2446969"/>
                <a:ext cx="577819" cy="211550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900" dirty="0">
                  <a:solidFill>
                    <a:srgbClr val="FFFFFF"/>
                  </a:solidFill>
                  <a:latin typeface="Arial"/>
                </a:endParaRPr>
              </a:p>
            </p:txBody>
          </p:sp>
          <p:sp>
            <p:nvSpPr>
              <p:cNvPr id="64" name="TextBox 188"/>
              <p:cNvSpPr txBox="1">
                <a:spLocks noChangeArrowheads="1"/>
              </p:cNvSpPr>
              <p:nvPr/>
            </p:nvSpPr>
            <p:spPr bwMode="auto">
              <a:xfrm>
                <a:off x="2234102" y="3237112"/>
                <a:ext cx="229684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000" b="1">
                    <a:solidFill>
                      <a:schemeClr val="tx1"/>
                    </a:solidFill>
                    <a:latin typeface="CG Times" charset="0"/>
                    <a:ea typeface="MS PGothic" charset="0"/>
                    <a:cs typeface="MS PGothic" charset="0"/>
                  </a:defRPr>
                </a:lvl1pPr>
                <a:lvl2pPr marL="742950" indent="-285750" eaLnBrk="0" hangingPunct="0">
                  <a:defRPr sz="1000" b="1">
                    <a:solidFill>
                      <a:schemeClr val="tx1"/>
                    </a:solidFill>
                    <a:latin typeface="CG Times" charset="0"/>
                    <a:ea typeface="MS PGothic" charset="0"/>
                    <a:cs typeface="MS PGothic" charset="0"/>
                  </a:defRPr>
                </a:lvl2pPr>
                <a:lvl3pPr marL="1143000" indent="-228600" eaLnBrk="0" hangingPunct="0">
                  <a:defRPr sz="1000" b="1">
                    <a:solidFill>
                      <a:schemeClr val="tx1"/>
                    </a:solidFill>
                    <a:latin typeface="CG Times" charset="0"/>
                    <a:ea typeface="MS PGothic" charset="0"/>
                    <a:cs typeface="MS PGothic" charset="0"/>
                  </a:defRPr>
                </a:lvl3pPr>
                <a:lvl4pPr marL="1600200" indent="-228600" eaLnBrk="0" hangingPunct="0">
                  <a:defRPr sz="1000" b="1">
                    <a:solidFill>
                      <a:schemeClr val="tx1"/>
                    </a:solidFill>
                    <a:latin typeface="CG Times" charset="0"/>
                    <a:ea typeface="MS PGothic" charset="0"/>
                    <a:cs typeface="MS PGothic" charset="0"/>
                  </a:defRPr>
                </a:lvl4pPr>
                <a:lvl5pPr marL="2057400" indent="-228600" eaLnBrk="0" hangingPunct="0">
                  <a:defRPr sz="1000" b="1">
                    <a:solidFill>
                      <a:schemeClr val="tx1"/>
                    </a:solidFill>
                    <a:latin typeface="CG Times" charset="0"/>
                    <a:ea typeface="MS PGothic" charset="0"/>
                    <a:cs typeface="MS PGothic" charset="0"/>
                  </a:defRPr>
                </a:lvl5pPr>
                <a:lvl6pPr marL="2514600" indent="-228600" eaLnBrk="0" fontAlgn="base" hangingPunct="0">
                  <a:spcBef>
                    <a:spcPct val="0"/>
                  </a:spcBef>
                  <a:spcAft>
                    <a:spcPct val="0"/>
                  </a:spcAft>
                  <a:defRPr sz="1000" b="1">
                    <a:solidFill>
                      <a:schemeClr val="tx1"/>
                    </a:solidFill>
                    <a:latin typeface="CG Times" charset="0"/>
                    <a:ea typeface="MS PGothic" charset="0"/>
                    <a:cs typeface="MS PGothic" charset="0"/>
                  </a:defRPr>
                </a:lvl6pPr>
                <a:lvl7pPr marL="2971800" indent="-228600" eaLnBrk="0" fontAlgn="base" hangingPunct="0">
                  <a:spcBef>
                    <a:spcPct val="0"/>
                  </a:spcBef>
                  <a:spcAft>
                    <a:spcPct val="0"/>
                  </a:spcAft>
                  <a:defRPr sz="1000" b="1">
                    <a:solidFill>
                      <a:schemeClr val="tx1"/>
                    </a:solidFill>
                    <a:latin typeface="CG Times" charset="0"/>
                    <a:ea typeface="MS PGothic" charset="0"/>
                    <a:cs typeface="MS PGothic" charset="0"/>
                  </a:defRPr>
                </a:lvl7pPr>
                <a:lvl8pPr marL="3429000" indent="-228600" eaLnBrk="0" fontAlgn="base" hangingPunct="0">
                  <a:spcBef>
                    <a:spcPct val="0"/>
                  </a:spcBef>
                  <a:spcAft>
                    <a:spcPct val="0"/>
                  </a:spcAft>
                  <a:defRPr sz="1000" b="1">
                    <a:solidFill>
                      <a:schemeClr val="tx1"/>
                    </a:solidFill>
                    <a:latin typeface="CG Times" charset="0"/>
                    <a:ea typeface="MS PGothic" charset="0"/>
                    <a:cs typeface="MS PGothic" charset="0"/>
                  </a:defRPr>
                </a:lvl8pPr>
                <a:lvl9pPr marL="3886200" indent="-228600" eaLnBrk="0" fontAlgn="base" hangingPunct="0">
                  <a:spcBef>
                    <a:spcPct val="0"/>
                  </a:spcBef>
                  <a:spcAft>
                    <a:spcPct val="0"/>
                  </a:spcAft>
                  <a:defRPr sz="1000" b="1">
                    <a:solidFill>
                      <a:schemeClr val="tx1"/>
                    </a:solidFill>
                    <a:latin typeface="CG Times" charset="0"/>
                    <a:ea typeface="MS PGothic" charset="0"/>
                    <a:cs typeface="MS PGothic" charset="0"/>
                  </a:defRPr>
                </a:lvl9pPr>
              </a:lstStyle>
              <a:p>
                <a:pPr algn="ctr" eaLnBrk="1" hangingPunct="1"/>
                <a:r>
                  <a:rPr lang="en-US" sz="1400">
                    <a:solidFill>
                      <a:srgbClr val="FFFFCC"/>
                    </a:solidFill>
                    <a:ea typeface="ＭＳ Ｐゴシック" charset="0"/>
                    <a:cs typeface="ＭＳ Ｐゴシック" charset="0"/>
                  </a:rPr>
                  <a:t>Visualization and </a:t>
                </a:r>
                <a:br>
                  <a:rPr lang="en-US" sz="1400">
                    <a:solidFill>
                      <a:srgbClr val="FFFFCC"/>
                    </a:solidFill>
                    <a:ea typeface="ＭＳ Ｐゴシック" charset="0"/>
                    <a:cs typeface="ＭＳ Ｐゴシック" charset="0"/>
                  </a:rPr>
                </a:br>
                <a:r>
                  <a:rPr lang="en-US" sz="1400">
                    <a:solidFill>
                      <a:srgbClr val="FFFFCC"/>
                    </a:solidFill>
                    <a:ea typeface="ＭＳ Ｐゴシック" charset="0"/>
                    <a:cs typeface="ＭＳ Ｐゴシック" charset="0"/>
                  </a:rPr>
                  <a:t>Decision Support</a:t>
                </a:r>
              </a:p>
            </p:txBody>
          </p:sp>
        </p:grpSp>
      </p:grpSp>
      <p:grpSp>
        <p:nvGrpSpPr>
          <p:cNvPr id="73" name="Group 72"/>
          <p:cNvGrpSpPr/>
          <p:nvPr/>
        </p:nvGrpSpPr>
        <p:grpSpPr>
          <a:xfrm>
            <a:off x="259017" y="2182761"/>
            <a:ext cx="8162312" cy="1173273"/>
            <a:chOff x="657225" y="1590834"/>
            <a:chExt cx="7098851" cy="941826"/>
          </a:xfrm>
        </p:grpSpPr>
        <p:sp>
          <p:nvSpPr>
            <p:cNvPr id="74" name="TextBox 188"/>
            <p:cNvSpPr txBox="1">
              <a:spLocks noChangeArrowheads="1"/>
            </p:cNvSpPr>
            <p:nvPr/>
          </p:nvSpPr>
          <p:spPr bwMode="auto">
            <a:xfrm>
              <a:off x="1978025" y="1665288"/>
              <a:ext cx="1079500" cy="246062"/>
            </a:xfrm>
            <a:prstGeom prst="rect">
              <a:avLst/>
            </a:prstGeom>
            <a:solidFill>
              <a:schemeClr val="accent1">
                <a:lumMod val="75000"/>
              </a:schemeClr>
            </a:solidFill>
            <a:ln>
              <a:noFill/>
            </a:ln>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000" dirty="0">
                  <a:solidFill>
                    <a:srgbClr val="FFFFCC"/>
                  </a:solidFill>
                  <a:latin typeface="CG Times" charset="0"/>
                </a:rPr>
                <a:t>Health</a:t>
              </a:r>
            </a:p>
          </p:txBody>
        </p:sp>
        <p:sp>
          <p:nvSpPr>
            <p:cNvPr id="75" name="TextBox 85"/>
            <p:cNvSpPr txBox="1">
              <a:spLocks noChangeArrowheads="1"/>
            </p:cNvSpPr>
            <p:nvPr/>
          </p:nvSpPr>
          <p:spPr bwMode="auto">
            <a:xfrm>
              <a:off x="668275" y="1714348"/>
              <a:ext cx="914444" cy="674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lstStyle>
              <a:lvl1pPr eaLnBrk="0" hangingPunct="0">
                <a:defRPr sz="1000" b="1">
                  <a:solidFill>
                    <a:schemeClr val="tx1"/>
                  </a:solidFill>
                  <a:latin typeface="CG Times" charset="0"/>
                  <a:ea typeface="MS PGothic" charset="0"/>
                  <a:cs typeface="MS PGothic" charset="0"/>
                </a:defRPr>
              </a:lvl1pPr>
              <a:lvl2pPr marL="742950" indent="-285750" eaLnBrk="0" hangingPunct="0">
                <a:defRPr sz="1000" b="1">
                  <a:solidFill>
                    <a:schemeClr val="tx1"/>
                  </a:solidFill>
                  <a:latin typeface="CG Times" charset="0"/>
                  <a:ea typeface="MS PGothic" charset="0"/>
                  <a:cs typeface="MS PGothic" charset="0"/>
                </a:defRPr>
              </a:lvl2pPr>
              <a:lvl3pPr marL="1143000" indent="-228600" eaLnBrk="0" hangingPunct="0">
                <a:defRPr sz="1000" b="1">
                  <a:solidFill>
                    <a:schemeClr val="tx1"/>
                  </a:solidFill>
                  <a:latin typeface="CG Times" charset="0"/>
                  <a:ea typeface="MS PGothic" charset="0"/>
                  <a:cs typeface="MS PGothic" charset="0"/>
                </a:defRPr>
              </a:lvl3pPr>
              <a:lvl4pPr marL="1600200" indent="-228600" eaLnBrk="0" hangingPunct="0">
                <a:defRPr sz="1000" b="1">
                  <a:solidFill>
                    <a:schemeClr val="tx1"/>
                  </a:solidFill>
                  <a:latin typeface="CG Times" charset="0"/>
                  <a:ea typeface="MS PGothic" charset="0"/>
                  <a:cs typeface="MS PGothic" charset="0"/>
                </a:defRPr>
              </a:lvl4pPr>
              <a:lvl5pPr marL="2057400" indent="-228600" eaLnBrk="0" hangingPunct="0">
                <a:defRPr sz="1000" b="1">
                  <a:solidFill>
                    <a:schemeClr val="tx1"/>
                  </a:solidFill>
                  <a:latin typeface="CG Times" charset="0"/>
                  <a:ea typeface="MS PGothic" charset="0"/>
                  <a:cs typeface="MS PGothic" charset="0"/>
                </a:defRPr>
              </a:lvl5pPr>
              <a:lvl6pPr marL="2514600" indent="-228600" eaLnBrk="0" fontAlgn="base" hangingPunct="0">
                <a:spcBef>
                  <a:spcPct val="0"/>
                </a:spcBef>
                <a:spcAft>
                  <a:spcPct val="0"/>
                </a:spcAft>
                <a:defRPr sz="1000" b="1">
                  <a:solidFill>
                    <a:schemeClr val="tx1"/>
                  </a:solidFill>
                  <a:latin typeface="CG Times" charset="0"/>
                  <a:ea typeface="MS PGothic" charset="0"/>
                  <a:cs typeface="MS PGothic" charset="0"/>
                </a:defRPr>
              </a:lvl6pPr>
              <a:lvl7pPr marL="2971800" indent="-228600" eaLnBrk="0" fontAlgn="base" hangingPunct="0">
                <a:spcBef>
                  <a:spcPct val="0"/>
                </a:spcBef>
                <a:spcAft>
                  <a:spcPct val="0"/>
                </a:spcAft>
                <a:defRPr sz="1000" b="1">
                  <a:solidFill>
                    <a:schemeClr val="tx1"/>
                  </a:solidFill>
                  <a:latin typeface="CG Times" charset="0"/>
                  <a:ea typeface="MS PGothic" charset="0"/>
                  <a:cs typeface="MS PGothic" charset="0"/>
                </a:defRPr>
              </a:lvl7pPr>
              <a:lvl8pPr marL="3429000" indent="-228600" eaLnBrk="0" fontAlgn="base" hangingPunct="0">
                <a:spcBef>
                  <a:spcPct val="0"/>
                </a:spcBef>
                <a:spcAft>
                  <a:spcPct val="0"/>
                </a:spcAft>
                <a:defRPr sz="1000" b="1">
                  <a:solidFill>
                    <a:schemeClr val="tx1"/>
                  </a:solidFill>
                  <a:latin typeface="CG Times" charset="0"/>
                  <a:ea typeface="MS PGothic" charset="0"/>
                  <a:cs typeface="MS PGothic" charset="0"/>
                </a:defRPr>
              </a:lvl8pPr>
              <a:lvl9pPr marL="3886200" indent="-228600" eaLnBrk="0" fontAlgn="base" hangingPunct="0">
                <a:spcBef>
                  <a:spcPct val="0"/>
                </a:spcBef>
                <a:spcAft>
                  <a:spcPct val="0"/>
                </a:spcAft>
                <a:defRPr sz="1000" b="1">
                  <a:solidFill>
                    <a:schemeClr val="tx1"/>
                  </a:solidFill>
                  <a:latin typeface="CG Times" charset="0"/>
                  <a:ea typeface="MS PGothic" charset="0"/>
                  <a:cs typeface="MS PGothic" charset="0"/>
                </a:defRPr>
              </a:lvl9pPr>
            </a:lstStyle>
            <a:p>
              <a:pPr eaLnBrk="1" hangingPunct="1"/>
              <a:r>
                <a:rPr lang="en-US" sz="1800" dirty="0">
                  <a:solidFill>
                    <a:srgbClr val="002060"/>
                  </a:solidFill>
                </a:rPr>
                <a:t>Application</a:t>
              </a:r>
            </a:p>
            <a:p>
              <a:pPr eaLnBrk="1" hangingPunct="1"/>
              <a:r>
                <a:rPr lang="en-US" sz="1800" dirty="0">
                  <a:solidFill>
                    <a:srgbClr val="002060"/>
                  </a:solidFill>
                </a:rPr>
                <a:t>Layer</a:t>
              </a:r>
            </a:p>
          </p:txBody>
        </p:sp>
        <p:sp>
          <p:nvSpPr>
            <p:cNvPr id="76" name="Rounded Rectangle 86"/>
            <p:cNvSpPr>
              <a:spLocks noChangeArrowheads="1"/>
            </p:cNvSpPr>
            <p:nvPr/>
          </p:nvSpPr>
          <p:spPr bwMode="auto">
            <a:xfrm>
              <a:off x="657225" y="1590834"/>
              <a:ext cx="7098851" cy="941826"/>
            </a:xfrm>
            <a:prstGeom prst="roundRect">
              <a:avLst>
                <a:gd name="adj" fmla="val 16667"/>
              </a:avLst>
            </a:prstGeom>
            <a:noFill/>
            <a:ln w="12700">
              <a:solidFill>
                <a:srgbClr val="969696"/>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a:p>
          </p:txBody>
        </p:sp>
        <p:sp>
          <p:nvSpPr>
            <p:cNvPr id="77" name="TextBox 188"/>
            <p:cNvSpPr txBox="1">
              <a:spLocks noChangeArrowheads="1"/>
            </p:cNvSpPr>
            <p:nvPr/>
          </p:nvSpPr>
          <p:spPr bwMode="auto">
            <a:xfrm>
              <a:off x="3146425" y="1665288"/>
              <a:ext cx="1466850" cy="246062"/>
            </a:xfrm>
            <a:prstGeom prst="rect">
              <a:avLst/>
            </a:prstGeom>
            <a:solidFill>
              <a:schemeClr val="accent1">
                <a:lumMod val="75000"/>
              </a:schemeClr>
            </a:solidFill>
            <a:ln>
              <a:noFill/>
            </a:ln>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000" dirty="0">
                  <a:solidFill>
                    <a:srgbClr val="FFFFCC"/>
                  </a:solidFill>
                  <a:latin typeface="CG Times" charset="0"/>
                </a:rPr>
                <a:t>Intelligent buildings</a:t>
              </a:r>
            </a:p>
          </p:txBody>
        </p:sp>
        <p:sp>
          <p:nvSpPr>
            <p:cNvPr id="78" name="TextBox 188"/>
            <p:cNvSpPr txBox="1">
              <a:spLocks noChangeArrowheads="1"/>
            </p:cNvSpPr>
            <p:nvPr/>
          </p:nvSpPr>
          <p:spPr bwMode="auto">
            <a:xfrm>
              <a:off x="4659313" y="1665288"/>
              <a:ext cx="1887537" cy="246062"/>
            </a:xfrm>
            <a:prstGeom prst="rect">
              <a:avLst/>
            </a:prstGeom>
            <a:solidFill>
              <a:schemeClr val="accent1">
                <a:lumMod val="75000"/>
              </a:schemeClr>
            </a:solidFill>
            <a:ln>
              <a:noFill/>
            </a:ln>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000" dirty="0">
                  <a:solidFill>
                    <a:srgbClr val="FFFFCC"/>
                  </a:solidFill>
                  <a:latin typeface="CG Times" charset="0"/>
                </a:rPr>
                <a:t>Intelligent transportation</a:t>
              </a:r>
            </a:p>
          </p:txBody>
        </p:sp>
        <p:sp>
          <p:nvSpPr>
            <p:cNvPr id="79" name="TextBox 188"/>
            <p:cNvSpPr txBox="1">
              <a:spLocks noChangeArrowheads="1"/>
            </p:cNvSpPr>
            <p:nvPr/>
          </p:nvSpPr>
          <p:spPr bwMode="auto">
            <a:xfrm>
              <a:off x="6608763" y="1665288"/>
              <a:ext cx="1011237" cy="246062"/>
            </a:xfrm>
            <a:prstGeom prst="rect">
              <a:avLst/>
            </a:prstGeom>
            <a:solidFill>
              <a:schemeClr val="accent1">
                <a:lumMod val="75000"/>
              </a:schemeClr>
            </a:solidFill>
            <a:ln>
              <a:noFill/>
            </a:ln>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000" dirty="0">
                  <a:solidFill>
                    <a:srgbClr val="FFFFCC"/>
                  </a:solidFill>
                  <a:latin typeface="CG Times" charset="0"/>
                </a:rPr>
                <a:t>Open data</a:t>
              </a:r>
            </a:p>
          </p:txBody>
        </p:sp>
        <p:sp>
          <p:nvSpPr>
            <p:cNvPr id="80" name="TextBox 188"/>
            <p:cNvSpPr txBox="1">
              <a:spLocks noChangeArrowheads="1"/>
            </p:cNvSpPr>
            <p:nvPr/>
          </p:nvSpPr>
          <p:spPr bwMode="auto">
            <a:xfrm>
              <a:off x="4148138" y="1978025"/>
              <a:ext cx="1839912" cy="246063"/>
            </a:xfrm>
            <a:prstGeom prst="rect">
              <a:avLst/>
            </a:prstGeom>
            <a:solidFill>
              <a:schemeClr val="accent1">
                <a:lumMod val="75000"/>
              </a:schemeClr>
            </a:solidFill>
            <a:ln>
              <a:noFill/>
            </a:ln>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000" dirty="0">
                  <a:solidFill>
                    <a:srgbClr val="FFFFCC"/>
                  </a:solidFill>
                  <a:latin typeface="CG Times" charset="0"/>
                </a:rPr>
                <a:t>Environmental Protection</a:t>
              </a:r>
            </a:p>
          </p:txBody>
        </p:sp>
        <p:sp>
          <p:nvSpPr>
            <p:cNvPr id="81" name="TextBox 188"/>
            <p:cNvSpPr txBox="1">
              <a:spLocks noChangeArrowheads="1"/>
            </p:cNvSpPr>
            <p:nvPr/>
          </p:nvSpPr>
          <p:spPr bwMode="auto">
            <a:xfrm>
              <a:off x="1978025" y="1978025"/>
              <a:ext cx="2124075" cy="246063"/>
            </a:xfrm>
            <a:prstGeom prst="rect">
              <a:avLst/>
            </a:prstGeom>
            <a:solidFill>
              <a:schemeClr val="accent1">
                <a:lumMod val="75000"/>
              </a:schemeClr>
            </a:solidFill>
            <a:ln>
              <a:noFill/>
            </a:ln>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000" dirty="0">
                  <a:solidFill>
                    <a:srgbClr val="FFFFCC"/>
                  </a:solidFill>
                  <a:latin typeface="CG Times" charset="0"/>
                </a:rPr>
                <a:t>Public safety and security</a:t>
              </a:r>
            </a:p>
          </p:txBody>
        </p:sp>
        <p:sp>
          <p:nvSpPr>
            <p:cNvPr id="82" name="TextBox 188"/>
            <p:cNvSpPr txBox="1">
              <a:spLocks noChangeArrowheads="1"/>
            </p:cNvSpPr>
            <p:nvPr/>
          </p:nvSpPr>
          <p:spPr bwMode="auto">
            <a:xfrm>
              <a:off x="6061075" y="1978025"/>
              <a:ext cx="1558925" cy="246063"/>
            </a:xfrm>
            <a:prstGeom prst="rect">
              <a:avLst/>
            </a:prstGeom>
            <a:solidFill>
              <a:schemeClr val="accent1">
                <a:lumMod val="75000"/>
              </a:schemeClr>
            </a:solidFill>
            <a:ln>
              <a:noFill/>
            </a:ln>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000" dirty="0">
                  <a:solidFill>
                    <a:srgbClr val="FFFFCC"/>
                  </a:solidFill>
                  <a:latin typeface="CG Times" charset="0"/>
                </a:rPr>
                <a:t>Urban planning</a:t>
              </a:r>
            </a:p>
          </p:txBody>
        </p:sp>
        <p:sp>
          <p:nvSpPr>
            <p:cNvPr id="83" name="TextBox 188"/>
            <p:cNvSpPr txBox="1">
              <a:spLocks noChangeArrowheads="1"/>
            </p:cNvSpPr>
            <p:nvPr/>
          </p:nvSpPr>
          <p:spPr bwMode="auto">
            <a:xfrm>
              <a:off x="4130675" y="2266950"/>
              <a:ext cx="1079500" cy="246063"/>
            </a:xfrm>
            <a:prstGeom prst="rect">
              <a:avLst/>
            </a:prstGeom>
            <a:solidFill>
              <a:schemeClr val="accent1">
                <a:lumMod val="75000"/>
              </a:schemeClr>
            </a:solidFill>
            <a:ln>
              <a:noFill/>
            </a:ln>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000" dirty="0">
                  <a:solidFill>
                    <a:srgbClr val="FFFFCC"/>
                  </a:solidFill>
                  <a:latin typeface="CG Times" charset="0"/>
                </a:rPr>
                <a:t>Utilities</a:t>
              </a:r>
            </a:p>
          </p:txBody>
        </p:sp>
        <p:sp>
          <p:nvSpPr>
            <p:cNvPr id="84" name="TextBox 188"/>
            <p:cNvSpPr txBox="1">
              <a:spLocks noChangeArrowheads="1"/>
            </p:cNvSpPr>
            <p:nvPr/>
          </p:nvSpPr>
          <p:spPr bwMode="auto">
            <a:xfrm>
              <a:off x="1970088" y="2266950"/>
              <a:ext cx="2122487" cy="246063"/>
            </a:xfrm>
            <a:prstGeom prst="rect">
              <a:avLst/>
            </a:prstGeom>
            <a:solidFill>
              <a:schemeClr val="accent1">
                <a:lumMod val="75000"/>
              </a:schemeClr>
            </a:solidFill>
            <a:ln>
              <a:noFill/>
            </a:ln>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000" dirty="0">
                  <a:solidFill>
                    <a:srgbClr val="FFFFCC"/>
                  </a:solidFill>
                  <a:latin typeface="CG Times" charset="0"/>
                </a:rPr>
                <a:t>Emergency Services</a:t>
              </a:r>
            </a:p>
          </p:txBody>
        </p:sp>
        <p:sp>
          <p:nvSpPr>
            <p:cNvPr id="85" name="TextBox 188"/>
            <p:cNvSpPr txBox="1">
              <a:spLocks noChangeArrowheads="1"/>
            </p:cNvSpPr>
            <p:nvPr/>
          </p:nvSpPr>
          <p:spPr bwMode="auto">
            <a:xfrm>
              <a:off x="6538913" y="2266950"/>
              <a:ext cx="1081087" cy="246063"/>
            </a:xfrm>
            <a:prstGeom prst="rect">
              <a:avLst/>
            </a:prstGeom>
            <a:solidFill>
              <a:schemeClr val="accent1">
                <a:lumMod val="75000"/>
              </a:schemeClr>
            </a:solidFill>
            <a:ln>
              <a:noFill/>
            </a:ln>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000" dirty="0">
                  <a:solidFill>
                    <a:srgbClr val="FFFFCC"/>
                  </a:solidFill>
                  <a:latin typeface="CG Times" charset="0"/>
                </a:rPr>
                <a:t>Education</a:t>
              </a:r>
            </a:p>
          </p:txBody>
        </p:sp>
        <p:sp>
          <p:nvSpPr>
            <p:cNvPr id="86" name="TextBox 188"/>
            <p:cNvSpPr txBox="1">
              <a:spLocks noChangeArrowheads="1"/>
            </p:cNvSpPr>
            <p:nvPr/>
          </p:nvSpPr>
          <p:spPr bwMode="auto">
            <a:xfrm>
              <a:off x="5291138" y="2266950"/>
              <a:ext cx="1179512" cy="246063"/>
            </a:xfrm>
            <a:prstGeom prst="rect">
              <a:avLst/>
            </a:prstGeom>
            <a:solidFill>
              <a:schemeClr val="accent1">
                <a:lumMod val="75000"/>
              </a:schemeClr>
            </a:solidFill>
            <a:ln>
              <a:noFill/>
            </a:ln>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000" dirty="0">
                  <a:solidFill>
                    <a:srgbClr val="FFFFCC"/>
                  </a:solidFill>
                  <a:latin typeface="CG Times" charset="0"/>
                </a:rPr>
                <a:t>Sanitation</a:t>
              </a:r>
            </a:p>
          </p:txBody>
        </p:sp>
      </p:grpSp>
      <p:grpSp>
        <p:nvGrpSpPr>
          <p:cNvPr id="87" name="Group 86"/>
          <p:cNvGrpSpPr/>
          <p:nvPr/>
        </p:nvGrpSpPr>
        <p:grpSpPr>
          <a:xfrm>
            <a:off x="8508433" y="2330245"/>
            <a:ext cx="919628" cy="4662871"/>
            <a:chOff x="7800510" y="1588606"/>
            <a:chExt cx="919628" cy="4507394"/>
          </a:xfrm>
        </p:grpSpPr>
        <p:sp>
          <p:nvSpPr>
            <p:cNvPr id="88" name="Rounded Rectangle 106"/>
            <p:cNvSpPr>
              <a:spLocks noChangeArrowheads="1"/>
            </p:cNvSpPr>
            <p:nvPr/>
          </p:nvSpPr>
          <p:spPr bwMode="auto">
            <a:xfrm>
              <a:off x="7800510" y="1606195"/>
              <a:ext cx="419993" cy="4489805"/>
            </a:xfrm>
            <a:prstGeom prst="roundRect">
              <a:avLst>
                <a:gd name="adj" fmla="val 16667"/>
              </a:avLst>
            </a:prstGeom>
            <a:noFill/>
            <a:ln w="12700">
              <a:solidFill>
                <a:srgbClr val="969696"/>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a:p>
          </p:txBody>
        </p:sp>
        <p:sp>
          <p:nvSpPr>
            <p:cNvPr id="89" name="TextBox 107"/>
            <p:cNvSpPr txBox="1">
              <a:spLocks noChangeArrowheads="1"/>
            </p:cNvSpPr>
            <p:nvPr/>
          </p:nvSpPr>
          <p:spPr bwMode="auto">
            <a:xfrm rot="5400000">
              <a:off x="6735370" y="3631992"/>
              <a:ext cx="2589127" cy="3811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lstStyle>
              <a:lvl1pPr eaLnBrk="0" hangingPunct="0">
                <a:defRPr sz="1000" b="1">
                  <a:solidFill>
                    <a:schemeClr val="tx1"/>
                  </a:solidFill>
                  <a:latin typeface="CG Times" charset="0"/>
                  <a:ea typeface="MS PGothic" charset="0"/>
                  <a:cs typeface="MS PGothic" charset="0"/>
                </a:defRPr>
              </a:lvl1pPr>
              <a:lvl2pPr marL="742950" indent="-285750" eaLnBrk="0" hangingPunct="0">
                <a:defRPr sz="1000" b="1">
                  <a:solidFill>
                    <a:schemeClr val="tx1"/>
                  </a:solidFill>
                  <a:latin typeface="CG Times" charset="0"/>
                  <a:ea typeface="MS PGothic" charset="0"/>
                  <a:cs typeface="MS PGothic" charset="0"/>
                </a:defRPr>
              </a:lvl2pPr>
              <a:lvl3pPr marL="1143000" indent="-228600" eaLnBrk="0" hangingPunct="0">
                <a:defRPr sz="1000" b="1">
                  <a:solidFill>
                    <a:schemeClr val="tx1"/>
                  </a:solidFill>
                  <a:latin typeface="CG Times" charset="0"/>
                  <a:ea typeface="MS PGothic" charset="0"/>
                  <a:cs typeface="MS PGothic" charset="0"/>
                </a:defRPr>
              </a:lvl3pPr>
              <a:lvl4pPr marL="1600200" indent="-228600" eaLnBrk="0" hangingPunct="0">
                <a:defRPr sz="1000" b="1">
                  <a:solidFill>
                    <a:schemeClr val="tx1"/>
                  </a:solidFill>
                  <a:latin typeface="CG Times" charset="0"/>
                  <a:ea typeface="MS PGothic" charset="0"/>
                  <a:cs typeface="MS PGothic" charset="0"/>
                </a:defRPr>
              </a:lvl4pPr>
              <a:lvl5pPr marL="2057400" indent="-228600" eaLnBrk="0" hangingPunct="0">
                <a:defRPr sz="1000" b="1">
                  <a:solidFill>
                    <a:schemeClr val="tx1"/>
                  </a:solidFill>
                  <a:latin typeface="CG Times" charset="0"/>
                  <a:ea typeface="MS PGothic" charset="0"/>
                  <a:cs typeface="MS PGothic" charset="0"/>
                </a:defRPr>
              </a:lvl5pPr>
              <a:lvl6pPr marL="2514600" indent="-228600" eaLnBrk="0" fontAlgn="base" hangingPunct="0">
                <a:spcBef>
                  <a:spcPct val="0"/>
                </a:spcBef>
                <a:spcAft>
                  <a:spcPct val="0"/>
                </a:spcAft>
                <a:defRPr sz="1000" b="1">
                  <a:solidFill>
                    <a:schemeClr val="tx1"/>
                  </a:solidFill>
                  <a:latin typeface="CG Times" charset="0"/>
                  <a:ea typeface="MS PGothic" charset="0"/>
                  <a:cs typeface="MS PGothic" charset="0"/>
                </a:defRPr>
              </a:lvl6pPr>
              <a:lvl7pPr marL="2971800" indent="-228600" eaLnBrk="0" fontAlgn="base" hangingPunct="0">
                <a:spcBef>
                  <a:spcPct val="0"/>
                </a:spcBef>
                <a:spcAft>
                  <a:spcPct val="0"/>
                </a:spcAft>
                <a:defRPr sz="1000" b="1">
                  <a:solidFill>
                    <a:schemeClr val="tx1"/>
                  </a:solidFill>
                  <a:latin typeface="CG Times" charset="0"/>
                  <a:ea typeface="MS PGothic" charset="0"/>
                  <a:cs typeface="MS PGothic" charset="0"/>
                </a:defRPr>
              </a:lvl7pPr>
              <a:lvl8pPr marL="3429000" indent="-228600" eaLnBrk="0" fontAlgn="base" hangingPunct="0">
                <a:spcBef>
                  <a:spcPct val="0"/>
                </a:spcBef>
                <a:spcAft>
                  <a:spcPct val="0"/>
                </a:spcAft>
                <a:defRPr sz="1000" b="1">
                  <a:solidFill>
                    <a:schemeClr val="tx1"/>
                  </a:solidFill>
                  <a:latin typeface="CG Times" charset="0"/>
                  <a:ea typeface="MS PGothic" charset="0"/>
                  <a:cs typeface="MS PGothic" charset="0"/>
                </a:defRPr>
              </a:lvl8pPr>
              <a:lvl9pPr marL="3886200" indent="-228600" eaLnBrk="0" fontAlgn="base" hangingPunct="0">
                <a:spcBef>
                  <a:spcPct val="0"/>
                </a:spcBef>
                <a:spcAft>
                  <a:spcPct val="0"/>
                </a:spcAft>
                <a:defRPr sz="1000" b="1">
                  <a:solidFill>
                    <a:schemeClr val="tx1"/>
                  </a:solidFill>
                  <a:latin typeface="CG Times" charset="0"/>
                  <a:ea typeface="MS PGothic" charset="0"/>
                  <a:cs typeface="MS PGothic" charset="0"/>
                </a:defRPr>
              </a:lvl9pPr>
            </a:lstStyle>
            <a:p>
              <a:pPr algn="ctr" eaLnBrk="1" hangingPunct="1"/>
              <a:r>
                <a:rPr lang="en-US" sz="1800" dirty="0">
                  <a:solidFill>
                    <a:srgbClr val="002060"/>
                  </a:solidFill>
                </a:rPr>
                <a:t>Cloud hosted resources</a:t>
              </a:r>
            </a:p>
          </p:txBody>
        </p:sp>
        <p:sp>
          <p:nvSpPr>
            <p:cNvPr id="90" name="Rounded Rectangle 108"/>
            <p:cNvSpPr>
              <a:spLocks noChangeArrowheads="1"/>
            </p:cNvSpPr>
            <p:nvPr/>
          </p:nvSpPr>
          <p:spPr bwMode="auto">
            <a:xfrm>
              <a:off x="8300145" y="1588606"/>
              <a:ext cx="419993" cy="4489805"/>
            </a:xfrm>
            <a:prstGeom prst="roundRect">
              <a:avLst>
                <a:gd name="adj" fmla="val 16667"/>
              </a:avLst>
            </a:prstGeom>
            <a:noFill/>
            <a:ln w="12700">
              <a:solidFill>
                <a:srgbClr val="969696"/>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a:p>
          </p:txBody>
        </p:sp>
        <p:sp>
          <p:nvSpPr>
            <p:cNvPr id="91" name="TextBox 109"/>
            <p:cNvSpPr txBox="1">
              <a:spLocks noChangeArrowheads="1"/>
            </p:cNvSpPr>
            <p:nvPr/>
          </p:nvSpPr>
          <p:spPr bwMode="auto">
            <a:xfrm rot="5400000">
              <a:off x="7235005" y="3614403"/>
              <a:ext cx="2589127" cy="3811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lstStyle>
              <a:lvl1pPr eaLnBrk="0" hangingPunct="0">
                <a:defRPr sz="1000" b="1">
                  <a:solidFill>
                    <a:schemeClr val="tx1"/>
                  </a:solidFill>
                  <a:latin typeface="CG Times" charset="0"/>
                  <a:ea typeface="MS PGothic" charset="0"/>
                  <a:cs typeface="MS PGothic" charset="0"/>
                </a:defRPr>
              </a:lvl1pPr>
              <a:lvl2pPr marL="742950" indent="-285750" eaLnBrk="0" hangingPunct="0">
                <a:defRPr sz="1000" b="1">
                  <a:solidFill>
                    <a:schemeClr val="tx1"/>
                  </a:solidFill>
                  <a:latin typeface="CG Times" charset="0"/>
                  <a:ea typeface="MS PGothic" charset="0"/>
                  <a:cs typeface="MS PGothic" charset="0"/>
                </a:defRPr>
              </a:lvl2pPr>
              <a:lvl3pPr marL="1143000" indent="-228600" eaLnBrk="0" hangingPunct="0">
                <a:defRPr sz="1000" b="1">
                  <a:solidFill>
                    <a:schemeClr val="tx1"/>
                  </a:solidFill>
                  <a:latin typeface="CG Times" charset="0"/>
                  <a:ea typeface="MS PGothic" charset="0"/>
                  <a:cs typeface="MS PGothic" charset="0"/>
                </a:defRPr>
              </a:lvl3pPr>
              <a:lvl4pPr marL="1600200" indent="-228600" eaLnBrk="0" hangingPunct="0">
                <a:defRPr sz="1000" b="1">
                  <a:solidFill>
                    <a:schemeClr val="tx1"/>
                  </a:solidFill>
                  <a:latin typeface="CG Times" charset="0"/>
                  <a:ea typeface="MS PGothic" charset="0"/>
                  <a:cs typeface="MS PGothic" charset="0"/>
                </a:defRPr>
              </a:lvl4pPr>
              <a:lvl5pPr marL="2057400" indent="-228600" eaLnBrk="0" hangingPunct="0">
                <a:defRPr sz="1000" b="1">
                  <a:solidFill>
                    <a:schemeClr val="tx1"/>
                  </a:solidFill>
                  <a:latin typeface="CG Times" charset="0"/>
                  <a:ea typeface="MS PGothic" charset="0"/>
                  <a:cs typeface="MS PGothic" charset="0"/>
                </a:defRPr>
              </a:lvl5pPr>
              <a:lvl6pPr marL="2514600" indent="-228600" eaLnBrk="0" fontAlgn="base" hangingPunct="0">
                <a:spcBef>
                  <a:spcPct val="0"/>
                </a:spcBef>
                <a:spcAft>
                  <a:spcPct val="0"/>
                </a:spcAft>
                <a:defRPr sz="1000" b="1">
                  <a:solidFill>
                    <a:schemeClr val="tx1"/>
                  </a:solidFill>
                  <a:latin typeface="CG Times" charset="0"/>
                  <a:ea typeface="MS PGothic" charset="0"/>
                  <a:cs typeface="MS PGothic" charset="0"/>
                </a:defRPr>
              </a:lvl6pPr>
              <a:lvl7pPr marL="2971800" indent="-228600" eaLnBrk="0" fontAlgn="base" hangingPunct="0">
                <a:spcBef>
                  <a:spcPct val="0"/>
                </a:spcBef>
                <a:spcAft>
                  <a:spcPct val="0"/>
                </a:spcAft>
                <a:defRPr sz="1000" b="1">
                  <a:solidFill>
                    <a:schemeClr val="tx1"/>
                  </a:solidFill>
                  <a:latin typeface="CG Times" charset="0"/>
                  <a:ea typeface="MS PGothic" charset="0"/>
                  <a:cs typeface="MS PGothic" charset="0"/>
                </a:defRPr>
              </a:lvl7pPr>
              <a:lvl8pPr marL="3429000" indent="-228600" eaLnBrk="0" fontAlgn="base" hangingPunct="0">
                <a:spcBef>
                  <a:spcPct val="0"/>
                </a:spcBef>
                <a:spcAft>
                  <a:spcPct val="0"/>
                </a:spcAft>
                <a:defRPr sz="1000" b="1">
                  <a:solidFill>
                    <a:schemeClr val="tx1"/>
                  </a:solidFill>
                  <a:latin typeface="CG Times" charset="0"/>
                  <a:ea typeface="MS PGothic" charset="0"/>
                  <a:cs typeface="MS PGothic" charset="0"/>
                </a:defRPr>
              </a:lvl8pPr>
              <a:lvl9pPr marL="3886200" indent="-228600" eaLnBrk="0" fontAlgn="base" hangingPunct="0">
                <a:spcBef>
                  <a:spcPct val="0"/>
                </a:spcBef>
                <a:spcAft>
                  <a:spcPct val="0"/>
                </a:spcAft>
                <a:defRPr sz="1000" b="1">
                  <a:solidFill>
                    <a:schemeClr val="tx1"/>
                  </a:solidFill>
                  <a:latin typeface="CG Times" charset="0"/>
                  <a:ea typeface="MS PGothic" charset="0"/>
                  <a:cs typeface="MS PGothic" charset="0"/>
                </a:defRPr>
              </a:lvl9pPr>
            </a:lstStyle>
            <a:p>
              <a:pPr algn="ctr" eaLnBrk="1" hangingPunct="1"/>
              <a:r>
                <a:rPr lang="en-US" sz="1800" dirty="0">
                  <a:solidFill>
                    <a:srgbClr val="002060"/>
                  </a:solidFill>
                </a:rPr>
                <a:t>Security System</a:t>
              </a:r>
            </a:p>
          </p:txBody>
        </p:sp>
      </p:grpSp>
      <p:grpSp>
        <p:nvGrpSpPr>
          <p:cNvPr id="93" name="Group 92"/>
          <p:cNvGrpSpPr/>
          <p:nvPr/>
        </p:nvGrpSpPr>
        <p:grpSpPr>
          <a:xfrm>
            <a:off x="1525498" y="1664728"/>
            <a:ext cx="5811717" cy="409666"/>
            <a:chOff x="1868223" y="1108075"/>
            <a:chExt cx="5811717" cy="409666"/>
          </a:xfrm>
        </p:grpSpPr>
        <p:grpSp>
          <p:nvGrpSpPr>
            <p:cNvPr id="94" name="Group 3"/>
            <p:cNvGrpSpPr>
              <a:grpSpLocks/>
            </p:cNvGrpSpPr>
            <p:nvPr/>
          </p:nvGrpSpPr>
          <p:grpSpPr bwMode="auto">
            <a:xfrm>
              <a:off x="1868223" y="1108075"/>
              <a:ext cx="1756176" cy="409666"/>
              <a:chOff x="882650" y="1175346"/>
              <a:chExt cx="4292208" cy="409644"/>
            </a:xfrm>
          </p:grpSpPr>
          <p:sp>
            <p:nvSpPr>
              <p:cNvPr id="101" name="Rectangle 12"/>
              <p:cNvSpPr>
                <a:spLocks noChangeArrowheads="1"/>
              </p:cNvSpPr>
              <p:nvPr/>
            </p:nvSpPr>
            <p:spPr bwMode="auto">
              <a:xfrm>
                <a:off x="882650" y="1175346"/>
                <a:ext cx="4292208" cy="409644"/>
              </a:xfrm>
              <a:prstGeom prst="rect">
                <a:avLst/>
              </a:prstGeom>
              <a:solidFill>
                <a:srgbClr val="C1C251"/>
              </a:solidFill>
              <a:ln>
                <a:headEnd/>
                <a:tailEnd/>
              </a:ln>
            </p:spPr>
            <p:style>
              <a:lnRef idx="0">
                <a:schemeClr val="accent5"/>
              </a:lnRef>
              <a:fillRef idx="3">
                <a:schemeClr val="accent5"/>
              </a:fillRef>
              <a:effectRef idx="3">
                <a:schemeClr val="accent5"/>
              </a:effectRef>
              <a:fontRef idx="minor">
                <a:schemeClr val="lt1"/>
              </a:fontRef>
            </p:style>
            <p:txBody>
              <a:bodyPr wrap="none" anchor="ctr"/>
              <a:lstStyle/>
              <a:p>
                <a:pPr>
                  <a:defRPr/>
                </a:pPr>
                <a:endParaRPr lang="en-US" sz="1200" dirty="0">
                  <a:solidFill>
                    <a:srgbClr val="000000"/>
                  </a:solidFill>
                  <a:latin typeface="Arial"/>
                </a:endParaRPr>
              </a:p>
            </p:txBody>
          </p:sp>
          <p:sp>
            <p:nvSpPr>
              <p:cNvPr id="102" name="Text Box 23"/>
              <p:cNvSpPr txBox="1">
                <a:spLocks noChangeArrowheads="1"/>
              </p:cNvSpPr>
              <p:nvPr/>
            </p:nvSpPr>
            <p:spPr bwMode="auto">
              <a:xfrm>
                <a:off x="935760" y="1244212"/>
                <a:ext cx="4202161" cy="2719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000" b="1">
                    <a:solidFill>
                      <a:schemeClr val="tx1"/>
                    </a:solidFill>
                    <a:latin typeface="CG Times" charset="0"/>
                    <a:ea typeface="MS PGothic" charset="0"/>
                    <a:cs typeface="MS PGothic" charset="0"/>
                  </a:defRPr>
                </a:lvl1pPr>
                <a:lvl2pPr marL="742950" indent="-285750" eaLnBrk="0" hangingPunct="0">
                  <a:defRPr sz="1000" b="1">
                    <a:solidFill>
                      <a:schemeClr val="tx1"/>
                    </a:solidFill>
                    <a:latin typeface="CG Times" charset="0"/>
                    <a:ea typeface="MS PGothic" charset="0"/>
                    <a:cs typeface="MS PGothic" charset="0"/>
                  </a:defRPr>
                </a:lvl2pPr>
                <a:lvl3pPr marL="1143000" indent="-228600" eaLnBrk="0" hangingPunct="0">
                  <a:defRPr sz="1000" b="1">
                    <a:solidFill>
                      <a:schemeClr val="tx1"/>
                    </a:solidFill>
                    <a:latin typeface="CG Times" charset="0"/>
                    <a:ea typeface="MS PGothic" charset="0"/>
                    <a:cs typeface="MS PGothic" charset="0"/>
                  </a:defRPr>
                </a:lvl3pPr>
                <a:lvl4pPr marL="1600200" indent="-228600" eaLnBrk="0" hangingPunct="0">
                  <a:defRPr sz="1000" b="1">
                    <a:solidFill>
                      <a:schemeClr val="tx1"/>
                    </a:solidFill>
                    <a:latin typeface="CG Times" charset="0"/>
                    <a:ea typeface="MS PGothic" charset="0"/>
                    <a:cs typeface="MS PGothic" charset="0"/>
                  </a:defRPr>
                </a:lvl4pPr>
                <a:lvl5pPr marL="2057400" indent="-228600" eaLnBrk="0" hangingPunct="0">
                  <a:defRPr sz="1000" b="1">
                    <a:solidFill>
                      <a:schemeClr val="tx1"/>
                    </a:solidFill>
                    <a:latin typeface="CG Times" charset="0"/>
                    <a:ea typeface="MS PGothic" charset="0"/>
                    <a:cs typeface="MS PGothic" charset="0"/>
                  </a:defRPr>
                </a:lvl5pPr>
                <a:lvl6pPr marL="2514600" indent="-228600" eaLnBrk="0" fontAlgn="base" hangingPunct="0">
                  <a:spcBef>
                    <a:spcPct val="0"/>
                  </a:spcBef>
                  <a:spcAft>
                    <a:spcPct val="0"/>
                  </a:spcAft>
                  <a:defRPr sz="1000" b="1">
                    <a:solidFill>
                      <a:schemeClr val="tx1"/>
                    </a:solidFill>
                    <a:latin typeface="CG Times" charset="0"/>
                    <a:ea typeface="MS PGothic" charset="0"/>
                    <a:cs typeface="MS PGothic" charset="0"/>
                  </a:defRPr>
                </a:lvl6pPr>
                <a:lvl7pPr marL="2971800" indent="-228600" eaLnBrk="0" fontAlgn="base" hangingPunct="0">
                  <a:spcBef>
                    <a:spcPct val="0"/>
                  </a:spcBef>
                  <a:spcAft>
                    <a:spcPct val="0"/>
                  </a:spcAft>
                  <a:defRPr sz="1000" b="1">
                    <a:solidFill>
                      <a:schemeClr val="tx1"/>
                    </a:solidFill>
                    <a:latin typeface="CG Times" charset="0"/>
                    <a:ea typeface="MS PGothic" charset="0"/>
                    <a:cs typeface="MS PGothic" charset="0"/>
                  </a:defRPr>
                </a:lvl7pPr>
                <a:lvl8pPr marL="3429000" indent="-228600" eaLnBrk="0" fontAlgn="base" hangingPunct="0">
                  <a:spcBef>
                    <a:spcPct val="0"/>
                  </a:spcBef>
                  <a:spcAft>
                    <a:spcPct val="0"/>
                  </a:spcAft>
                  <a:defRPr sz="1000" b="1">
                    <a:solidFill>
                      <a:schemeClr val="tx1"/>
                    </a:solidFill>
                    <a:latin typeface="CG Times" charset="0"/>
                    <a:ea typeface="MS PGothic" charset="0"/>
                    <a:cs typeface="MS PGothic" charset="0"/>
                  </a:defRPr>
                </a:lvl8pPr>
                <a:lvl9pPr marL="3886200" indent="-228600" eaLnBrk="0" fontAlgn="base" hangingPunct="0">
                  <a:spcBef>
                    <a:spcPct val="0"/>
                  </a:spcBef>
                  <a:spcAft>
                    <a:spcPct val="0"/>
                  </a:spcAft>
                  <a:defRPr sz="1000" b="1">
                    <a:solidFill>
                      <a:schemeClr val="tx1"/>
                    </a:solidFill>
                    <a:latin typeface="CG Times" charset="0"/>
                    <a:ea typeface="MS PGothic" charset="0"/>
                    <a:cs typeface="MS PGothic" charset="0"/>
                  </a:defRPr>
                </a:lvl9pPr>
              </a:lstStyle>
              <a:p>
                <a:pPr algn="ctr" eaLnBrk="1" hangingPunct="1">
                  <a:lnSpc>
                    <a:spcPct val="80000"/>
                  </a:lnSpc>
                </a:pPr>
                <a:r>
                  <a:rPr lang="en-US" sz="1400" dirty="0">
                    <a:solidFill>
                      <a:srgbClr val="000000"/>
                    </a:solidFill>
                    <a:ea typeface="ＭＳ Ｐゴシック" charset="0"/>
                    <a:cs typeface="ＭＳ Ｐゴシック" charset="0"/>
                  </a:rPr>
                  <a:t>Elected Officials</a:t>
                </a:r>
              </a:p>
            </p:txBody>
          </p:sp>
        </p:grpSp>
        <p:grpSp>
          <p:nvGrpSpPr>
            <p:cNvPr id="95" name="Group 199"/>
            <p:cNvGrpSpPr>
              <a:grpSpLocks/>
            </p:cNvGrpSpPr>
            <p:nvPr/>
          </p:nvGrpSpPr>
          <p:grpSpPr bwMode="auto">
            <a:xfrm>
              <a:off x="5890075" y="1108075"/>
              <a:ext cx="1789865" cy="409666"/>
              <a:chOff x="800312" y="1175346"/>
              <a:chExt cx="4374546" cy="409644"/>
            </a:xfrm>
          </p:grpSpPr>
          <p:sp>
            <p:nvSpPr>
              <p:cNvPr id="99" name="Rectangle 12"/>
              <p:cNvSpPr>
                <a:spLocks noChangeArrowheads="1"/>
              </p:cNvSpPr>
              <p:nvPr/>
            </p:nvSpPr>
            <p:spPr bwMode="auto">
              <a:xfrm>
                <a:off x="882650" y="1175346"/>
                <a:ext cx="4292208" cy="409644"/>
              </a:xfrm>
              <a:prstGeom prst="rect">
                <a:avLst/>
              </a:prstGeom>
              <a:solidFill>
                <a:srgbClr val="C1C251"/>
              </a:solidFill>
              <a:ln>
                <a:headEnd/>
                <a:tailEnd/>
              </a:ln>
            </p:spPr>
            <p:style>
              <a:lnRef idx="0">
                <a:schemeClr val="accent5"/>
              </a:lnRef>
              <a:fillRef idx="3">
                <a:schemeClr val="accent5"/>
              </a:fillRef>
              <a:effectRef idx="3">
                <a:schemeClr val="accent5"/>
              </a:effectRef>
              <a:fontRef idx="minor">
                <a:schemeClr val="lt1"/>
              </a:fontRef>
            </p:style>
            <p:txBody>
              <a:bodyPr wrap="none" anchor="ctr"/>
              <a:lstStyle/>
              <a:p>
                <a:pPr>
                  <a:defRPr/>
                </a:pPr>
                <a:endParaRPr lang="en-US" sz="1200" dirty="0">
                  <a:solidFill>
                    <a:srgbClr val="000000"/>
                  </a:solidFill>
                  <a:latin typeface="Arial"/>
                </a:endParaRPr>
              </a:p>
            </p:txBody>
          </p:sp>
          <p:sp>
            <p:nvSpPr>
              <p:cNvPr id="100" name="Text Box 23"/>
              <p:cNvSpPr txBox="1">
                <a:spLocks noChangeArrowheads="1"/>
              </p:cNvSpPr>
              <p:nvPr/>
            </p:nvSpPr>
            <p:spPr bwMode="auto">
              <a:xfrm>
                <a:off x="800312" y="1258067"/>
                <a:ext cx="4202161" cy="2719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000" b="1">
                    <a:solidFill>
                      <a:schemeClr val="tx1"/>
                    </a:solidFill>
                    <a:latin typeface="CG Times" charset="0"/>
                    <a:ea typeface="MS PGothic" charset="0"/>
                    <a:cs typeface="MS PGothic" charset="0"/>
                  </a:defRPr>
                </a:lvl1pPr>
                <a:lvl2pPr marL="742950" indent="-285750" eaLnBrk="0" hangingPunct="0">
                  <a:defRPr sz="1000" b="1">
                    <a:solidFill>
                      <a:schemeClr val="tx1"/>
                    </a:solidFill>
                    <a:latin typeface="CG Times" charset="0"/>
                    <a:ea typeface="MS PGothic" charset="0"/>
                    <a:cs typeface="MS PGothic" charset="0"/>
                  </a:defRPr>
                </a:lvl2pPr>
                <a:lvl3pPr marL="1143000" indent="-228600" eaLnBrk="0" hangingPunct="0">
                  <a:defRPr sz="1000" b="1">
                    <a:solidFill>
                      <a:schemeClr val="tx1"/>
                    </a:solidFill>
                    <a:latin typeface="CG Times" charset="0"/>
                    <a:ea typeface="MS PGothic" charset="0"/>
                    <a:cs typeface="MS PGothic" charset="0"/>
                  </a:defRPr>
                </a:lvl3pPr>
                <a:lvl4pPr marL="1600200" indent="-228600" eaLnBrk="0" hangingPunct="0">
                  <a:defRPr sz="1000" b="1">
                    <a:solidFill>
                      <a:schemeClr val="tx1"/>
                    </a:solidFill>
                    <a:latin typeface="CG Times" charset="0"/>
                    <a:ea typeface="MS PGothic" charset="0"/>
                    <a:cs typeface="MS PGothic" charset="0"/>
                  </a:defRPr>
                </a:lvl4pPr>
                <a:lvl5pPr marL="2057400" indent="-228600" eaLnBrk="0" hangingPunct="0">
                  <a:defRPr sz="1000" b="1">
                    <a:solidFill>
                      <a:schemeClr val="tx1"/>
                    </a:solidFill>
                    <a:latin typeface="CG Times" charset="0"/>
                    <a:ea typeface="MS PGothic" charset="0"/>
                    <a:cs typeface="MS PGothic" charset="0"/>
                  </a:defRPr>
                </a:lvl5pPr>
                <a:lvl6pPr marL="2514600" indent="-228600" eaLnBrk="0" fontAlgn="base" hangingPunct="0">
                  <a:spcBef>
                    <a:spcPct val="0"/>
                  </a:spcBef>
                  <a:spcAft>
                    <a:spcPct val="0"/>
                  </a:spcAft>
                  <a:defRPr sz="1000" b="1">
                    <a:solidFill>
                      <a:schemeClr val="tx1"/>
                    </a:solidFill>
                    <a:latin typeface="CG Times" charset="0"/>
                    <a:ea typeface="MS PGothic" charset="0"/>
                    <a:cs typeface="MS PGothic" charset="0"/>
                  </a:defRPr>
                </a:lvl6pPr>
                <a:lvl7pPr marL="2971800" indent="-228600" eaLnBrk="0" fontAlgn="base" hangingPunct="0">
                  <a:spcBef>
                    <a:spcPct val="0"/>
                  </a:spcBef>
                  <a:spcAft>
                    <a:spcPct val="0"/>
                  </a:spcAft>
                  <a:defRPr sz="1000" b="1">
                    <a:solidFill>
                      <a:schemeClr val="tx1"/>
                    </a:solidFill>
                    <a:latin typeface="CG Times" charset="0"/>
                    <a:ea typeface="MS PGothic" charset="0"/>
                    <a:cs typeface="MS PGothic" charset="0"/>
                  </a:defRPr>
                </a:lvl7pPr>
                <a:lvl8pPr marL="3429000" indent="-228600" eaLnBrk="0" fontAlgn="base" hangingPunct="0">
                  <a:spcBef>
                    <a:spcPct val="0"/>
                  </a:spcBef>
                  <a:spcAft>
                    <a:spcPct val="0"/>
                  </a:spcAft>
                  <a:defRPr sz="1000" b="1">
                    <a:solidFill>
                      <a:schemeClr val="tx1"/>
                    </a:solidFill>
                    <a:latin typeface="CG Times" charset="0"/>
                    <a:ea typeface="MS PGothic" charset="0"/>
                    <a:cs typeface="MS PGothic" charset="0"/>
                  </a:defRPr>
                </a:lvl8pPr>
                <a:lvl9pPr marL="3886200" indent="-228600" eaLnBrk="0" fontAlgn="base" hangingPunct="0">
                  <a:spcBef>
                    <a:spcPct val="0"/>
                  </a:spcBef>
                  <a:spcAft>
                    <a:spcPct val="0"/>
                  </a:spcAft>
                  <a:defRPr sz="1000" b="1">
                    <a:solidFill>
                      <a:schemeClr val="tx1"/>
                    </a:solidFill>
                    <a:latin typeface="CG Times" charset="0"/>
                    <a:ea typeface="MS PGothic" charset="0"/>
                    <a:cs typeface="MS PGothic" charset="0"/>
                  </a:defRPr>
                </a:lvl9pPr>
              </a:lstStyle>
              <a:p>
                <a:pPr algn="ctr" eaLnBrk="1" hangingPunct="1">
                  <a:lnSpc>
                    <a:spcPct val="80000"/>
                  </a:lnSpc>
                </a:pPr>
                <a:r>
                  <a:rPr lang="en-US" sz="1400" dirty="0">
                    <a:solidFill>
                      <a:srgbClr val="000000"/>
                    </a:solidFill>
                    <a:ea typeface="ＭＳ Ｐゴシック" charset="0"/>
                    <a:cs typeface="ＭＳ Ｐゴシック" charset="0"/>
                  </a:rPr>
                  <a:t>Public</a:t>
                </a:r>
              </a:p>
            </p:txBody>
          </p:sp>
        </p:grpSp>
        <p:grpSp>
          <p:nvGrpSpPr>
            <p:cNvPr id="96" name="Group 103"/>
            <p:cNvGrpSpPr>
              <a:grpSpLocks/>
            </p:cNvGrpSpPr>
            <p:nvPr/>
          </p:nvGrpSpPr>
          <p:grpSpPr bwMode="auto">
            <a:xfrm>
              <a:off x="3700662" y="1108075"/>
              <a:ext cx="2142793" cy="409666"/>
              <a:chOff x="882650" y="1175346"/>
              <a:chExt cx="4292208" cy="409644"/>
            </a:xfrm>
          </p:grpSpPr>
          <p:sp>
            <p:nvSpPr>
              <p:cNvPr id="97" name="Rectangle 12"/>
              <p:cNvSpPr>
                <a:spLocks noChangeArrowheads="1"/>
              </p:cNvSpPr>
              <p:nvPr/>
            </p:nvSpPr>
            <p:spPr bwMode="auto">
              <a:xfrm>
                <a:off x="882650" y="1175346"/>
                <a:ext cx="4292208" cy="409644"/>
              </a:xfrm>
              <a:prstGeom prst="rect">
                <a:avLst/>
              </a:prstGeom>
              <a:solidFill>
                <a:srgbClr val="C1C251"/>
              </a:solidFill>
              <a:ln>
                <a:headEnd/>
                <a:tailEnd/>
              </a:ln>
            </p:spPr>
            <p:style>
              <a:lnRef idx="0">
                <a:schemeClr val="accent5"/>
              </a:lnRef>
              <a:fillRef idx="3">
                <a:schemeClr val="accent5"/>
              </a:fillRef>
              <a:effectRef idx="3">
                <a:schemeClr val="accent5"/>
              </a:effectRef>
              <a:fontRef idx="minor">
                <a:schemeClr val="lt1"/>
              </a:fontRef>
            </p:style>
            <p:txBody>
              <a:bodyPr wrap="none" anchor="ctr"/>
              <a:lstStyle/>
              <a:p>
                <a:pPr>
                  <a:defRPr/>
                </a:pPr>
                <a:endParaRPr lang="en-US" sz="1200" dirty="0">
                  <a:solidFill>
                    <a:srgbClr val="000000"/>
                  </a:solidFill>
                  <a:latin typeface="Arial"/>
                </a:endParaRPr>
              </a:p>
            </p:txBody>
          </p:sp>
          <p:sp>
            <p:nvSpPr>
              <p:cNvPr id="98" name="Text Box 23"/>
              <p:cNvSpPr txBox="1">
                <a:spLocks noChangeArrowheads="1"/>
              </p:cNvSpPr>
              <p:nvPr/>
            </p:nvSpPr>
            <p:spPr bwMode="auto">
              <a:xfrm>
                <a:off x="935758" y="1244212"/>
                <a:ext cx="4239098" cy="2718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000" b="1">
                    <a:solidFill>
                      <a:schemeClr val="tx1"/>
                    </a:solidFill>
                    <a:latin typeface="CG Times" charset="0"/>
                    <a:ea typeface="MS PGothic" charset="0"/>
                    <a:cs typeface="MS PGothic" charset="0"/>
                  </a:defRPr>
                </a:lvl1pPr>
                <a:lvl2pPr marL="742950" indent="-285750" eaLnBrk="0" hangingPunct="0">
                  <a:defRPr sz="1000" b="1">
                    <a:solidFill>
                      <a:schemeClr val="tx1"/>
                    </a:solidFill>
                    <a:latin typeface="CG Times" charset="0"/>
                    <a:ea typeface="MS PGothic" charset="0"/>
                    <a:cs typeface="MS PGothic" charset="0"/>
                  </a:defRPr>
                </a:lvl2pPr>
                <a:lvl3pPr marL="1143000" indent="-228600" eaLnBrk="0" hangingPunct="0">
                  <a:defRPr sz="1000" b="1">
                    <a:solidFill>
                      <a:schemeClr val="tx1"/>
                    </a:solidFill>
                    <a:latin typeface="CG Times" charset="0"/>
                    <a:ea typeface="MS PGothic" charset="0"/>
                    <a:cs typeface="MS PGothic" charset="0"/>
                  </a:defRPr>
                </a:lvl3pPr>
                <a:lvl4pPr marL="1600200" indent="-228600" eaLnBrk="0" hangingPunct="0">
                  <a:defRPr sz="1000" b="1">
                    <a:solidFill>
                      <a:schemeClr val="tx1"/>
                    </a:solidFill>
                    <a:latin typeface="CG Times" charset="0"/>
                    <a:ea typeface="MS PGothic" charset="0"/>
                    <a:cs typeface="MS PGothic" charset="0"/>
                  </a:defRPr>
                </a:lvl4pPr>
                <a:lvl5pPr marL="2057400" indent="-228600" eaLnBrk="0" hangingPunct="0">
                  <a:defRPr sz="1000" b="1">
                    <a:solidFill>
                      <a:schemeClr val="tx1"/>
                    </a:solidFill>
                    <a:latin typeface="CG Times" charset="0"/>
                    <a:ea typeface="MS PGothic" charset="0"/>
                    <a:cs typeface="MS PGothic" charset="0"/>
                  </a:defRPr>
                </a:lvl5pPr>
                <a:lvl6pPr marL="2514600" indent="-228600" eaLnBrk="0" fontAlgn="base" hangingPunct="0">
                  <a:spcBef>
                    <a:spcPct val="0"/>
                  </a:spcBef>
                  <a:spcAft>
                    <a:spcPct val="0"/>
                  </a:spcAft>
                  <a:defRPr sz="1000" b="1">
                    <a:solidFill>
                      <a:schemeClr val="tx1"/>
                    </a:solidFill>
                    <a:latin typeface="CG Times" charset="0"/>
                    <a:ea typeface="MS PGothic" charset="0"/>
                    <a:cs typeface="MS PGothic" charset="0"/>
                  </a:defRPr>
                </a:lvl6pPr>
                <a:lvl7pPr marL="2971800" indent="-228600" eaLnBrk="0" fontAlgn="base" hangingPunct="0">
                  <a:spcBef>
                    <a:spcPct val="0"/>
                  </a:spcBef>
                  <a:spcAft>
                    <a:spcPct val="0"/>
                  </a:spcAft>
                  <a:defRPr sz="1000" b="1">
                    <a:solidFill>
                      <a:schemeClr val="tx1"/>
                    </a:solidFill>
                    <a:latin typeface="CG Times" charset="0"/>
                    <a:ea typeface="MS PGothic" charset="0"/>
                    <a:cs typeface="MS PGothic" charset="0"/>
                  </a:defRPr>
                </a:lvl7pPr>
                <a:lvl8pPr marL="3429000" indent="-228600" eaLnBrk="0" fontAlgn="base" hangingPunct="0">
                  <a:spcBef>
                    <a:spcPct val="0"/>
                  </a:spcBef>
                  <a:spcAft>
                    <a:spcPct val="0"/>
                  </a:spcAft>
                  <a:defRPr sz="1000" b="1">
                    <a:solidFill>
                      <a:schemeClr val="tx1"/>
                    </a:solidFill>
                    <a:latin typeface="CG Times" charset="0"/>
                    <a:ea typeface="MS PGothic" charset="0"/>
                    <a:cs typeface="MS PGothic" charset="0"/>
                  </a:defRPr>
                </a:lvl8pPr>
                <a:lvl9pPr marL="3886200" indent="-228600" eaLnBrk="0" fontAlgn="base" hangingPunct="0">
                  <a:spcBef>
                    <a:spcPct val="0"/>
                  </a:spcBef>
                  <a:spcAft>
                    <a:spcPct val="0"/>
                  </a:spcAft>
                  <a:defRPr sz="1000" b="1">
                    <a:solidFill>
                      <a:schemeClr val="tx1"/>
                    </a:solidFill>
                    <a:latin typeface="CG Times" charset="0"/>
                    <a:ea typeface="MS PGothic" charset="0"/>
                    <a:cs typeface="MS PGothic" charset="0"/>
                  </a:defRPr>
                </a:lvl9pPr>
              </a:lstStyle>
              <a:p>
                <a:pPr algn="ctr" eaLnBrk="1" hangingPunct="1">
                  <a:lnSpc>
                    <a:spcPct val="80000"/>
                  </a:lnSpc>
                </a:pPr>
                <a:r>
                  <a:rPr lang="en-US" sz="1400" dirty="0">
                    <a:solidFill>
                      <a:srgbClr val="000000"/>
                    </a:solidFill>
                    <a:ea typeface="ＭＳ Ｐゴシック" charset="0"/>
                    <a:cs typeface="ＭＳ Ｐゴシック" charset="0"/>
                  </a:rPr>
                  <a:t>Municipal Employees</a:t>
                </a:r>
              </a:p>
            </p:txBody>
          </p:sp>
        </p:grpSp>
      </p:grpSp>
    </p:spTree>
    <p:extLst>
      <p:ext uri="{BB962C8B-B14F-4D97-AF65-F5344CB8AC3E}">
        <p14:creationId xmlns:p14="http://schemas.microsoft.com/office/powerpoint/2010/main" val="3417082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dissolve">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dissolve">
                                      <p:cBhvr>
                                        <p:cTn id="17" dur="500"/>
                                        <p:tgtEl>
                                          <p:spTgt spid="5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dissolve">
                                      <p:cBhvr>
                                        <p:cTn id="22" dur="500"/>
                                        <p:tgtEl>
                                          <p:spTgt spid="7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dissolve">
                                      <p:cBhvr>
                                        <p:cTn id="27" dur="500"/>
                                        <p:tgtEl>
                                          <p:spTgt spid="8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93"/>
                                        </p:tgtEl>
                                        <p:attrNameLst>
                                          <p:attrName>style.visibility</p:attrName>
                                        </p:attrNameLst>
                                      </p:cBhvr>
                                      <p:to>
                                        <p:strVal val="visible"/>
                                      </p:to>
                                    </p:set>
                                    <p:animEffect transition="in" filter="dissolve">
                                      <p:cBhvr>
                                        <p:cTn id="32"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778" y="152005"/>
            <a:ext cx="8774349" cy="626203"/>
          </a:xfrm>
        </p:spPr>
        <p:txBody>
          <a:bodyPr>
            <a:noAutofit/>
          </a:bodyPr>
          <a:lstStyle/>
          <a:p>
            <a:pPr>
              <a:lnSpc>
                <a:spcPct val="100000"/>
              </a:lnSpc>
            </a:pPr>
            <a:r>
              <a:rPr lang="en-US" sz="1600" dirty="0">
                <a:solidFill>
                  <a:schemeClr val="bg1"/>
                </a:solidFill>
                <a:latin typeface="Merriweather" panose="02060503050406030704" pitchFamily="18" charset="0"/>
              </a:rPr>
              <a:t>What is the City of San Diego doing?</a:t>
            </a:r>
          </a:p>
        </p:txBody>
      </p:sp>
      <p:sp>
        <p:nvSpPr>
          <p:cNvPr id="5" name="TextBox 4"/>
          <p:cNvSpPr txBox="1"/>
          <p:nvPr/>
        </p:nvSpPr>
        <p:spPr>
          <a:xfrm>
            <a:off x="354261" y="938594"/>
            <a:ext cx="9438668" cy="707886"/>
          </a:xfrm>
          <a:prstGeom prst="rect">
            <a:avLst/>
          </a:prstGeom>
          <a:noFill/>
        </p:spPr>
        <p:txBody>
          <a:bodyPr wrap="square" rtlCol="0">
            <a:spAutoFit/>
          </a:bodyPr>
          <a:lstStyle/>
          <a:p>
            <a:r>
              <a:rPr lang="en-US" sz="40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San Diego’s Smart City Initiatives</a:t>
            </a:r>
          </a:p>
        </p:txBody>
      </p:sp>
      <p:cxnSp>
        <p:nvCxnSpPr>
          <p:cNvPr id="18" name="Straight Connector 17"/>
          <p:cNvCxnSpPr/>
          <p:nvPr/>
        </p:nvCxnSpPr>
        <p:spPr>
          <a:xfrm>
            <a:off x="324464" y="1740309"/>
            <a:ext cx="9418320" cy="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5898" y="1873047"/>
            <a:ext cx="4226886" cy="2842886"/>
          </a:xfrm>
          <a:prstGeom prst="rect">
            <a:avLst/>
          </a:prstGeom>
        </p:spPr>
      </p:pic>
      <p:sp>
        <p:nvSpPr>
          <p:cNvPr id="9" name="Content Placeholder 2"/>
          <p:cNvSpPr>
            <a:spLocks noGrp="1"/>
          </p:cNvSpPr>
          <p:nvPr>
            <p:ph idx="1"/>
          </p:nvPr>
        </p:nvSpPr>
        <p:spPr>
          <a:xfrm>
            <a:off x="287392" y="1860806"/>
            <a:ext cx="5228506" cy="3699335"/>
          </a:xfrm>
        </p:spPr>
        <p:txBody>
          <a:bodyPr>
            <a:noAutofit/>
          </a:bodyPr>
          <a:lstStyle/>
          <a:p>
            <a:r>
              <a:rPr lang="en-US" sz="2200" dirty="0">
                <a:solidFill>
                  <a:srgbClr val="002060"/>
                </a:solidFill>
                <a:latin typeface="Open Sans" panose="020B0606030504020204" pitchFamily="34" charset="0"/>
                <a:ea typeface="Open Sans" panose="020B0606030504020204" pitchFamily="34" charset="0"/>
                <a:cs typeface="Open Sans" panose="020B0606030504020204" pitchFamily="34" charset="0"/>
              </a:rPr>
              <a:t>Sempra Smart Grid</a:t>
            </a:r>
          </a:p>
          <a:p>
            <a:r>
              <a:rPr lang="en-US" sz="2200" dirty="0">
                <a:solidFill>
                  <a:srgbClr val="002060"/>
                </a:solidFill>
                <a:latin typeface="Open Sans" panose="020B0606030504020204" pitchFamily="34" charset="0"/>
                <a:ea typeface="Open Sans" panose="020B0606030504020204" pitchFamily="34" charset="0"/>
                <a:cs typeface="Open Sans" panose="020B0606030504020204" pitchFamily="34" charset="0"/>
              </a:rPr>
              <a:t>Google Fiber</a:t>
            </a:r>
          </a:p>
          <a:p>
            <a:r>
              <a:rPr lang="en-US" sz="22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Sensor/GPS </a:t>
            </a:r>
            <a:r>
              <a:rPr lang="en-US" sz="2200" dirty="0">
                <a:solidFill>
                  <a:srgbClr val="002060"/>
                </a:solidFill>
                <a:latin typeface="Open Sans" panose="020B0606030504020204" pitchFamily="34" charset="0"/>
                <a:ea typeface="Open Sans" panose="020B0606030504020204" pitchFamily="34" charset="0"/>
                <a:cs typeface="Open Sans" panose="020B0606030504020204" pitchFamily="34" charset="0"/>
              </a:rPr>
              <a:t>for trash vehicles</a:t>
            </a:r>
          </a:p>
          <a:p>
            <a:r>
              <a:rPr lang="en-US" sz="2200" dirty="0">
                <a:solidFill>
                  <a:srgbClr val="002060"/>
                </a:solidFill>
                <a:latin typeface="Open Sans" panose="020B0606030504020204" pitchFamily="34" charset="0"/>
                <a:ea typeface="Open Sans" panose="020B0606030504020204" pitchFamily="34" charset="0"/>
                <a:cs typeface="Open Sans" panose="020B0606030504020204" pitchFamily="34" charset="0"/>
              </a:rPr>
              <a:t>Street sensors -</a:t>
            </a:r>
            <a:r>
              <a:rPr lang="en-US" sz="22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en-US" sz="2200" dirty="0">
                <a:solidFill>
                  <a:srgbClr val="002060"/>
                </a:solidFill>
                <a:latin typeface="Open Sans" panose="020B0606030504020204" pitchFamily="34" charset="0"/>
                <a:ea typeface="Open Sans" panose="020B0606030504020204" pitchFamily="34" charset="0"/>
                <a:cs typeface="Open Sans" panose="020B0606030504020204" pitchFamily="34" charset="0"/>
              </a:rPr>
              <a:t>intelligent parking</a:t>
            </a:r>
          </a:p>
          <a:p>
            <a:r>
              <a:rPr lang="en-US" sz="2200" dirty="0">
                <a:solidFill>
                  <a:srgbClr val="002060"/>
                </a:solidFill>
                <a:latin typeface="Open Sans" panose="020B0606030504020204" pitchFamily="34" charset="0"/>
                <a:ea typeface="Open Sans" panose="020B0606030504020204" pitchFamily="34" charset="0"/>
                <a:cs typeface="Open Sans" panose="020B0606030504020204" pitchFamily="34" charset="0"/>
              </a:rPr>
              <a:t>Intelligent Infrastructure</a:t>
            </a:r>
          </a:p>
          <a:p>
            <a:pPr lvl="1"/>
            <a:r>
              <a:rPr lang="en-US" sz="1760" dirty="0">
                <a:solidFill>
                  <a:srgbClr val="002060"/>
                </a:solidFill>
                <a:latin typeface="Open Sans" panose="020B0606030504020204" pitchFamily="34" charset="0"/>
                <a:ea typeface="Open Sans" panose="020B0606030504020204" pitchFamily="34" charset="0"/>
                <a:cs typeface="Open Sans" panose="020B0606030504020204" pitchFamily="34" charset="0"/>
              </a:rPr>
              <a:t>LED based street lights</a:t>
            </a:r>
          </a:p>
          <a:p>
            <a:pPr lvl="1"/>
            <a:r>
              <a:rPr lang="en-US" sz="176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Intelligent </a:t>
            </a:r>
            <a:r>
              <a:rPr lang="en-US" sz="1760" dirty="0">
                <a:solidFill>
                  <a:srgbClr val="002060"/>
                </a:solidFill>
                <a:latin typeface="Open Sans" panose="020B0606030504020204" pitchFamily="34" charset="0"/>
                <a:ea typeface="Open Sans" panose="020B0606030504020204" pitchFamily="34" charset="0"/>
                <a:cs typeface="Open Sans" panose="020B0606030504020204" pitchFamily="34" charset="0"/>
              </a:rPr>
              <a:t>building (New library)</a:t>
            </a:r>
          </a:p>
          <a:p>
            <a:pPr lvl="1"/>
            <a:r>
              <a:rPr lang="en-US" sz="1760" dirty="0">
                <a:solidFill>
                  <a:srgbClr val="002060"/>
                </a:solidFill>
                <a:latin typeface="Open Sans" panose="020B0606030504020204" pitchFamily="34" charset="0"/>
                <a:ea typeface="Open Sans" panose="020B0606030504020204" pitchFamily="34" charset="0"/>
                <a:cs typeface="Open Sans" panose="020B0606030504020204" pitchFamily="34" charset="0"/>
              </a:rPr>
              <a:t>HVAC systems (43 libraries)</a:t>
            </a:r>
          </a:p>
          <a:p>
            <a:r>
              <a:rPr lang="en-US" sz="2200" dirty="0">
                <a:solidFill>
                  <a:srgbClr val="002060"/>
                </a:solidFill>
                <a:latin typeface="Open Sans" panose="020B0606030504020204" pitchFamily="34" charset="0"/>
                <a:ea typeface="Open Sans" panose="020B0606030504020204" pitchFamily="34" charset="0"/>
                <a:cs typeface="Open Sans" panose="020B0606030504020204" pitchFamily="34" charset="0"/>
              </a:rPr>
              <a:t>Port Authority sensor network around bay</a:t>
            </a:r>
            <a:endParaRPr lang="en-US" sz="176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en-US" sz="2200" dirty="0">
                <a:solidFill>
                  <a:srgbClr val="002060"/>
                </a:solidFill>
                <a:latin typeface="Open Sans" panose="020B0606030504020204" pitchFamily="34" charset="0"/>
                <a:ea typeface="Open Sans" panose="020B0606030504020204" pitchFamily="34" charset="0"/>
                <a:cs typeface="Open Sans" panose="020B0606030504020204" pitchFamily="34" charset="0"/>
              </a:rPr>
              <a:t>City of San Diego Climate Action Plan – Smart City </a:t>
            </a:r>
            <a:r>
              <a:rPr lang="en-US" sz="22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Hackathon</a:t>
            </a:r>
          </a:p>
          <a:p>
            <a:r>
              <a:rPr lang="en-US" sz="2200" dirty="0">
                <a:solidFill>
                  <a:srgbClr val="002060"/>
                </a:solidFill>
                <a:latin typeface="Open Sans" panose="020B0606030504020204" pitchFamily="34" charset="0"/>
                <a:ea typeface="Open Sans" panose="020B0606030504020204" pitchFamily="34" charset="0"/>
                <a:cs typeface="Open Sans" panose="020B0606030504020204" pitchFamily="34" charset="0"/>
              </a:rPr>
              <a:t>Deployment of resilient emergency communications</a:t>
            </a:r>
          </a:p>
          <a:p>
            <a:endParaRPr lang="en-US" sz="22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lvl="1"/>
            <a:endParaRPr lang="en-US" sz="2200" dirty="0"/>
          </a:p>
        </p:txBody>
      </p:sp>
      <p:sp>
        <p:nvSpPr>
          <p:cNvPr id="7" name="Content Placeholder 2"/>
          <p:cNvSpPr txBox="1">
            <a:spLocks/>
          </p:cNvSpPr>
          <p:nvPr/>
        </p:nvSpPr>
        <p:spPr>
          <a:xfrm>
            <a:off x="5073595" y="4996040"/>
            <a:ext cx="5228506" cy="2411310"/>
          </a:xfrm>
          <a:prstGeom prst="rect">
            <a:avLst/>
          </a:prstGeom>
        </p:spPr>
        <p:txBody>
          <a:bodyPr vert="horz" lIns="91440" tIns="45720" rIns="91440" bIns="45720" rtlCol="0">
            <a:noAutofit/>
          </a:bodyPr>
          <a:lst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r>
              <a:rPr lang="en-US" sz="2200" dirty="0">
                <a:solidFill>
                  <a:srgbClr val="002060"/>
                </a:solidFill>
                <a:latin typeface="Open Sans" panose="020B0606030504020204" pitchFamily="34" charset="0"/>
                <a:ea typeface="Open Sans" panose="020B0606030504020204" pitchFamily="34" charset="0"/>
                <a:cs typeface="Open Sans" panose="020B0606030504020204" pitchFamily="34" charset="0"/>
              </a:rPr>
              <a:t>Sempra HQ building downtown</a:t>
            </a:r>
          </a:p>
          <a:p>
            <a:r>
              <a:rPr lang="en-US" sz="2200" dirty="0">
                <a:solidFill>
                  <a:srgbClr val="002060"/>
                </a:solidFill>
                <a:latin typeface="Open Sans" panose="020B0606030504020204" pitchFamily="34" charset="0"/>
                <a:ea typeface="Open Sans" panose="020B0606030504020204" pitchFamily="34" charset="0"/>
                <a:cs typeface="Open Sans" panose="020B0606030504020204" pitchFamily="34" charset="0"/>
              </a:rPr>
              <a:t>City of San Diego – solar panels</a:t>
            </a:r>
          </a:p>
          <a:p>
            <a:r>
              <a:rPr lang="en-US" sz="2200" dirty="0">
                <a:solidFill>
                  <a:srgbClr val="002060"/>
                </a:solidFill>
                <a:latin typeface="Open Sans" panose="020B0606030504020204" pitchFamily="34" charset="0"/>
                <a:ea typeface="Open Sans" panose="020B0606030504020204" pitchFamily="34" charset="0"/>
                <a:cs typeface="Open Sans" panose="020B0606030504020204" pitchFamily="34" charset="0"/>
              </a:rPr>
              <a:t>City of San Diego – EAM Project</a:t>
            </a:r>
          </a:p>
          <a:p>
            <a:pPr lvl="1"/>
            <a:r>
              <a:rPr lang="en-US" sz="1760" dirty="0">
                <a:solidFill>
                  <a:srgbClr val="002060"/>
                </a:solidFill>
                <a:latin typeface="Open Sans" panose="020B0606030504020204" pitchFamily="34" charset="0"/>
                <a:ea typeface="Open Sans" panose="020B0606030504020204" pitchFamily="34" charset="0"/>
                <a:cs typeface="Open Sans" panose="020B0606030504020204" pitchFamily="34" charset="0"/>
              </a:rPr>
              <a:t>New mapping of park spaces</a:t>
            </a:r>
          </a:p>
          <a:p>
            <a:pPr lvl="1"/>
            <a:r>
              <a:rPr lang="en-US" sz="1760" dirty="0">
                <a:solidFill>
                  <a:srgbClr val="002060"/>
                </a:solidFill>
                <a:latin typeface="Open Sans" panose="020B0606030504020204" pitchFamily="34" charset="0"/>
                <a:ea typeface="Open Sans" panose="020B0606030504020204" pitchFamily="34" charset="0"/>
                <a:cs typeface="Open Sans" panose="020B0606030504020204" pitchFamily="34" charset="0"/>
              </a:rPr>
              <a:t>Mapping of all City owned tree’s</a:t>
            </a:r>
          </a:p>
          <a:p>
            <a:endParaRPr lang="en-US" sz="22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lvl="1"/>
            <a:endParaRPr lang="en-US" sz="2200" dirty="0"/>
          </a:p>
        </p:txBody>
      </p:sp>
    </p:spTree>
    <p:extLst>
      <p:ext uri="{BB962C8B-B14F-4D97-AF65-F5344CB8AC3E}">
        <p14:creationId xmlns:p14="http://schemas.microsoft.com/office/powerpoint/2010/main" val="3265225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778" y="152005"/>
            <a:ext cx="8774349" cy="626203"/>
          </a:xfrm>
        </p:spPr>
        <p:txBody>
          <a:bodyPr>
            <a:noAutofit/>
          </a:bodyPr>
          <a:lstStyle/>
          <a:p>
            <a:pPr>
              <a:lnSpc>
                <a:spcPct val="100000"/>
              </a:lnSpc>
            </a:pPr>
            <a:r>
              <a:rPr lang="en-US" sz="1600" dirty="0">
                <a:solidFill>
                  <a:schemeClr val="bg1"/>
                </a:solidFill>
                <a:latin typeface="Merriweather" panose="02060503050406030704" pitchFamily="18" charset="0"/>
              </a:rPr>
              <a:t>Concerns we must address</a:t>
            </a:r>
          </a:p>
        </p:txBody>
      </p:sp>
      <p:sp>
        <p:nvSpPr>
          <p:cNvPr id="5" name="TextBox 4"/>
          <p:cNvSpPr txBox="1"/>
          <p:nvPr/>
        </p:nvSpPr>
        <p:spPr>
          <a:xfrm>
            <a:off x="211396" y="845626"/>
            <a:ext cx="9196139" cy="707886"/>
          </a:xfrm>
          <a:prstGeom prst="rect">
            <a:avLst/>
          </a:prstGeom>
          <a:noFill/>
        </p:spPr>
        <p:txBody>
          <a:bodyPr wrap="square" rtlCol="0">
            <a:spAutoFit/>
          </a:bodyPr>
          <a:lstStyle/>
          <a:p>
            <a:r>
              <a:rPr lang="en-US" sz="40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Dark side to Smart City Initiatives</a:t>
            </a:r>
          </a:p>
        </p:txBody>
      </p:sp>
      <p:sp>
        <p:nvSpPr>
          <p:cNvPr id="17" name="Content Placeholder 2"/>
          <p:cNvSpPr>
            <a:spLocks noGrp="1"/>
          </p:cNvSpPr>
          <p:nvPr>
            <p:ph idx="1"/>
          </p:nvPr>
        </p:nvSpPr>
        <p:spPr>
          <a:xfrm>
            <a:off x="132735" y="1759002"/>
            <a:ext cx="5751598" cy="3473058"/>
          </a:xfrm>
        </p:spPr>
        <p:txBody>
          <a:bodyPr>
            <a:normAutofit/>
          </a:bodyPr>
          <a:lstStyle/>
          <a:p>
            <a:r>
              <a:rPr lang="en-US" sz="2000" i="1" u="sng" dirty="0">
                <a:solidFill>
                  <a:srgbClr val="002060"/>
                </a:solidFill>
                <a:latin typeface="Open Sans" panose="020B0606030504020204" pitchFamily="34" charset="0"/>
                <a:ea typeface="Open Sans" panose="020B0606030504020204" pitchFamily="34" charset="0"/>
                <a:cs typeface="Open Sans" panose="020B0606030504020204" pitchFamily="34" charset="0"/>
              </a:rPr>
              <a:t>Increased complexity</a:t>
            </a:r>
            <a:r>
              <a:rPr lang="en-US"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en-US" sz="20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(Legacy &amp; Converged)</a:t>
            </a:r>
          </a:p>
          <a:p>
            <a:r>
              <a:rPr lang="en-US" sz="2000" i="1" u="sng"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Cascading effect </a:t>
            </a:r>
            <a:r>
              <a:rPr lang="en-US" sz="20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 simple </a:t>
            </a:r>
            <a:r>
              <a:rPr lang="en-US"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issues </a:t>
            </a:r>
            <a:r>
              <a:rPr lang="en-US" sz="20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cause </a:t>
            </a:r>
            <a:r>
              <a:rPr lang="en-US"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large impact on intertwined systems.</a:t>
            </a:r>
          </a:p>
          <a:p>
            <a:r>
              <a:rPr lang="en-US" sz="2000" i="1" u="sng" dirty="0">
                <a:solidFill>
                  <a:srgbClr val="002060"/>
                </a:solidFill>
                <a:latin typeface="Open Sans" panose="020B0606030504020204" pitchFamily="34" charset="0"/>
                <a:ea typeface="Open Sans" panose="020B0606030504020204" pitchFamily="34" charset="0"/>
                <a:cs typeface="Open Sans" panose="020B0606030504020204" pitchFamily="34" charset="0"/>
              </a:rPr>
              <a:t>Patch </a:t>
            </a:r>
            <a:r>
              <a:rPr lang="en-US" sz="2000" i="1" u="sng"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deployments</a:t>
            </a:r>
            <a:r>
              <a:rPr lang="en-US"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en-US" sz="20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en-US"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system updates become troublesome with large disparate networks.</a:t>
            </a:r>
          </a:p>
          <a:p>
            <a:r>
              <a:rPr lang="en-US" sz="2000" i="1" u="sng" dirty="0">
                <a:solidFill>
                  <a:srgbClr val="002060"/>
                </a:solidFill>
                <a:latin typeface="Open Sans" panose="020B0606030504020204" pitchFamily="34" charset="0"/>
                <a:ea typeface="Open Sans" panose="020B0606030504020204" pitchFamily="34" charset="0"/>
                <a:cs typeface="Open Sans" panose="020B0606030504020204" pitchFamily="34" charset="0"/>
              </a:rPr>
              <a:t>Lack of threat models</a:t>
            </a:r>
            <a:r>
              <a:rPr lang="en-US"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en-US" sz="20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 threat on this scale is unique.</a:t>
            </a:r>
          </a:p>
          <a:p>
            <a:pPr lvl="1"/>
            <a:r>
              <a:rPr lang="en-US" sz="156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Accurate data &amp; threat models designed for this infrastructure profile is required.</a:t>
            </a:r>
            <a:endParaRPr lang="en-US" sz="156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lvl="1"/>
            <a:endParaRPr lang="en-US" sz="196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lvl="1"/>
            <a:endParaRPr lang="en-US" sz="18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091" y="1814157"/>
            <a:ext cx="3672349" cy="2772592"/>
          </a:xfrm>
          <a:prstGeom prst="rect">
            <a:avLst/>
          </a:prstGeom>
        </p:spPr>
      </p:pic>
      <p:cxnSp>
        <p:nvCxnSpPr>
          <p:cNvPr id="8" name="Straight Connector 7"/>
          <p:cNvCxnSpPr/>
          <p:nvPr/>
        </p:nvCxnSpPr>
        <p:spPr>
          <a:xfrm>
            <a:off x="206475" y="1489588"/>
            <a:ext cx="9418320"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32735" y="4938878"/>
            <a:ext cx="9295851" cy="784830"/>
          </a:xfrm>
          <a:prstGeom prst="rect">
            <a:avLst/>
          </a:prstGeom>
          <a:noFill/>
        </p:spPr>
        <p:txBody>
          <a:bodyPr wrap="square" rtlCol="0">
            <a:spAutoFit/>
          </a:bodyPr>
          <a:lstStyle/>
          <a:p>
            <a:pPr marL="285750" indent="-285750">
              <a:buFont typeface="Arial" panose="020B0604020202020204" pitchFamily="34" charset="0"/>
              <a:buChar char="•"/>
            </a:pPr>
            <a:endParaRPr lang="en-US" sz="2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2100" b="1" i="1" dirty="0">
                <a:solidFill>
                  <a:srgbClr val="002060"/>
                </a:solidFill>
                <a:latin typeface="Open Sans" panose="020B0606030504020204" pitchFamily="34" charset="0"/>
                <a:ea typeface="Open Sans" panose="020B0606030504020204" pitchFamily="34" charset="0"/>
                <a:cs typeface="Open Sans" panose="020B0606030504020204" pitchFamily="34" charset="0"/>
              </a:rPr>
              <a:t>New Attack </a:t>
            </a:r>
            <a:r>
              <a:rPr lang="en-US" sz="2100" b="1" i="1"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Surfaces</a:t>
            </a:r>
            <a:r>
              <a:rPr lang="en-US" sz="1200" b="1" i="1"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a:t>
            </a:r>
            <a:endParaRPr lang="en-US" sz="1200" b="1" i="1"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en-US" sz="22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9" name="Straight Connector 8"/>
          <p:cNvCxnSpPr/>
          <p:nvPr/>
        </p:nvCxnSpPr>
        <p:spPr>
          <a:xfrm>
            <a:off x="259825" y="4885813"/>
            <a:ext cx="94183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4079" y="5354418"/>
            <a:ext cx="4323734" cy="2215991"/>
          </a:xfrm>
          <a:prstGeom prst="rect">
            <a:avLst/>
          </a:prstGeom>
          <a:noFill/>
        </p:spPr>
        <p:txBody>
          <a:bodyPr wrap="square" rtlCol="0">
            <a:spAutoFit/>
          </a:bodyPr>
          <a:lstStyle/>
          <a:p>
            <a:pPr marL="285750" indent="-285750">
              <a:buFont typeface="Arial" panose="020B0604020202020204" pitchFamily="34" charset="0"/>
              <a:buChar char="•"/>
            </a:pPr>
            <a:r>
              <a:rPr lang="en-US" sz="2100" dirty="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rPr>
              <a:t>Traffic Control Systems</a:t>
            </a:r>
          </a:p>
          <a:p>
            <a:pPr marL="285750" indent="-285750">
              <a:buFont typeface="Arial" panose="020B0604020202020204" pitchFamily="34" charset="0"/>
              <a:buChar char="•"/>
            </a:pPr>
            <a:r>
              <a:rPr lang="en-US" sz="2100" dirty="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rPr>
              <a:t>Smart Street Lighting</a:t>
            </a:r>
          </a:p>
          <a:p>
            <a:pPr marL="285750" indent="-285750">
              <a:buFont typeface="Arial" panose="020B0604020202020204" pitchFamily="34" charset="0"/>
              <a:buChar char="•"/>
            </a:pPr>
            <a:r>
              <a:rPr lang="en-US" sz="2100" dirty="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rPr>
              <a:t>City Management Systems</a:t>
            </a:r>
          </a:p>
          <a:p>
            <a:pPr marL="285750" indent="-285750">
              <a:buFont typeface="Arial" panose="020B0604020202020204" pitchFamily="34" charset="0"/>
              <a:buChar char="•"/>
            </a:pPr>
            <a:r>
              <a:rPr lang="en-US" sz="2100" dirty="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rPr>
              <a:t>Sensors</a:t>
            </a:r>
          </a:p>
          <a:p>
            <a:pPr marL="285750" indent="-285750">
              <a:buFont typeface="Arial" panose="020B0604020202020204" pitchFamily="34" charset="0"/>
              <a:buChar char="•"/>
            </a:pPr>
            <a:r>
              <a:rPr lang="en-US" sz="2100" dirty="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rPr>
              <a:t>Smart </a:t>
            </a:r>
            <a:r>
              <a:rPr lang="en-US" sz="2100" dirty="0" smtClean="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rPr>
              <a:t>Grid</a:t>
            </a:r>
          </a:p>
          <a:p>
            <a:pPr marL="285750" indent="-285750">
              <a:buFont typeface="Arial" panose="020B0604020202020204" pitchFamily="34" charset="0"/>
              <a:buChar char="•"/>
            </a:pPr>
            <a:endParaRPr lang="en-US" sz="200" dirty="0" smtClean="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5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en-US" sz="5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a:t>
            </a:r>
            <a:r>
              <a:rPr lang="en-US" sz="500" dirty="0">
                <a:solidFill>
                  <a:srgbClr val="002060"/>
                </a:solidFill>
                <a:latin typeface="Open Sans" panose="020B0606030504020204" pitchFamily="34" charset="0"/>
                <a:ea typeface="Open Sans" panose="020B0606030504020204" pitchFamily="34" charset="0"/>
                <a:cs typeface="Open Sans" panose="020B0606030504020204" pitchFamily="34" charset="0"/>
              </a:rPr>
              <a:t>Based on research conducted by </a:t>
            </a:r>
            <a:r>
              <a:rPr lang="en-US" sz="5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IOActive</a:t>
            </a:r>
            <a:r>
              <a:rPr lang="en-US" sz="500" dirty="0">
                <a:solidFill>
                  <a:srgbClr val="002060"/>
                </a:solidFill>
                <a:latin typeface="Open Sans" panose="020B0606030504020204" pitchFamily="34" charset="0"/>
                <a:ea typeface="Open Sans" panose="020B0606030504020204" pitchFamily="34" charset="0"/>
                <a:cs typeface="Open Sans" panose="020B0606030504020204" pitchFamily="34" charset="0"/>
              </a:rPr>
              <a:t> ICIT</a:t>
            </a:r>
          </a:p>
          <a:p>
            <a:pPr marL="285750" indent="-285750">
              <a:buFont typeface="Arial" panose="020B0604020202020204" pitchFamily="34" charset="0"/>
              <a:buChar char="•"/>
            </a:pPr>
            <a:endParaRPr lang="en-US" sz="2100" dirty="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TextBox 11"/>
          <p:cNvSpPr txBox="1"/>
          <p:nvPr/>
        </p:nvSpPr>
        <p:spPr>
          <a:xfrm>
            <a:off x="5559157" y="5354418"/>
            <a:ext cx="4085303" cy="1708160"/>
          </a:xfrm>
          <a:prstGeom prst="rect">
            <a:avLst/>
          </a:prstGeom>
          <a:noFill/>
        </p:spPr>
        <p:txBody>
          <a:bodyPr wrap="square" rtlCol="0">
            <a:spAutoFit/>
          </a:bodyPr>
          <a:lstStyle/>
          <a:p>
            <a:pPr marL="285750" indent="-285750">
              <a:buFont typeface="Arial" panose="020B0604020202020204" pitchFamily="34" charset="0"/>
              <a:buChar char="•"/>
            </a:pPr>
            <a:r>
              <a:rPr lang="en-US" sz="2100" dirty="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rPr>
              <a:t>Public Safety Systems</a:t>
            </a:r>
          </a:p>
          <a:p>
            <a:pPr marL="285750" indent="-285750">
              <a:buFont typeface="Arial" panose="020B0604020202020204" pitchFamily="34" charset="0"/>
              <a:buChar char="•"/>
            </a:pPr>
            <a:r>
              <a:rPr lang="en-US" sz="2100" dirty="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rPr>
              <a:t>Location Based Services</a:t>
            </a:r>
          </a:p>
          <a:p>
            <a:pPr marL="285750" indent="-285750">
              <a:buFont typeface="Arial" panose="020B0604020202020204" pitchFamily="34" charset="0"/>
              <a:buChar char="•"/>
            </a:pPr>
            <a:r>
              <a:rPr lang="en-US" sz="2100" dirty="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rPr>
              <a:t>Public Transportation</a:t>
            </a:r>
          </a:p>
          <a:p>
            <a:pPr marL="285750" indent="-285750">
              <a:buFont typeface="Arial" panose="020B0604020202020204" pitchFamily="34" charset="0"/>
              <a:buChar char="•"/>
            </a:pPr>
            <a:r>
              <a:rPr lang="en-US" sz="2100" dirty="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rPr>
              <a:t>Cameras / Video</a:t>
            </a:r>
          </a:p>
          <a:p>
            <a:pPr marL="285750" indent="-285750">
              <a:buFont typeface="Arial" panose="020B0604020202020204" pitchFamily="34" charset="0"/>
              <a:buChar char="•"/>
            </a:pPr>
            <a:r>
              <a:rPr lang="en-US" sz="2100" dirty="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rPr>
              <a:t>Cloud/SaaS Solutions</a:t>
            </a:r>
          </a:p>
        </p:txBody>
      </p:sp>
    </p:spTree>
    <p:extLst>
      <p:ext uri="{BB962C8B-B14F-4D97-AF65-F5344CB8AC3E}">
        <p14:creationId xmlns:p14="http://schemas.microsoft.com/office/powerpoint/2010/main" val="24513444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778" y="152005"/>
            <a:ext cx="8774349" cy="626203"/>
          </a:xfrm>
        </p:spPr>
        <p:txBody>
          <a:bodyPr>
            <a:noAutofit/>
          </a:bodyPr>
          <a:lstStyle/>
          <a:p>
            <a:pPr>
              <a:lnSpc>
                <a:spcPct val="100000"/>
              </a:lnSpc>
            </a:pPr>
            <a:r>
              <a:rPr lang="en-US" sz="1600" dirty="0">
                <a:solidFill>
                  <a:schemeClr val="bg1"/>
                </a:solidFill>
                <a:latin typeface="Merriweather" panose="02060503050406030704" pitchFamily="18" charset="0"/>
              </a:rPr>
              <a:t>How Cyber will lead the way</a:t>
            </a:r>
          </a:p>
        </p:txBody>
      </p:sp>
      <p:sp>
        <p:nvSpPr>
          <p:cNvPr id="5" name="TextBox 4"/>
          <p:cNvSpPr txBox="1"/>
          <p:nvPr/>
        </p:nvSpPr>
        <p:spPr>
          <a:xfrm>
            <a:off x="196648" y="860374"/>
            <a:ext cx="9196139" cy="707886"/>
          </a:xfrm>
          <a:prstGeom prst="rect">
            <a:avLst/>
          </a:prstGeom>
          <a:noFill/>
        </p:spPr>
        <p:txBody>
          <a:bodyPr wrap="square" rtlCol="0">
            <a:spAutoFit/>
          </a:bodyPr>
          <a:lstStyle/>
          <a:p>
            <a:r>
              <a:rPr lang="en-US" sz="40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Cyber as a Service – leading the way </a:t>
            </a:r>
          </a:p>
        </p:txBody>
      </p:sp>
      <p:sp>
        <p:nvSpPr>
          <p:cNvPr id="17" name="Content Placeholder 2"/>
          <p:cNvSpPr>
            <a:spLocks noGrp="1"/>
          </p:cNvSpPr>
          <p:nvPr>
            <p:ph idx="1"/>
          </p:nvPr>
        </p:nvSpPr>
        <p:spPr>
          <a:xfrm>
            <a:off x="202109" y="1644633"/>
            <a:ext cx="5574890" cy="4587124"/>
          </a:xfrm>
        </p:spPr>
        <p:txBody>
          <a:bodyPr>
            <a:normAutofit fontScale="92500" lnSpcReduction="20000"/>
          </a:bodyPr>
          <a:lstStyle/>
          <a:p>
            <a:r>
              <a:rPr lang="en-US" sz="2300" dirty="0">
                <a:solidFill>
                  <a:srgbClr val="002060"/>
                </a:solidFill>
                <a:latin typeface="Open Sans" panose="020B0606030504020204" pitchFamily="34" charset="0"/>
                <a:ea typeface="Open Sans" panose="020B0606030504020204" pitchFamily="34" charset="0"/>
                <a:cs typeface="Open Sans" panose="020B0606030504020204" pitchFamily="34" charset="0"/>
              </a:rPr>
              <a:t>Need to understand what is important to organization</a:t>
            </a:r>
          </a:p>
          <a:p>
            <a:pPr lvl="1"/>
            <a:r>
              <a:rPr lang="en-US" sz="1800" dirty="0">
                <a:solidFill>
                  <a:srgbClr val="002060"/>
                </a:solidFill>
                <a:latin typeface="Open Sans" panose="020B0606030504020204" pitchFamily="34" charset="0"/>
                <a:ea typeface="Open Sans" panose="020B0606030504020204" pitchFamily="34" charset="0"/>
                <a:cs typeface="Open Sans" panose="020B0606030504020204" pitchFamily="34" charset="0"/>
              </a:rPr>
              <a:t>Data, Applications, Processes</a:t>
            </a:r>
          </a:p>
          <a:p>
            <a:r>
              <a:rPr lang="en-US" sz="2240" dirty="0">
                <a:solidFill>
                  <a:srgbClr val="002060"/>
                </a:solidFill>
                <a:latin typeface="Open Sans" panose="020B0606030504020204" pitchFamily="34" charset="0"/>
                <a:ea typeface="Open Sans" panose="020B0606030504020204" pitchFamily="34" charset="0"/>
                <a:cs typeface="Open Sans" panose="020B0606030504020204" pitchFamily="34" charset="0"/>
              </a:rPr>
              <a:t>Deploy a Cybersecurity Framework</a:t>
            </a:r>
          </a:p>
          <a:p>
            <a:pPr lvl="1"/>
            <a:r>
              <a:rPr lang="en-US" sz="1800" dirty="0">
                <a:solidFill>
                  <a:srgbClr val="002060"/>
                </a:solidFill>
                <a:latin typeface="Open Sans" panose="020B0606030504020204" pitchFamily="34" charset="0"/>
                <a:ea typeface="Open Sans" panose="020B0606030504020204" pitchFamily="34" charset="0"/>
                <a:cs typeface="Open Sans" panose="020B0606030504020204" pitchFamily="34" charset="0"/>
              </a:rPr>
              <a:t>Cyber Hygiene</a:t>
            </a:r>
          </a:p>
          <a:p>
            <a:r>
              <a:rPr lang="en-US" sz="2300" dirty="0">
                <a:solidFill>
                  <a:srgbClr val="002060"/>
                </a:solidFill>
                <a:latin typeface="Open Sans" panose="020B0606030504020204" pitchFamily="34" charset="0"/>
                <a:ea typeface="Open Sans" panose="020B0606030504020204" pitchFamily="34" charset="0"/>
                <a:cs typeface="Open Sans" panose="020B0606030504020204" pitchFamily="34" charset="0"/>
              </a:rPr>
              <a:t>Work with business units to implement security controls that don’t hinder</a:t>
            </a:r>
          </a:p>
          <a:p>
            <a:pPr lvl="1"/>
            <a:r>
              <a:rPr lang="en-US" sz="1960" dirty="0">
                <a:solidFill>
                  <a:srgbClr val="002060"/>
                </a:solidFill>
                <a:latin typeface="Open Sans" panose="020B0606030504020204" pitchFamily="34" charset="0"/>
                <a:ea typeface="Open Sans" panose="020B0606030504020204" pitchFamily="34" charset="0"/>
                <a:cs typeface="Open Sans" panose="020B0606030504020204" pitchFamily="34" charset="0"/>
              </a:rPr>
              <a:t>Continuously inventory, assess, monitor, </a:t>
            </a:r>
          </a:p>
          <a:p>
            <a:pPr marL="502920" lvl="1" indent="0">
              <a:buNone/>
            </a:pPr>
            <a:r>
              <a:rPr lang="en-US" sz="1960" dirty="0">
                <a:solidFill>
                  <a:srgbClr val="002060"/>
                </a:solidFill>
                <a:latin typeface="Open Sans" panose="020B0606030504020204" pitchFamily="34" charset="0"/>
                <a:ea typeface="Open Sans" panose="020B0606030504020204" pitchFamily="34" charset="0"/>
                <a:cs typeface="Open Sans" panose="020B0606030504020204" pitchFamily="34" charset="0"/>
              </a:rPr>
              <a:t>     scan and remediate</a:t>
            </a:r>
          </a:p>
          <a:p>
            <a:r>
              <a:rPr lang="en-US" sz="23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Through </a:t>
            </a:r>
            <a:r>
              <a:rPr lang="en-US" sz="2300" dirty="0">
                <a:solidFill>
                  <a:srgbClr val="002060"/>
                </a:solidFill>
                <a:latin typeface="Open Sans" panose="020B0606030504020204" pitchFamily="34" charset="0"/>
                <a:ea typeface="Open Sans" panose="020B0606030504020204" pitchFamily="34" charset="0"/>
                <a:cs typeface="Open Sans" panose="020B0606030504020204" pitchFamily="34" charset="0"/>
              </a:rPr>
              <a:t>innovation look for secure solutions to aide the business</a:t>
            </a:r>
          </a:p>
          <a:p>
            <a:pPr lvl="1"/>
            <a:r>
              <a:rPr lang="en-US" sz="1960" dirty="0">
                <a:solidFill>
                  <a:srgbClr val="002060"/>
                </a:solidFill>
                <a:latin typeface="Open Sans" panose="020B0606030504020204" pitchFamily="34" charset="0"/>
                <a:ea typeface="Open Sans" panose="020B0606030504020204" pitchFamily="34" charset="0"/>
                <a:cs typeface="Open Sans" panose="020B0606030504020204" pitchFamily="34" charset="0"/>
              </a:rPr>
              <a:t>SSO, 2FA</a:t>
            </a:r>
          </a:p>
          <a:p>
            <a:pPr lvl="1"/>
            <a:r>
              <a:rPr lang="en-US" sz="1960" dirty="0">
                <a:solidFill>
                  <a:srgbClr val="002060"/>
                </a:solidFill>
                <a:latin typeface="Open Sans" panose="020B0606030504020204" pitchFamily="34" charset="0"/>
                <a:ea typeface="Open Sans" panose="020B0606030504020204" pitchFamily="34" charset="0"/>
                <a:cs typeface="Open Sans" panose="020B0606030504020204" pitchFamily="34" charset="0"/>
              </a:rPr>
              <a:t>MDM</a:t>
            </a:r>
          </a:p>
          <a:p>
            <a:pPr lvl="1"/>
            <a:r>
              <a:rPr lang="en-US" sz="1960" dirty="0">
                <a:solidFill>
                  <a:srgbClr val="002060"/>
                </a:solidFill>
                <a:latin typeface="Open Sans" panose="020B0606030504020204" pitchFamily="34" charset="0"/>
                <a:ea typeface="Open Sans" panose="020B0606030504020204" pitchFamily="34" charset="0"/>
                <a:cs typeface="Open Sans" panose="020B0606030504020204" pitchFamily="34" charset="0"/>
              </a:rPr>
              <a:t>Cloud solution's</a:t>
            </a:r>
          </a:p>
          <a:p>
            <a:pPr lvl="1"/>
            <a:r>
              <a:rPr lang="en-US" sz="1960" dirty="0">
                <a:solidFill>
                  <a:srgbClr val="002060"/>
                </a:solidFill>
                <a:latin typeface="Open Sans" panose="020B0606030504020204" pitchFamily="34" charset="0"/>
                <a:ea typeface="Open Sans" panose="020B0606030504020204" pitchFamily="34" charset="0"/>
                <a:cs typeface="Open Sans" panose="020B0606030504020204" pitchFamily="34" charset="0"/>
              </a:rPr>
              <a:t>Data Governance</a:t>
            </a:r>
          </a:p>
          <a:p>
            <a:pPr lvl="1"/>
            <a:endParaRPr lang="en-US" sz="18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8932" y="2222059"/>
            <a:ext cx="4063653" cy="3131605"/>
          </a:xfrm>
          <a:prstGeom prst="rect">
            <a:avLst/>
          </a:prstGeom>
        </p:spPr>
      </p:pic>
      <p:cxnSp>
        <p:nvCxnSpPr>
          <p:cNvPr id="8" name="Straight Connector 7"/>
          <p:cNvCxnSpPr/>
          <p:nvPr/>
        </p:nvCxnSpPr>
        <p:spPr>
          <a:xfrm>
            <a:off x="294966" y="1533833"/>
            <a:ext cx="9418320"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96648" y="5931090"/>
            <a:ext cx="8822267" cy="1508105"/>
          </a:xfrm>
          <a:prstGeom prst="rect">
            <a:avLst/>
          </a:prstGeom>
          <a:noFill/>
        </p:spPr>
        <p:txBody>
          <a:bodyPr wrap="square" rtlCol="0">
            <a:spAutoFit/>
          </a:bodyPr>
          <a:lstStyle/>
          <a:p>
            <a:pPr marL="285750" indent="-285750">
              <a:buFont typeface="Arial" panose="020B0604020202020204" pitchFamily="34" charset="0"/>
              <a:buChar char="•"/>
            </a:pPr>
            <a:r>
              <a:rPr lang="en-US" sz="2100" dirty="0">
                <a:solidFill>
                  <a:srgbClr val="002060"/>
                </a:solidFill>
                <a:latin typeface="Open Sans" panose="020B0606030504020204" pitchFamily="34" charset="0"/>
                <a:ea typeface="Open Sans" panose="020B0606030504020204" pitchFamily="34" charset="0"/>
                <a:cs typeface="Open Sans" panose="020B0606030504020204" pitchFamily="34" charset="0"/>
              </a:rPr>
              <a:t>Resilient, modular, flexible architecture to be the norm</a:t>
            </a:r>
          </a:p>
          <a:p>
            <a:pPr marL="742950" lvl="1" indent="-285750">
              <a:buFont typeface="Arial" panose="020B0604020202020204" pitchFamily="34" charset="0"/>
              <a:buChar char="•"/>
            </a:pPr>
            <a:r>
              <a:rPr lang="en-US" sz="1700" dirty="0">
                <a:solidFill>
                  <a:srgbClr val="002060"/>
                </a:solidFill>
                <a:latin typeface="Open Sans" panose="020B0606030504020204" pitchFamily="34" charset="0"/>
                <a:ea typeface="Open Sans" panose="020B0606030504020204" pitchFamily="34" charset="0"/>
                <a:cs typeface="Open Sans" panose="020B0606030504020204" pitchFamily="34" charset="0"/>
              </a:rPr>
              <a:t>Security by design</a:t>
            </a:r>
          </a:p>
          <a:p>
            <a:pPr marL="285750" indent="-285750">
              <a:buFont typeface="Arial" panose="020B0604020202020204" pitchFamily="34" charset="0"/>
              <a:buChar char="•"/>
            </a:pPr>
            <a:r>
              <a:rPr lang="en-US" sz="2100" dirty="0">
                <a:solidFill>
                  <a:srgbClr val="002060"/>
                </a:solidFill>
                <a:latin typeface="Open Sans" panose="020B0606030504020204" pitchFamily="34" charset="0"/>
                <a:ea typeface="Open Sans" panose="020B0606030504020204" pitchFamily="34" charset="0"/>
                <a:cs typeface="Open Sans" panose="020B0606030504020204" pitchFamily="34" charset="0"/>
              </a:rPr>
              <a:t>Allow cities to be innovative &amp; deploy smart city technologies securely </a:t>
            </a:r>
          </a:p>
          <a:p>
            <a:endParaRPr lang="en-US" sz="12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411219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1313329" y="182560"/>
            <a:ext cx="10642598" cy="490948"/>
          </a:xfrm>
        </p:spPr>
        <p:txBody>
          <a:bodyPr>
            <a:normAutofit/>
          </a:bodyPr>
          <a:lstStyle/>
          <a:p>
            <a:r>
              <a:rPr lang="en-US" sz="2800" dirty="0">
                <a:solidFill>
                  <a:schemeClr val="bg1"/>
                </a:solidFill>
                <a:latin typeface="Merriweather" panose="02060503050406030704" pitchFamily="18" charset="0"/>
              </a:rPr>
              <a:t>Department of I.T. – Cybersecurity Division</a:t>
            </a:r>
            <a:endParaRPr lang="en-US" sz="2500" dirty="0">
              <a:solidFill>
                <a:schemeClr val="bg1"/>
              </a:solidFill>
              <a:latin typeface="Merriweather" panose="02060503050406030704" pitchFamily="18" charset="0"/>
            </a:endParaRPr>
          </a:p>
        </p:txBody>
      </p:sp>
      <p:sp>
        <p:nvSpPr>
          <p:cNvPr id="9" name="TextBox 8"/>
          <p:cNvSpPr txBox="1"/>
          <p:nvPr/>
        </p:nvSpPr>
        <p:spPr>
          <a:xfrm>
            <a:off x="2008094" y="4070831"/>
            <a:ext cx="6340039" cy="584775"/>
          </a:xfrm>
          <a:prstGeom prst="rect">
            <a:avLst/>
          </a:prstGeom>
          <a:noFill/>
        </p:spPr>
        <p:txBody>
          <a:bodyPr wrap="square" rtlCol="0">
            <a:spAutoFit/>
          </a:bodyPr>
          <a:lstStyle/>
          <a:p>
            <a:pPr algn="ctr"/>
            <a:r>
              <a:rPr lang="en-US" sz="3200" i="1" dirty="0">
                <a:solidFill>
                  <a:schemeClr val="bg1"/>
                </a:solidFill>
                <a:latin typeface="Open Sans" panose="020B0606030504020204" pitchFamily="34" charset="0"/>
                <a:ea typeface="Open Sans" panose="020B0606030504020204" pitchFamily="34" charset="0"/>
                <a:cs typeface="Open Sans" panose="020B0606030504020204" pitchFamily="34" charset="0"/>
              </a:rPr>
              <a:t>Questions, Rants, Discussions?</a:t>
            </a:r>
          </a:p>
        </p:txBody>
      </p:sp>
      <p:sp>
        <p:nvSpPr>
          <p:cNvPr id="10" name="Rectangle 4"/>
          <p:cNvSpPr txBox="1">
            <a:spLocks noChangeArrowheads="1"/>
          </p:cNvSpPr>
          <p:nvPr/>
        </p:nvSpPr>
        <p:spPr>
          <a:xfrm>
            <a:off x="197224" y="5056095"/>
            <a:ext cx="5774836" cy="2364658"/>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1" kern="1200">
                <a:solidFill>
                  <a:schemeClr val="bg1"/>
                </a:solidFill>
                <a:latin typeface="+mj-lt"/>
                <a:ea typeface="+mj-ea"/>
                <a:cs typeface="+mj-cs"/>
              </a:defRPr>
            </a:lvl1pPr>
          </a:lstStyle>
          <a:p>
            <a:pPr algn="l"/>
            <a:r>
              <a:rPr lang="en-US" sz="2000" b="0" dirty="0">
                <a:latin typeface="Open Sans" panose="020B0606030504020204" pitchFamily="34" charset="0"/>
                <a:ea typeface="Open Sans" panose="020B0606030504020204" pitchFamily="34" charset="0"/>
                <a:cs typeface="Open Sans" panose="020B0606030504020204" pitchFamily="34" charset="0"/>
              </a:rPr>
              <a:t>Gary Hayslip</a:t>
            </a:r>
          </a:p>
          <a:p>
            <a:pPr algn="l"/>
            <a:r>
              <a:rPr lang="en-US" sz="2000" b="0" dirty="0">
                <a:latin typeface="Open Sans" panose="020B0606030504020204" pitchFamily="34" charset="0"/>
                <a:ea typeface="Open Sans" panose="020B0606030504020204" pitchFamily="34" charset="0"/>
                <a:cs typeface="Open Sans" panose="020B0606030504020204" pitchFamily="34" charset="0"/>
              </a:rPr>
              <a:t>Deputy Director, Chief Information Security Officer</a:t>
            </a:r>
          </a:p>
          <a:p>
            <a:pPr algn="l"/>
            <a:r>
              <a:rPr lang="en-US" sz="2000" b="0" dirty="0">
                <a:latin typeface="Open Sans" panose="020B0606030504020204" pitchFamily="34" charset="0"/>
                <a:ea typeface="Open Sans" panose="020B0606030504020204" pitchFamily="34" charset="0"/>
                <a:cs typeface="Open Sans" panose="020B0606030504020204" pitchFamily="34" charset="0"/>
                <a:hlinkClick r:id="rId3"/>
              </a:rPr>
              <a:t>ghayslip@sandiego.gov</a:t>
            </a:r>
            <a:endParaRPr lang="en-US" sz="2000" b="0" dirty="0">
              <a:latin typeface="Open Sans" panose="020B0606030504020204" pitchFamily="34" charset="0"/>
              <a:ea typeface="Open Sans" panose="020B0606030504020204" pitchFamily="34" charset="0"/>
              <a:cs typeface="Open Sans" panose="020B0606030504020204" pitchFamily="34" charset="0"/>
            </a:endParaRPr>
          </a:p>
          <a:p>
            <a:pPr algn="l"/>
            <a:r>
              <a:rPr lang="en-US" sz="2000" b="0" dirty="0">
                <a:latin typeface="Open Sans" panose="020B0606030504020204" pitchFamily="34" charset="0"/>
                <a:ea typeface="Open Sans" panose="020B0606030504020204" pitchFamily="34" charset="0"/>
                <a:cs typeface="Open Sans" panose="020B0606030504020204" pitchFamily="34" charset="0"/>
              </a:rPr>
              <a:t>@</a:t>
            </a:r>
            <a:r>
              <a:rPr lang="en-US" sz="2000" b="0" dirty="0" err="1">
                <a:latin typeface="Open Sans" panose="020B0606030504020204" pitchFamily="34" charset="0"/>
                <a:ea typeface="Open Sans" panose="020B0606030504020204" pitchFamily="34" charset="0"/>
                <a:cs typeface="Open Sans" panose="020B0606030504020204" pitchFamily="34" charset="0"/>
              </a:rPr>
              <a:t>ghayslip</a:t>
            </a:r>
            <a:endParaRPr lang="en-US" sz="2000" b="0" dirty="0">
              <a:latin typeface="Open Sans" panose="020B0606030504020204" pitchFamily="34" charset="0"/>
              <a:ea typeface="Open Sans" panose="020B0606030504020204" pitchFamily="34" charset="0"/>
              <a:cs typeface="Open Sans" panose="020B0606030504020204" pitchFamily="34" charset="0"/>
            </a:endParaRPr>
          </a:p>
          <a:p>
            <a:pPr algn="l"/>
            <a:r>
              <a:rPr lang="en-US" sz="2000" b="0" dirty="0">
                <a:latin typeface="Open Sans" panose="020B0606030504020204" pitchFamily="34" charset="0"/>
                <a:ea typeface="Open Sans" panose="020B0606030504020204" pitchFamily="34" charset="0"/>
                <a:cs typeface="Open Sans" panose="020B0606030504020204" pitchFamily="34" charset="0"/>
              </a:rPr>
              <a:t>https://</a:t>
            </a:r>
            <a:r>
              <a:rPr lang="en-US" sz="2000" b="0" dirty="0" err="1">
                <a:latin typeface="Open Sans" panose="020B0606030504020204" pitchFamily="34" charset="0"/>
                <a:ea typeface="Open Sans" panose="020B0606030504020204" pitchFamily="34" charset="0"/>
                <a:cs typeface="Open Sans" panose="020B0606030504020204" pitchFamily="34" charset="0"/>
              </a:rPr>
              <a:t>www.linkedin.com</a:t>
            </a:r>
            <a:r>
              <a:rPr lang="en-US" sz="2000" b="0" dirty="0">
                <a:latin typeface="Open Sans" panose="020B0606030504020204" pitchFamily="34" charset="0"/>
                <a:ea typeface="Open Sans" panose="020B0606030504020204" pitchFamily="34" charset="0"/>
                <a:cs typeface="Open Sans" panose="020B0606030504020204" pitchFamily="34" charset="0"/>
              </a:rPr>
              <a:t>/in/</a:t>
            </a:r>
            <a:r>
              <a:rPr lang="en-US" sz="2000" b="0" dirty="0" err="1">
                <a:latin typeface="Open Sans" panose="020B0606030504020204" pitchFamily="34" charset="0"/>
                <a:ea typeface="Open Sans" panose="020B0606030504020204" pitchFamily="34" charset="0"/>
                <a:cs typeface="Open Sans" panose="020B0606030504020204" pitchFamily="34" charset="0"/>
              </a:rPr>
              <a:t>ghayslip</a:t>
            </a:r>
            <a:endParaRPr lang="en-US" sz="2000" b="0" dirty="0">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7733" y="799014"/>
            <a:ext cx="9914467" cy="2871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1707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1CF9B910701EF4A9ECD120BFB647DBD" ma:contentTypeVersion="0" ma:contentTypeDescription="Create a new document." ma:contentTypeScope="" ma:versionID="f85ca659edc0ba62ecb7d69431e271ce">
  <xsd:schema xmlns:xsd="http://www.w3.org/2001/XMLSchema" xmlns:xs="http://www.w3.org/2001/XMLSchema" xmlns:p="http://schemas.microsoft.com/office/2006/metadata/properties" xmlns:ns2="a1435c4e-884a-411d-b670-ef9087f23026" targetNamespace="http://schemas.microsoft.com/office/2006/metadata/properties" ma:root="true" ma:fieldsID="cb53e686af4a1a54b1848617f72a7c0c" ns2:_="">
    <xsd:import namespace="a1435c4e-884a-411d-b670-ef9087f23026"/>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435c4e-884a-411d-b670-ef9087f2302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a1435c4e-884a-411d-b670-ef9087f23026">FEWKK76CWERH-11-7</_dlc_DocId>
    <_dlc_DocIdUrl xmlns="a1435c4e-884a-411d-b670-ef9087f23026">
      <Url>http://cityhub/dept/comm/c/design/_layouts/15/DocIdRedir.aspx?ID=FEWKK76CWERH-11-7</Url>
      <Description>FEWKK76CWERH-11-7</Description>
    </_dlc_DocIdUrl>
  </documentManagement>
</p:properties>
</file>

<file path=customXml/itemProps1.xml><?xml version="1.0" encoding="utf-8"?>
<ds:datastoreItem xmlns:ds="http://schemas.openxmlformats.org/officeDocument/2006/customXml" ds:itemID="{11275CB2-8F93-406C-81DE-8AEB6D6DE7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1435c4e-884a-411d-b670-ef9087f230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A8B5F41-F616-475C-9DEF-20632A954E7B}">
  <ds:schemaRefs>
    <ds:schemaRef ds:uri="http://schemas.microsoft.com/sharepoint/events"/>
  </ds:schemaRefs>
</ds:datastoreItem>
</file>

<file path=customXml/itemProps3.xml><?xml version="1.0" encoding="utf-8"?>
<ds:datastoreItem xmlns:ds="http://schemas.openxmlformats.org/officeDocument/2006/customXml" ds:itemID="{9505E965-57DC-4A30-81BD-262D27806C62}">
  <ds:schemaRefs>
    <ds:schemaRef ds:uri="http://schemas.microsoft.com/sharepoint/v3/contenttype/forms"/>
  </ds:schemaRefs>
</ds:datastoreItem>
</file>

<file path=customXml/itemProps4.xml><?xml version="1.0" encoding="utf-8"?>
<ds:datastoreItem xmlns:ds="http://schemas.openxmlformats.org/officeDocument/2006/customXml" ds:itemID="{A91F4040-408B-45FE-A9D5-C2DC410FDAC3}">
  <ds:schemaRefs>
    <ds:schemaRef ds:uri="http://www.w3.org/XML/1998/namespace"/>
    <ds:schemaRef ds:uri="http://purl.org/dc/terms/"/>
    <ds:schemaRef ds:uri="a1435c4e-884a-411d-b670-ef9087f23026"/>
    <ds:schemaRef ds:uri="http://purl.org/dc/elements/1.1/"/>
    <ds:schemaRef ds:uri="http://purl.org/dc/dcmitype/"/>
    <ds:schemaRef ds:uri="http://schemas.microsoft.com/office/2006/documentManagement/types"/>
    <ds:schemaRef ds:uri="http://schemas.openxmlformats.org/package/2006/metadata/core-properties"/>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1346</TotalTime>
  <Words>1724</Words>
  <Application>Microsoft Office PowerPoint</Application>
  <PresentationFormat>Custom</PresentationFormat>
  <Paragraphs>436</Paragraphs>
  <Slides>23</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ＭＳ Ｐゴシック</vt:lpstr>
      <vt:lpstr>ＭＳ Ｐゴシック</vt:lpstr>
      <vt:lpstr>Arial</vt:lpstr>
      <vt:lpstr>Calibri</vt:lpstr>
      <vt:lpstr>Calibri Light</vt:lpstr>
      <vt:lpstr>CG Times</vt:lpstr>
      <vt:lpstr>Merriweather</vt:lpstr>
      <vt:lpstr>Open Sans</vt:lpstr>
      <vt:lpstr>Open Sans Semibold</vt:lpstr>
      <vt:lpstr>Office Theme</vt:lpstr>
      <vt:lpstr>Internalizing and Integrating Cybersecurity Approaches   “How cyber is laying the groundwork for Smart Cities”</vt:lpstr>
      <vt:lpstr>Office of Homeland Security</vt:lpstr>
      <vt:lpstr>Office of Homeland Security</vt:lpstr>
      <vt:lpstr>Office of Homeland Security</vt:lpstr>
      <vt:lpstr>Office of Homeland Security</vt:lpstr>
      <vt:lpstr>Background</vt:lpstr>
      <vt:lpstr>San Diego Trivia</vt:lpstr>
      <vt:lpstr>Changing Mindset on viewing risk - longterm</vt:lpstr>
      <vt:lpstr>Current Threats</vt:lpstr>
      <vt:lpstr>Challenges</vt:lpstr>
      <vt:lpstr>Cyber, its alive!</vt:lpstr>
      <vt:lpstr>You need a plan</vt:lpstr>
      <vt:lpstr>Building a Security Program</vt:lpstr>
      <vt:lpstr>Understanding technology has risk</vt:lpstr>
      <vt:lpstr>Risk Baseline</vt:lpstr>
      <vt:lpstr>What is to come</vt:lpstr>
      <vt:lpstr>Why are we doing this?</vt:lpstr>
      <vt:lpstr>Smart Cities will provide targeted services</vt:lpstr>
      <vt:lpstr>Smart Cities will drive a new technology stack</vt:lpstr>
      <vt:lpstr>What is the City of San Diego doing?</vt:lpstr>
      <vt:lpstr>Concerns we must address</vt:lpstr>
      <vt:lpstr>How Cyber will lead the way</vt:lpstr>
      <vt:lpstr>Department of I.T. – Cybersecurity Division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Figuracion, Amor</dc:creator>
  <cp:lastModifiedBy>Valencia, John</cp:lastModifiedBy>
  <cp:revision>102</cp:revision>
  <dcterms:created xsi:type="dcterms:W3CDTF">2016-01-12T16:55:21Z</dcterms:created>
  <dcterms:modified xsi:type="dcterms:W3CDTF">2016-09-13T15:05:42Z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0x010100E1CF9B910701EF4A9ECD120BFB647DBD</vt:lpwstr>
  </property>
  <property fmtid="{D5CDD505-2E9C-101B-9397-08002B2CF9AE}" pid="3" name="_dlc_DocIdItemGuid">
    <vt:lpwstr>154bc741-a538-4b9f-b1a9-b2fdc83cf30a</vt:lpwstr>
  </property>
</Properties>
</file>