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2"/>
  </p:sldMasterIdLst>
  <p:sldIdLst>
    <p:sldId id="256" r:id="rId3"/>
    <p:sldId id="257" r:id="rId4"/>
    <p:sldId id="258" r:id="rId5"/>
    <p:sldId id="261" r:id="rId6"/>
    <p:sldId id="259" r:id="rId7"/>
    <p:sldId id="260" r:id="rId8"/>
    <p:sldId id="270" r:id="rId9"/>
    <p:sldId id="272" r:id="rId10"/>
    <p:sldId id="262" r:id="rId11"/>
    <p:sldId id="264" r:id="rId12"/>
    <p:sldId id="265" r:id="rId13"/>
    <p:sldId id="266" r:id="rId14"/>
    <p:sldId id="267" r:id="rId15"/>
    <p:sldId id="268" r:id="rId16"/>
    <p:sldId id="269" r:id="rId17"/>
    <p:sldId id="271" r:id="rId18"/>
    <p:sldId id="263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4" d="100"/>
          <a:sy n="74" d="100"/>
        </p:scale>
        <p:origin x="129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ltGray">
          <a:xfrm>
            <a:off x="0" y="0"/>
            <a:ext cx="825500" cy="6858000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90600" y="2133600"/>
            <a:ext cx="74676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825500" y="6248400"/>
            <a:ext cx="1765300" cy="457200"/>
          </a:xfrm>
        </p:spPr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fld id="{52374C19-6195-44EB-AC08-1E9DDA826AD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ltGray">
          <a:xfrm>
            <a:off x="0" y="3543300"/>
            <a:ext cx="3343275" cy="122238"/>
          </a:xfrm>
          <a:prstGeom prst="rect">
            <a:avLst/>
          </a:prstGeom>
          <a:solidFill>
            <a:schemeClr val="accent6">
              <a:lumMod val="50000"/>
              <a:alpha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80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8679E9-49B0-4045-A04C-50677AC6C1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89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2B5B07-8454-4E55-B3A7-8E9AA2D9B5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186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26B5A4-B00C-496C-B349-442F725A80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504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6D4235-583C-4C1D-9CB9-18973B6C5B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282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02FCFB-EA54-40EB-A37A-8CF2D6BE7A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456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DF64FF-B736-405E-A7A0-3B9068A5EB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962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2509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28800"/>
            <a:ext cx="3008313" cy="42973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FDF83-FB89-4D99-9CEB-EA16FA1D06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370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FEC6FB-1DF1-4F17-89DD-551E77ABC4E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053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35016A-29F8-46FC-8B4A-CAF6A25312F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930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457200"/>
            <a:ext cx="20574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457200"/>
            <a:ext cx="60198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931448-9786-46BA-932F-440E6F992D6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720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0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0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000">
                <a:latin typeface="+mn-lt"/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gray">
          <a:xfrm>
            <a:off x="0" y="1638300"/>
            <a:ext cx="3343275" cy="12223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animBg="1"/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Lorraine.Churchill.EM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Lorraine.Churchill.EM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Perception of Value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Lorraine Churchill</a:t>
            </a:r>
          </a:p>
          <a:p>
            <a:r>
              <a:rPr lang="en-US" sz="2400" dirty="0" smtClean="0">
                <a:hlinkClick r:id="rId2"/>
              </a:rPr>
              <a:t>Lorraine.Churchill.EM@gmail.com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Value?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 err="1" smtClean="0"/>
              <a:t>Websters</a:t>
            </a:r>
            <a:r>
              <a:rPr lang="en-US" sz="2400" dirty="0" smtClean="0"/>
              <a:t>:  “</a:t>
            </a:r>
            <a:r>
              <a:rPr lang="en-US" sz="2400" b="1" dirty="0">
                <a:effectLst/>
              </a:rPr>
              <a:t>:</a:t>
            </a:r>
            <a:r>
              <a:rPr lang="en-US" sz="2400" dirty="0">
                <a:effectLst/>
              </a:rPr>
              <a:t>  relative worth, utility, or importance &lt;a good </a:t>
            </a:r>
            <a:r>
              <a:rPr lang="en-US" sz="2400" i="1" dirty="0">
                <a:effectLst/>
              </a:rPr>
              <a:t>value</a:t>
            </a:r>
            <a:r>
              <a:rPr lang="en-US" sz="2400" dirty="0">
                <a:effectLst/>
              </a:rPr>
              <a:t> at the price&gt; &lt;the </a:t>
            </a:r>
            <a:r>
              <a:rPr lang="en-US" sz="2400" i="1" dirty="0">
                <a:effectLst/>
              </a:rPr>
              <a:t>value</a:t>
            </a:r>
            <a:r>
              <a:rPr lang="en-US" sz="2400" dirty="0">
                <a:effectLst/>
              </a:rPr>
              <a:t> of base stealing in baseball&gt; &lt;had nothing of </a:t>
            </a:r>
            <a:r>
              <a:rPr lang="en-US" sz="2400" i="1" dirty="0">
                <a:effectLst/>
              </a:rPr>
              <a:t>value</a:t>
            </a:r>
            <a:r>
              <a:rPr lang="en-US" sz="2400" dirty="0">
                <a:effectLst/>
              </a:rPr>
              <a:t> to say</a:t>
            </a:r>
            <a:r>
              <a:rPr lang="en-US" sz="2400" dirty="0" smtClean="0">
                <a:effectLst/>
              </a:rPr>
              <a:t>&gt;”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6383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“Perception” is ???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35213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“Perception”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 err="1" smtClean="0"/>
              <a:t>Websters</a:t>
            </a:r>
            <a:r>
              <a:rPr lang="en-US" sz="2400" dirty="0" smtClean="0"/>
              <a:t>:  “</a:t>
            </a:r>
            <a:r>
              <a:rPr lang="en-US" sz="2400" dirty="0">
                <a:effectLst/>
              </a:rPr>
              <a:t>: the way you think about or understand someone or </a:t>
            </a:r>
            <a:r>
              <a:rPr lang="en-US" sz="2400" dirty="0" smtClean="0">
                <a:effectLst/>
              </a:rPr>
              <a:t>something”</a:t>
            </a:r>
            <a:r>
              <a:rPr lang="en-US" sz="2400" dirty="0" smtClean="0"/>
              <a:t>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96311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Why does this matter?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 smtClean="0"/>
              <a:t>Emergency Management is an industry?</a:t>
            </a:r>
          </a:p>
          <a:p>
            <a:r>
              <a:rPr lang="en-US" sz="2400" dirty="0" smtClean="0"/>
              <a:t>Emergency Management is a social service?</a:t>
            </a:r>
          </a:p>
          <a:p>
            <a:r>
              <a:rPr lang="en-US" sz="2400" dirty="0" smtClean="0"/>
              <a:t>Emergency Management is insurance?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51642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Getting It Across The Table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886200"/>
            <a:ext cx="6400800" cy="2514600"/>
          </a:xfrm>
        </p:spPr>
        <p:txBody>
          <a:bodyPr/>
          <a:lstStyle/>
          <a:p>
            <a:r>
              <a:rPr lang="en-US" sz="2800" dirty="0" smtClean="0"/>
              <a:t>Emergency Management</a:t>
            </a:r>
          </a:p>
          <a:p>
            <a:r>
              <a:rPr lang="en-US" sz="2800" dirty="0" smtClean="0"/>
              <a:t>E M</a:t>
            </a:r>
          </a:p>
          <a:p>
            <a:r>
              <a:rPr lang="en-US" sz="2800" dirty="0" smtClean="0"/>
              <a:t>ME</a:t>
            </a:r>
          </a:p>
          <a:p>
            <a:r>
              <a:rPr lang="en-US" sz="3600" dirty="0" smtClean="0"/>
              <a:t>W 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02600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533400"/>
            <a:ext cx="7467600" cy="1143000"/>
          </a:xfrm>
        </p:spPr>
        <p:txBody>
          <a:bodyPr/>
          <a:lstStyle/>
          <a:p>
            <a:r>
              <a:rPr lang="en-US" dirty="0" smtClean="0"/>
              <a:t>Getting It Across The Table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828800"/>
            <a:ext cx="6724918" cy="473269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886200"/>
            <a:ext cx="6400800" cy="2514600"/>
          </a:xfrm>
        </p:spPr>
        <p:txBody>
          <a:bodyPr/>
          <a:lstStyle/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6417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533400"/>
            <a:ext cx="7467600" cy="1143000"/>
          </a:xfrm>
        </p:spPr>
        <p:txBody>
          <a:bodyPr/>
          <a:lstStyle/>
          <a:p>
            <a:r>
              <a:rPr lang="en-US" dirty="0" smtClean="0"/>
              <a:t>Getting It Across The Table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886200"/>
            <a:ext cx="6400800" cy="2514600"/>
          </a:xfrm>
        </p:spPr>
        <p:txBody>
          <a:bodyPr/>
          <a:lstStyle/>
          <a:p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649569"/>
            <a:ext cx="4808483" cy="502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901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Auckland Sheltering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886200"/>
            <a:ext cx="6400800" cy="2514600"/>
          </a:xfrm>
        </p:spPr>
        <p:txBody>
          <a:bodyPr/>
          <a:lstStyle/>
          <a:p>
            <a:r>
              <a:rPr lang="en-US" sz="2400" dirty="0" smtClean="0"/>
              <a:t>New Zealand’s largest, most complex city and urban area</a:t>
            </a:r>
          </a:p>
          <a:p>
            <a:r>
              <a:rPr lang="en-US" sz="2400" dirty="0" smtClean="0"/>
              <a:t>Low-lying area; high volcanic and tsunami risk</a:t>
            </a:r>
          </a:p>
          <a:p>
            <a:r>
              <a:rPr lang="en-US" sz="2400" dirty="0" smtClean="0"/>
              <a:t>Increasing storm activity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15909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Fonterra Co-operative Group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886200"/>
            <a:ext cx="6400800" cy="2209800"/>
          </a:xfrm>
        </p:spPr>
        <p:txBody>
          <a:bodyPr/>
          <a:lstStyle/>
          <a:p>
            <a:r>
              <a:rPr lang="en-US" sz="2400" dirty="0" smtClean="0"/>
              <a:t>New Zealand’s largest employer</a:t>
            </a:r>
          </a:p>
          <a:p>
            <a:r>
              <a:rPr lang="en-US" sz="2400" dirty="0" smtClean="0"/>
              <a:t>A leading contributor to NZ’s economy</a:t>
            </a:r>
          </a:p>
          <a:p>
            <a:r>
              <a:rPr lang="en-US" sz="2400" dirty="0" err="1" smtClean="0"/>
              <a:t>BioThreat</a:t>
            </a:r>
            <a:r>
              <a:rPr lang="en-US" sz="2400" dirty="0" smtClean="0"/>
              <a:t> Impact – 2013 Botulism Scare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064809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2014 G20 Brisbane Summit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886200"/>
            <a:ext cx="6400800" cy="2514600"/>
          </a:xfrm>
        </p:spPr>
        <p:txBody>
          <a:bodyPr/>
          <a:lstStyle/>
          <a:p>
            <a:r>
              <a:rPr lang="en-US" sz="2400" dirty="0" smtClean="0"/>
              <a:t>High risk, media intense event</a:t>
            </a:r>
          </a:p>
          <a:p>
            <a:r>
              <a:rPr lang="en-US" sz="2400" dirty="0" smtClean="0"/>
              <a:t>Complex management</a:t>
            </a:r>
          </a:p>
          <a:p>
            <a:r>
              <a:rPr lang="en-US" sz="2400" dirty="0" smtClean="0"/>
              <a:t>Long-term development and implementation process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0679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“ W E “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886200"/>
            <a:ext cx="6400800" cy="2514600"/>
          </a:xfrm>
        </p:spPr>
        <p:txBody>
          <a:bodyPr/>
          <a:lstStyle/>
          <a:p>
            <a:r>
              <a:rPr lang="en-US" sz="2400" dirty="0" smtClean="0"/>
              <a:t>Auckland: planning for the unexpected</a:t>
            </a:r>
          </a:p>
          <a:p>
            <a:r>
              <a:rPr lang="en-US" sz="2400" dirty="0" smtClean="0"/>
              <a:t>Fonterra:  required to plan for the “scare”</a:t>
            </a:r>
          </a:p>
          <a:p>
            <a:r>
              <a:rPr lang="en-US" sz="2400" dirty="0" smtClean="0"/>
              <a:t>G20:  planning for the event with predicted cascading incidents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07347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886200"/>
            <a:ext cx="6400800" cy="2514600"/>
          </a:xfrm>
        </p:spPr>
        <p:txBody>
          <a:bodyPr/>
          <a:lstStyle/>
          <a:p>
            <a:endParaRPr lang="en-US" sz="2400" dirty="0" smtClean="0"/>
          </a:p>
          <a:p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84" y="1387971"/>
            <a:ext cx="5638800" cy="375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415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886200"/>
            <a:ext cx="6400800" cy="2514600"/>
          </a:xfrm>
        </p:spPr>
        <p:txBody>
          <a:bodyPr/>
          <a:lstStyle/>
          <a:p>
            <a:endParaRPr lang="en-US" sz="2400" dirty="0" smtClean="0"/>
          </a:p>
          <a:p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749450"/>
            <a:ext cx="5410472" cy="305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873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886200"/>
            <a:ext cx="6400800" cy="2514600"/>
          </a:xfrm>
        </p:spPr>
        <p:txBody>
          <a:bodyPr/>
          <a:lstStyle/>
          <a:p>
            <a:endParaRPr lang="en-US" sz="2400" dirty="0" smtClean="0"/>
          </a:p>
          <a:p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219200"/>
            <a:ext cx="542925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771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“ W E “ = Value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886200"/>
            <a:ext cx="6400800" cy="2514600"/>
          </a:xfrm>
        </p:spPr>
        <p:txBody>
          <a:bodyPr/>
          <a:lstStyle/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679162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Perception of Value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Lorraine Churchill</a:t>
            </a:r>
          </a:p>
          <a:p>
            <a:r>
              <a:rPr lang="en-US" sz="2400" dirty="0" smtClean="0">
                <a:hlinkClick r:id="rId2"/>
              </a:rPr>
              <a:t>Lorraine.Churchill.EM@gmail.com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8116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Office Them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Whirlpool design slides</Template>
  <TotalTime>149</TotalTime>
  <Words>183</Words>
  <Application>Microsoft Office PowerPoint</Application>
  <PresentationFormat>On-screen Show (4:3)</PresentationFormat>
  <Paragraphs>39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Tahoma</vt:lpstr>
      <vt:lpstr>Times New Roman</vt:lpstr>
      <vt:lpstr>Office Theme</vt:lpstr>
      <vt:lpstr>The Perception of Value</vt:lpstr>
      <vt:lpstr>What is Value?</vt:lpstr>
      <vt:lpstr>“Perception” is ???</vt:lpstr>
      <vt:lpstr>“Perception”</vt:lpstr>
      <vt:lpstr>Why does this matter?</vt:lpstr>
      <vt:lpstr>Getting It Across The Table</vt:lpstr>
      <vt:lpstr>Getting It Across The Table</vt:lpstr>
      <vt:lpstr>Getting It Across The Table</vt:lpstr>
      <vt:lpstr>Auckland Sheltering</vt:lpstr>
      <vt:lpstr>Fonterra Co-operative Group</vt:lpstr>
      <vt:lpstr>2014 G20 Brisbane Summit</vt:lpstr>
      <vt:lpstr>“ W E “</vt:lpstr>
      <vt:lpstr>PowerPoint Presentation</vt:lpstr>
      <vt:lpstr>PowerPoint Presentation</vt:lpstr>
      <vt:lpstr>PowerPoint Presentation</vt:lpstr>
      <vt:lpstr>“ W E “ = Value</vt:lpstr>
      <vt:lpstr>The Perception of Value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Perception of Value</dc:title>
  <dc:creator>L Churchill</dc:creator>
  <cp:keywords/>
  <cp:lastModifiedBy>L Churchill</cp:lastModifiedBy>
  <cp:revision>38</cp:revision>
  <cp:lastPrinted>1601-01-01T00:00:00Z</cp:lastPrinted>
  <dcterms:created xsi:type="dcterms:W3CDTF">2015-06-24T18:24:51Z</dcterms:created>
  <dcterms:modified xsi:type="dcterms:W3CDTF">2015-06-24T20:54:35Z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