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16"/>
  </p:notesMasterIdLst>
  <p:sldIdLst>
    <p:sldId id="256" r:id="rId2"/>
    <p:sldId id="306" r:id="rId3"/>
    <p:sldId id="349" r:id="rId4"/>
    <p:sldId id="344" r:id="rId5"/>
    <p:sldId id="345" r:id="rId6"/>
    <p:sldId id="350" r:id="rId7"/>
    <p:sldId id="311" r:id="rId8"/>
    <p:sldId id="326" r:id="rId9"/>
    <p:sldId id="329" r:id="rId10"/>
    <p:sldId id="343" r:id="rId11"/>
    <p:sldId id="346" r:id="rId12"/>
    <p:sldId id="347" r:id="rId13"/>
    <p:sldId id="348" r:id="rId14"/>
    <p:sldId id="294"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84"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7D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4" autoAdjust="0"/>
    <p:restoredTop sz="80871" autoAdjust="0"/>
  </p:normalViewPr>
  <p:slideViewPr>
    <p:cSldViewPr snapToGrid="0" showGuides="1">
      <p:cViewPr varScale="1">
        <p:scale>
          <a:sx n="95" d="100"/>
          <a:sy n="95" d="100"/>
        </p:scale>
        <p:origin x="-1992" y="-120"/>
      </p:cViewPr>
      <p:guideLst>
        <p:guide orient="horz" pos="2184"/>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interSettings" Target="printerSettings/printerSettings1.bin"/><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B2F84F-C6C0-45CF-997B-C65B00EA5559}" type="datetimeFigureOut">
              <a:rPr lang="en-US" smtClean="0"/>
              <a:t>6/23/15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579074-99A2-4448-9BA6-1DDD579DA878}" type="slidenum">
              <a:rPr lang="en-US" smtClean="0"/>
              <a:t>‹#›</a:t>
            </a:fld>
            <a:endParaRPr lang="en-US"/>
          </a:p>
        </p:txBody>
      </p:sp>
    </p:spTree>
    <p:extLst>
      <p:ext uri="{BB962C8B-B14F-4D97-AF65-F5344CB8AC3E}">
        <p14:creationId xmlns:p14="http://schemas.microsoft.com/office/powerpoint/2010/main" val="38089022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MESH provides healthcare intelligence fusion services to the emergency management community by gathering, analyzing, and reporting on intelligence gathered from throughout the healthcare sector. Leveraging our work with hospitals and providers, MESH capitalizes on relationships with institutions and providers to provide up to date information to emergency managers, public health officials, and city executives.</a:t>
            </a:r>
            <a:endParaRPr lang="en-US" dirty="0"/>
          </a:p>
        </p:txBody>
      </p:sp>
      <p:sp>
        <p:nvSpPr>
          <p:cNvPr id="4" name="Slide Number Placeholder 3"/>
          <p:cNvSpPr>
            <a:spLocks noGrp="1"/>
          </p:cNvSpPr>
          <p:nvPr>
            <p:ph type="sldNum" sz="quarter" idx="10"/>
          </p:nvPr>
        </p:nvSpPr>
        <p:spPr/>
        <p:txBody>
          <a:bodyPr/>
          <a:lstStyle/>
          <a:p>
            <a:fld id="{0D579074-99A2-4448-9BA6-1DDD579DA878}" type="slidenum">
              <a:rPr lang="en-US" smtClean="0"/>
              <a:t>2</a:t>
            </a:fld>
            <a:endParaRPr lang="en-US"/>
          </a:p>
        </p:txBody>
      </p:sp>
    </p:spTree>
    <p:extLst>
      <p:ext uri="{BB962C8B-B14F-4D97-AF65-F5344CB8AC3E}">
        <p14:creationId xmlns:p14="http://schemas.microsoft.com/office/powerpoint/2010/main" val="21053569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We</a:t>
            </a:r>
            <a:r>
              <a:rPr lang="en-US" baseline="0" dirty="0" smtClean="0"/>
              <a:t> map risks. Assess risks. Plan for risks. And communicate risks.  We’re teamed with Booz Allen Hamilton, Ogilvy, IBM, AECOM….and more. To IDENTIFY, ASSESS, PLAN, &amp; Communicate…</a:t>
            </a:r>
            <a:endParaRPr lang="en-US" dirty="0"/>
          </a:p>
        </p:txBody>
      </p:sp>
      <p:sp>
        <p:nvSpPr>
          <p:cNvPr id="4" name="Slide Number Placeholder 3"/>
          <p:cNvSpPr>
            <a:spLocks noGrp="1"/>
          </p:cNvSpPr>
          <p:nvPr>
            <p:ph type="sldNum" sz="quarter" idx="10"/>
          </p:nvPr>
        </p:nvSpPr>
        <p:spPr/>
        <p:txBody>
          <a:bodyPr/>
          <a:lstStyle/>
          <a:p>
            <a:fld id="{0D579074-99A2-4448-9BA6-1DDD579DA878}" type="slidenum">
              <a:rPr lang="en-US" smtClean="0"/>
              <a:t>3</a:t>
            </a:fld>
            <a:endParaRPr lang="en-US"/>
          </a:p>
        </p:txBody>
      </p:sp>
    </p:spTree>
    <p:extLst>
      <p:ext uri="{BB962C8B-B14F-4D97-AF65-F5344CB8AC3E}">
        <p14:creationId xmlns:p14="http://schemas.microsoft.com/office/powerpoint/2010/main" val="21053569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MESH provides healthcare intelligence fusion services to the emergency management community by gathering, analyzing, and reporting on intelligence gathered from throughout the healthcare sector. Leveraging our work with hospitals and providers, MESH capitalizes on relationships with institutions and providers to provide up to date information to emergency managers, public health officials, and city executives.</a:t>
            </a:r>
            <a:endParaRPr lang="en-US" dirty="0"/>
          </a:p>
        </p:txBody>
      </p:sp>
      <p:sp>
        <p:nvSpPr>
          <p:cNvPr id="4" name="Slide Number Placeholder 3"/>
          <p:cNvSpPr>
            <a:spLocks noGrp="1"/>
          </p:cNvSpPr>
          <p:nvPr>
            <p:ph type="sldNum" sz="quarter" idx="10"/>
          </p:nvPr>
        </p:nvSpPr>
        <p:spPr/>
        <p:txBody>
          <a:bodyPr/>
          <a:lstStyle/>
          <a:p>
            <a:fld id="{0D579074-99A2-4448-9BA6-1DDD579DA878}" type="slidenum">
              <a:rPr lang="en-US" smtClean="0"/>
              <a:t>4</a:t>
            </a:fld>
            <a:endParaRPr lang="en-US"/>
          </a:p>
        </p:txBody>
      </p:sp>
    </p:spTree>
    <p:extLst>
      <p:ext uri="{BB962C8B-B14F-4D97-AF65-F5344CB8AC3E}">
        <p14:creationId xmlns:p14="http://schemas.microsoft.com/office/powerpoint/2010/main" val="21053569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MESH provides healthcare intelligence fusion services to the emergency management community by gathering, analyzing, and reporting on intelligence gathered from throughout the healthcare sector. Leveraging our work with hospitals and providers, MESH capitalizes on relationships with institutions and providers to provide up to date information to emergency managers, public health officials, and city executives.</a:t>
            </a:r>
            <a:endParaRPr lang="en-US" dirty="0"/>
          </a:p>
        </p:txBody>
      </p:sp>
      <p:sp>
        <p:nvSpPr>
          <p:cNvPr id="4" name="Slide Number Placeholder 3"/>
          <p:cNvSpPr>
            <a:spLocks noGrp="1"/>
          </p:cNvSpPr>
          <p:nvPr>
            <p:ph type="sldNum" sz="quarter" idx="10"/>
          </p:nvPr>
        </p:nvSpPr>
        <p:spPr/>
        <p:txBody>
          <a:bodyPr/>
          <a:lstStyle/>
          <a:p>
            <a:fld id="{0D579074-99A2-4448-9BA6-1DDD579DA878}" type="slidenum">
              <a:rPr lang="en-US" smtClean="0"/>
              <a:t>5</a:t>
            </a:fld>
            <a:endParaRPr lang="en-US"/>
          </a:p>
        </p:txBody>
      </p:sp>
    </p:spTree>
    <p:extLst>
      <p:ext uri="{BB962C8B-B14F-4D97-AF65-F5344CB8AC3E}">
        <p14:creationId xmlns:p14="http://schemas.microsoft.com/office/powerpoint/2010/main" val="21053569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5%</a:t>
            </a:r>
            <a:r>
              <a:rPr lang="en-US" sz="1200" kern="1200" baseline="0" dirty="0" smtClean="0">
                <a:solidFill>
                  <a:schemeClr val="tx1"/>
                </a:solidFill>
                <a:latin typeface="+mn-lt"/>
                <a:ea typeface="+mn-ea"/>
                <a:cs typeface="+mn-cs"/>
              </a:rPr>
              <a:t> of US Population, but 12% of population is poor! 23% are of vulnerable age. Yet we continue to communicate as if the audience is us. How can we better adjust our message from the standard EDUCATE&gt;</a:t>
            </a:r>
            <a:endParaRPr lang="en-US" dirty="0"/>
          </a:p>
        </p:txBody>
      </p:sp>
      <p:sp>
        <p:nvSpPr>
          <p:cNvPr id="4" name="Slide Number Placeholder 3"/>
          <p:cNvSpPr>
            <a:spLocks noGrp="1"/>
          </p:cNvSpPr>
          <p:nvPr>
            <p:ph type="sldNum" sz="quarter" idx="10"/>
          </p:nvPr>
        </p:nvSpPr>
        <p:spPr/>
        <p:txBody>
          <a:bodyPr/>
          <a:lstStyle/>
          <a:p>
            <a:fld id="{0D579074-99A2-4448-9BA6-1DDD579DA878}" type="slidenum">
              <a:rPr lang="en-US" smtClean="0"/>
              <a:t>6</a:t>
            </a:fld>
            <a:endParaRPr lang="en-US"/>
          </a:p>
        </p:txBody>
      </p:sp>
    </p:spTree>
    <p:extLst>
      <p:ext uri="{BB962C8B-B14F-4D97-AF65-F5344CB8AC3E}">
        <p14:creationId xmlns:p14="http://schemas.microsoft.com/office/powerpoint/2010/main" val="21053569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MESH provides healthcare intelligence fusion services to the emergency management community by gathering, analyzing, and reporting on intelligence gathered from throughout the healthcare sector. Leveraging our work with hospitals and providers, MESH capitalizes on relationships with institutions and providers to provide up to date information to emergency managers, public health officials, and city executives.</a:t>
            </a:r>
            <a:endParaRPr lang="en-US" dirty="0"/>
          </a:p>
        </p:txBody>
      </p:sp>
      <p:sp>
        <p:nvSpPr>
          <p:cNvPr id="4" name="Slide Number Placeholder 3"/>
          <p:cNvSpPr>
            <a:spLocks noGrp="1"/>
          </p:cNvSpPr>
          <p:nvPr>
            <p:ph type="sldNum" sz="quarter" idx="10"/>
          </p:nvPr>
        </p:nvSpPr>
        <p:spPr/>
        <p:txBody>
          <a:bodyPr/>
          <a:lstStyle/>
          <a:p>
            <a:fld id="{0D579074-99A2-4448-9BA6-1DDD579DA878}" type="slidenum">
              <a:rPr lang="en-US" smtClean="0"/>
              <a:t>10</a:t>
            </a:fld>
            <a:endParaRPr lang="en-US"/>
          </a:p>
        </p:txBody>
      </p:sp>
    </p:spTree>
    <p:extLst>
      <p:ext uri="{BB962C8B-B14F-4D97-AF65-F5344CB8AC3E}">
        <p14:creationId xmlns:p14="http://schemas.microsoft.com/office/powerpoint/2010/main" val="21053569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MESH provides healthcare intelligence fusion services to the emergency management community by gathering, analyzing, and reporting on intelligence gathered from throughout the healthcare sector. Leveraging our work with hospitals and providers, MESH capitalizes on relationships with institutions and providers to provide up to date information to emergency managers, public health officials, and city executives.</a:t>
            </a:r>
            <a:endParaRPr lang="en-US" dirty="0"/>
          </a:p>
        </p:txBody>
      </p:sp>
      <p:sp>
        <p:nvSpPr>
          <p:cNvPr id="4" name="Slide Number Placeholder 3"/>
          <p:cNvSpPr>
            <a:spLocks noGrp="1"/>
          </p:cNvSpPr>
          <p:nvPr>
            <p:ph type="sldNum" sz="quarter" idx="10"/>
          </p:nvPr>
        </p:nvSpPr>
        <p:spPr/>
        <p:txBody>
          <a:bodyPr/>
          <a:lstStyle/>
          <a:p>
            <a:fld id="{0D579074-99A2-4448-9BA6-1DDD579DA878}" type="slidenum">
              <a:rPr lang="en-US" smtClean="0"/>
              <a:t>11</a:t>
            </a:fld>
            <a:endParaRPr lang="en-US"/>
          </a:p>
        </p:txBody>
      </p:sp>
    </p:spTree>
    <p:extLst>
      <p:ext uri="{BB962C8B-B14F-4D97-AF65-F5344CB8AC3E}">
        <p14:creationId xmlns:p14="http://schemas.microsoft.com/office/powerpoint/2010/main" val="21053569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MESH provides healthcare intelligence fusion services to the emergency management community by gathering, analyzing, and reporting on intelligence gathered from throughout the healthcare sector. Leveraging our work with hospitals and providers, MESH capitalizes on relationships with institutions and providers to provide up to date information to emergency managers, public health officials, and city executives.</a:t>
            </a:r>
            <a:endParaRPr lang="en-US" dirty="0"/>
          </a:p>
        </p:txBody>
      </p:sp>
      <p:sp>
        <p:nvSpPr>
          <p:cNvPr id="4" name="Slide Number Placeholder 3"/>
          <p:cNvSpPr>
            <a:spLocks noGrp="1"/>
          </p:cNvSpPr>
          <p:nvPr>
            <p:ph type="sldNum" sz="quarter" idx="10"/>
          </p:nvPr>
        </p:nvSpPr>
        <p:spPr/>
        <p:txBody>
          <a:bodyPr/>
          <a:lstStyle/>
          <a:p>
            <a:fld id="{0D579074-99A2-4448-9BA6-1DDD579DA878}" type="slidenum">
              <a:rPr lang="en-US" smtClean="0"/>
              <a:t>12</a:t>
            </a:fld>
            <a:endParaRPr lang="en-US"/>
          </a:p>
        </p:txBody>
      </p:sp>
    </p:spTree>
    <p:extLst>
      <p:ext uri="{BB962C8B-B14F-4D97-AF65-F5344CB8AC3E}">
        <p14:creationId xmlns:p14="http://schemas.microsoft.com/office/powerpoint/2010/main" val="21053569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MESH provides healthcare intelligence fusion services to the emergency management community by gathering, analyzing, and reporting on intelligence gathered from throughout the healthcare sector. Leveraging our work with hospitals and providers, MESH capitalizes on relationships with institutions and providers to provide up to date information to emergency managers, public health officials, and city executives.</a:t>
            </a:r>
            <a:endParaRPr lang="en-US" dirty="0"/>
          </a:p>
        </p:txBody>
      </p:sp>
      <p:sp>
        <p:nvSpPr>
          <p:cNvPr id="4" name="Slide Number Placeholder 3"/>
          <p:cNvSpPr>
            <a:spLocks noGrp="1"/>
          </p:cNvSpPr>
          <p:nvPr>
            <p:ph type="sldNum" sz="quarter" idx="10"/>
          </p:nvPr>
        </p:nvSpPr>
        <p:spPr/>
        <p:txBody>
          <a:bodyPr/>
          <a:lstStyle/>
          <a:p>
            <a:fld id="{0D579074-99A2-4448-9BA6-1DDD579DA878}" type="slidenum">
              <a:rPr lang="en-US" smtClean="0"/>
              <a:t>13</a:t>
            </a:fld>
            <a:endParaRPr lang="en-US"/>
          </a:p>
        </p:txBody>
      </p:sp>
    </p:spTree>
    <p:extLst>
      <p:ext uri="{BB962C8B-B14F-4D97-AF65-F5344CB8AC3E}">
        <p14:creationId xmlns:p14="http://schemas.microsoft.com/office/powerpoint/2010/main" val="21053569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685799" y="6477000"/>
            <a:ext cx="2057400" cy="365125"/>
          </a:xfrm>
        </p:spPr>
        <p:txBody>
          <a:bodyPr/>
          <a:lstStyle/>
          <a:p>
            <a:fld id="{E4A811DD-AAFF-4C31-87BA-91CCED25CA49}" type="datetime1">
              <a:rPr lang="en-US" smtClean="0"/>
              <a:t>6/24/15</a:t>
            </a:fld>
            <a:endParaRPr lang="en-US"/>
          </a:p>
        </p:txBody>
      </p:sp>
      <p:sp>
        <p:nvSpPr>
          <p:cNvPr id="6" name="Slide Number Placeholder 5"/>
          <p:cNvSpPr>
            <a:spLocks noGrp="1"/>
          </p:cNvSpPr>
          <p:nvPr>
            <p:ph type="sldNum" sz="quarter" idx="12"/>
          </p:nvPr>
        </p:nvSpPr>
        <p:spPr>
          <a:xfrm>
            <a:off x="6481720" y="6477000"/>
            <a:ext cx="2057400" cy="365125"/>
          </a:xfrm>
        </p:spPr>
        <p:txBody>
          <a:bodyPr/>
          <a:lstStyle>
            <a:lvl1pPr>
              <a:defRPr b="1">
                <a:solidFill>
                  <a:schemeClr val="tx1">
                    <a:lumMod val="85000"/>
                    <a:lumOff val="15000"/>
                  </a:schemeClr>
                </a:solidFill>
                <a:latin typeface="Novecento wide Book" panose="00000405000000000000" pitchFamily="50" charset="0"/>
              </a:defRPr>
            </a:lvl1pPr>
          </a:lstStyle>
          <a:p>
            <a:fld id="{1BC76541-8025-44CA-B826-B658ABE4F0B5}" type="slidenum">
              <a:rPr lang="en-US" smtClean="0"/>
              <a:pPr/>
              <a:t>‹#›</a:t>
            </a:fld>
            <a:endParaRPr lang="en-US"/>
          </a:p>
        </p:txBody>
      </p:sp>
      <p:sp>
        <p:nvSpPr>
          <p:cNvPr id="7" name="Footer Placeholder 1"/>
          <p:cNvSpPr>
            <a:spLocks noGrp="1"/>
          </p:cNvSpPr>
          <p:nvPr>
            <p:ph type="ftr" sz="quarter" idx="3"/>
          </p:nvPr>
        </p:nvSpPr>
        <p:spPr>
          <a:xfrm>
            <a:off x="3042042" y="6493912"/>
            <a:ext cx="3086100" cy="365125"/>
          </a:xfrm>
          <a:prstGeom prst="rect">
            <a:avLst/>
          </a:prstGeom>
        </p:spPr>
        <p:txBody>
          <a:bodyPr/>
          <a:lstStyle>
            <a:lvl1pPr algn="ctr">
              <a:lnSpc>
                <a:spcPct val="80000"/>
              </a:lnSpc>
              <a:defRPr sz="1200">
                <a:latin typeface="+mn-lt"/>
              </a:defRPr>
            </a:lvl1pPr>
          </a:lstStyle>
          <a:p>
            <a:r>
              <a:rPr lang="en-US" smtClean="0"/>
              <a:t>MESHCOALITION.ORG</a:t>
            </a:r>
          </a:p>
          <a:p>
            <a:r>
              <a:rPr lang="en-US" smtClean="0"/>
              <a:t>ACCLIVITY ASSOCIATES.COM</a:t>
            </a:r>
            <a:endParaRPr lang="en-US" dirty="0"/>
          </a:p>
        </p:txBody>
      </p:sp>
    </p:spTree>
    <p:extLst>
      <p:ext uri="{BB962C8B-B14F-4D97-AF65-F5344CB8AC3E}">
        <p14:creationId xmlns:p14="http://schemas.microsoft.com/office/powerpoint/2010/main" val="4204452103"/>
      </p:ext>
    </p:extLst>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685799" y="6493915"/>
            <a:ext cx="2057400" cy="365125"/>
          </a:xfrm>
        </p:spPr>
        <p:txBody>
          <a:bodyPr/>
          <a:lstStyle/>
          <a:p>
            <a:fld id="{4D47B058-B84C-4AE3-AF8F-138870837C9B}" type="datetime1">
              <a:rPr lang="en-US" smtClean="0"/>
              <a:t>6/23/15</a:t>
            </a:fld>
            <a:endParaRPr lang="en-US"/>
          </a:p>
        </p:txBody>
      </p:sp>
      <p:sp>
        <p:nvSpPr>
          <p:cNvPr id="5" name="Footer Placeholder 4"/>
          <p:cNvSpPr>
            <a:spLocks noGrp="1"/>
          </p:cNvSpPr>
          <p:nvPr>
            <p:ph type="ftr" sz="quarter" idx="11"/>
          </p:nvPr>
        </p:nvSpPr>
        <p:spPr>
          <a:xfrm>
            <a:off x="3031547" y="6493915"/>
            <a:ext cx="3086100" cy="365125"/>
          </a:xfrm>
          <a:prstGeom prst="rect">
            <a:avLst/>
          </a:prstGeom>
        </p:spPr>
        <p:txBody>
          <a:bodyPr/>
          <a:lstStyle>
            <a:lvl1pPr>
              <a:defRPr sz="1050">
                <a:latin typeface="Museo 300" panose="02000000000000000000" pitchFamily="50" charset="0"/>
              </a:defRPr>
            </a:lvl1pPr>
          </a:lstStyle>
          <a:p>
            <a:r>
              <a:rPr lang="en-US" smtClean="0"/>
              <a:t>WWW.BOLDDESIGN.COM</a:t>
            </a:r>
            <a:endParaRPr lang="en-US"/>
          </a:p>
        </p:txBody>
      </p:sp>
      <p:sp>
        <p:nvSpPr>
          <p:cNvPr id="6" name="Slide Number Placeholder 5"/>
          <p:cNvSpPr>
            <a:spLocks noGrp="1"/>
          </p:cNvSpPr>
          <p:nvPr>
            <p:ph type="sldNum" sz="quarter" idx="12"/>
          </p:nvPr>
        </p:nvSpPr>
        <p:spPr>
          <a:xfrm>
            <a:off x="8086725" y="6493915"/>
            <a:ext cx="401904" cy="365125"/>
          </a:xfrm>
        </p:spPr>
        <p:txBody>
          <a:bodyPr/>
          <a:lstStyle>
            <a:lvl1pPr>
              <a:defRPr sz="1200" b="1">
                <a:solidFill>
                  <a:schemeClr val="tx1">
                    <a:lumMod val="85000"/>
                    <a:lumOff val="15000"/>
                  </a:schemeClr>
                </a:solidFill>
                <a:latin typeface="Novecento wide Book" panose="00000405000000000000" pitchFamily="50" charset="0"/>
              </a:defRPr>
            </a:lvl1pPr>
          </a:lstStyle>
          <a:p>
            <a:fld id="{1BC76541-8025-44CA-B826-B658ABE4F0B5}" type="slidenum">
              <a:rPr lang="en-US" smtClean="0"/>
              <a:pPr/>
              <a:t>‹#›</a:t>
            </a:fld>
            <a:endParaRPr lang="en-US"/>
          </a:p>
        </p:txBody>
      </p:sp>
      <p:sp>
        <p:nvSpPr>
          <p:cNvPr id="7" name="Chevron 6">
            <a:hlinkClick r:id="" action="ppaction://hlinkshowjump?jump=previousslide"/>
          </p:cNvPr>
          <p:cNvSpPr/>
          <p:nvPr userDrawn="1"/>
        </p:nvSpPr>
        <p:spPr>
          <a:xfrm rot="16200000">
            <a:off x="7981322" y="6565528"/>
            <a:ext cx="121158" cy="222998"/>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8" name="Chevron 7">
            <a:hlinkClick r:id="" action="ppaction://hlinkshowjump?jump=nextslide"/>
          </p:cNvPr>
          <p:cNvSpPr/>
          <p:nvPr userDrawn="1"/>
        </p:nvSpPr>
        <p:spPr>
          <a:xfrm rot="16200000" flipH="1">
            <a:off x="8514722" y="6571339"/>
            <a:ext cx="121158" cy="222998"/>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9" name="Rectangle 8"/>
          <p:cNvSpPr/>
          <p:nvPr userDrawn="1"/>
        </p:nvSpPr>
        <p:spPr>
          <a:xfrm>
            <a:off x="381000" y="6477000"/>
            <a:ext cx="8305800" cy="45719"/>
          </a:xfrm>
          <a:prstGeom prst="rect">
            <a:avLst/>
          </a:prstGeom>
          <a:pattFill prst="ltDnDiag">
            <a:fgClr>
              <a:schemeClr val="bg1">
                <a:lumMod val="65000"/>
              </a:schemeClr>
            </a:fgClr>
            <a:bgClr>
              <a:schemeClr val="bg1">
                <a:lumMod val="9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userDrawn="1"/>
        </p:nvSpPr>
        <p:spPr>
          <a:xfrm>
            <a:off x="381000" y="6519446"/>
            <a:ext cx="1632178" cy="338554"/>
          </a:xfrm>
          <a:prstGeom prst="rect">
            <a:avLst/>
          </a:prstGeom>
          <a:solidFill>
            <a:schemeClr val="accent2"/>
          </a:solidFill>
        </p:spPr>
        <p:txBody>
          <a:bodyPr wrap="none" rtlCol="0">
            <a:spAutoFit/>
          </a:bodyPr>
          <a:lstStyle/>
          <a:p>
            <a:pPr algn="ctr"/>
            <a:r>
              <a:rPr lang="en-US" sz="1600" b="1" kern="3000" dirty="0" smtClean="0">
                <a:solidFill>
                  <a:schemeClr val="bg1"/>
                </a:solidFill>
                <a:latin typeface="Novecento wide Book" pitchFamily="50" charset="0"/>
              </a:rPr>
              <a:t>BOLD</a:t>
            </a:r>
            <a:r>
              <a:rPr lang="en-US" sz="1600" kern="3000" dirty="0" smtClean="0">
                <a:solidFill>
                  <a:schemeClr val="bg1"/>
                </a:solidFill>
                <a:latin typeface="Novecento wide Book" pitchFamily="50" charset="0"/>
              </a:rPr>
              <a:t>DESIGN</a:t>
            </a:r>
            <a:r>
              <a:rPr lang="en-US" sz="1600" b="1" kern="3000" dirty="0" smtClean="0">
                <a:solidFill>
                  <a:schemeClr val="bg1"/>
                </a:solidFill>
                <a:latin typeface="Novecento wide Book" pitchFamily="50" charset="0"/>
              </a:rPr>
              <a:t>.</a:t>
            </a:r>
            <a:endParaRPr lang="en-US" sz="1600" b="1" kern="3000" dirty="0">
              <a:solidFill>
                <a:schemeClr val="bg1"/>
              </a:solidFill>
              <a:latin typeface="Novecento wide Book" pitchFamily="50" charset="0"/>
            </a:endParaRPr>
          </a:p>
        </p:txBody>
      </p:sp>
      <p:cxnSp>
        <p:nvCxnSpPr>
          <p:cNvPr id="11" name="Straight Connector 10"/>
          <p:cNvCxnSpPr/>
          <p:nvPr userDrawn="1"/>
        </p:nvCxnSpPr>
        <p:spPr>
          <a:xfrm>
            <a:off x="381000" y="6522719"/>
            <a:ext cx="1632178" cy="0"/>
          </a:xfrm>
          <a:prstGeom prst="line">
            <a:avLst/>
          </a:prstGeom>
          <a:ln w="28575">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82120771"/>
      </p:ext>
    </p:extLst>
  </p:cSld>
  <p:clrMapOvr>
    <a:masterClrMapping/>
  </p:clrMapOvr>
  <p:transition xmlns:p14="http://schemas.microsoft.com/office/powerpoint/2010/mai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60000">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14:bounceEnd="60000">
                                          <p:cBhvr additive="base">
                                            <p:cTn id="7" dur="500" fill="hold"/>
                                            <p:tgtEl>
                                              <p:spTgt spid="11"/>
                                            </p:tgtEl>
                                            <p:attrNameLst>
                                              <p:attrName>ppt_x</p:attrName>
                                            </p:attrNameLst>
                                          </p:cBhvr>
                                          <p:tavLst>
                                            <p:tav tm="0">
                                              <p:val>
                                                <p:strVal val="#ppt_x"/>
                                              </p:val>
                                            </p:tav>
                                            <p:tav tm="100000">
                                              <p:val>
                                                <p:strVal val="#ppt_x"/>
                                              </p:val>
                                            </p:tav>
                                          </p:tavLst>
                                        </p:anim>
                                        <p:anim calcmode="lin" valueType="num" p14:bounceEnd="60000">
                                          <p:cBhvr additive="base">
                                            <p:cTn id="8" dur="50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60000">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14:bounceEnd="60000">
                                          <p:cBhvr additive="base">
                                            <p:cTn id="11" dur="500" fill="hold"/>
                                            <p:tgtEl>
                                              <p:spTgt spid="10"/>
                                            </p:tgtEl>
                                            <p:attrNameLst>
                                              <p:attrName>ppt_x</p:attrName>
                                            </p:attrNameLst>
                                          </p:cBhvr>
                                          <p:tavLst>
                                            <p:tav tm="0">
                                              <p:val>
                                                <p:strVal val="#ppt_x"/>
                                              </p:val>
                                            </p:tav>
                                            <p:tav tm="100000">
                                              <p:val>
                                                <p:strVal val="#ppt_x"/>
                                              </p:val>
                                            </p:tav>
                                          </p:tavLst>
                                        </p:anim>
                                        <p:anim calcmode="lin" valueType="num" p14:bounceEnd="60000">
                                          <p:cBhvr additive="base">
                                            <p:cTn id="12" dur="500" fill="hold"/>
                                            <p:tgtEl>
                                              <p:spTgt spid="10"/>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1500"/>
                                            <p:tgtEl>
                                              <p:spTgt spid="9"/>
                                            </p:tgtEl>
                                          </p:cBhvr>
                                        </p:animEffect>
                                      </p:childTnLst>
                                    </p:cTn>
                                  </p:par>
                                  <p:par>
                                    <p:cTn id="17" presetID="2" presetClass="entr" presetSubtype="4" fill="hold" grpId="0" nodeType="withEffect" p14:presetBounceEnd="60000">
                                      <p:stCondLst>
                                        <p:cond delay="500"/>
                                      </p:stCondLst>
                                      <p:childTnLst>
                                        <p:set>
                                          <p:cBhvr>
                                            <p:cTn id="18" dur="1" fill="hold">
                                              <p:stCondLst>
                                                <p:cond delay="0"/>
                                              </p:stCondLst>
                                            </p:cTn>
                                            <p:tgtEl>
                                              <p:spTgt spid="7"/>
                                            </p:tgtEl>
                                            <p:attrNameLst>
                                              <p:attrName>style.visibility</p:attrName>
                                            </p:attrNameLst>
                                          </p:cBhvr>
                                          <p:to>
                                            <p:strVal val="visible"/>
                                          </p:to>
                                        </p:set>
                                        <p:anim calcmode="lin" valueType="num" p14:bounceEnd="60000">
                                          <p:cBhvr additive="base">
                                            <p:cTn id="19" dur="500" fill="hold"/>
                                            <p:tgtEl>
                                              <p:spTgt spid="7"/>
                                            </p:tgtEl>
                                            <p:attrNameLst>
                                              <p:attrName>ppt_x</p:attrName>
                                            </p:attrNameLst>
                                          </p:cBhvr>
                                          <p:tavLst>
                                            <p:tav tm="0">
                                              <p:val>
                                                <p:strVal val="#ppt_x"/>
                                              </p:val>
                                            </p:tav>
                                            <p:tav tm="100000">
                                              <p:val>
                                                <p:strVal val="#ppt_x"/>
                                              </p:val>
                                            </p:tav>
                                          </p:tavLst>
                                        </p:anim>
                                        <p:anim calcmode="lin" valueType="num" p14:bounceEnd="60000">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14:presetBounceEnd="60000">
                                      <p:stCondLst>
                                        <p:cond delay="500"/>
                                      </p:stCondLst>
                                      <p:childTnLst>
                                        <p:set>
                                          <p:cBhvr>
                                            <p:cTn id="22" dur="1" fill="hold">
                                              <p:stCondLst>
                                                <p:cond delay="0"/>
                                              </p:stCondLst>
                                            </p:cTn>
                                            <p:tgtEl>
                                              <p:spTgt spid="8"/>
                                            </p:tgtEl>
                                            <p:attrNameLst>
                                              <p:attrName>style.visibility</p:attrName>
                                            </p:attrNameLst>
                                          </p:cBhvr>
                                          <p:to>
                                            <p:strVal val="visible"/>
                                          </p:to>
                                        </p:set>
                                        <p:anim calcmode="lin" valueType="num" p14:bounceEnd="60000">
                                          <p:cBhvr additive="base">
                                            <p:cTn id="23" dur="500" fill="hold"/>
                                            <p:tgtEl>
                                              <p:spTgt spid="8"/>
                                            </p:tgtEl>
                                            <p:attrNameLst>
                                              <p:attrName>ppt_x</p:attrName>
                                            </p:attrNameLst>
                                          </p:cBhvr>
                                          <p:tavLst>
                                            <p:tav tm="0">
                                              <p:val>
                                                <p:strVal val="#ppt_x"/>
                                              </p:val>
                                            </p:tav>
                                            <p:tav tm="100000">
                                              <p:val>
                                                <p:strVal val="#ppt_x"/>
                                              </p:val>
                                            </p:tav>
                                          </p:tavLst>
                                        </p:anim>
                                        <p:anim calcmode="lin" valueType="num" p14:bounceEnd="60000">
                                          <p:cBhvr additive="base">
                                            <p:cTn id="24" dur="500" fill="hold"/>
                                            <p:tgtEl>
                                              <p:spTgt spid="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14:presetBounceEnd="60000">
                                      <p:stCondLst>
                                        <p:cond delay="500"/>
                                      </p:stCondLst>
                                      <p:childTnLst>
                                        <p:set>
                                          <p:cBhvr>
                                            <p:cTn id="26" dur="1" fill="hold">
                                              <p:stCondLst>
                                                <p:cond delay="0"/>
                                              </p:stCondLst>
                                            </p:cTn>
                                            <p:tgtEl>
                                              <p:spTgt spid="6"/>
                                            </p:tgtEl>
                                            <p:attrNameLst>
                                              <p:attrName>style.visibility</p:attrName>
                                            </p:attrNameLst>
                                          </p:cBhvr>
                                          <p:to>
                                            <p:strVal val="visible"/>
                                          </p:to>
                                        </p:set>
                                        <p:anim calcmode="lin" valueType="num" p14:bounceEnd="60000">
                                          <p:cBhvr additive="base">
                                            <p:cTn id="27" dur="500" fill="hold"/>
                                            <p:tgtEl>
                                              <p:spTgt spid="6"/>
                                            </p:tgtEl>
                                            <p:attrNameLst>
                                              <p:attrName>ppt_x</p:attrName>
                                            </p:attrNameLst>
                                          </p:cBhvr>
                                          <p:tavLst>
                                            <p:tav tm="0">
                                              <p:val>
                                                <p:strVal val="#ppt_x"/>
                                              </p:val>
                                            </p:tav>
                                            <p:tav tm="100000">
                                              <p:val>
                                                <p:strVal val="#ppt_x"/>
                                              </p:val>
                                            </p:tav>
                                          </p:tavLst>
                                        </p:anim>
                                        <p:anim calcmode="lin" valueType="num" p14:bounceEnd="60000">
                                          <p:cBhvr additive="base">
                                            <p:cTn id="2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P spid="9" grpId="0" animBg="1"/>
          <p:bldP spid="1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1500"/>
                                            <p:tgtEl>
                                              <p:spTgt spid="9"/>
                                            </p:tgtEl>
                                          </p:cBhvr>
                                        </p:animEffect>
                                      </p:childTnLst>
                                    </p:cTn>
                                  </p:par>
                                  <p:par>
                                    <p:cTn id="17" presetID="2" presetClass="entr" presetSubtype="4" fill="hold" grpId="0" nodeType="withEffect">
                                      <p:stCondLst>
                                        <p:cond delay="50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50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50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ppt_x"/>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P spid="9" grpId="0" animBg="1"/>
          <p:bldP spid="10" grpId="0" animBg="1"/>
        </p:bldLst>
      </p:timing>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Media 01">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26415" y="1343307"/>
            <a:ext cx="8336585" cy="5031994"/>
          </a:xfrm>
          <a:prstGeom prst="rect">
            <a:avLst/>
          </a:prstGeom>
        </p:spPr>
      </p:pic>
      <p:sp>
        <p:nvSpPr>
          <p:cNvPr id="4" name="Date Placeholder 3"/>
          <p:cNvSpPr>
            <a:spLocks noGrp="1"/>
          </p:cNvSpPr>
          <p:nvPr>
            <p:ph type="dt" sz="half" idx="10"/>
          </p:nvPr>
        </p:nvSpPr>
        <p:spPr>
          <a:xfrm>
            <a:off x="685799" y="6493915"/>
            <a:ext cx="2057400" cy="365125"/>
          </a:xfrm>
        </p:spPr>
        <p:txBody>
          <a:bodyPr/>
          <a:lstStyle/>
          <a:p>
            <a:fld id="{4D47B058-B84C-4AE3-AF8F-138870837C9B}" type="datetime1">
              <a:rPr lang="en-US" smtClean="0"/>
              <a:t>6/23/15</a:t>
            </a:fld>
            <a:endParaRPr lang="en-US"/>
          </a:p>
        </p:txBody>
      </p:sp>
      <p:sp>
        <p:nvSpPr>
          <p:cNvPr id="5" name="Footer Placeholder 4"/>
          <p:cNvSpPr>
            <a:spLocks noGrp="1"/>
          </p:cNvSpPr>
          <p:nvPr>
            <p:ph type="ftr" sz="quarter" idx="11"/>
          </p:nvPr>
        </p:nvSpPr>
        <p:spPr>
          <a:xfrm>
            <a:off x="3031547" y="6493915"/>
            <a:ext cx="3086100" cy="365125"/>
          </a:xfrm>
          <a:prstGeom prst="rect">
            <a:avLst/>
          </a:prstGeom>
        </p:spPr>
        <p:txBody>
          <a:bodyPr/>
          <a:lstStyle>
            <a:lvl1pPr>
              <a:defRPr sz="1050">
                <a:latin typeface="Museo 300" panose="02000000000000000000" pitchFamily="50" charset="0"/>
              </a:defRPr>
            </a:lvl1pPr>
          </a:lstStyle>
          <a:p>
            <a:r>
              <a:rPr lang="en-US" smtClean="0"/>
              <a:t>WWW.BOLDDESIGN.COM</a:t>
            </a:r>
            <a:endParaRPr lang="en-US"/>
          </a:p>
        </p:txBody>
      </p:sp>
      <p:sp>
        <p:nvSpPr>
          <p:cNvPr id="6" name="Slide Number Placeholder 5"/>
          <p:cNvSpPr>
            <a:spLocks noGrp="1"/>
          </p:cNvSpPr>
          <p:nvPr>
            <p:ph type="sldNum" sz="quarter" idx="12"/>
          </p:nvPr>
        </p:nvSpPr>
        <p:spPr>
          <a:xfrm>
            <a:off x="8086725" y="6493915"/>
            <a:ext cx="401904" cy="365125"/>
          </a:xfrm>
        </p:spPr>
        <p:txBody>
          <a:bodyPr/>
          <a:lstStyle>
            <a:lvl1pPr>
              <a:defRPr sz="1200" b="1">
                <a:solidFill>
                  <a:schemeClr val="tx1">
                    <a:lumMod val="85000"/>
                    <a:lumOff val="15000"/>
                  </a:schemeClr>
                </a:solidFill>
                <a:latin typeface="Novecento wide Book" panose="00000405000000000000" pitchFamily="50" charset="0"/>
              </a:defRPr>
            </a:lvl1pPr>
          </a:lstStyle>
          <a:p>
            <a:fld id="{1BC76541-8025-44CA-B826-B658ABE4F0B5}" type="slidenum">
              <a:rPr lang="en-US" smtClean="0"/>
              <a:pPr/>
              <a:t>‹#›</a:t>
            </a:fld>
            <a:endParaRPr lang="en-US"/>
          </a:p>
        </p:txBody>
      </p:sp>
      <p:sp>
        <p:nvSpPr>
          <p:cNvPr id="7" name="Chevron 6">
            <a:hlinkClick r:id="" action="ppaction://hlinkshowjump?jump=previousslide"/>
          </p:cNvPr>
          <p:cNvSpPr/>
          <p:nvPr userDrawn="1"/>
        </p:nvSpPr>
        <p:spPr>
          <a:xfrm rot="16200000">
            <a:off x="7981322" y="6565528"/>
            <a:ext cx="121158" cy="222998"/>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8" name="Chevron 7">
            <a:hlinkClick r:id="" action="ppaction://hlinkshowjump?jump=nextslide"/>
          </p:cNvPr>
          <p:cNvSpPr/>
          <p:nvPr userDrawn="1"/>
        </p:nvSpPr>
        <p:spPr>
          <a:xfrm rot="16200000" flipH="1">
            <a:off x="8514722" y="6571339"/>
            <a:ext cx="121158" cy="222998"/>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9" name="Rectangle 8"/>
          <p:cNvSpPr/>
          <p:nvPr userDrawn="1"/>
        </p:nvSpPr>
        <p:spPr>
          <a:xfrm>
            <a:off x="381000" y="6477000"/>
            <a:ext cx="8305800" cy="45719"/>
          </a:xfrm>
          <a:prstGeom prst="rect">
            <a:avLst/>
          </a:prstGeom>
          <a:pattFill prst="ltDnDiag">
            <a:fgClr>
              <a:schemeClr val="bg1">
                <a:lumMod val="65000"/>
              </a:schemeClr>
            </a:fgClr>
            <a:bgClr>
              <a:schemeClr val="bg1">
                <a:lumMod val="9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userDrawn="1"/>
        </p:nvSpPr>
        <p:spPr>
          <a:xfrm>
            <a:off x="381000" y="6519446"/>
            <a:ext cx="1632178" cy="338554"/>
          </a:xfrm>
          <a:prstGeom prst="rect">
            <a:avLst/>
          </a:prstGeom>
          <a:solidFill>
            <a:schemeClr val="accent2"/>
          </a:solidFill>
        </p:spPr>
        <p:txBody>
          <a:bodyPr wrap="none" rtlCol="0">
            <a:spAutoFit/>
          </a:bodyPr>
          <a:lstStyle/>
          <a:p>
            <a:pPr algn="ctr"/>
            <a:r>
              <a:rPr lang="en-US" sz="1600" b="1" kern="3000" dirty="0" smtClean="0">
                <a:solidFill>
                  <a:schemeClr val="bg1"/>
                </a:solidFill>
                <a:latin typeface="Novecento wide Book" pitchFamily="50" charset="0"/>
              </a:rPr>
              <a:t>BOLD</a:t>
            </a:r>
            <a:r>
              <a:rPr lang="en-US" sz="1600" kern="3000" dirty="0" smtClean="0">
                <a:solidFill>
                  <a:schemeClr val="bg1"/>
                </a:solidFill>
                <a:latin typeface="Novecento wide Book" pitchFamily="50" charset="0"/>
              </a:rPr>
              <a:t>DESIGN</a:t>
            </a:r>
            <a:r>
              <a:rPr lang="en-US" sz="1600" b="1" kern="3000" dirty="0" smtClean="0">
                <a:solidFill>
                  <a:schemeClr val="bg1"/>
                </a:solidFill>
                <a:latin typeface="Novecento wide Book" pitchFamily="50" charset="0"/>
              </a:rPr>
              <a:t>.</a:t>
            </a:r>
            <a:endParaRPr lang="en-US" sz="1600" b="1" kern="3000" dirty="0">
              <a:solidFill>
                <a:schemeClr val="bg1"/>
              </a:solidFill>
              <a:latin typeface="Novecento wide Book" pitchFamily="50" charset="0"/>
            </a:endParaRPr>
          </a:p>
        </p:txBody>
      </p:sp>
      <p:cxnSp>
        <p:nvCxnSpPr>
          <p:cNvPr id="11" name="Straight Connector 10"/>
          <p:cNvCxnSpPr/>
          <p:nvPr userDrawn="1"/>
        </p:nvCxnSpPr>
        <p:spPr>
          <a:xfrm>
            <a:off x="381000" y="6522719"/>
            <a:ext cx="1632178" cy="0"/>
          </a:xfrm>
          <a:prstGeom prst="line">
            <a:avLst/>
          </a:prstGeom>
          <a:ln w="28575">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4" name="Media Placeholder 13"/>
          <p:cNvSpPr>
            <a:spLocks noGrp="1"/>
          </p:cNvSpPr>
          <p:nvPr>
            <p:ph type="media" sz="quarter" idx="13"/>
          </p:nvPr>
        </p:nvSpPr>
        <p:spPr>
          <a:xfrm>
            <a:off x="1428750" y="1590675"/>
            <a:ext cx="6324600" cy="3971925"/>
          </a:xfrm>
        </p:spPr>
        <p:txBody>
          <a:bodyPr/>
          <a:lstStyle/>
          <a:p>
            <a:endParaRPr lang="en-US"/>
          </a:p>
        </p:txBody>
      </p:sp>
    </p:spTree>
    <p:extLst>
      <p:ext uri="{BB962C8B-B14F-4D97-AF65-F5344CB8AC3E}">
        <p14:creationId xmlns:p14="http://schemas.microsoft.com/office/powerpoint/2010/main" val="55474031"/>
      </p:ext>
    </p:extLst>
  </p:cSld>
  <p:clrMapOvr>
    <a:masterClrMapping/>
  </p:clrMapOvr>
  <p:transition xmlns:p14="http://schemas.microsoft.com/office/powerpoint/2010/mai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60000">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14:bounceEnd="60000">
                                          <p:cBhvr additive="base">
                                            <p:cTn id="7" dur="500" fill="hold"/>
                                            <p:tgtEl>
                                              <p:spTgt spid="11"/>
                                            </p:tgtEl>
                                            <p:attrNameLst>
                                              <p:attrName>ppt_x</p:attrName>
                                            </p:attrNameLst>
                                          </p:cBhvr>
                                          <p:tavLst>
                                            <p:tav tm="0">
                                              <p:val>
                                                <p:strVal val="#ppt_x"/>
                                              </p:val>
                                            </p:tav>
                                            <p:tav tm="100000">
                                              <p:val>
                                                <p:strVal val="#ppt_x"/>
                                              </p:val>
                                            </p:tav>
                                          </p:tavLst>
                                        </p:anim>
                                        <p:anim calcmode="lin" valueType="num" p14:bounceEnd="60000">
                                          <p:cBhvr additive="base">
                                            <p:cTn id="8" dur="50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60000">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14:bounceEnd="60000">
                                          <p:cBhvr additive="base">
                                            <p:cTn id="11" dur="500" fill="hold"/>
                                            <p:tgtEl>
                                              <p:spTgt spid="10"/>
                                            </p:tgtEl>
                                            <p:attrNameLst>
                                              <p:attrName>ppt_x</p:attrName>
                                            </p:attrNameLst>
                                          </p:cBhvr>
                                          <p:tavLst>
                                            <p:tav tm="0">
                                              <p:val>
                                                <p:strVal val="#ppt_x"/>
                                              </p:val>
                                            </p:tav>
                                            <p:tav tm="100000">
                                              <p:val>
                                                <p:strVal val="#ppt_x"/>
                                              </p:val>
                                            </p:tav>
                                          </p:tavLst>
                                        </p:anim>
                                        <p:anim calcmode="lin" valueType="num" p14:bounceEnd="60000">
                                          <p:cBhvr additive="base">
                                            <p:cTn id="12" dur="500" fill="hold"/>
                                            <p:tgtEl>
                                              <p:spTgt spid="10"/>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1500"/>
                                            <p:tgtEl>
                                              <p:spTgt spid="9"/>
                                            </p:tgtEl>
                                          </p:cBhvr>
                                        </p:animEffect>
                                      </p:childTnLst>
                                    </p:cTn>
                                  </p:par>
                                  <p:par>
                                    <p:cTn id="17" presetID="2" presetClass="entr" presetSubtype="4" fill="hold" grpId="0" nodeType="withEffect" p14:presetBounceEnd="60000">
                                      <p:stCondLst>
                                        <p:cond delay="500"/>
                                      </p:stCondLst>
                                      <p:childTnLst>
                                        <p:set>
                                          <p:cBhvr>
                                            <p:cTn id="18" dur="1" fill="hold">
                                              <p:stCondLst>
                                                <p:cond delay="0"/>
                                              </p:stCondLst>
                                            </p:cTn>
                                            <p:tgtEl>
                                              <p:spTgt spid="7"/>
                                            </p:tgtEl>
                                            <p:attrNameLst>
                                              <p:attrName>style.visibility</p:attrName>
                                            </p:attrNameLst>
                                          </p:cBhvr>
                                          <p:to>
                                            <p:strVal val="visible"/>
                                          </p:to>
                                        </p:set>
                                        <p:anim calcmode="lin" valueType="num" p14:bounceEnd="60000">
                                          <p:cBhvr additive="base">
                                            <p:cTn id="19" dur="500" fill="hold"/>
                                            <p:tgtEl>
                                              <p:spTgt spid="7"/>
                                            </p:tgtEl>
                                            <p:attrNameLst>
                                              <p:attrName>ppt_x</p:attrName>
                                            </p:attrNameLst>
                                          </p:cBhvr>
                                          <p:tavLst>
                                            <p:tav tm="0">
                                              <p:val>
                                                <p:strVal val="#ppt_x"/>
                                              </p:val>
                                            </p:tav>
                                            <p:tav tm="100000">
                                              <p:val>
                                                <p:strVal val="#ppt_x"/>
                                              </p:val>
                                            </p:tav>
                                          </p:tavLst>
                                        </p:anim>
                                        <p:anim calcmode="lin" valueType="num" p14:bounceEnd="60000">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14:presetBounceEnd="60000">
                                      <p:stCondLst>
                                        <p:cond delay="500"/>
                                      </p:stCondLst>
                                      <p:childTnLst>
                                        <p:set>
                                          <p:cBhvr>
                                            <p:cTn id="22" dur="1" fill="hold">
                                              <p:stCondLst>
                                                <p:cond delay="0"/>
                                              </p:stCondLst>
                                            </p:cTn>
                                            <p:tgtEl>
                                              <p:spTgt spid="8"/>
                                            </p:tgtEl>
                                            <p:attrNameLst>
                                              <p:attrName>style.visibility</p:attrName>
                                            </p:attrNameLst>
                                          </p:cBhvr>
                                          <p:to>
                                            <p:strVal val="visible"/>
                                          </p:to>
                                        </p:set>
                                        <p:anim calcmode="lin" valueType="num" p14:bounceEnd="60000">
                                          <p:cBhvr additive="base">
                                            <p:cTn id="23" dur="500" fill="hold"/>
                                            <p:tgtEl>
                                              <p:spTgt spid="8"/>
                                            </p:tgtEl>
                                            <p:attrNameLst>
                                              <p:attrName>ppt_x</p:attrName>
                                            </p:attrNameLst>
                                          </p:cBhvr>
                                          <p:tavLst>
                                            <p:tav tm="0">
                                              <p:val>
                                                <p:strVal val="#ppt_x"/>
                                              </p:val>
                                            </p:tav>
                                            <p:tav tm="100000">
                                              <p:val>
                                                <p:strVal val="#ppt_x"/>
                                              </p:val>
                                            </p:tav>
                                          </p:tavLst>
                                        </p:anim>
                                        <p:anim calcmode="lin" valueType="num" p14:bounceEnd="60000">
                                          <p:cBhvr additive="base">
                                            <p:cTn id="24" dur="500" fill="hold"/>
                                            <p:tgtEl>
                                              <p:spTgt spid="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14:presetBounceEnd="60000">
                                      <p:stCondLst>
                                        <p:cond delay="500"/>
                                      </p:stCondLst>
                                      <p:childTnLst>
                                        <p:set>
                                          <p:cBhvr>
                                            <p:cTn id="26" dur="1" fill="hold">
                                              <p:stCondLst>
                                                <p:cond delay="0"/>
                                              </p:stCondLst>
                                            </p:cTn>
                                            <p:tgtEl>
                                              <p:spTgt spid="6"/>
                                            </p:tgtEl>
                                            <p:attrNameLst>
                                              <p:attrName>style.visibility</p:attrName>
                                            </p:attrNameLst>
                                          </p:cBhvr>
                                          <p:to>
                                            <p:strVal val="visible"/>
                                          </p:to>
                                        </p:set>
                                        <p:anim calcmode="lin" valueType="num" p14:bounceEnd="60000">
                                          <p:cBhvr additive="base">
                                            <p:cTn id="27" dur="500" fill="hold"/>
                                            <p:tgtEl>
                                              <p:spTgt spid="6"/>
                                            </p:tgtEl>
                                            <p:attrNameLst>
                                              <p:attrName>ppt_x</p:attrName>
                                            </p:attrNameLst>
                                          </p:cBhvr>
                                          <p:tavLst>
                                            <p:tav tm="0">
                                              <p:val>
                                                <p:strVal val="#ppt_x"/>
                                              </p:val>
                                            </p:tav>
                                            <p:tav tm="100000">
                                              <p:val>
                                                <p:strVal val="#ppt_x"/>
                                              </p:val>
                                            </p:tav>
                                          </p:tavLst>
                                        </p:anim>
                                        <p:anim calcmode="lin" valueType="num" p14:bounceEnd="60000">
                                          <p:cBhvr additive="base">
                                            <p:cTn id="2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P spid="9" grpId="0" animBg="1"/>
          <p:bldP spid="1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1500"/>
                                            <p:tgtEl>
                                              <p:spTgt spid="9"/>
                                            </p:tgtEl>
                                          </p:cBhvr>
                                        </p:animEffect>
                                      </p:childTnLst>
                                    </p:cTn>
                                  </p:par>
                                  <p:par>
                                    <p:cTn id="17" presetID="2" presetClass="entr" presetSubtype="4" fill="hold" grpId="0" nodeType="withEffect">
                                      <p:stCondLst>
                                        <p:cond delay="50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50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50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ppt_x"/>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P spid="9" grpId="0" animBg="1"/>
          <p:bldP spid="10" grpId="0" animBg="1"/>
        </p:bldLst>
      </p:timing>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edia 02">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61737" y="656869"/>
            <a:ext cx="10478043" cy="6548776"/>
          </a:xfrm>
          <a:prstGeom prst="rect">
            <a:avLst/>
          </a:prstGeom>
        </p:spPr>
      </p:pic>
      <p:sp>
        <p:nvSpPr>
          <p:cNvPr id="4" name="Date Placeholder 3"/>
          <p:cNvSpPr>
            <a:spLocks noGrp="1"/>
          </p:cNvSpPr>
          <p:nvPr>
            <p:ph type="dt" sz="half" idx="10"/>
          </p:nvPr>
        </p:nvSpPr>
        <p:spPr>
          <a:xfrm>
            <a:off x="685799" y="6493915"/>
            <a:ext cx="2057400" cy="365125"/>
          </a:xfrm>
        </p:spPr>
        <p:txBody>
          <a:bodyPr/>
          <a:lstStyle/>
          <a:p>
            <a:fld id="{4D47B058-B84C-4AE3-AF8F-138870837C9B}" type="datetime1">
              <a:rPr lang="en-US" smtClean="0"/>
              <a:t>6/23/15</a:t>
            </a:fld>
            <a:endParaRPr lang="en-US"/>
          </a:p>
        </p:txBody>
      </p:sp>
      <p:sp>
        <p:nvSpPr>
          <p:cNvPr id="5" name="Footer Placeholder 4"/>
          <p:cNvSpPr>
            <a:spLocks noGrp="1"/>
          </p:cNvSpPr>
          <p:nvPr>
            <p:ph type="ftr" sz="quarter" idx="11"/>
          </p:nvPr>
        </p:nvSpPr>
        <p:spPr>
          <a:xfrm>
            <a:off x="3031547" y="6493915"/>
            <a:ext cx="3086100" cy="365125"/>
          </a:xfrm>
          <a:prstGeom prst="rect">
            <a:avLst/>
          </a:prstGeom>
        </p:spPr>
        <p:txBody>
          <a:bodyPr/>
          <a:lstStyle>
            <a:lvl1pPr>
              <a:defRPr sz="1050">
                <a:latin typeface="Museo 300" panose="02000000000000000000" pitchFamily="50" charset="0"/>
              </a:defRPr>
            </a:lvl1pPr>
          </a:lstStyle>
          <a:p>
            <a:r>
              <a:rPr lang="en-US" smtClean="0"/>
              <a:t>WWW.BOLDDESIGN.COM</a:t>
            </a:r>
            <a:endParaRPr lang="en-US"/>
          </a:p>
        </p:txBody>
      </p:sp>
      <p:sp>
        <p:nvSpPr>
          <p:cNvPr id="6" name="Slide Number Placeholder 5"/>
          <p:cNvSpPr>
            <a:spLocks noGrp="1"/>
          </p:cNvSpPr>
          <p:nvPr>
            <p:ph type="sldNum" sz="quarter" idx="12"/>
          </p:nvPr>
        </p:nvSpPr>
        <p:spPr>
          <a:xfrm>
            <a:off x="8086725" y="6493915"/>
            <a:ext cx="401904" cy="365125"/>
          </a:xfrm>
        </p:spPr>
        <p:txBody>
          <a:bodyPr/>
          <a:lstStyle>
            <a:lvl1pPr>
              <a:defRPr sz="1200" b="1">
                <a:solidFill>
                  <a:schemeClr val="tx1">
                    <a:lumMod val="85000"/>
                    <a:lumOff val="15000"/>
                  </a:schemeClr>
                </a:solidFill>
                <a:latin typeface="Novecento wide Book" panose="00000405000000000000" pitchFamily="50" charset="0"/>
              </a:defRPr>
            </a:lvl1pPr>
          </a:lstStyle>
          <a:p>
            <a:fld id="{1BC76541-8025-44CA-B826-B658ABE4F0B5}" type="slidenum">
              <a:rPr lang="en-US" smtClean="0"/>
              <a:pPr/>
              <a:t>‹#›</a:t>
            </a:fld>
            <a:endParaRPr lang="en-US"/>
          </a:p>
        </p:txBody>
      </p:sp>
      <p:sp>
        <p:nvSpPr>
          <p:cNvPr id="7" name="Chevron 6">
            <a:hlinkClick r:id="" action="ppaction://hlinkshowjump?jump=previousslide"/>
          </p:cNvPr>
          <p:cNvSpPr/>
          <p:nvPr userDrawn="1"/>
        </p:nvSpPr>
        <p:spPr>
          <a:xfrm rot="16200000">
            <a:off x="7981322" y="6565528"/>
            <a:ext cx="121158" cy="222998"/>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8" name="Chevron 7">
            <a:hlinkClick r:id="" action="ppaction://hlinkshowjump?jump=nextslide"/>
          </p:cNvPr>
          <p:cNvSpPr/>
          <p:nvPr userDrawn="1"/>
        </p:nvSpPr>
        <p:spPr>
          <a:xfrm rot="16200000" flipH="1">
            <a:off x="8514722" y="6571339"/>
            <a:ext cx="121158" cy="222998"/>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9" name="Rectangle 8"/>
          <p:cNvSpPr/>
          <p:nvPr userDrawn="1"/>
        </p:nvSpPr>
        <p:spPr>
          <a:xfrm>
            <a:off x="381000" y="6477000"/>
            <a:ext cx="8305800" cy="45719"/>
          </a:xfrm>
          <a:prstGeom prst="rect">
            <a:avLst/>
          </a:prstGeom>
          <a:pattFill prst="ltDnDiag">
            <a:fgClr>
              <a:schemeClr val="bg1">
                <a:lumMod val="65000"/>
              </a:schemeClr>
            </a:fgClr>
            <a:bgClr>
              <a:schemeClr val="bg1">
                <a:lumMod val="9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userDrawn="1"/>
        </p:nvSpPr>
        <p:spPr>
          <a:xfrm>
            <a:off x="381000" y="6519446"/>
            <a:ext cx="1632178" cy="338554"/>
          </a:xfrm>
          <a:prstGeom prst="rect">
            <a:avLst/>
          </a:prstGeom>
          <a:solidFill>
            <a:schemeClr val="accent2"/>
          </a:solidFill>
        </p:spPr>
        <p:txBody>
          <a:bodyPr wrap="none" rtlCol="0">
            <a:spAutoFit/>
          </a:bodyPr>
          <a:lstStyle/>
          <a:p>
            <a:pPr algn="ctr"/>
            <a:r>
              <a:rPr lang="en-US" sz="1600" b="1" kern="3000" dirty="0" smtClean="0">
                <a:solidFill>
                  <a:schemeClr val="bg1"/>
                </a:solidFill>
                <a:latin typeface="Novecento wide Book" pitchFamily="50" charset="0"/>
              </a:rPr>
              <a:t>BOLD</a:t>
            </a:r>
            <a:r>
              <a:rPr lang="en-US" sz="1600" kern="3000" dirty="0" smtClean="0">
                <a:solidFill>
                  <a:schemeClr val="bg1"/>
                </a:solidFill>
                <a:latin typeface="Novecento wide Book" pitchFamily="50" charset="0"/>
              </a:rPr>
              <a:t>DESIGN</a:t>
            </a:r>
            <a:r>
              <a:rPr lang="en-US" sz="1600" b="1" kern="3000" dirty="0" smtClean="0">
                <a:solidFill>
                  <a:schemeClr val="bg1"/>
                </a:solidFill>
                <a:latin typeface="Novecento wide Book" pitchFamily="50" charset="0"/>
              </a:rPr>
              <a:t>.</a:t>
            </a:r>
            <a:endParaRPr lang="en-US" sz="1600" b="1" kern="3000" dirty="0">
              <a:solidFill>
                <a:schemeClr val="bg1"/>
              </a:solidFill>
              <a:latin typeface="Novecento wide Book" pitchFamily="50" charset="0"/>
            </a:endParaRPr>
          </a:p>
        </p:txBody>
      </p:sp>
      <p:cxnSp>
        <p:nvCxnSpPr>
          <p:cNvPr id="11" name="Straight Connector 10"/>
          <p:cNvCxnSpPr/>
          <p:nvPr userDrawn="1"/>
        </p:nvCxnSpPr>
        <p:spPr>
          <a:xfrm>
            <a:off x="381000" y="6522719"/>
            <a:ext cx="1632178" cy="0"/>
          </a:xfrm>
          <a:prstGeom prst="line">
            <a:avLst/>
          </a:prstGeom>
          <a:ln w="28575">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Media Placeholder 2"/>
          <p:cNvSpPr>
            <a:spLocks noGrp="1"/>
          </p:cNvSpPr>
          <p:nvPr>
            <p:ph type="media" sz="quarter" idx="13"/>
          </p:nvPr>
        </p:nvSpPr>
        <p:spPr>
          <a:xfrm>
            <a:off x="1524000" y="1409700"/>
            <a:ext cx="6029326" cy="3467100"/>
          </a:xfrm>
        </p:spPr>
        <p:txBody>
          <a:bodyPr/>
          <a:lstStyle/>
          <a:p>
            <a:endParaRPr lang="en-US"/>
          </a:p>
        </p:txBody>
      </p:sp>
    </p:spTree>
    <p:extLst>
      <p:ext uri="{BB962C8B-B14F-4D97-AF65-F5344CB8AC3E}">
        <p14:creationId xmlns:p14="http://schemas.microsoft.com/office/powerpoint/2010/main" val="2126809140"/>
      </p:ext>
    </p:extLst>
  </p:cSld>
  <p:clrMapOvr>
    <a:masterClrMapping/>
  </p:clrMapOvr>
  <p:transition xmlns:p14="http://schemas.microsoft.com/office/powerpoint/2010/mai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60000">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14:bounceEnd="60000">
                                          <p:cBhvr additive="base">
                                            <p:cTn id="7" dur="500" fill="hold"/>
                                            <p:tgtEl>
                                              <p:spTgt spid="11"/>
                                            </p:tgtEl>
                                            <p:attrNameLst>
                                              <p:attrName>ppt_x</p:attrName>
                                            </p:attrNameLst>
                                          </p:cBhvr>
                                          <p:tavLst>
                                            <p:tav tm="0">
                                              <p:val>
                                                <p:strVal val="#ppt_x"/>
                                              </p:val>
                                            </p:tav>
                                            <p:tav tm="100000">
                                              <p:val>
                                                <p:strVal val="#ppt_x"/>
                                              </p:val>
                                            </p:tav>
                                          </p:tavLst>
                                        </p:anim>
                                        <p:anim calcmode="lin" valueType="num" p14:bounceEnd="60000">
                                          <p:cBhvr additive="base">
                                            <p:cTn id="8" dur="50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60000">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14:bounceEnd="60000">
                                          <p:cBhvr additive="base">
                                            <p:cTn id="11" dur="500" fill="hold"/>
                                            <p:tgtEl>
                                              <p:spTgt spid="10"/>
                                            </p:tgtEl>
                                            <p:attrNameLst>
                                              <p:attrName>ppt_x</p:attrName>
                                            </p:attrNameLst>
                                          </p:cBhvr>
                                          <p:tavLst>
                                            <p:tav tm="0">
                                              <p:val>
                                                <p:strVal val="#ppt_x"/>
                                              </p:val>
                                            </p:tav>
                                            <p:tav tm="100000">
                                              <p:val>
                                                <p:strVal val="#ppt_x"/>
                                              </p:val>
                                            </p:tav>
                                          </p:tavLst>
                                        </p:anim>
                                        <p:anim calcmode="lin" valueType="num" p14:bounceEnd="60000">
                                          <p:cBhvr additive="base">
                                            <p:cTn id="12" dur="500" fill="hold"/>
                                            <p:tgtEl>
                                              <p:spTgt spid="10"/>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1500"/>
                                            <p:tgtEl>
                                              <p:spTgt spid="9"/>
                                            </p:tgtEl>
                                          </p:cBhvr>
                                        </p:animEffect>
                                      </p:childTnLst>
                                    </p:cTn>
                                  </p:par>
                                  <p:par>
                                    <p:cTn id="17" presetID="2" presetClass="entr" presetSubtype="4" fill="hold" grpId="0" nodeType="withEffect" p14:presetBounceEnd="60000">
                                      <p:stCondLst>
                                        <p:cond delay="500"/>
                                      </p:stCondLst>
                                      <p:childTnLst>
                                        <p:set>
                                          <p:cBhvr>
                                            <p:cTn id="18" dur="1" fill="hold">
                                              <p:stCondLst>
                                                <p:cond delay="0"/>
                                              </p:stCondLst>
                                            </p:cTn>
                                            <p:tgtEl>
                                              <p:spTgt spid="7"/>
                                            </p:tgtEl>
                                            <p:attrNameLst>
                                              <p:attrName>style.visibility</p:attrName>
                                            </p:attrNameLst>
                                          </p:cBhvr>
                                          <p:to>
                                            <p:strVal val="visible"/>
                                          </p:to>
                                        </p:set>
                                        <p:anim calcmode="lin" valueType="num" p14:bounceEnd="60000">
                                          <p:cBhvr additive="base">
                                            <p:cTn id="19" dur="500" fill="hold"/>
                                            <p:tgtEl>
                                              <p:spTgt spid="7"/>
                                            </p:tgtEl>
                                            <p:attrNameLst>
                                              <p:attrName>ppt_x</p:attrName>
                                            </p:attrNameLst>
                                          </p:cBhvr>
                                          <p:tavLst>
                                            <p:tav tm="0">
                                              <p:val>
                                                <p:strVal val="#ppt_x"/>
                                              </p:val>
                                            </p:tav>
                                            <p:tav tm="100000">
                                              <p:val>
                                                <p:strVal val="#ppt_x"/>
                                              </p:val>
                                            </p:tav>
                                          </p:tavLst>
                                        </p:anim>
                                        <p:anim calcmode="lin" valueType="num" p14:bounceEnd="60000">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14:presetBounceEnd="60000">
                                      <p:stCondLst>
                                        <p:cond delay="500"/>
                                      </p:stCondLst>
                                      <p:childTnLst>
                                        <p:set>
                                          <p:cBhvr>
                                            <p:cTn id="22" dur="1" fill="hold">
                                              <p:stCondLst>
                                                <p:cond delay="0"/>
                                              </p:stCondLst>
                                            </p:cTn>
                                            <p:tgtEl>
                                              <p:spTgt spid="8"/>
                                            </p:tgtEl>
                                            <p:attrNameLst>
                                              <p:attrName>style.visibility</p:attrName>
                                            </p:attrNameLst>
                                          </p:cBhvr>
                                          <p:to>
                                            <p:strVal val="visible"/>
                                          </p:to>
                                        </p:set>
                                        <p:anim calcmode="lin" valueType="num" p14:bounceEnd="60000">
                                          <p:cBhvr additive="base">
                                            <p:cTn id="23" dur="500" fill="hold"/>
                                            <p:tgtEl>
                                              <p:spTgt spid="8"/>
                                            </p:tgtEl>
                                            <p:attrNameLst>
                                              <p:attrName>ppt_x</p:attrName>
                                            </p:attrNameLst>
                                          </p:cBhvr>
                                          <p:tavLst>
                                            <p:tav tm="0">
                                              <p:val>
                                                <p:strVal val="#ppt_x"/>
                                              </p:val>
                                            </p:tav>
                                            <p:tav tm="100000">
                                              <p:val>
                                                <p:strVal val="#ppt_x"/>
                                              </p:val>
                                            </p:tav>
                                          </p:tavLst>
                                        </p:anim>
                                        <p:anim calcmode="lin" valueType="num" p14:bounceEnd="60000">
                                          <p:cBhvr additive="base">
                                            <p:cTn id="24" dur="500" fill="hold"/>
                                            <p:tgtEl>
                                              <p:spTgt spid="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14:presetBounceEnd="60000">
                                      <p:stCondLst>
                                        <p:cond delay="500"/>
                                      </p:stCondLst>
                                      <p:childTnLst>
                                        <p:set>
                                          <p:cBhvr>
                                            <p:cTn id="26" dur="1" fill="hold">
                                              <p:stCondLst>
                                                <p:cond delay="0"/>
                                              </p:stCondLst>
                                            </p:cTn>
                                            <p:tgtEl>
                                              <p:spTgt spid="6"/>
                                            </p:tgtEl>
                                            <p:attrNameLst>
                                              <p:attrName>style.visibility</p:attrName>
                                            </p:attrNameLst>
                                          </p:cBhvr>
                                          <p:to>
                                            <p:strVal val="visible"/>
                                          </p:to>
                                        </p:set>
                                        <p:anim calcmode="lin" valueType="num" p14:bounceEnd="60000">
                                          <p:cBhvr additive="base">
                                            <p:cTn id="27" dur="500" fill="hold"/>
                                            <p:tgtEl>
                                              <p:spTgt spid="6"/>
                                            </p:tgtEl>
                                            <p:attrNameLst>
                                              <p:attrName>ppt_x</p:attrName>
                                            </p:attrNameLst>
                                          </p:cBhvr>
                                          <p:tavLst>
                                            <p:tav tm="0">
                                              <p:val>
                                                <p:strVal val="#ppt_x"/>
                                              </p:val>
                                            </p:tav>
                                            <p:tav tm="100000">
                                              <p:val>
                                                <p:strVal val="#ppt_x"/>
                                              </p:val>
                                            </p:tav>
                                          </p:tavLst>
                                        </p:anim>
                                        <p:anim calcmode="lin" valueType="num" p14:bounceEnd="60000">
                                          <p:cBhvr additive="base">
                                            <p:cTn id="2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P spid="9" grpId="0" animBg="1"/>
          <p:bldP spid="1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1500"/>
                                            <p:tgtEl>
                                              <p:spTgt spid="9"/>
                                            </p:tgtEl>
                                          </p:cBhvr>
                                        </p:animEffect>
                                      </p:childTnLst>
                                    </p:cTn>
                                  </p:par>
                                  <p:par>
                                    <p:cTn id="17" presetID="2" presetClass="entr" presetSubtype="4" fill="hold" grpId="0" nodeType="withEffect">
                                      <p:stCondLst>
                                        <p:cond delay="50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50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50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ppt_x"/>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P spid="9" grpId="0" animBg="1"/>
          <p:bldP spid="10" grpId="0" animBg="1"/>
        </p:bldLst>
      </p:timing>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accent2"/>
        </a:solid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685799" y="6492875"/>
            <a:ext cx="2057400" cy="365125"/>
          </a:xfrm>
        </p:spPr>
        <p:txBody>
          <a:bodyPr/>
          <a:lstStyle/>
          <a:p>
            <a:fld id="{DAFD7C6B-4E61-4211-AA4E-EBA36DC6D4D0}" type="datetime1">
              <a:rPr lang="en-US" smtClean="0"/>
              <a:t>6/23/15</a:t>
            </a:fld>
            <a:endParaRPr lang="en-US"/>
          </a:p>
        </p:txBody>
      </p:sp>
      <p:sp>
        <p:nvSpPr>
          <p:cNvPr id="4" name="Footer Placeholder 3"/>
          <p:cNvSpPr>
            <a:spLocks noGrp="1"/>
          </p:cNvSpPr>
          <p:nvPr>
            <p:ph type="ftr" sz="quarter" idx="11"/>
          </p:nvPr>
        </p:nvSpPr>
        <p:spPr>
          <a:xfrm>
            <a:off x="3031547" y="6492875"/>
            <a:ext cx="3086100" cy="365125"/>
          </a:xfrm>
          <a:prstGeom prst="rect">
            <a:avLst/>
          </a:prstGeom>
        </p:spPr>
        <p:txBody>
          <a:bodyPr/>
          <a:lstStyle>
            <a:lvl1pPr>
              <a:defRPr>
                <a:solidFill>
                  <a:schemeClr val="bg1">
                    <a:lumMod val="95000"/>
                  </a:schemeClr>
                </a:solidFill>
                <a:latin typeface="Museo 300" panose="02000000000000000000" pitchFamily="50" charset="0"/>
              </a:defRPr>
            </a:lvl1pPr>
          </a:lstStyle>
          <a:p>
            <a:r>
              <a:rPr lang="en-US" smtClean="0"/>
              <a:t>WWW.BOLDDESIGN.COM</a:t>
            </a:r>
            <a:endParaRPr lang="en-US"/>
          </a:p>
        </p:txBody>
      </p:sp>
      <p:sp>
        <p:nvSpPr>
          <p:cNvPr id="5" name="Slide Number Placeholder 4"/>
          <p:cNvSpPr>
            <a:spLocks noGrp="1"/>
          </p:cNvSpPr>
          <p:nvPr>
            <p:ph type="sldNum" sz="quarter" idx="12"/>
          </p:nvPr>
        </p:nvSpPr>
        <p:spPr>
          <a:xfrm>
            <a:off x="6400800" y="6492875"/>
            <a:ext cx="2057400" cy="365125"/>
          </a:xfrm>
        </p:spPr>
        <p:txBody>
          <a:bodyPr/>
          <a:lstStyle/>
          <a:p>
            <a:fld id="{1BC76541-8025-44CA-B826-B658ABE4F0B5}" type="slidenum">
              <a:rPr lang="en-US" smtClean="0"/>
              <a:t>‹#›</a:t>
            </a:fld>
            <a:endParaRPr lang="en-US"/>
          </a:p>
        </p:txBody>
      </p:sp>
    </p:spTree>
    <p:extLst>
      <p:ext uri="{BB962C8B-B14F-4D97-AF65-F5344CB8AC3E}">
        <p14:creationId xmlns:p14="http://schemas.microsoft.com/office/powerpoint/2010/main" val="3195453872"/>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hf sldNum="0" hd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799" y="365760"/>
            <a:ext cx="7772401" cy="1325562"/>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799" y="1828801"/>
            <a:ext cx="7772401" cy="435133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85799" y="6356351"/>
            <a:ext cx="2057400" cy="365125"/>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fld id="{DAFD7C6B-4E61-4211-AA4E-EBA36DC6D4D0}" type="datetime1">
              <a:rPr lang="en-US" smtClean="0"/>
              <a:t>6/24/15</a:t>
            </a:fld>
            <a:endParaRPr lang="en-US"/>
          </a:p>
        </p:txBody>
      </p:sp>
      <p:sp>
        <p:nvSpPr>
          <p:cNvPr id="6" name="Slide Number Placeholder 5"/>
          <p:cNvSpPr>
            <a:spLocks noGrp="1"/>
          </p:cNvSpPr>
          <p:nvPr>
            <p:ph type="sldNum" sz="quarter" idx="4"/>
          </p:nvPr>
        </p:nvSpPr>
        <p:spPr>
          <a:xfrm>
            <a:off x="6400800" y="6356351"/>
            <a:ext cx="2057400"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1BC76541-8025-44CA-B826-B658ABE4F0B5}" type="slidenum">
              <a:rPr lang="en-US" smtClean="0"/>
              <a:t>‹#›</a:t>
            </a:fld>
            <a:endParaRPr lang="en-US"/>
          </a:p>
        </p:txBody>
      </p:sp>
      <p:sp>
        <p:nvSpPr>
          <p:cNvPr id="7" name="Footer Placeholder 1"/>
          <p:cNvSpPr>
            <a:spLocks noGrp="1"/>
          </p:cNvSpPr>
          <p:nvPr>
            <p:ph type="ftr" sz="quarter" idx="3"/>
          </p:nvPr>
        </p:nvSpPr>
        <p:spPr>
          <a:xfrm>
            <a:off x="3042042" y="6357464"/>
            <a:ext cx="3086100" cy="365125"/>
          </a:xfrm>
          <a:prstGeom prst="rect">
            <a:avLst/>
          </a:prstGeom>
        </p:spPr>
        <p:txBody>
          <a:bodyPr/>
          <a:lstStyle>
            <a:lvl1pPr algn="ctr">
              <a:lnSpc>
                <a:spcPct val="80000"/>
              </a:lnSpc>
              <a:defRPr sz="1200">
                <a:latin typeface="+mn-lt"/>
              </a:defRPr>
            </a:lvl1pPr>
          </a:lstStyle>
          <a:p>
            <a:r>
              <a:rPr lang="en-US" smtClean="0"/>
              <a:t>MESHCOALITION.ORG</a:t>
            </a:r>
          </a:p>
          <a:p>
            <a:r>
              <a:rPr lang="en-US" smtClean="0"/>
              <a:t>ACCLIVITY ASSOCIATES.COM</a:t>
            </a:r>
            <a:endParaRPr lang="en-US" dirty="0"/>
          </a:p>
        </p:txBody>
      </p:sp>
    </p:spTree>
    <p:extLst>
      <p:ext uri="{BB962C8B-B14F-4D97-AF65-F5344CB8AC3E}">
        <p14:creationId xmlns:p14="http://schemas.microsoft.com/office/powerpoint/2010/main" val="37612831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4" r:id="rId3"/>
    <p:sldLayoutId id="2147483665" r:id="rId4"/>
    <p:sldLayoutId id="2147483663" r:id="rId5"/>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2" pitchFamily="18"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Wingdings 2" pitchFamily="18"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Wingdings 2" pitchFamily="18"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Wingdings 2" pitchFamily="18"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Wingdings 2" pitchFamily="18" charset="2"/>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 Id="rId3" Type="http://schemas.openxmlformats.org/officeDocument/2006/relationships/image" Target="../media/image4.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hyperlink" Target="mailto:Will@AcclivityAssociates.com" TargetMode="External"/><Relationship Id="rId3" Type="http://schemas.openxmlformats.org/officeDocument/2006/relationships/hyperlink" Target="mailto:tstephens@meshcoalition.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766108" y="2693060"/>
            <a:ext cx="3659976" cy="584776"/>
          </a:xfrm>
          <a:prstGeom prst="rect">
            <a:avLst/>
          </a:prstGeom>
          <a:solidFill>
            <a:schemeClr val="accent2"/>
          </a:solidFill>
        </p:spPr>
        <p:txBody>
          <a:bodyPr wrap="none" rtlCol="0">
            <a:spAutoFit/>
          </a:bodyPr>
          <a:lstStyle/>
          <a:p>
            <a:pPr algn="ctr"/>
            <a:r>
              <a:rPr lang="en-US" sz="3200" b="1" kern="3000" spc="-300" dirty="0" smtClean="0">
                <a:solidFill>
                  <a:schemeClr val="bg1"/>
                </a:solidFill>
                <a:latin typeface="Novecento wide Book" pitchFamily="50" charset="0"/>
              </a:rPr>
              <a:t>BETTER TOGETHER</a:t>
            </a:r>
            <a:endParaRPr lang="en-US" sz="3200" b="1" kern="3000" spc="-300" dirty="0">
              <a:solidFill>
                <a:schemeClr val="bg1"/>
              </a:solidFill>
              <a:latin typeface="Novecento wide Book" pitchFamily="50" charset="0"/>
            </a:endParaRPr>
          </a:p>
        </p:txBody>
      </p:sp>
      <p:pic>
        <p:nvPicPr>
          <p:cNvPr id="2" name="Picture 1" descr="DXnkHXBKh0Y2fqwE9GwlILPriXNe0NFifUl_yzqVazU.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14243" y="4196243"/>
            <a:ext cx="1899329" cy="1899329"/>
          </a:xfrm>
          <a:prstGeom prst="rect">
            <a:avLst/>
          </a:prstGeom>
        </p:spPr>
      </p:pic>
      <p:sp>
        <p:nvSpPr>
          <p:cNvPr id="6" name="TextBox 5"/>
          <p:cNvSpPr txBox="1"/>
          <p:nvPr/>
        </p:nvSpPr>
        <p:spPr>
          <a:xfrm>
            <a:off x="-2436" y="773131"/>
            <a:ext cx="9144000" cy="923330"/>
          </a:xfrm>
          <a:prstGeom prst="rect">
            <a:avLst/>
          </a:prstGeom>
          <a:solidFill>
            <a:schemeClr val="accent2"/>
          </a:solidFill>
        </p:spPr>
        <p:txBody>
          <a:bodyPr wrap="none" rtlCol="0">
            <a:spAutoFit/>
          </a:bodyPr>
          <a:lstStyle/>
          <a:p>
            <a:pPr algn="ctr"/>
            <a:r>
              <a:rPr lang="en-US" sz="5400" b="1" kern="3000" spc="-300" dirty="0" smtClean="0">
                <a:solidFill>
                  <a:schemeClr val="bg1"/>
                </a:solidFill>
                <a:latin typeface="Novecento wide Book" pitchFamily="50" charset="0"/>
              </a:rPr>
              <a:t>Is Health Insecurity Infectious?</a:t>
            </a:r>
            <a:endParaRPr lang="en-US" sz="5400" b="1" kern="3000" spc="-300" dirty="0">
              <a:solidFill>
                <a:schemeClr val="bg1"/>
              </a:solidFill>
              <a:latin typeface="Novecento wide Book" pitchFamily="50" charset="0"/>
            </a:endParaRPr>
          </a:p>
        </p:txBody>
      </p:sp>
      <p:pic>
        <p:nvPicPr>
          <p:cNvPr id="3" name="Picture 2" descr="Acclivity transparent background.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83462" y="4185421"/>
            <a:ext cx="2483608" cy="1895101"/>
          </a:xfrm>
          <a:prstGeom prst="rect">
            <a:avLst/>
          </a:prstGeom>
        </p:spPr>
      </p:pic>
    </p:spTree>
    <p:extLst>
      <p:ext uri="{BB962C8B-B14F-4D97-AF65-F5344CB8AC3E}">
        <p14:creationId xmlns:p14="http://schemas.microsoft.com/office/powerpoint/2010/main" val="1751066207"/>
      </p:ext>
    </p:extLst>
  </p:cSld>
  <p:clrMapOvr>
    <a:masterClrMapping/>
  </p:clrMapOvr>
  <p:transition xmlns:p14="http://schemas.microsoft.com/office/powerpoint/2010/main" spd="slow">
    <p:wip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6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60000">
                                          <p:cBhvr additive="base">
                                            <p:cTn id="7" dur="500" fill="hold"/>
                                            <p:tgtEl>
                                              <p:spTgt spid="4"/>
                                            </p:tgtEl>
                                            <p:attrNameLst>
                                              <p:attrName>ppt_x</p:attrName>
                                            </p:attrNameLst>
                                          </p:cBhvr>
                                          <p:tavLst>
                                            <p:tav tm="0">
                                              <p:val>
                                                <p:strVal val="#ppt_x"/>
                                              </p:val>
                                            </p:tav>
                                            <p:tav tm="100000">
                                              <p:val>
                                                <p:strVal val="#ppt_x"/>
                                              </p:val>
                                            </p:tav>
                                          </p:tavLst>
                                        </p:anim>
                                        <p:anim calcmode="lin" valueType="num" p14:bounceEnd="60000">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14:presetBounceEnd="60000">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14:bounceEnd="60000">
                                          <p:cBhvr additive="base">
                                            <p:cTn id="12" dur="500" fill="hold"/>
                                            <p:tgtEl>
                                              <p:spTgt spid="6"/>
                                            </p:tgtEl>
                                            <p:attrNameLst>
                                              <p:attrName>ppt_x</p:attrName>
                                            </p:attrNameLst>
                                          </p:cBhvr>
                                          <p:tavLst>
                                            <p:tav tm="0">
                                              <p:val>
                                                <p:strVal val="#ppt_x"/>
                                              </p:val>
                                            </p:tav>
                                            <p:tav tm="100000">
                                              <p:val>
                                                <p:strVal val="#ppt_x"/>
                                              </p:val>
                                            </p:tav>
                                          </p:tavLst>
                                        </p:anim>
                                        <p:anim calcmode="lin" valueType="num" p14:bounceEnd="60000">
                                          <p:cBhvr additive="base">
                                            <p:cTn id="13" dur="5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mc:Choice>
    <mc:Fallback xmlns="">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BC76541-8025-44CA-B826-B658ABE4F0B5}" type="slidenum">
              <a:rPr lang="en-US" smtClean="0"/>
              <a:pPr/>
              <a:t>2</a:t>
            </a:fld>
            <a:endParaRPr lang="en-US"/>
          </a:p>
        </p:txBody>
      </p:sp>
      <p:sp>
        <p:nvSpPr>
          <p:cNvPr id="4" name="TextBox 3"/>
          <p:cNvSpPr txBox="1"/>
          <p:nvPr/>
        </p:nvSpPr>
        <p:spPr>
          <a:xfrm>
            <a:off x="0" y="45720"/>
            <a:ext cx="9144000" cy="914400"/>
          </a:xfrm>
          <a:prstGeom prst="rect">
            <a:avLst/>
          </a:prstGeom>
          <a:solidFill>
            <a:schemeClr val="accent2"/>
          </a:solidFill>
        </p:spPr>
        <p:txBody>
          <a:bodyPr wrap="none" rtlCol="0">
            <a:spAutoFit/>
          </a:bodyPr>
          <a:lstStyle/>
          <a:p>
            <a:pPr algn="ctr"/>
            <a:r>
              <a:rPr lang="en-US" sz="5400" b="1" kern="3000" spc="-300" dirty="0" smtClean="0">
                <a:solidFill>
                  <a:schemeClr val="bg1"/>
                </a:solidFill>
                <a:latin typeface="Novecento wide Book" pitchFamily="50" charset="0"/>
              </a:rPr>
              <a:t>MESH </a:t>
            </a:r>
            <a:r>
              <a:rPr lang="en-US" sz="5400" b="1" kern="3000" spc="-300" dirty="0" smtClean="0">
                <a:solidFill>
                  <a:schemeClr val="bg1"/>
                </a:solidFill>
                <a:latin typeface="Novecento wide Book" pitchFamily="50" charset="0"/>
              </a:rPr>
              <a:t>Mission</a:t>
            </a:r>
            <a:endParaRPr lang="en-US" sz="5400" b="1" kern="3000" spc="-300" dirty="0">
              <a:solidFill>
                <a:schemeClr val="bg1"/>
              </a:solidFill>
              <a:latin typeface="Novecento wide Book" pitchFamily="50" charset="0"/>
            </a:endParaRPr>
          </a:p>
        </p:txBody>
      </p:sp>
      <p:sp>
        <p:nvSpPr>
          <p:cNvPr id="16" name="TextBox 15"/>
          <p:cNvSpPr txBox="1"/>
          <p:nvPr/>
        </p:nvSpPr>
        <p:spPr>
          <a:xfrm>
            <a:off x="208978" y="6457890"/>
            <a:ext cx="2972659" cy="400110"/>
          </a:xfrm>
          <a:prstGeom prst="rect">
            <a:avLst/>
          </a:prstGeom>
          <a:solidFill>
            <a:schemeClr val="accent2"/>
          </a:solidFill>
        </p:spPr>
        <p:txBody>
          <a:bodyPr wrap="square" rtlCol="0">
            <a:spAutoFit/>
          </a:bodyPr>
          <a:lstStyle/>
          <a:p>
            <a:pPr algn="ctr"/>
            <a:r>
              <a:rPr lang="en-US" sz="2000" b="1" kern="3000" spc="-300" dirty="0" smtClean="0">
                <a:solidFill>
                  <a:schemeClr val="bg1"/>
                </a:solidFill>
                <a:latin typeface="Novecento wide Book" pitchFamily="50" charset="0"/>
              </a:rPr>
              <a:t>BETTER TOGETHER</a:t>
            </a:r>
            <a:endParaRPr lang="en-US" sz="2000" b="1" kern="3000" spc="-300" dirty="0">
              <a:solidFill>
                <a:schemeClr val="bg1"/>
              </a:solidFill>
              <a:latin typeface="Novecento wide Book" pitchFamily="50" charset="0"/>
            </a:endParaRPr>
          </a:p>
        </p:txBody>
      </p:sp>
      <p:sp>
        <p:nvSpPr>
          <p:cNvPr id="9" name="Rectangle 8"/>
          <p:cNvSpPr/>
          <p:nvPr/>
        </p:nvSpPr>
        <p:spPr>
          <a:xfrm>
            <a:off x="259452" y="1544206"/>
            <a:ext cx="8657526" cy="3847207"/>
          </a:xfrm>
          <a:prstGeom prst="rect">
            <a:avLst/>
          </a:prstGeom>
        </p:spPr>
        <p:txBody>
          <a:bodyPr wrap="square">
            <a:spAutoFit/>
          </a:bodyPr>
          <a:lstStyle/>
          <a:p>
            <a:pPr>
              <a:tabLst>
                <a:tab pos="0" algn="l"/>
              </a:tabLst>
            </a:pPr>
            <a:r>
              <a:rPr lang="en-US" sz="2000" dirty="0">
                <a:solidFill>
                  <a:srgbClr val="000000"/>
                </a:solidFill>
                <a:latin typeface="Arial"/>
                <a:cs typeface="Arial"/>
              </a:rPr>
              <a:t>MESH is a not-for-profit </a:t>
            </a:r>
            <a:r>
              <a:rPr lang="en-US" sz="2000" dirty="0" smtClean="0">
                <a:solidFill>
                  <a:srgbClr val="000000"/>
                </a:solidFill>
                <a:latin typeface="Arial"/>
                <a:cs typeface="Arial"/>
              </a:rPr>
              <a:t>private-public partnership that Enables </a:t>
            </a:r>
            <a:r>
              <a:rPr lang="en-US" sz="2000" dirty="0">
                <a:solidFill>
                  <a:srgbClr val="000000"/>
                </a:solidFill>
                <a:latin typeface="Arial"/>
                <a:cs typeface="Arial"/>
              </a:rPr>
              <a:t>healthcare providers to effectively plan for, mitigate and respond to emergency </a:t>
            </a:r>
            <a:r>
              <a:rPr lang="en-US" sz="2000" dirty="0" smtClean="0">
                <a:solidFill>
                  <a:srgbClr val="000000"/>
                </a:solidFill>
                <a:latin typeface="Arial"/>
                <a:cs typeface="Arial"/>
              </a:rPr>
              <a:t>events</a:t>
            </a:r>
            <a:r>
              <a:rPr lang="en-US" sz="2000" dirty="0">
                <a:solidFill>
                  <a:srgbClr val="000000"/>
                </a:solidFill>
                <a:latin typeface="Arial"/>
                <a:cs typeface="Arial"/>
              </a:rPr>
              <a:t> </a:t>
            </a:r>
            <a:r>
              <a:rPr lang="en-US" sz="2000" dirty="0" smtClean="0">
                <a:solidFill>
                  <a:srgbClr val="000000"/>
                </a:solidFill>
                <a:latin typeface="Arial"/>
                <a:cs typeface="Arial"/>
              </a:rPr>
              <a:t>and </a:t>
            </a:r>
            <a:r>
              <a:rPr lang="en-US" sz="2000" dirty="0">
                <a:solidFill>
                  <a:srgbClr val="000000"/>
                </a:solidFill>
                <a:latin typeface="Arial"/>
                <a:cs typeface="Arial"/>
              </a:rPr>
              <a:t>remain viable through </a:t>
            </a:r>
            <a:r>
              <a:rPr lang="en-US" sz="2000" dirty="0" smtClean="0">
                <a:solidFill>
                  <a:srgbClr val="000000"/>
                </a:solidFill>
                <a:latin typeface="Arial"/>
                <a:cs typeface="Arial"/>
              </a:rPr>
              <a:t>recovery.</a:t>
            </a:r>
          </a:p>
          <a:p>
            <a:pPr marL="342900" indent="-342900">
              <a:buFont typeface="Arial"/>
              <a:buChar char="•"/>
              <a:tabLst>
                <a:tab pos="0" algn="l"/>
              </a:tabLst>
            </a:pPr>
            <a:endParaRPr lang="en-US" sz="2000" dirty="0">
              <a:solidFill>
                <a:srgbClr val="000000"/>
              </a:solidFill>
              <a:latin typeface="Arial"/>
              <a:cs typeface="Arial"/>
            </a:endParaRPr>
          </a:p>
          <a:p>
            <a:pPr marL="342900" indent="-342900">
              <a:buFont typeface="Arial"/>
              <a:buChar char="•"/>
              <a:tabLst>
                <a:tab pos="0" algn="l"/>
              </a:tabLst>
            </a:pPr>
            <a:r>
              <a:rPr lang="en-US" sz="2000" dirty="0" smtClean="0">
                <a:solidFill>
                  <a:srgbClr val="000000"/>
                </a:solidFill>
                <a:latin typeface="Arial"/>
                <a:cs typeface="Arial"/>
              </a:rPr>
              <a:t>Single </a:t>
            </a:r>
            <a:r>
              <a:rPr lang="en-US" sz="2000" dirty="0">
                <a:solidFill>
                  <a:srgbClr val="000000"/>
                </a:solidFill>
                <a:latin typeface="Arial"/>
                <a:cs typeface="Arial"/>
              </a:rPr>
              <a:t>agencies struggle to maintain day-to-day awareness and </a:t>
            </a:r>
            <a:r>
              <a:rPr lang="en-US" sz="2000" dirty="0" smtClean="0">
                <a:solidFill>
                  <a:srgbClr val="000000"/>
                </a:solidFill>
                <a:latin typeface="Arial"/>
                <a:cs typeface="Arial"/>
              </a:rPr>
              <a:t>capacity.</a:t>
            </a:r>
          </a:p>
          <a:p>
            <a:pPr>
              <a:tabLst>
                <a:tab pos="0" algn="l"/>
              </a:tabLst>
            </a:pPr>
            <a:endParaRPr lang="en-US" sz="2000" dirty="0">
              <a:solidFill>
                <a:srgbClr val="000000"/>
              </a:solidFill>
              <a:latin typeface="Arial"/>
              <a:cs typeface="Arial"/>
            </a:endParaRPr>
          </a:p>
          <a:p>
            <a:pPr marL="342900" indent="-342900">
              <a:buFont typeface="Arial"/>
              <a:buChar char="•"/>
              <a:tabLst>
                <a:tab pos="0" algn="l"/>
              </a:tabLst>
            </a:pPr>
            <a:r>
              <a:rPr lang="en-US" sz="2000" dirty="0" smtClean="0">
                <a:solidFill>
                  <a:srgbClr val="000000"/>
                </a:solidFill>
                <a:latin typeface="Arial"/>
                <a:cs typeface="Arial"/>
              </a:rPr>
              <a:t>High levels of system usage and surge during critical routinely exceed the resources of single agencies and communities.</a:t>
            </a:r>
          </a:p>
          <a:p>
            <a:pPr>
              <a:tabLst>
                <a:tab pos="0" algn="l"/>
              </a:tabLst>
            </a:pPr>
            <a:endParaRPr lang="en-US" sz="2000" dirty="0">
              <a:solidFill>
                <a:srgbClr val="000000"/>
              </a:solidFill>
              <a:latin typeface="Arial"/>
              <a:cs typeface="Arial"/>
            </a:endParaRPr>
          </a:p>
          <a:p>
            <a:pPr marL="342900" indent="-342900">
              <a:buFont typeface="Arial"/>
              <a:buChar char="•"/>
              <a:tabLst>
                <a:tab pos="0" algn="l"/>
              </a:tabLst>
            </a:pPr>
            <a:r>
              <a:rPr lang="en-US" sz="2000" dirty="0" smtClean="0">
                <a:solidFill>
                  <a:srgbClr val="000000"/>
                </a:solidFill>
                <a:latin typeface="Arial"/>
                <a:cs typeface="Arial"/>
              </a:rPr>
              <a:t>MESH’s was founded by the five Marion County hospital systems, with the VA and Department of Public Health</a:t>
            </a:r>
            <a:r>
              <a:rPr lang="en-US" sz="2400" dirty="0" smtClean="0">
                <a:solidFill>
                  <a:srgbClr val="000000"/>
                </a:solidFill>
                <a:latin typeface="Arial"/>
                <a:cs typeface="Arial"/>
              </a:rPr>
              <a:t>.</a:t>
            </a:r>
          </a:p>
        </p:txBody>
      </p:sp>
      <p:pic>
        <p:nvPicPr>
          <p:cNvPr id="8" name="Picture 7" descr="DXnkHXBKh0Y2fqwE9GwlILPriXNe0NFifUl_yzqVazU.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12774" y="5183183"/>
            <a:ext cx="1016052" cy="1016052"/>
          </a:xfrm>
          <a:prstGeom prst="rect">
            <a:avLst/>
          </a:prstGeom>
        </p:spPr>
      </p:pic>
      <p:sp>
        <p:nvSpPr>
          <p:cNvPr id="10" name="Footer Placeholder 1"/>
          <p:cNvSpPr>
            <a:spLocks noGrp="1"/>
          </p:cNvSpPr>
          <p:nvPr>
            <p:ph type="ftr" sz="quarter" idx="11"/>
          </p:nvPr>
        </p:nvSpPr>
        <p:spPr>
          <a:xfrm>
            <a:off x="3031547" y="6493915"/>
            <a:ext cx="3086100" cy="365125"/>
          </a:xfrm>
        </p:spPr>
        <p:txBody>
          <a:bodyPr/>
          <a:lstStyle/>
          <a:p>
            <a:r>
              <a:rPr lang="en-US" dirty="0" smtClean="0"/>
              <a:t>MESHCOALITION.ORG</a:t>
            </a:r>
          </a:p>
          <a:p>
            <a:r>
              <a:rPr lang="en-US" dirty="0" smtClean="0"/>
              <a:t>ACCLIVITY ASSOCIATES.COM</a:t>
            </a:r>
            <a:endParaRPr lang="en-US" dirty="0"/>
          </a:p>
        </p:txBody>
      </p:sp>
    </p:spTree>
    <p:extLst>
      <p:ext uri="{BB962C8B-B14F-4D97-AF65-F5344CB8AC3E}">
        <p14:creationId xmlns:p14="http://schemas.microsoft.com/office/powerpoint/2010/main" val="2474006741"/>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272412" y="1550152"/>
            <a:ext cx="8657526" cy="3298339"/>
          </a:xfrm>
          <a:prstGeom prst="rect">
            <a:avLst/>
          </a:prstGeom>
        </p:spPr>
        <p:txBody>
          <a:bodyPr wrap="square">
            <a:spAutoFit/>
          </a:bodyPr>
          <a:lstStyle/>
          <a:p>
            <a:pPr>
              <a:lnSpc>
                <a:spcPct val="150000"/>
              </a:lnSpc>
              <a:tabLst>
                <a:tab pos="0" algn="l"/>
              </a:tabLst>
            </a:pPr>
            <a:r>
              <a:rPr lang="en-US" sz="2000" dirty="0">
                <a:solidFill>
                  <a:srgbClr val="000000"/>
                </a:solidFill>
                <a:latin typeface="Arial"/>
                <a:cs typeface="Arial"/>
              </a:rPr>
              <a:t>Acclivity </a:t>
            </a:r>
            <a:r>
              <a:rPr lang="en-US" sz="2000" dirty="0" smtClean="0">
                <a:solidFill>
                  <a:srgbClr val="000000"/>
                </a:solidFill>
                <a:latin typeface="Arial"/>
                <a:cs typeface="Arial"/>
              </a:rPr>
              <a:t>Associates: Planning, Program Management &amp; Communications. </a:t>
            </a:r>
            <a:endParaRPr lang="en-US" sz="2000" dirty="0" smtClean="0">
              <a:solidFill>
                <a:srgbClr val="000000"/>
              </a:solidFill>
              <a:latin typeface="Arial"/>
              <a:cs typeface="Arial"/>
            </a:endParaRPr>
          </a:p>
          <a:p>
            <a:pPr>
              <a:lnSpc>
                <a:spcPct val="150000"/>
              </a:lnSpc>
              <a:tabLst>
                <a:tab pos="0" algn="l"/>
              </a:tabLst>
            </a:pPr>
            <a:endParaRPr lang="en-US" sz="2000" dirty="0">
              <a:solidFill>
                <a:srgbClr val="000000"/>
              </a:solidFill>
              <a:latin typeface="Arial"/>
              <a:cs typeface="Arial"/>
            </a:endParaRPr>
          </a:p>
          <a:p>
            <a:pPr>
              <a:lnSpc>
                <a:spcPct val="150000"/>
              </a:lnSpc>
              <a:tabLst>
                <a:tab pos="0" algn="l"/>
              </a:tabLst>
            </a:pPr>
            <a:r>
              <a:rPr lang="en-US" sz="2000" u="sng" dirty="0" smtClean="0">
                <a:solidFill>
                  <a:srgbClr val="000000"/>
                </a:solidFill>
                <a:latin typeface="Arial"/>
                <a:cs typeface="Arial"/>
              </a:rPr>
              <a:t>Key Clients and Projects:</a:t>
            </a:r>
          </a:p>
          <a:p>
            <a:pPr>
              <a:lnSpc>
                <a:spcPct val="150000"/>
              </a:lnSpc>
              <a:tabLst>
                <a:tab pos="0" algn="l"/>
              </a:tabLst>
            </a:pPr>
            <a:r>
              <a:rPr lang="en-US" sz="2000" dirty="0" smtClean="0">
                <a:solidFill>
                  <a:srgbClr val="000000"/>
                </a:solidFill>
                <a:latin typeface="Arial"/>
                <a:cs typeface="Arial"/>
              </a:rPr>
              <a:t>FEMA Risk MAP- Mapping, Assessing &amp; Planning the Nation’s Floodplains</a:t>
            </a:r>
          </a:p>
          <a:p>
            <a:pPr>
              <a:lnSpc>
                <a:spcPct val="150000"/>
              </a:lnSpc>
              <a:tabLst>
                <a:tab pos="0" algn="l"/>
              </a:tabLst>
            </a:pPr>
            <a:r>
              <a:rPr lang="en-US" sz="2000" dirty="0" smtClean="0">
                <a:solidFill>
                  <a:srgbClr val="000000"/>
                </a:solidFill>
                <a:latin typeface="Arial"/>
                <a:cs typeface="Arial"/>
              </a:rPr>
              <a:t>FEMA HMTAP- Hazard Mitigation Technical Assistance</a:t>
            </a:r>
          </a:p>
          <a:p>
            <a:pPr>
              <a:lnSpc>
                <a:spcPct val="150000"/>
              </a:lnSpc>
              <a:tabLst>
                <a:tab pos="0" algn="l"/>
              </a:tabLst>
            </a:pPr>
            <a:r>
              <a:rPr lang="en-US" sz="2000" dirty="0" smtClean="0">
                <a:solidFill>
                  <a:srgbClr val="000000"/>
                </a:solidFill>
                <a:latin typeface="Arial"/>
                <a:cs typeface="Arial"/>
              </a:rPr>
              <a:t>Numerous State and Local Governments- Resiliency Plans</a:t>
            </a:r>
          </a:p>
          <a:p>
            <a:pPr>
              <a:lnSpc>
                <a:spcPct val="150000"/>
              </a:lnSpc>
              <a:tabLst>
                <a:tab pos="0" algn="l"/>
              </a:tabLst>
            </a:pPr>
            <a:r>
              <a:rPr lang="en-US" sz="2000" dirty="0" smtClean="0">
                <a:solidFill>
                  <a:srgbClr val="000000"/>
                </a:solidFill>
                <a:latin typeface="Arial"/>
                <a:cs typeface="Arial"/>
              </a:rPr>
              <a:t>Risk Communication via Disaster Exhibits and Communication Training</a:t>
            </a:r>
            <a:endParaRPr lang="en-US" sz="2000" dirty="0">
              <a:solidFill>
                <a:srgbClr val="000000"/>
              </a:solidFill>
              <a:latin typeface="Arial"/>
              <a:cs typeface="Arial"/>
            </a:endParaRPr>
          </a:p>
        </p:txBody>
      </p:sp>
      <p:sp>
        <p:nvSpPr>
          <p:cNvPr id="3" name="Slide Number Placeholder 2"/>
          <p:cNvSpPr>
            <a:spLocks noGrp="1"/>
          </p:cNvSpPr>
          <p:nvPr>
            <p:ph type="sldNum" sz="quarter" idx="12"/>
          </p:nvPr>
        </p:nvSpPr>
        <p:spPr/>
        <p:txBody>
          <a:bodyPr/>
          <a:lstStyle/>
          <a:p>
            <a:fld id="{1BC76541-8025-44CA-B826-B658ABE4F0B5}" type="slidenum">
              <a:rPr lang="en-US" smtClean="0"/>
              <a:pPr/>
              <a:t>3</a:t>
            </a:fld>
            <a:endParaRPr lang="en-US"/>
          </a:p>
        </p:txBody>
      </p:sp>
      <p:sp>
        <p:nvSpPr>
          <p:cNvPr id="4" name="TextBox 3"/>
          <p:cNvSpPr txBox="1"/>
          <p:nvPr/>
        </p:nvSpPr>
        <p:spPr>
          <a:xfrm>
            <a:off x="0" y="45720"/>
            <a:ext cx="9144000" cy="914400"/>
          </a:xfrm>
          <a:prstGeom prst="rect">
            <a:avLst/>
          </a:prstGeom>
          <a:solidFill>
            <a:schemeClr val="accent2"/>
          </a:solidFill>
        </p:spPr>
        <p:txBody>
          <a:bodyPr wrap="none" rtlCol="0">
            <a:spAutoFit/>
          </a:bodyPr>
          <a:lstStyle/>
          <a:p>
            <a:pPr algn="ctr"/>
            <a:r>
              <a:rPr lang="en-US" sz="5400" b="1" kern="3000" spc="-300" dirty="0" smtClean="0">
                <a:solidFill>
                  <a:schemeClr val="bg1"/>
                </a:solidFill>
                <a:latin typeface="Novecento wide Book" pitchFamily="50" charset="0"/>
              </a:rPr>
              <a:t>ACCLIVITY </a:t>
            </a:r>
            <a:r>
              <a:rPr lang="en-US" sz="5400" b="1" kern="3000" spc="-300" dirty="0" smtClean="0">
                <a:solidFill>
                  <a:schemeClr val="bg1"/>
                </a:solidFill>
                <a:latin typeface="Novecento wide Book" pitchFamily="50" charset="0"/>
              </a:rPr>
              <a:t>Mission</a:t>
            </a:r>
            <a:endParaRPr lang="en-US" sz="5400" b="1" kern="3000" spc="-300" dirty="0">
              <a:solidFill>
                <a:schemeClr val="bg1"/>
              </a:solidFill>
              <a:latin typeface="Novecento wide Book" pitchFamily="50" charset="0"/>
            </a:endParaRPr>
          </a:p>
        </p:txBody>
      </p:sp>
      <p:sp>
        <p:nvSpPr>
          <p:cNvPr id="16" name="TextBox 15"/>
          <p:cNvSpPr txBox="1"/>
          <p:nvPr/>
        </p:nvSpPr>
        <p:spPr>
          <a:xfrm>
            <a:off x="208978" y="6457890"/>
            <a:ext cx="2972659" cy="400110"/>
          </a:xfrm>
          <a:prstGeom prst="rect">
            <a:avLst/>
          </a:prstGeom>
          <a:solidFill>
            <a:schemeClr val="accent2"/>
          </a:solidFill>
        </p:spPr>
        <p:txBody>
          <a:bodyPr wrap="square" rtlCol="0">
            <a:spAutoFit/>
          </a:bodyPr>
          <a:lstStyle/>
          <a:p>
            <a:pPr algn="ctr"/>
            <a:r>
              <a:rPr lang="en-US" sz="2000" b="1" kern="3000" spc="-300" dirty="0" smtClean="0">
                <a:solidFill>
                  <a:schemeClr val="bg1"/>
                </a:solidFill>
                <a:latin typeface="Novecento wide Book" pitchFamily="50" charset="0"/>
              </a:rPr>
              <a:t>BETTER TOGETHER</a:t>
            </a:r>
            <a:endParaRPr lang="en-US" sz="2000" b="1" kern="3000" spc="-300" dirty="0">
              <a:solidFill>
                <a:schemeClr val="bg1"/>
              </a:solidFill>
              <a:latin typeface="Novecento wide Book" pitchFamily="50" charset="0"/>
            </a:endParaRPr>
          </a:p>
        </p:txBody>
      </p:sp>
      <p:pic>
        <p:nvPicPr>
          <p:cNvPr id="7" name="Picture 6" descr="Acclivity transparent background.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12630" y="4994612"/>
            <a:ext cx="1457093" cy="1111826"/>
          </a:xfrm>
          <a:prstGeom prst="rect">
            <a:avLst/>
          </a:prstGeom>
        </p:spPr>
      </p:pic>
      <p:sp>
        <p:nvSpPr>
          <p:cNvPr id="10" name="Footer Placeholder 1"/>
          <p:cNvSpPr>
            <a:spLocks noGrp="1"/>
          </p:cNvSpPr>
          <p:nvPr>
            <p:ph type="ftr" sz="quarter" idx="11"/>
          </p:nvPr>
        </p:nvSpPr>
        <p:spPr>
          <a:xfrm>
            <a:off x="3031547" y="6493915"/>
            <a:ext cx="3086100" cy="365125"/>
          </a:xfrm>
        </p:spPr>
        <p:txBody>
          <a:bodyPr/>
          <a:lstStyle/>
          <a:p>
            <a:r>
              <a:rPr lang="en-US" dirty="0" smtClean="0"/>
              <a:t>MESHCOALITION.ORG</a:t>
            </a:r>
          </a:p>
          <a:p>
            <a:r>
              <a:rPr lang="en-US" dirty="0" smtClean="0"/>
              <a:t>ACCLIVITY ASSOCIATES.COM</a:t>
            </a:r>
            <a:endParaRPr lang="en-US" dirty="0"/>
          </a:p>
        </p:txBody>
      </p:sp>
    </p:spTree>
    <p:extLst>
      <p:ext uri="{BB962C8B-B14F-4D97-AF65-F5344CB8AC3E}">
        <p14:creationId xmlns:p14="http://schemas.microsoft.com/office/powerpoint/2010/main" val="2730146817"/>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BC76541-8025-44CA-B826-B658ABE4F0B5}" type="slidenum">
              <a:rPr lang="en-US" smtClean="0"/>
              <a:pPr/>
              <a:t>4</a:t>
            </a:fld>
            <a:endParaRPr lang="en-US"/>
          </a:p>
        </p:txBody>
      </p:sp>
      <p:sp>
        <p:nvSpPr>
          <p:cNvPr id="4" name="TextBox 3"/>
          <p:cNvSpPr txBox="1"/>
          <p:nvPr/>
        </p:nvSpPr>
        <p:spPr>
          <a:xfrm>
            <a:off x="-1" y="45720"/>
            <a:ext cx="9144000" cy="914400"/>
          </a:xfrm>
          <a:prstGeom prst="rect">
            <a:avLst/>
          </a:prstGeom>
          <a:solidFill>
            <a:schemeClr val="accent2"/>
          </a:solidFill>
        </p:spPr>
        <p:txBody>
          <a:bodyPr wrap="none" rtlCol="0">
            <a:spAutoFit/>
          </a:bodyPr>
          <a:lstStyle/>
          <a:p>
            <a:pPr algn="ctr"/>
            <a:r>
              <a:rPr lang="en-US" sz="5400" b="1" kern="3000" spc="-300" dirty="0" smtClean="0">
                <a:solidFill>
                  <a:schemeClr val="bg1"/>
                </a:solidFill>
                <a:latin typeface="Novecento wide Book" pitchFamily="50" charset="0"/>
              </a:rPr>
              <a:t>Health Insecurity</a:t>
            </a:r>
            <a:endParaRPr lang="en-US" sz="5400" b="1" kern="3000" spc="-300" dirty="0">
              <a:solidFill>
                <a:schemeClr val="bg1"/>
              </a:solidFill>
              <a:latin typeface="Novecento wide Book" pitchFamily="50" charset="0"/>
            </a:endParaRPr>
          </a:p>
        </p:txBody>
      </p:sp>
      <p:sp>
        <p:nvSpPr>
          <p:cNvPr id="16" name="TextBox 15"/>
          <p:cNvSpPr txBox="1"/>
          <p:nvPr/>
        </p:nvSpPr>
        <p:spPr>
          <a:xfrm>
            <a:off x="208978" y="6457890"/>
            <a:ext cx="2972659" cy="400110"/>
          </a:xfrm>
          <a:prstGeom prst="rect">
            <a:avLst/>
          </a:prstGeom>
          <a:solidFill>
            <a:schemeClr val="accent2"/>
          </a:solidFill>
        </p:spPr>
        <p:txBody>
          <a:bodyPr wrap="square" rtlCol="0">
            <a:spAutoFit/>
          </a:bodyPr>
          <a:lstStyle/>
          <a:p>
            <a:pPr algn="ctr"/>
            <a:r>
              <a:rPr lang="en-US" sz="2000" b="1" kern="3000" spc="-300" dirty="0" smtClean="0">
                <a:solidFill>
                  <a:schemeClr val="bg1"/>
                </a:solidFill>
                <a:latin typeface="Novecento wide Book" pitchFamily="50" charset="0"/>
              </a:rPr>
              <a:t>BETTER TOGETHER</a:t>
            </a:r>
            <a:endParaRPr lang="en-US" sz="2000" b="1" kern="3000" spc="-300" dirty="0">
              <a:solidFill>
                <a:schemeClr val="bg1"/>
              </a:solidFill>
              <a:latin typeface="Novecento wide Book" pitchFamily="50" charset="0"/>
            </a:endParaRPr>
          </a:p>
        </p:txBody>
      </p:sp>
      <p:sp>
        <p:nvSpPr>
          <p:cNvPr id="9" name="Rectangle 8"/>
          <p:cNvSpPr/>
          <p:nvPr/>
        </p:nvSpPr>
        <p:spPr>
          <a:xfrm>
            <a:off x="259452" y="1544206"/>
            <a:ext cx="8657526" cy="2554545"/>
          </a:xfrm>
          <a:prstGeom prst="rect">
            <a:avLst/>
          </a:prstGeom>
        </p:spPr>
        <p:txBody>
          <a:bodyPr wrap="square">
            <a:spAutoFit/>
          </a:bodyPr>
          <a:lstStyle/>
          <a:p>
            <a:pPr marL="457200" indent="-457200">
              <a:buFont typeface="Arial"/>
              <a:buChar char="•"/>
            </a:pPr>
            <a:r>
              <a:rPr lang="en-US" sz="3200" dirty="0" smtClean="0">
                <a:solidFill>
                  <a:prstClr val="black"/>
                </a:solidFill>
                <a:latin typeface="Arial"/>
                <a:cs typeface="Arial"/>
              </a:rPr>
              <a:t>Personal</a:t>
            </a:r>
            <a:endParaRPr lang="en-US" sz="3200" dirty="0">
              <a:solidFill>
                <a:prstClr val="black"/>
              </a:solidFill>
              <a:latin typeface="Arial"/>
              <a:cs typeface="Arial"/>
            </a:endParaRPr>
          </a:p>
          <a:p>
            <a:pPr marL="457200" indent="-457200">
              <a:buFont typeface="Arial"/>
              <a:buChar char="•"/>
            </a:pPr>
            <a:r>
              <a:rPr lang="en-US" sz="3200" dirty="0" smtClean="0">
                <a:solidFill>
                  <a:prstClr val="black"/>
                </a:solidFill>
                <a:latin typeface="Arial"/>
                <a:cs typeface="Arial"/>
              </a:rPr>
              <a:t>Community</a:t>
            </a:r>
            <a:endParaRPr lang="en-US" sz="3200" dirty="0">
              <a:solidFill>
                <a:prstClr val="black"/>
              </a:solidFill>
              <a:latin typeface="Arial"/>
              <a:cs typeface="Arial"/>
            </a:endParaRPr>
          </a:p>
          <a:p>
            <a:pPr marL="457200" indent="-457200">
              <a:buFont typeface="Arial"/>
              <a:buChar char="•"/>
            </a:pPr>
            <a:r>
              <a:rPr lang="en-US" sz="3200" dirty="0" smtClean="0">
                <a:solidFill>
                  <a:prstClr val="black"/>
                </a:solidFill>
                <a:latin typeface="Arial"/>
                <a:cs typeface="Arial"/>
              </a:rPr>
              <a:t>Global</a:t>
            </a:r>
            <a:endParaRPr lang="en-US" sz="3200" dirty="0">
              <a:solidFill>
                <a:prstClr val="black"/>
              </a:solidFill>
              <a:latin typeface="Arial"/>
              <a:cs typeface="Arial"/>
            </a:endParaRPr>
          </a:p>
          <a:p>
            <a:pPr marL="457200" indent="-457200">
              <a:buFont typeface="Arial"/>
              <a:buChar char="•"/>
            </a:pPr>
            <a:r>
              <a:rPr lang="en-US" sz="3200" dirty="0">
                <a:solidFill>
                  <a:prstClr val="black"/>
                </a:solidFill>
                <a:latin typeface="Arial"/>
                <a:cs typeface="Arial"/>
              </a:rPr>
              <a:t>S</a:t>
            </a:r>
            <a:r>
              <a:rPr lang="en-US" sz="3200" dirty="0" smtClean="0">
                <a:solidFill>
                  <a:prstClr val="black"/>
                </a:solidFill>
                <a:latin typeface="Arial"/>
                <a:cs typeface="Arial"/>
              </a:rPr>
              <a:t>hared </a:t>
            </a:r>
            <a:r>
              <a:rPr lang="en-US" sz="3200" dirty="0">
                <a:solidFill>
                  <a:prstClr val="black"/>
                </a:solidFill>
                <a:latin typeface="Arial"/>
                <a:cs typeface="Arial"/>
              </a:rPr>
              <a:t>economically</a:t>
            </a:r>
          </a:p>
          <a:p>
            <a:pPr marL="457200" indent="-457200">
              <a:buFont typeface="Arial"/>
              <a:buChar char="•"/>
            </a:pPr>
            <a:r>
              <a:rPr lang="en-US" sz="3200" dirty="0">
                <a:solidFill>
                  <a:prstClr val="black"/>
                </a:solidFill>
                <a:latin typeface="Arial"/>
                <a:cs typeface="Arial"/>
              </a:rPr>
              <a:t>S</a:t>
            </a:r>
            <a:r>
              <a:rPr lang="en-US" sz="3200" dirty="0" smtClean="0">
                <a:solidFill>
                  <a:prstClr val="black"/>
                </a:solidFill>
                <a:latin typeface="Arial"/>
                <a:cs typeface="Arial"/>
              </a:rPr>
              <a:t>hared </a:t>
            </a:r>
            <a:r>
              <a:rPr lang="en-US" sz="3200" dirty="0">
                <a:solidFill>
                  <a:prstClr val="black"/>
                </a:solidFill>
                <a:latin typeface="Arial"/>
                <a:cs typeface="Arial"/>
              </a:rPr>
              <a:t>behaviorally</a:t>
            </a:r>
          </a:p>
        </p:txBody>
      </p:sp>
      <p:sp>
        <p:nvSpPr>
          <p:cNvPr id="7" name="Footer Placeholder 1"/>
          <p:cNvSpPr>
            <a:spLocks noGrp="1"/>
          </p:cNvSpPr>
          <p:nvPr>
            <p:ph type="ftr" sz="quarter" idx="11"/>
          </p:nvPr>
        </p:nvSpPr>
        <p:spPr>
          <a:xfrm>
            <a:off x="3031547" y="6493915"/>
            <a:ext cx="3086100" cy="365125"/>
          </a:xfrm>
        </p:spPr>
        <p:txBody>
          <a:bodyPr/>
          <a:lstStyle/>
          <a:p>
            <a:r>
              <a:rPr lang="en-US" dirty="0" smtClean="0"/>
              <a:t>MESHCOALITION.ORG</a:t>
            </a:r>
          </a:p>
          <a:p>
            <a:r>
              <a:rPr lang="en-US" dirty="0" smtClean="0"/>
              <a:t>ACCLIVITY ASSOCIATES.COM</a:t>
            </a:r>
            <a:endParaRPr lang="en-US" dirty="0"/>
          </a:p>
        </p:txBody>
      </p:sp>
    </p:spTree>
    <p:extLst>
      <p:ext uri="{BB962C8B-B14F-4D97-AF65-F5344CB8AC3E}">
        <p14:creationId xmlns:p14="http://schemas.microsoft.com/office/powerpoint/2010/main" val="2566848342"/>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dirty="0" smtClean="0"/>
              <a:t>MESHCOALITION.ORG</a:t>
            </a:r>
          </a:p>
          <a:p>
            <a:r>
              <a:rPr lang="en-US" dirty="0" smtClean="0"/>
              <a:t>ACCLIVITY ASSOCIATES.COM</a:t>
            </a:r>
            <a:endParaRPr lang="en-US" dirty="0"/>
          </a:p>
        </p:txBody>
      </p:sp>
      <p:sp>
        <p:nvSpPr>
          <p:cNvPr id="3" name="Slide Number Placeholder 2"/>
          <p:cNvSpPr>
            <a:spLocks noGrp="1"/>
          </p:cNvSpPr>
          <p:nvPr>
            <p:ph type="sldNum" sz="quarter" idx="12"/>
          </p:nvPr>
        </p:nvSpPr>
        <p:spPr/>
        <p:txBody>
          <a:bodyPr/>
          <a:lstStyle/>
          <a:p>
            <a:fld id="{1BC76541-8025-44CA-B826-B658ABE4F0B5}" type="slidenum">
              <a:rPr lang="en-US" smtClean="0"/>
              <a:pPr/>
              <a:t>5</a:t>
            </a:fld>
            <a:endParaRPr lang="en-US"/>
          </a:p>
        </p:txBody>
      </p:sp>
      <p:sp>
        <p:nvSpPr>
          <p:cNvPr id="4" name="TextBox 3"/>
          <p:cNvSpPr txBox="1"/>
          <p:nvPr/>
        </p:nvSpPr>
        <p:spPr>
          <a:xfrm>
            <a:off x="0" y="45720"/>
            <a:ext cx="9144000" cy="914400"/>
          </a:xfrm>
          <a:prstGeom prst="rect">
            <a:avLst/>
          </a:prstGeom>
          <a:solidFill>
            <a:schemeClr val="accent2"/>
          </a:solidFill>
        </p:spPr>
        <p:txBody>
          <a:bodyPr wrap="none" rtlCol="0">
            <a:spAutoFit/>
          </a:bodyPr>
          <a:lstStyle/>
          <a:p>
            <a:pPr algn="ctr"/>
            <a:r>
              <a:rPr lang="en-US" sz="5400" b="1" kern="3000" spc="-300" dirty="0" smtClean="0">
                <a:solidFill>
                  <a:schemeClr val="bg1"/>
                </a:solidFill>
                <a:latin typeface="Novecento wide Book" pitchFamily="50" charset="0"/>
              </a:rPr>
              <a:t>Infectious</a:t>
            </a:r>
            <a:endParaRPr lang="en-US" sz="5400" b="1" kern="3000" spc="-300" dirty="0">
              <a:solidFill>
                <a:schemeClr val="bg1"/>
              </a:solidFill>
              <a:latin typeface="Novecento wide Book" pitchFamily="50" charset="0"/>
            </a:endParaRPr>
          </a:p>
        </p:txBody>
      </p:sp>
      <p:sp>
        <p:nvSpPr>
          <p:cNvPr id="16" name="TextBox 15"/>
          <p:cNvSpPr txBox="1"/>
          <p:nvPr/>
        </p:nvSpPr>
        <p:spPr>
          <a:xfrm>
            <a:off x="208978" y="6457890"/>
            <a:ext cx="2972659" cy="400110"/>
          </a:xfrm>
          <a:prstGeom prst="rect">
            <a:avLst/>
          </a:prstGeom>
          <a:solidFill>
            <a:schemeClr val="accent2"/>
          </a:solidFill>
        </p:spPr>
        <p:txBody>
          <a:bodyPr wrap="square" rtlCol="0">
            <a:spAutoFit/>
          </a:bodyPr>
          <a:lstStyle/>
          <a:p>
            <a:pPr algn="ctr"/>
            <a:r>
              <a:rPr lang="en-US" sz="2000" b="1" kern="3000" spc="-300" dirty="0" smtClean="0">
                <a:solidFill>
                  <a:schemeClr val="bg1"/>
                </a:solidFill>
                <a:latin typeface="Novecento wide Book" pitchFamily="50" charset="0"/>
              </a:rPr>
              <a:t>BETTER TOGETHER</a:t>
            </a:r>
            <a:endParaRPr lang="en-US" sz="2000" b="1" kern="3000" spc="-300" dirty="0">
              <a:solidFill>
                <a:schemeClr val="bg1"/>
              </a:solidFill>
              <a:latin typeface="Novecento wide Book" pitchFamily="50" charset="0"/>
            </a:endParaRPr>
          </a:p>
        </p:txBody>
      </p:sp>
      <p:sp>
        <p:nvSpPr>
          <p:cNvPr id="9" name="Rectangle 8"/>
          <p:cNvSpPr/>
          <p:nvPr/>
        </p:nvSpPr>
        <p:spPr>
          <a:xfrm>
            <a:off x="259452" y="1269628"/>
            <a:ext cx="8657526" cy="4031873"/>
          </a:xfrm>
          <a:prstGeom prst="rect">
            <a:avLst/>
          </a:prstGeom>
        </p:spPr>
        <p:txBody>
          <a:bodyPr wrap="square">
            <a:spAutoFit/>
          </a:bodyPr>
          <a:lstStyle/>
          <a:p>
            <a:pPr marL="457200" indent="-457200">
              <a:buFont typeface="Arial"/>
              <a:buChar char="•"/>
            </a:pPr>
            <a:r>
              <a:rPr lang="en-US" sz="3200" dirty="0">
                <a:solidFill>
                  <a:srgbClr val="000000"/>
                </a:solidFill>
                <a:latin typeface="Arial"/>
                <a:cs typeface="Arial"/>
              </a:rPr>
              <a:t>D</a:t>
            </a:r>
            <a:r>
              <a:rPr lang="en-US" sz="3200" dirty="0" smtClean="0">
                <a:solidFill>
                  <a:srgbClr val="000000"/>
                </a:solidFill>
                <a:latin typeface="Arial"/>
                <a:cs typeface="Arial"/>
              </a:rPr>
              <a:t>efies </a:t>
            </a:r>
            <a:r>
              <a:rPr lang="en-US" sz="3200" dirty="0">
                <a:solidFill>
                  <a:srgbClr val="000000"/>
                </a:solidFill>
                <a:latin typeface="Arial"/>
                <a:cs typeface="Arial"/>
              </a:rPr>
              <a:t>temporal, geographic and social boundaries of most other threats</a:t>
            </a:r>
            <a:endParaRPr lang="en-US" sz="3200" dirty="0">
              <a:latin typeface="Arial"/>
              <a:cs typeface="Arial"/>
            </a:endParaRPr>
          </a:p>
          <a:p>
            <a:pPr marL="457200" indent="-457200">
              <a:buFont typeface="Arial"/>
              <a:buChar char="•"/>
            </a:pPr>
            <a:r>
              <a:rPr lang="en-US" sz="3200" dirty="0" smtClean="0">
                <a:solidFill>
                  <a:srgbClr val="000000"/>
                </a:solidFill>
                <a:latin typeface="Arial"/>
                <a:cs typeface="Arial"/>
              </a:rPr>
              <a:t>Infection has </a:t>
            </a:r>
            <a:r>
              <a:rPr lang="en-US" sz="3200" dirty="0">
                <a:solidFill>
                  <a:srgbClr val="000000"/>
                </a:solidFill>
                <a:latin typeface="Arial"/>
                <a:cs typeface="Arial"/>
              </a:rPr>
              <a:t>been adopted as metaphor in other </a:t>
            </a:r>
            <a:r>
              <a:rPr lang="en-US" sz="3200" dirty="0" smtClean="0">
                <a:solidFill>
                  <a:srgbClr val="000000"/>
                </a:solidFill>
                <a:latin typeface="Arial"/>
                <a:cs typeface="Arial"/>
              </a:rPr>
              <a:t>arenas, e.g. cyber </a:t>
            </a:r>
            <a:r>
              <a:rPr lang="en-US" sz="3200" dirty="0">
                <a:solidFill>
                  <a:srgbClr val="000000"/>
                </a:solidFill>
                <a:latin typeface="Arial"/>
                <a:cs typeface="Arial"/>
              </a:rPr>
              <a:t>(watch out </a:t>
            </a:r>
            <a:r>
              <a:rPr lang="en-US" sz="3200" dirty="0" smtClean="0">
                <a:solidFill>
                  <a:srgbClr val="000000"/>
                </a:solidFill>
                <a:latin typeface="Arial"/>
                <a:cs typeface="Arial"/>
              </a:rPr>
              <a:t>for simple </a:t>
            </a:r>
            <a:r>
              <a:rPr lang="en-US" sz="3200" dirty="0">
                <a:solidFill>
                  <a:srgbClr val="000000"/>
                </a:solidFill>
                <a:latin typeface="Arial"/>
                <a:cs typeface="Arial"/>
              </a:rPr>
              <a:t>models!!)</a:t>
            </a:r>
            <a:endParaRPr lang="en-US" sz="3200" dirty="0">
              <a:latin typeface="Arial"/>
              <a:cs typeface="Arial"/>
            </a:endParaRPr>
          </a:p>
          <a:p>
            <a:pPr marL="457200" indent="-457200">
              <a:buFont typeface="Arial"/>
              <a:buChar char="•"/>
            </a:pPr>
            <a:r>
              <a:rPr lang="en-US" sz="3200" dirty="0">
                <a:solidFill>
                  <a:srgbClr val="000000"/>
                </a:solidFill>
                <a:latin typeface="Arial"/>
                <a:cs typeface="Arial"/>
              </a:rPr>
              <a:t>S</a:t>
            </a:r>
            <a:r>
              <a:rPr lang="en-US" sz="3200" dirty="0" smtClean="0">
                <a:solidFill>
                  <a:srgbClr val="000000"/>
                </a:solidFill>
                <a:latin typeface="Arial"/>
                <a:cs typeface="Arial"/>
              </a:rPr>
              <a:t>usceptible </a:t>
            </a:r>
            <a:r>
              <a:rPr lang="en-US" sz="3200" dirty="0">
                <a:solidFill>
                  <a:srgbClr val="000000"/>
                </a:solidFill>
                <a:latin typeface="Arial"/>
                <a:cs typeface="Arial"/>
              </a:rPr>
              <a:t>to interception, mitigation and manipulation</a:t>
            </a:r>
            <a:endParaRPr lang="en-US" sz="3200" dirty="0">
              <a:latin typeface="Arial"/>
              <a:cs typeface="Arial"/>
            </a:endParaRPr>
          </a:p>
          <a:p>
            <a:pPr marL="457200" indent="-457200">
              <a:buFont typeface="Arial"/>
              <a:buChar char="•"/>
            </a:pPr>
            <a:r>
              <a:rPr lang="en-US" sz="3200" dirty="0">
                <a:solidFill>
                  <a:srgbClr val="000000"/>
                </a:solidFill>
                <a:latin typeface="Arial"/>
                <a:cs typeface="Arial"/>
              </a:rPr>
              <a:t>D</a:t>
            </a:r>
            <a:r>
              <a:rPr lang="en-US" sz="3200" dirty="0" smtClean="0">
                <a:solidFill>
                  <a:srgbClr val="000000"/>
                </a:solidFill>
                <a:latin typeface="Arial"/>
                <a:cs typeface="Arial"/>
              </a:rPr>
              <a:t>eclared</a:t>
            </a:r>
            <a:r>
              <a:rPr lang="en-US" sz="3200" dirty="0">
                <a:solidFill>
                  <a:srgbClr val="000000"/>
                </a:solidFill>
                <a:latin typeface="Arial"/>
                <a:cs typeface="Arial"/>
              </a:rPr>
              <a:t>, perceived and </a:t>
            </a:r>
            <a:r>
              <a:rPr lang="en-US" sz="3200" dirty="0" smtClean="0">
                <a:solidFill>
                  <a:srgbClr val="000000"/>
                </a:solidFill>
                <a:latin typeface="Arial"/>
                <a:cs typeface="Arial"/>
              </a:rPr>
              <a:t>assumed</a:t>
            </a:r>
            <a:endParaRPr lang="en-US" sz="3200" dirty="0">
              <a:latin typeface="Arial"/>
              <a:cs typeface="Arial"/>
            </a:endParaRPr>
          </a:p>
        </p:txBody>
      </p:sp>
    </p:spTree>
    <p:extLst>
      <p:ext uri="{BB962C8B-B14F-4D97-AF65-F5344CB8AC3E}">
        <p14:creationId xmlns:p14="http://schemas.microsoft.com/office/powerpoint/2010/main" val="2566848342"/>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272412" y="1550152"/>
            <a:ext cx="8657526" cy="528350"/>
          </a:xfrm>
          <a:prstGeom prst="rect">
            <a:avLst/>
          </a:prstGeom>
        </p:spPr>
        <p:txBody>
          <a:bodyPr wrap="square">
            <a:spAutoFit/>
          </a:bodyPr>
          <a:lstStyle/>
          <a:p>
            <a:pPr>
              <a:lnSpc>
                <a:spcPct val="150000"/>
              </a:lnSpc>
              <a:tabLst>
                <a:tab pos="0" algn="l"/>
              </a:tabLst>
            </a:pPr>
            <a:endParaRPr lang="en-US" sz="2000" dirty="0" smtClean="0">
              <a:solidFill>
                <a:srgbClr val="000000"/>
              </a:solidFill>
              <a:latin typeface="Arial"/>
              <a:cs typeface="Arial"/>
            </a:endParaRPr>
          </a:p>
        </p:txBody>
      </p:sp>
      <p:sp>
        <p:nvSpPr>
          <p:cNvPr id="3" name="Slide Number Placeholder 2"/>
          <p:cNvSpPr>
            <a:spLocks noGrp="1"/>
          </p:cNvSpPr>
          <p:nvPr>
            <p:ph type="sldNum" sz="quarter" idx="12"/>
          </p:nvPr>
        </p:nvSpPr>
        <p:spPr/>
        <p:txBody>
          <a:bodyPr/>
          <a:lstStyle/>
          <a:p>
            <a:fld id="{1BC76541-8025-44CA-B826-B658ABE4F0B5}" type="slidenum">
              <a:rPr lang="en-US" smtClean="0"/>
              <a:pPr/>
              <a:t>6</a:t>
            </a:fld>
            <a:endParaRPr lang="en-US"/>
          </a:p>
        </p:txBody>
      </p:sp>
      <p:sp>
        <p:nvSpPr>
          <p:cNvPr id="4" name="TextBox 3"/>
          <p:cNvSpPr txBox="1"/>
          <p:nvPr/>
        </p:nvSpPr>
        <p:spPr>
          <a:xfrm>
            <a:off x="-1" y="45719"/>
            <a:ext cx="9144000" cy="914400"/>
          </a:xfrm>
          <a:prstGeom prst="rect">
            <a:avLst/>
          </a:prstGeom>
          <a:solidFill>
            <a:schemeClr val="accent2"/>
          </a:solidFill>
        </p:spPr>
        <p:txBody>
          <a:bodyPr wrap="none" rtlCol="0">
            <a:spAutoFit/>
          </a:bodyPr>
          <a:lstStyle/>
          <a:p>
            <a:pPr algn="ctr"/>
            <a:r>
              <a:rPr lang="en-US" sz="4800" b="1" kern="3000" spc="-300" dirty="0" smtClean="0">
                <a:solidFill>
                  <a:schemeClr val="bg1"/>
                </a:solidFill>
                <a:latin typeface="Novecento wide Book" pitchFamily="50" charset="0"/>
              </a:rPr>
              <a:t>Vulnerability in Floodplains</a:t>
            </a:r>
            <a:endParaRPr lang="en-US" sz="4800" b="1" kern="3000" spc="-300" dirty="0">
              <a:solidFill>
                <a:schemeClr val="bg1"/>
              </a:solidFill>
              <a:latin typeface="Novecento wide Book" pitchFamily="50" charset="0"/>
            </a:endParaRPr>
          </a:p>
        </p:txBody>
      </p:sp>
      <p:sp>
        <p:nvSpPr>
          <p:cNvPr id="16" name="TextBox 15"/>
          <p:cNvSpPr txBox="1"/>
          <p:nvPr/>
        </p:nvSpPr>
        <p:spPr>
          <a:xfrm>
            <a:off x="208978" y="6457890"/>
            <a:ext cx="2972659" cy="400110"/>
          </a:xfrm>
          <a:prstGeom prst="rect">
            <a:avLst/>
          </a:prstGeom>
          <a:solidFill>
            <a:schemeClr val="accent2"/>
          </a:solidFill>
        </p:spPr>
        <p:txBody>
          <a:bodyPr wrap="square" rtlCol="0">
            <a:spAutoFit/>
          </a:bodyPr>
          <a:lstStyle/>
          <a:p>
            <a:pPr algn="ctr"/>
            <a:r>
              <a:rPr lang="en-US" sz="2000" b="1" kern="3000" spc="-300" dirty="0" smtClean="0">
                <a:solidFill>
                  <a:schemeClr val="bg1"/>
                </a:solidFill>
                <a:latin typeface="Novecento wide Book" pitchFamily="50" charset="0"/>
              </a:rPr>
              <a:t>BETTER TOGETHER</a:t>
            </a:r>
            <a:endParaRPr lang="en-US" sz="2000" b="1" kern="3000" spc="-300" dirty="0">
              <a:solidFill>
                <a:schemeClr val="bg1"/>
              </a:solidFill>
              <a:latin typeface="Novecento wide Book" pitchFamily="50" charset="0"/>
            </a:endParaRPr>
          </a:p>
        </p:txBody>
      </p:sp>
      <p:sp>
        <p:nvSpPr>
          <p:cNvPr id="10" name="Footer Placeholder 1"/>
          <p:cNvSpPr>
            <a:spLocks noGrp="1"/>
          </p:cNvSpPr>
          <p:nvPr>
            <p:ph type="ftr" sz="quarter" idx="11"/>
          </p:nvPr>
        </p:nvSpPr>
        <p:spPr>
          <a:xfrm>
            <a:off x="3031547" y="6493915"/>
            <a:ext cx="3086100" cy="365125"/>
          </a:xfrm>
        </p:spPr>
        <p:txBody>
          <a:bodyPr/>
          <a:lstStyle/>
          <a:p>
            <a:r>
              <a:rPr lang="en-US" dirty="0" smtClean="0"/>
              <a:t>MESHCOALITION.ORG</a:t>
            </a:r>
          </a:p>
          <a:p>
            <a:r>
              <a:rPr lang="en-US" dirty="0" smtClean="0"/>
              <a:t>ACCLIVITY ASSOCIATES.COM</a:t>
            </a:r>
            <a:endParaRPr lang="en-US" dirty="0"/>
          </a:p>
        </p:txBody>
      </p:sp>
      <p:sp>
        <p:nvSpPr>
          <p:cNvPr id="2" name="Rectangle 1"/>
          <p:cNvSpPr/>
          <p:nvPr/>
        </p:nvSpPr>
        <p:spPr>
          <a:xfrm>
            <a:off x="583142" y="1541781"/>
            <a:ext cx="7995534" cy="4401205"/>
          </a:xfrm>
          <a:prstGeom prst="rect">
            <a:avLst/>
          </a:prstGeom>
        </p:spPr>
        <p:txBody>
          <a:bodyPr wrap="square">
            <a:spAutoFit/>
          </a:bodyPr>
          <a:lstStyle/>
          <a:p>
            <a:r>
              <a:rPr lang="en-US" sz="2000" dirty="0">
                <a:latin typeface="Arial"/>
                <a:cs typeface="Arial"/>
              </a:rPr>
              <a:t>16.4 million</a:t>
            </a:r>
          </a:p>
          <a:p>
            <a:r>
              <a:rPr lang="en-US" sz="2000" dirty="0">
                <a:latin typeface="Arial"/>
                <a:cs typeface="Arial"/>
              </a:rPr>
              <a:t>Approximate population residing in the coastal floodplain in 2010</a:t>
            </a:r>
            <a:r>
              <a:rPr lang="en-US" sz="2000" dirty="0" smtClean="0">
                <a:latin typeface="Arial"/>
                <a:cs typeface="Arial"/>
              </a:rPr>
              <a:t>.</a:t>
            </a:r>
          </a:p>
          <a:p>
            <a:r>
              <a:rPr lang="en-US" sz="2000" dirty="0">
                <a:latin typeface="Arial"/>
                <a:cs typeface="Arial"/>
              </a:rPr>
              <a:t>	</a:t>
            </a:r>
            <a:r>
              <a:rPr lang="en-US" sz="2000" dirty="0" smtClean="0">
                <a:latin typeface="Arial"/>
                <a:cs typeface="Arial"/>
              </a:rPr>
              <a:t>(5</a:t>
            </a:r>
            <a:r>
              <a:rPr lang="en-US" sz="2000" dirty="0">
                <a:latin typeface="Arial"/>
                <a:cs typeface="Arial"/>
              </a:rPr>
              <a:t>% of the U.S. </a:t>
            </a:r>
            <a:r>
              <a:rPr lang="en-US" sz="2000" dirty="0" smtClean="0">
                <a:latin typeface="Arial"/>
                <a:cs typeface="Arial"/>
              </a:rPr>
              <a:t>population).</a:t>
            </a:r>
            <a:endParaRPr lang="en-US" sz="2000" dirty="0">
              <a:latin typeface="Arial"/>
              <a:cs typeface="Arial"/>
            </a:endParaRPr>
          </a:p>
          <a:p>
            <a:r>
              <a:rPr lang="en-US" sz="2000" dirty="0" smtClean="0">
                <a:latin typeface="Arial"/>
                <a:cs typeface="Arial"/>
              </a:rPr>
              <a:t> </a:t>
            </a:r>
            <a:endParaRPr lang="en-US" sz="2000" dirty="0">
              <a:latin typeface="Arial"/>
              <a:cs typeface="Arial"/>
            </a:endParaRPr>
          </a:p>
          <a:p>
            <a:r>
              <a:rPr lang="en-US" sz="2000" dirty="0" smtClean="0">
                <a:latin typeface="Arial"/>
                <a:cs typeface="Arial"/>
              </a:rPr>
              <a:t>12</a:t>
            </a:r>
            <a:endParaRPr lang="en-US" sz="2000" dirty="0">
              <a:latin typeface="Arial"/>
              <a:cs typeface="Arial"/>
            </a:endParaRPr>
          </a:p>
          <a:p>
            <a:r>
              <a:rPr lang="en-US" sz="2000" dirty="0" smtClean="0">
                <a:latin typeface="Arial"/>
                <a:cs typeface="Arial"/>
              </a:rPr>
              <a:t>Percent </a:t>
            </a:r>
            <a:r>
              <a:rPr lang="en-US" sz="2000" dirty="0">
                <a:latin typeface="Arial"/>
                <a:cs typeface="Arial"/>
              </a:rPr>
              <a:t>of the population residing in the coastal floodplain that is below the poverty level (excluding U.S. Territories</a:t>
            </a:r>
            <a:r>
              <a:rPr lang="en-US" sz="2000" dirty="0" smtClean="0">
                <a:latin typeface="Arial"/>
                <a:cs typeface="Arial"/>
              </a:rPr>
              <a:t>).</a:t>
            </a:r>
          </a:p>
          <a:p>
            <a:endParaRPr lang="en-US" sz="2000" dirty="0" smtClean="0">
              <a:latin typeface="Arial"/>
              <a:cs typeface="Arial"/>
            </a:endParaRPr>
          </a:p>
          <a:p>
            <a:r>
              <a:rPr lang="en-US" sz="2000" dirty="0" smtClean="0">
                <a:latin typeface="Arial"/>
                <a:cs typeface="Arial"/>
              </a:rPr>
              <a:t>23		</a:t>
            </a:r>
            <a:endParaRPr lang="en-US" sz="2000" dirty="0">
              <a:latin typeface="Arial"/>
              <a:cs typeface="Arial"/>
            </a:endParaRPr>
          </a:p>
          <a:p>
            <a:r>
              <a:rPr lang="en-US" sz="2000" dirty="0">
                <a:latin typeface="Arial"/>
                <a:cs typeface="Arial"/>
              </a:rPr>
              <a:t>Percent of the population residing in the coastal floodplain that is under 5 and 65 and over (excluding U.S. Territories)</a:t>
            </a:r>
            <a:r>
              <a:rPr lang="en-US" sz="2000" dirty="0" smtClean="0">
                <a:latin typeface="Arial"/>
                <a:cs typeface="Arial"/>
              </a:rPr>
              <a:t>.</a:t>
            </a:r>
          </a:p>
          <a:p>
            <a:endParaRPr lang="en-US" sz="2000" dirty="0">
              <a:latin typeface="Arial"/>
              <a:cs typeface="Arial"/>
            </a:endParaRPr>
          </a:p>
          <a:p>
            <a:pPr algn="r"/>
            <a:r>
              <a:rPr lang="en-US" sz="2000" dirty="0">
                <a:latin typeface="Arial"/>
                <a:cs typeface="Arial"/>
              </a:rPr>
              <a:t>Source: NOAA, 2012</a:t>
            </a:r>
          </a:p>
          <a:p>
            <a:endParaRPr lang="en-US" sz="2000" dirty="0">
              <a:latin typeface="Arial"/>
              <a:cs typeface="Arial"/>
            </a:endParaRPr>
          </a:p>
        </p:txBody>
      </p:sp>
    </p:spTree>
    <p:extLst>
      <p:ext uri="{BB962C8B-B14F-4D97-AF65-F5344CB8AC3E}">
        <p14:creationId xmlns:p14="http://schemas.microsoft.com/office/powerpoint/2010/main" val="3345500186"/>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BC76541-8025-44CA-B826-B658ABE4F0B5}" type="slidenum">
              <a:rPr lang="en-US" smtClean="0"/>
              <a:pPr/>
              <a:t>7</a:t>
            </a:fld>
            <a:endParaRPr lang="en-US"/>
          </a:p>
        </p:txBody>
      </p:sp>
      <p:sp>
        <p:nvSpPr>
          <p:cNvPr id="4" name="TextBox 3"/>
          <p:cNvSpPr txBox="1"/>
          <p:nvPr/>
        </p:nvSpPr>
        <p:spPr>
          <a:xfrm>
            <a:off x="0" y="45720"/>
            <a:ext cx="9144000" cy="914400"/>
          </a:xfrm>
          <a:prstGeom prst="rect">
            <a:avLst/>
          </a:prstGeom>
          <a:solidFill>
            <a:schemeClr val="accent2"/>
          </a:solidFill>
        </p:spPr>
        <p:txBody>
          <a:bodyPr wrap="none" rtlCol="0">
            <a:spAutoFit/>
          </a:bodyPr>
          <a:lstStyle/>
          <a:p>
            <a:pPr algn="ctr"/>
            <a:r>
              <a:rPr lang="en-US" sz="5400" b="1" kern="3000" spc="-300" dirty="0" smtClean="0">
                <a:solidFill>
                  <a:schemeClr val="bg1"/>
                </a:solidFill>
                <a:latin typeface="Novecento wide Book" pitchFamily="50" charset="0"/>
              </a:rPr>
              <a:t>Surge</a:t>
            </a:r>
            <a:endParaRPr lang="en-US" sz="5400" b="1" kern="3000" spc="-300" dirty="0">
              <a:solidFill>
                <a:schemeClr val="bg1"/>
              </a:solidFill>
              <a:latin typeface="Novecento wide Book" pitchFamily="50" charset="0"/>
            </a:endParaRPr>
          </a:p>
        </p:txBody>
      </p:sp>
      <p:sp>
        <p:nvSpPr>
          <p:cNvPr id="16" name="TextBox 15"/>
          <p:cNvSpPr txBox="1"/>
          <p:nvPr/>
        </p:nvSpPr>
        <p:spPr>
          <a:xfrm>
            <a:off x="208978" y="6457890"/>
            <a:ext cx="2972659" cy="400110"/>
          </a:xfrm>
          <a:prstGeom prst="rect">
            <a:avLst/>
          </a:prstGeom>
          <a:solidFill>
            <a:schemeClr val="accent2"/>
          </a:solidFill>
        </p:spPr>
        <p:txBody>
          <a:bodyPr wrap="square" rtlCol="0">
            <a:spAutoFit/>
          </a:bodyPr>
          <a:lstStyle/>
          <a:p>
            <a:pPr algn="ctr"/>
            <a:r>
              <a:rPr lang="en-US" sz="2000" b="1" kern="3000" spc="-300" dirty="0" smtClean="0">
                <a:solidFill>
                  <a:schemeClr val="bg1"/>
                </a:solidFill>
                <a:latin typeface="Novecento wide Book" pitchFamily="50" charset="0"/>
              </a:rPr>
              <a:t>BETTER TOGETHER</a:t>
            </a:r>
            <a:endParaRPr lang="en-US" sz="2000" b="1" kern="3000" spc="-300" dirty="0">
              <a:solidFill>
                <a:schemeClr val="bg1"/>
              </a:solidFill>
              <a:latin typeface="Novecento wide Book" pitchFamily="50" charset="0"/>
            </a:endParaRPr>
          </a:p>
        </p:txBody>
      </p:sp>
      <p:sp>
        <p:nvSpPr>
          <p:cNvPr id="8" name="TextBox 7"/>
          <p:cNvSpPr txBox="1"/>
          <p:nvPr/>
        </p:nvSpPr>
        <p:spPr>
          <a:xfrm>
            <a:off x="5359966" y="6206070"/>
            <a:ext cx="3784034" cy="246221"/>
          </a:xfrm>
          <a:prstGeom prst="rect">
            <a:avLst/>
          </a:prstGeom>
          <a:noFill/>
        </p:spPr>
        <p:txBody>
          <a:bodyPr wrap="none" rtlCol="0">
            <a:spAutoFit/>
          </a:bodyPr>
          <a:lstStyle/>
          <a:p>
            <a:r>
              <a:rPr lang="en-US" sz="1000" dirty="0" smtClean="0"/>
              <a:t>Source: </a:t>
            </a:r>
            <a:r>
              <a:rPr lang="en-US" sz="1000" dirty="0"/>
              <a:t>Center for Disaster Epidemiology &amp; Emergency Preparedness </a:t>
            </a:r>
          </a:p>
        </p:txBody>
      </p:sp>
      <p:pic>
        <p:nvPicPr>
          <p:cNvPr id="9" name="Picture 8" descr="Screen Shot 2015-06-03 at 10.37.14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0482" y="1294461"/>
            <a:ext cx="7658606" cy="4910984"/>
          </a:xfrm>
          <a:prstGeom prst="rect">
            <a:avLst/>
          </a:prstGeom>
        </p:spPr>
      </p:pic>
      <p:sp>
        <p:nvSpPr>
          <p:cNvPr id="10" name="Footer Placeholder 1"/>
          <p:cNvSpPr>
            <a:spLocks noGrp="1"/>
          </p:cNvSpPr>
          <p:nvPr>
            <p:ph type="ftr" sz="quarter" idx="11"/>
          </p:nvPr>
        </p:nvSpPr>
        <p:spPr>
          <a:xfrm>
            <a:off x="3031547" y="6493915"/>
            <a:ext cx="3086100" cy="365125"/>
          </a:xfrm>
        </p:spPr>
        <p:txBody>
          <a:bodyPr/>
          <a:lstStyle/>
          <a:p>
            <a:r>
              <a:rPr lang="en-US" dirty="0" smtClean="0"/>
              <a:t>MESHCOALITION.ORG</a:t>
            </a:r>
          </a:p>
          <a:p>
            <a:r>
              <a:rPr lang="en-US" dirty="0" smtClean="0"/>
              <a:t>ACCLIVITY ASSOCIATES.COM</a:t>
            </a:r>
            <a:endParaRPr lang="en-US" dirty="0"/>
          </a:p>
        </p:txBody>
      </p:sp>
    </p:spTree>
    <p:extLst>
      <p:ext uri="{BB962C8B-B14F-4D97-AF65-F5344CB8AC3E}">
        <p14:creationId xmlns:p14="http://schemas.microsoft.com/office/powerpoint/2010/main" val="2241082596"/>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BC76541-8025-44CA-B826-B658ABE4F0B5}" type="slidenum">
              <a:rPr lang="en-US" smtClean="0"/>
              <a:pPr/>
              <a:t>8</a:t>
            </a:fld>
            <a:endParaRPr lang="en-US"/>
          </a:p>
        </p:txBody>
      </p:sp>
      <p:sp>
        <p:nvSpPr>
          <p:cNvPr id="4" name="TextBox 3"/>
          <p:cNvSpPr txBox="1"/>
          <p:nvPr/>
        </p:nvSpPr>
        <p:spPr>
          <a:xfrm>
            <a:off x="-1" y="45720"/>
            <a:ext cx="9144000" cy="914400"/>
          </a:xfrm>
          <a:prstGeom prst="rect">
            <a:avLst/>
          </a:prstGeom>
          <a:solidFill>
            <a:schemeClr val="accent2"/>
          </a:solidFill>
        </p:spPr>
        <p:txBody>
          <a:bodyPr wrap="none" rtlCol="0">
            <a:spAutoFit/>
          </a:bodyPr>
          <a:lstStyle/>
          <a:p>
            <a:pPr algn="ctr"/>
            <a:r>
              <a:rPr lang="en-US" sz="5400" b="1" kern="3000" spc="-300" dirty="0" smtClean="0">
                <a:solidFill>
                  <a:schemeClr val="bg1"/>
                </a:solidFill>
                <a:latin typeface="Novecento wide Book" pitchFamily="50" charset="0"/>
              </a:rPr>
              <a:t>Surge</a:t>
            </a:r>
            <a:endParaRPr lang="en-US" sz="5400" b="1" kern="3000" spc="-300" dirty="0">
              <a:solidFill>
                <a:schemeClr val="bg1"/>
              </a:solidFill>
              <a:latin typeface="Novecento wide Book" pitchFamily="50" charset="0"/>
            </a:endParaRPr>
          </a:p>
        </p:txBody>
      </p:sp>
      <p:sp>
        <p:nvSpPr>
          <p:cNvPr id="16" name="TextBox 15"/>
          <p:cNvSpPr txBox="1"/>
          <p:nvPr/>
        </p:nvSpPr>
        <p:spPr>
          <a:xfrm>
            <a:off x="208978" y="6457890"/>
            <a:ext cx="2972659" cy="400110"/>
          </a:xfrm>
          <a:prstGeom prst="rect">
            <a:avLst/>
          </a:prstGeom>
          <a:solidFill>
            <a:schemeClr val="accent2"/>
          </a:solidFill>
        </p:spPr>
        <p:txBody>
          <a:bodyPr wrap="square" rtlCol="0">
            <a:spAutoFit/>
          </a:bodyPr>
          <a:lstStyle/>
          <a:p>
            <a:pPr algn="ctr"/>
            <a:r>
              <a:rPr lang="en-US" sz="2000" b="1" kern="3000" spc="-300" dirty="0" smtClean="0">
                <a:solidFill>
                  <a:schemeClr val="bg1"/>
                </a:solidFill>
                <a:latin typeface="Novecento wide Book" pitchFamily="50" charset="0"/>
              </a:rPr>
              <a:t>BETTER TOGETHER</a:t>
            </a:r>
            <a:endParaRPr lang="en-US" sz="2000" b="1" kern="3000" spc="-300" dirty="0">
              <a:solidFill>
                <a:schemeClr val="bg1"/>
              </a:solidFill>
              <a:latin typeface="Novecento wide Book" pitchFamily="50" charset="0"/>
            </a:endParaRPr>
          </a:p>
        </p:txBody>
      </p:sp>
      <p:pic>
        <p:nvPicPr>
          <p:cNvPr id="6" name="Picture 5" descr="Screen Shot 2015-06-18 at 3.30.03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298" y="1259382"/>
            <a:ext cx="8736442" cy="4766053"/>
          </a:xfrm>
          <a:prstGeom prst="rect">
            <a:avLst/>
          </a:prstGeom>
        </p:spPr>
      </p:pic>
      <p:sp>
        <p:nvSpPr>
          <p:cNvPr id="11" name="TextBox 10"/>
          <p:cNvSpPr txBox="1"/>
          <p:nvPr/>
        </p:nvSpPr>
        <p:spPr>
          <a:xfrm>
            <a:off x="5158616" y="6206070"/>
            <a:ext cx="3784034" cy="246221"/>
          </a:xfrm>
          <a:prstGeom prst="rect">
            <a:avLst/>
          </a:prstGeom>
          <a:noFill/>
        </p:spPr>
        <p:txBody>
          <a:bodyPr wrap="none" rtlCol="0">
            <a:spAutoFit/>
          </a:bodyPr>
          <a:lstStyle/>
          <a:p>
            <a:r>
              <a:rPr lang="en-US" sz="1000" dirty="0" smtClean="0"/>
              <a:t>Source: </a:t>
            </a:r>
            <a:r>
              <a:rPr lang="en-US" sz="1000" dirty="0"/>
              <a:t>Center for Disaster Epidemiology &amp; Emergency Preparedness </a:t>
            </a:r>
          </a:p>
        </p:txBody>
      </p:sp>
      <p:sp>
        <p:nvSpPr>
          <p:cNvPr id="9" name="Footer Placeholder 1"/>
          <p:cNvSpPr>
            <a:spLocks noGrp="1"/>
          </p:cNvSpPr>
          <p:nvPr>
            <p:ph type="ftr" sz="quarter" idx="11"/>
          </p:nvPr>
        </p:nvSpPr>
        <p:spPr>
          <a:xfrm>
            <a:off x="3031547" y="6493915"/>
            <a:ext cx="3086100" cy="365125"/>
          </a:xfrm>
        </p:spPr>
        <p:txBody>
          <a:bodyPr/>
          <a:lstStyle/>
          <a:p>
            <a:r>
              <a:rPr lang="en-US" dirty="0" smtClean="0"/>
              <a:t>MESHCOALITION.ORG</a:t>
            </a:r>
          </a:p>
          <a:p>
            <a:r>
              <a:rPr lang="en-US" dirty="0" smtClean="0"/>
              <a:t>ACCLIVITY ASSOCIATES.COM</a:t>
            </a:r>
            <a:endParaRPr lang="en-US" dirty="0"/>
          </a:p>
        </p:txBody>
      </p:sp>
    </p:spTree>
    <p:extLst>
      <p:ext uri="{BB962C8B-B14F-4D97-AF65-F5344CB8AC3E}">
        <p14:creationId xmlns:p14="http://schemas.microsoft.com/office/powerpoint/2010/main" val="3912048881"/>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BC76541-8025-44CA-B826-B658ABE4F0B5}" type="slidenum">
              <a:rPr lang="en-US" smtClean="0"/>
              <a:pPr/>
              <a:t>9</a:t>
            </a:fld>
            <a:endParaRPr lang="en-US"/>
          </a:p>
        </p:txBody>
      </p:sp>
      <p:sp>
        <p:nvSpPr>
          <p:cNvPr id="4" name="TextBox 3"/>
          <p:cNvSpPr txBox="1"/>
          <p:nvPr/>
        </p:nvSpPr>
        <p:spPr>
          <a:xfrm>
            <a:off x="0" y="45720"/>
            <a:ext cx="9144000" cy="914400"/>
          </a:xfrm>
          <a:prstGeom prst="rect">
            <a:avLst/>
          </a:prstGeom>
          <a:solidFill>
            <a:schemeClr val="accent2"/>
          </a:solidFill>
        </p:spPr>
        <p:txBody>
          <a:bodyPr wrap="none" rtlCol="0">
            <a:spAutoFit/>
          </a:bodyPr>
          <a:lstStyle/>
          <a:p>
            <a:pPr algn="ctr"/>
            <a:r>
              <a:rPr lang="en-US" sz="5400" b="1" kern="3000" spc="-300" dirty="0" smtClean="0">
                <a:solidFill>
                  <a:schemeClr val="bg1"/>
                </a:solidFill>
                <a:latin typeface="Novecento wide Book" pitchFamily="50" charset="0"/>
              </a:rPr>
              <a:t>Surge</a:t>
            </a:r>
            <a:endParaRPr lang="en-US" sz="5400" b="1" kern="3000" spc="-300" dirty="0">
              <a:solidFill>
                <a:schemeClr val="bg1"/>
              </a:solidFill>
              <a:latin typeface="Novecento wide Book" pitchFamily="50" charset="0"/>
            </a:endParaRPr>
          </a:p>
        </p:txBody>
      </p:sp>
      <p:sp>
        <p:nvSpPr>
          <p:cNvPr id="16" name="TextBox 15"/>
          <p:cNvSpPr txBox="1"/>
          <p:nvPr/>
        </p:nvSpPr>
        <p:spPr>
          <a:xfrm>
            <a:off x="208978" y="6457890"/>
            <a:ext cx="2972659" cy="400110"/>
          </a:xfrm>
          <a:prstGeom prst="rect">
            <a:avLst/>
          </a:prstGeom>
          <a:solidFill>
            <a:schemeClr val="accent2"/>
          </a:solidFill>
        </p:spPr>
        <p:txBody>
          <a:bodyPr wrap="square" rtlCol="0">
            <a:spAutoFit/>
          </a:bodyPr>
          <a:lstStyle/>
          <a:p>
            <a:pPr algn="ctr"/>
            <a:r>
              <a:rPr lang="en-US" sz="2000" b="1" kern="3000" spc="-300" dirty="0" smtClean="0">
                <a:solidFill>
                  <a:schemeClr val="bg1"/>
                </a:solidFill>
                <a:latin typeface="Novecento wide Book" pitchFamily="50" charset="0"/>
              </a:rPr>
              <a:t>BETTER TOGETHER</a:t>
            </a:r>
            <a:endParaRPr lang="en-US" sz="2000" b="1" kern="3000" spc="-300" dirty="0">
              <a:solidFill>
                <a:schemeClr val="bg1"/>
              </a:solidFill>
              <a:latin typeface="Novecento wide Book" pitchFamily="50" charset="0"/>
            </a:endParaRPr>
          </a:p>
        </p:txBody>
      </p:sp>
      <p:pic>
        <p:nvPicPr>
          <p:cNvPr id="9" name="Picture 8" descr="Screen Shot 2015-06-18 at 3.31.28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0374" y="1150472"/>
            <a:ext cx="8689026" cy="5039317"/>
          </a:xfrm>
          <a:prstGeom prst="rect">
            <a:avLst/>
          </a:prstGeom>
        </p:spPr>
      </p:pic>
      <p:sp>
        <p:nvSpPr>
          <p:cNvPr id="11" name="TextBox 10"/>
          <p:cNvSpPr txBox="1"/>
          <p:nvPr/>
        </p:nvSpPr>
        <p:spPr>
          <a:xfrm>
            <a:off x="5127639" y="6206070"/>
            <a:ext cx="3784034" cy="246221"/>
          </a:xfrm>
          <a:prstGeom prst="rect">
            <a:avLst/>
          </a:prstGeom>
          <a:noFill/>
        </p:spPr>
        <p:txBody>
          <a:bodyPr wrap="none" rtlCol="0">
            <a:spAutoFit/>
          </a:bodyPr>
          <a:lstStyle/>
          <a:p>
            <a:r>
              <a:rPr lang="en-US" sz="1000" dirty="0" smtClean="0"/>
              <a:t>Source: </a:t>
            </a:r>
            <a:r>
              <a:rPr lang="en-US" sz="1000" dirty="0"/>
              <a:t>Center for Disaster Epidemiology &amp; Emergency Preparedness </a:t>
            </a:r>
          </a:p>
        </p:txBody>
      </p:sp>
      <p:sp>
        <p:nvSpPr>
          <p:cNvPr id="10" name="Footer Placeholder 1"/>
          <p:cNvSpPr>
            <a:spLocks noGrp="1"/>
          </p:cNvSpPr>
          <p:nvPr>
            <p:ph type="ftr" sz="quarter" idx="11"/>
          </p:nvPr>
        </p:nvSpPr>
        <p:spPr>
          <a:xfrm>
            <a:off x="3031547" y="6493915"/>
            <a:ext cx="3086100" cy="365125"/>
          </a:xfrm>
        </p:spPr>
        <p:txBody>
          <a:bodyPr/>
          <a:lstStyle/>
          <a:p>
            <a:r>
              <a:rPr lang="en-US" dirty="0" smtClean="0"/>
              <a:t>MESHCOALITION.ORG</a:t>
            </a:r>
          </a:p>
          <a:p>
            <a:r>
              <a:rPr lang="en-US" dirty="0" smtClean="0"/>
              <a:t>ACCLIVITY ASSOCIATES.COM</a:t>
            </a:r>
            <a:endParaRPr lang="en-US" dirty="0"/>
          </a:p>
        </p:txBody>
      </p:sp>
    </p:spTree>
    <p:extLst>
      <p:ext uri="{BB962C8B-B14F-4D97-AF65-F5344CB8AC3E}">
        <p14:creationId xmlns:p14="http://schemas.microsoft.com/office/powerpoint/2010/main" val="987764189"/>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272412" y="1550152"/>
            <a:ext cx="8657526" cy="2836674"/>
          </a:xfrm>
          <a:prstGeom prst="rect">
            <a:avLst/>
          </a:prstGeom>
        </p:spPr>
        <p:txBody>
          <a:bodyPr wrap="square">
            <a:spAutoFit/>
          </a:bodyPr>
          <a:lstStyle/>
          <a:p>
            <a:pPr>
              <a:lnSpc>
                <a:spcPct val="150000"/>
              </a:lnSpc>
              <a:tabLst>
                <a:tab pos="0" algn="l"/>
              </a:tabLst>
            </a:pPr>
            <a:r>
              <a:rPr lang="en-US" sz="2000" dirty="0" smtClean="0">
                <a:solidFill>
                  <a:srgbClr val="000000"/>
                </a:solidFill>
                <a:latin typeface="Arial"/>
                <a:cs typeface="Arial"/>
              </a:rPr>
              <a:t>Hurricane Katrina: August 29, 2005- 10 Year Anniversary Coming Up…</a:t>
            </a:r>
          </a:p>
          <a:p>
            <a:pPr marL="800100" lvl="1" indent="-342900">
              <a:lnSpc>
                <a:spcPct val="150000"/>
              </a:lnSpc>
              <a:buFont typeface="Arial"/>
              <a:buChar char="•"/>
              <a:tabLst>
                <a:tab pos="0" algn="l"/>
              </a:tabLst>
            </a:pPr>
            <a:r>
              <a:rPr lang="en-US" sz="2000" dirty="0" smtClean="0">
                <a:solidFill>
                  <a:srgbClr val="000000"/>
                </a:solidFill>
                <a:latin typeface="Arial"/>
                <a:cs typeface="Arial"/>
              </a:rPr>
              <a:t>Recovery slow and uneven</a:t>
            </a:r>
          </a:p>
          <a:p>
            <a:pPr marL="1257300" lvl="2" indent="-342900">
              <a:lnSpc>
                <a:spcPct val="150000"/>
              </a:lnSpc>
              <a:buFont typeface="Arial"/>
              <a:buChar char="•"/>
              <a:tabLst>
                <a:tab pos="0" algn="l"/>
              </a:tabLst>
            </a:pPr>
            <a:r>
              <a:rPr lang="en-US" sz="2000" dirty="0" smtClean="0">
                <a:solidFill>
                  <a:srgbClr val="000000"/>
                </a:solidFill>
                <a:latin typeface="Arial"/>
                <a:cs typeface="Arial"/>
              </a:rPr>
              <a:t>Persistent h</a:t>
            </a:r>
            <a:r>
              <a:rPr lang="en-US" sz="2000" dirty="0" smtClean="0">
                <a:solidFill>
                  <a:srgbClr val="000000"/>
                </a:solidFill>
                <a:latin typeface="Arial"/>
                <a:cs typeface="Arial"/>
              </a:rPr>
              <a:t>ousing </a:t>
            </a:r>
            <a:r>
              <a:rPr lang="en-US" sz="2000" dirty="0">
                <a:solidFill>
                  <a:srgbClr val="000000"/>
                </a:solidFill>
                <a:latin typeface="Arial"/>
                <a:cs typeface="Arial"/>
              </a:rPr>
              <a:t>b</a:t>
            </a:r>
            <a:r>
              <a:rPr lang="en-US" sz="2000" dirty="0" smtClean="0">
                <a:solidFill>
                  <a:srgbClr val="000000"/>
                </a:solidFill>
                <a:latin typeface="Arial"/>
                <a:cs typeface="Arial"/>
              </a:rPr>
              <a:t>light, homelessness, unemployment</a:t>
            </a:r>
          </a:p>
          <a:p>
            <a:pPr marL="800100" lvl="1" indent="-342900">
              <a:lnSpc>
                <a:spcPct val="150000"/>
              </a:lnSpc>
              <a:buFont typeface="Arial"/>
              <a:buChar char="•"/>
              <a:tabLst>
                <a:tab pos="0" algn="l"/>
              </a:tabLst>
            </a:pPr>
            <a:r>
              <a:rPr lang="en-US" sz="2000" dirty="0" smtClean="0">
                <a:solidFill>
                  <a:srgbClr val="000000"/>
                </a:solidFill>
                <a:latin typeface="Arial"/>
                <a:cs typeface="Arial"/>
              </a:rPr>
              <a:t>Disparate impacts on poor populations</a:t>
            </a:r>
          </a:p>
          <a:p>
            <a:pPr marL="1257300" lvl="2" indent="-342900">
              <a:lnSpc>
                <a:spcPct val="150000"/>
              </a:lnSpc>
              <a:buFont typeface="Arial"/>
              <a:buChar char="•"/>
              <a:tabLst>
                <a:tab pos="0" algn="l"/>
              </a:tabLst>
            </a:pPr>
            <a:r>
              <a:rPr lang="en-US" sz="2000" dirty="0" smtClean="0">
                <a:solidFill>
                  <a:srgbClr val="000000"/>
                </a:solidFill>
                <a:latin typeface="Arial"/>
                <a:cs typeface="Arial"/>
              </a:rPr>
              <a:t>Loss of transportation, loss of safety nets, long-term stress impacts, food islands, loss access to medical facilities, </a:t>
            </a:r>
            <a:r>
              <a:rPr lang="en-US" sz="2000" smtClean="0">
                <a:solidFill>
                  <a:srgbClr val="000000"/>
                </a:solidFill>
                <a:latin typeface="Arial"/>
                <a:cs typeface="Arial"/>
              </a:rPr>
              <a:t>more?</a:t>
            </a:r>
            <a:endParaRPr lang="en-US" sz="2000" dirty="0" smtClean="0">
              <a:solidFill>
                <a:srgbClr val="000000"/>
              </a:solidFill>
              <a:latin typeface="Arial"/>
              <a:cs typeface="Arial"/>
            </a:endParaRPr>
          </a:p>
        </p:txBody>
      </p:sp>
      <p:sp>
        <p:nvSpPr>
          <p:cNvPr id="3" name="Slide Number Placeholder 2"/>
          <p:cNvSpPr>
            <a:spLocks noGrp="1"/>
          </p:cNvSpPr>
          <p:nvPr>
            <p:ph type="sldNum" sz="quarter" idx="12"/>
          </p:nvPr>
        </p:nvSpPr>
        <p:spPr/>
        <p:txBody>
          <a:bodyPr/>
          <a:lstStyle/>
          <a:p>
            <a:fld id="{1BC76541-8025-44CA-B826-B658ABE4F0B5}" type="slidenum">
              <a:rPr lang="en-US" smtClean="0"/>
              <a:pPr/>
              <a:t>10</a:t>
            </a:fld>
            <a:endParaRPr lang="en-US"/>
          </a:p>
        </p:txBody>
      </p:sp>
      <p:sp>
        <p:nvSpPr>
          <p:cNvPr id="4" name="TextBox 3"/>
          <p:cNvSpPr txBox="1"/>
          <p:nvPr/>
        </p:nvSpPr>
        <p:spPr>
          <a:xfrm>
            <a:off x="0" y="45720"/>
            <a:ext cx="9144000" cy="923330"/>
          </a:xfrm>
          <a:prstGeom prst="rect">
            <a:avLst/>
          </a:prstGeom>
          <a:solidFill>
            <a:schemeClr val="accent2"/>
          </a:solidFill>
        </p:spPr>
        <p:txBody>
          <a:bodyPr wrap="none" rtlCol="0">
            <a:spAutoFit/>
          </a:bodyPr>
          <a:lstStyle/>
          <a:p>
            <a:pPr algn="ctr"/>
            <a:r>
              <a:rPr lang="en-US" sz="5400" b="1" kern="3000" spc="-300" dirty="0">
                <a:solidFill>
                  <a:schemeClr val="bg1"/>
                </a:solidFill>
                <a:latin typeface="Novecento wide Book" pitchFamily="50" charset="0"/>
              </a:rPr>
              <a:t>Lingering (</a:t>
            </a:r>
            <a:r>
              <a:rPr lang="en-US" sz="5400" b="1" kern="3000" spc="-300" dirty="0" smtClean="0">
                <a:solidFill>
                  <a:schemeClr val="bg1"/>
                </a:solidFill>
                <a:latin typeface="Novecento wide Book" pitchFamily="50" charset="0"/>
              </a:rPr>
              <a:t>Chronic?) Impacts</a:t>
            </a:r>
            <a:endParaRPr lang="en-US" sz="5400" b="1" kern="3000" spc="-300" dirty="0">
              <a:solidFill>
                <a:schemeClr val="bg1"/>
              </a:solidFill>
              <a:latin typeface="Novecento wide Book" pitchFamily="50" charset="0"/>
            </a:endParaRPr>
          </a:p>
        </p:txBody>
      </p:sp>
      <p:sp>
        <p:nvSpPr>
          <p:cNvPr id="16" name="TextBox 15"/>
          <p:cNvSpPr txBox="1"/>
          <p:nvPr/>
        </p:nvSpPr>
        <p:spPr>
          <a:xfrm>
            <a:off x="208978" y="6457890"/>
            <a:ext cx="2972659" cy="400110"/>
          </a:xfrm>
          <a:prstGeom prst="rect">
            <a:avLst/>
          </a:prstGeom>
          <a:solidFill>
            <a:schemeClr val="accent2"/>
          </a:solidFill>
        </p:spPr>
        <p:txBody>
          <a:bodyPr wrap="square" rtlCol="0">
            <a:spAutoFit/>
          </a:bodyPr>
          <a:lstStyle/>
          <a:p>
            <a:pPr algn="ctr"/>
            <a:r>
              <a:rPr lang="en-US" sz="2000" b="1" kern="3000" spc="-300" dirty="0" smtClean="0">
                <a:solidFill>
                  <a:schemeClr val="bg1"/>
                </a:solidFill>
                <a:latin typeface="Novecento wide Book" pitchFamily="50" charset="0"/>
              </a:rPr>
              <a:t>BETTER TOGETHER</a:t>
            </a:r>
            <a:endParaRPr lang="en-US" sz="2000" b="1" kern="3000" spc="-300" dirty="0">
              <a:solidFill>
                <a:schemeClr val="bg1"/>
              </a:solidFill>
              <a:latin typeface="Novecento wide Book" pitchFamily="50" charset="0"/>
            </a:endParaRPr>
          </a:p>
        </p:txBody>
      </p:sp>
      <p:sp>
        <p:nvSpPr>
          <p:cNvPr id="10" name="Footer Placeholder 1"/>
          <p:cNvSpPr>
            <a:spLocks noGrp="1"/>
          </p:cNvSpPr>
          <p:nvPr>
            <p:ph type="ftr" sz="quarter" idx="11"/>
          </p:nvPr>
        </p:nvSpPr>
        <p:spPr>
          <a:xfrm>
            <a:off x="3031547" y="6493915"/>
            <a:ext cx="3086100" cy="365125"/>
          </a:xfrm>
        </p:spPr>
        <p:txBody>
          <a:bodyPr/>
          <a:lstStyle/>
          <a:p>
            <a:r>
              <a:rPr lang="en-US" dirty="0" smtClean="0"/>
              <a:t>MESHCOALITION.ORG</a:t>
            </a:r>
          </a:p>
          <a:p>
            <a:r>
              <a:rPr lang="en-US" dirty="0" smtClean="0"/>
              <a:t>ACCLIVITY ASSOCIATES.COM</a:t>
            </a:r>
            <a:endParaRPr lang="en-US" dirty="0"/>
          </a:p>
        </p:txBody>
      </p:sp>
    </p:spTree>
    <p:extLst>
      <p:ext uri="{BB962C8B-B14F-4D97-AF65-F5344CB8AC3E}">
        <p14:creationId xmlns:p14="http://schemas.microsoft.com/office/powerpoint/2010/main" val="223623039"/>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BC76541-8025-44CA-B826-B658ABE4F0B5}" type="slidenum">
              <a:rPr lang="en-US" smtClean="0"/>
              <a:pPr/>
              <a:t>11</a:t>
            </a:fld>
            <a:endParaRPr lang="en-US"/>
          </a:p>
        </p:txBody>
      </p:sp>
      <p:sp>
        <p:nvSpPr>
          <p:cNvPr id="4" name="TextBox 3"/>
          <p:cNvSpPr txBox="1"/>
          <p:nvPr/>
        </p:nvSpPr>
        <p:spPr>
          <a:xfrm>
            <a:off x="0" y="45720"/>
            <a:ext cx="9144000" cy="923330"/>
          </a:xfrm>
          <a:prstGeom prst="rect">
            <a:avLst/>
          </a:prstGeom>
          <a:solidFill>
            <a:schemeClr val="accent2"/>
          </a:solidFill>
        </p:spPr>
        <p:txBody>
          <a:bodyPr wrap="none" rtlCol="0">
            <a:spAutoFit/>
          </a:bodyPr>
          <a:lstStyle/>
          <a:p>
            <a:pPr algn="ctr"/>
            <a:r>
              <a:rPr lang="en-US" sz="5400" b="1" kern="3000" spc="-300" dirty="0" smtClean="0">
                <a:solidFill>
                  <a:schemeClr val="bg1"/>
                </a:solidFill>
                <a:latin typeface="Novecento wide Book" pitchFamily="50" charset="0"/>
              </a:rPr>
              <a:t>Ebola / SARS / MERS/ H1N1</a:t>
            </a:r>
            <a:endParaRPr lang="en-US" sz="5400" b="1" kern="3000" spc="-300" dirty="0">
              <a:solidFill>
                <a:schemeClr val="bg1"/>
              </a:solidFill>
              <a:latin typeface="Novecento wide Book" pitchFamily="50" charset="0"/>
            </a:endParaRPr>
          </a:p>
        </p:txBody>
      </p:sp>
      <p:sp>
        <p:nvSpPr>
          <p:cNvPr id="16" name="TextBox 15"/>
          <p:cNvSpPr txBox="1"/>
          <p:nvPr/>
        </p:nvSpPr>
        <p:spPr>
          <a:xfrm>
            <a:off x="208978" y="6457890"/>
            <a:ext cx="2972659" cy="400110"/>
          </a:xfrm>
          <a:prstGeom prst="rect">
            <a:avLst/>
          </a:prstGeom>
          <a:solidFill>
            <a:schemeClr val="accent2"/>
          </a:solidFill>
        </p:spPr>
        <p:txBody>
          <a:bodyPr wrap="square" rtlCol="0">
            <a:spAutoFit/>
          </a:bodyPr>
          <a:lstStyle/>
          <a:p>
            <a:pPr algn="ctr"/>
            <a:r>
              <a:rPr lang="en-US" sz="2000" b="1" kern="3000" spc="-300" dirty="0" smtClean="0">
                <a:solidFill>
                  <a:schemeClr val="bg1"/>
                </a:solidFill>
                <a:latin typeface="Novecento wide Book" pitchFamily="50" charset="0"/>
              </a:rPr>
              <a:t>BETTER TOGETHER</a:t>
            </a:r>
            <a:endParaRPr lang="en-US" sz="2000" b="1" kern="3000" spc="-300" dirty="0">
              <a:solidFill>
                <a:schemeClr val="bg1"/>
              </a:solidFill>
              <a:latin typeface="Novecento wide Book" pitchFamily="50" charset="0"/>
            </a:endParaRPr>
          </a:p>
        </p:txBody>
      </p:sp>
      <p:sp>
        <p:nvSpPr>
          <p:cNvPr id="9" name="Rectangle 8"/>
          <p:cNvSpPr/>
          <p:nvPr/>
        </p:nvSpPr>
        <p:spPr>
          <a:xfrm>
            <a:off x="259452" y="1544206"/>
            <a:ext cx="8657526" cy="3539430"/>
          </a:xfrm>
          <a:prstGeom prst="rect">
            <a:avLst/>
          </a:prstGeom>
        </p:spPr>
        <p:txBody>
          <a:bodyPr wrap="square">
            <a:spAutoFit/>
          </a:bodyPr>
          <a:lstStyle/>
          <a:p>
            <a:pPr marL="457200" indent="-457200">
              <a:buFont typeface="Arial"/>
              <a:buChar char="•"/>
            </a:pPr>
            <a:r>
              <a:rPr lang="en-US" sz="3200" dirty="0">
                <a:solidFill>
                  <a:srgbClr val="000000"/>
                </a:solidFill>
                <a:latin typeface="Arial"/>
                <a:cs typeface="Arial"/>
              </a:rPr>
              <a:t>O</a:t>
            </a:r>
            <a:r>
              <a:rPr lang="en-US" sz="3200" dirty="0" smtClean="0">
                <a:solidFill>
                  <a:srgbClr val="000000"/>
                </a:solidFill>
                <a:latin typeface="Arial"/>
                <a:cs typeface="Arial"/>
              </a:rPr>
              <a:t>ne </a:t>
            </a:r>
            <a:r>
              <a:rPr lang="en-US" sz="3200" dirty="0">
                <a:solidFill>
                  <a:srgbClr val="000000"/>
                </a:solidFill>
                <a:latin typeface="Arial"/>
                <a:cs typeface="Arial"/>
              </a:rPr>
              <a:t>patient denies 99.9% for 8 days</a:t>
            </a:r>
            <a:endParaRPr lang="en-US" sz="3200" dirty="0">
              <a:latin typeface="Arial"/>
              <a:cs typeface="Arial"/>
            </a:endParaRPr>
          </a:p>
          <a:p>
            <a:pPr marL="457200" indent="-457200">
              <a:buFont typeface="Arial"/>
              <a:buChar char="•"/>
            </a:pPr>
            <a:r>
              <a:rPr lang="en-US" sz="3200" dirty="0">
                <a:solidFill>
                  <a:srgbClr val="000000"/>
                </a:solidFill>
                <a:latin typeface="Arial"/>
                <a:cs typeface="Arial"/>
              </a:rPr>
              <a:t>P</a:t>
            </a:r>
            <a:r>
              <a:rPr lang="en-US" sz="3200" dirty="0" smtClean="0">
                <a:solidFill>
                  <a:srgbClr val="000000"/>
                </a:solidFill>
                <a:latin typeface="Arial"/>
                <a:cs typeface="Arial"/>
              </a:rPr>
              <a:t>ublic </a:t>
            </a:r>
            <a:r>
              <a:rPr lang="en-US" sz="3200" dirty="0">
                <a:solidFill>
                  <a:srgbClr val="000000"/>
                </a:solidFill>
                <a:latin typeface="Arial"/>
                <a:cs typeface="Arial"/>
              </a:rPr>
              <a:t>health is a small component</a:t>
            </a:r>
            <a:endParaRPr lang="en-US" sz="3200" dirty="0">
              <a:latin typeface="Arial"/>
              <a:cs typeface="Arial"/>
            </a:endParaRPr>
          </a:p>
          <a:p>
            <a:pPr marL="457200" indent="-457200">
              <a:buFont typeface="Arial"/>
              <a:buChar char="•"/>
            </a:pPr>
            <a:r>
              <a:rPr lang="en-US" sz="3200" dirty="0">
                <a:solidFill>
                  <a:srgbClr val="000000"/>
                </a:solidFill>
                <a:latin typeface="Arial"/>
                <a:cs typeface="Arial"/>
              </a:rPr>
              <a:t>O</a:t>
            </a:r>
            <a:r>
              <a:rPr lang="en-US" sz="3200" dirty="0" smtClean="0">
                <a:solidFill>
                  <a:srgbClr val="000000"/>
                </a:solidFill>
                <a:latin typeface="Arial"/>
                <a:cs typeface="Arial"/>
              </a:rPr>
              <a:t>wners </a:t>
            </a:r>
            <a:r>
              <a:rPr lang="en-US" sz="3200" dirty="0">
                <a:solidFill>
                  <a:srgbClr val="000000"/>
                </a:solidFill>
                <a:latin typeface="Arial"/>
                <a:cs typeface="Arial"/>
              </a:rPr>
              <a:t>and operators (Parkland lost $750M in its ER last year; </a:t>
            </a:r>
            <a:r>
              <a:rPr lang="en-US" sz="3200" dirty="0" smtClean="0">
                <a:solidFill>
                  <a:srgbClr val="000000"/>
                </a:solidFill>
                <a:latin typeface="Arial"/>
                <a:cs typeface="Arial"/>
              </a:rPr>
              <a:t>$</a:t>
            </a:r>
            <a:r>
              <a:rPr lang="en-US" sz="3200" dirty="0">
                <a:solidFill>
                  <a:srgbClr val="000000"/>
                </a:solidFill>
                <a:latin typeface="Arial"/>
                <a:cs typeface="Arial"/>
              </a:rPr>
              <a:t>2</a:t>
            </a:r>
            <a:r>
              <a:rPr lang="en-US" sz="3200" dirty="0" smtClean="0">
                <a:solidFill>
                  <a:srgbClr val="000000"/>
                </a:solidFill>
                <a:latin typeface="Arial"/>
                <a:cs typeface="Arial"/>
              </a:rPr>
              <a:t>B+ “wasted” </a:t>
            </a:r>
            <a:r>
              <a:rPr lang="en-US" sz="3200" dirty="0">
                <a:solidFill>
                  <a:srgbClr val="000000"/>
                </a:solidFill>
                <a:latin typeface="Arial"/>
                <a:cs typeface="Arial"/>
              </a:rPr>
              <a:t>in </a:t>
            </a:r>
            <a:r>
              <a:rPr lang="en-US" sz="3200" dirty="0" smtClean="0">
                <a:solidFill>
                  <a:srgbClr val="000000"/>
                </a:solidFill>
                <a:latin typeface="Arial"/>
                <a:cs typeface="Arial"/>
              </a:rPr>
              <a:t>U.S. Ebola </a:t>
            </a:r>
            <a:r>
              <a:rPr lang="en-US" sz="3200" dirty="0">
                <a:solidFill>
                  <a:srgbClr val="000000"/>
                </a:solidFill>
                <a:latin typeface="Arial"/>
                <a:cs typeface="Arial"/>
              </a:rPr>
              <a:t>preparation)</a:t>
            </a:r>
            <a:endParaRPr lang="en-US" sz="3200" dirty="0">
              <a:latin typeface="Arial"/>
              <a:cs typeface="Arial"/>
            </a:endParaRPr>
          </a:p>
          <a:p>
            <a:pPr marL="457200" indent="-457200">
              <a:buFont typeface="Arial"/>
              <a:buChar char="•"/>
            </a:pPr>
            <a:r>
              <a:rPr lang="en-US" sz="3200" dirty="0">
                <a:solidFill>
                  <a:srgbClr val="000000"/>
                </a:solidFill>
                <a:latin typeface="Arial"/>
                <a:cs typeface="Arial"/>
              </a:rPr>
              <a:t>W</a:t>
            </a:r>
            <a:r>
              <a:rPr lang="en-US" sz="3200" dirty="0" smtClean="0">
                <a:solidFill>
                  <a:srgbClr val="000000"/>
                </a:solidFill>
                <a:latin typeface="Arial"/>
                <a:cs typeface="Arial"/>
              </a:rPr>
              <a:t>orkers </a:t>
            </a:r>
            <a:r>
              <a:rPr lang="en-US" sz="3200" dirty="0">
                <a:solidFill>
                  <a:srgbClr val="000000"/>
                </a:solidFill>
                <a:latin typeface="Arial"/>
                <a:cs typeface="Arial"/>
              </a:rPr>
              <a:t>(maids, security guards in SARS; teachers in Katrina)</a:t>
            </a:r>
            <a:endParaRPr lang="en-US" sz="3200" dirty="0" smtClean="0">
              <a:solidFill>
                <a:srgbClr val="000000"/>
              </a:solidFill>
              <a:latin typeface="Arial"/>
              <a:cs typeface="Arial"/>
            </a:endParaRPr>
          </a:p>
        </p:txBody>
      </p:sp>
      <p:sp>
        <p:nvSpPr>
          <p:cNvPr id="8" name="Footer Placeholder 1"/>
          <p:cNvSpPr>
            <a:spLocks noGrp="1"/>
          </p:cNvSpPr>
          <p:nvPr>
            <p:ph type="ftr" sz="quarter" idx="11"/>
          </p:nvPr>
        </p:nvSpPr>
        <p:spPr>
          <a:xfrm>
            <a:off x="3031547" y="6493915"/>
            <a:ext cx="3086100" cy="365125"/>
          </a:xfrm>
        </p:spPr>
        <p:txBody>
          <a:bodyPr/>
          <a:lstStyle/>
          <a:p>
            <a:r>
              <a:rPr lang="en-US" dirty="0" smtClean="0"/>
              <a:t>MESHCOALITION.ORG</a:t>
            </a:r>
          </a:p>
          <a:p>
            <a:r>
              <a:rPr lang="en-US" dirty="0" smtClean="0"/>
              <a:t>ACCLIVITY ASSOCIATES.COM</a:t>
            </a:r>
            <a:endParaRPr lang="en-US" dirty="0"/>
          </a:p>
        </p:txBody>
      </p:sp>
    </p:spTree>
    <p:extLst>
      <p:ext uri="{BB962C8B-B14F-4D97-AF65-F5344CB8AC3E}">
        <p14:creationId xmlns:p14="http://schemas.microsoft.com/office/powerpoint/2010/main" val="2566848342"/>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BC76541-8025-44CA-B826-B658ABE4F0B5}" type="slidenum">
              <a:rPr lang="en-US" smtClean="0"/>
              <a:pPr/>
              <a:t>12</a:t>
            </a:fld>
            <a:endParaRPr lang="en-US"/>
          </a:p>
        </p:txBody>
      </p:sp>
      <p:sp>
        <p:nvSpPr>
          <p:cNvPr id="4" name="TextBox 3"/>
          <p:cNvSpPr txBox="1"/>
          <p:nvPr/>
        </p:nvSpPr>
        <p:spPr>
          <a:xfrm>
            <a:off x="0" y="45720"/>
            <a:ext cx="9144000" cy="923330"/>
          </a:xfrm>
          <a:prstGeom prst="rect">
            <a:avLst/>
          </a:prstGeom>
          <a:solidFill>
            <a:schemeClr val="accent2"/>
          </a:solidFill>
        </p:spPr>
        <p:txBody>
          <a:bodyPr wrap="none" rtlCol="0">
            <a:spAutoFit/>
          </a:bodyPr>
          <a:lstStyle/>
          <a:p>
            <a:pPr algn="ctr"/>
            <a:r>
              <a:rPr lang="en-US" sz="5400" b="1" kern="3000" spc="-300" dirty="0" smtClean="0">
                <a:solidFill>
                  <a:schemeClr val="bg1"/>
                </a:solidFill>
                <a:latin typeface="Novecento wide Book" pitchFamily="50" charset="0"/>
              </a:rPr>
              <a:t>Obesity &amp; Chronic Disease</a:t>
            </a:r>
            <a:endParaRPr lang="en-US" sz="5400" b="1" kern="3000" spc="-300" dirty="0">
              <a:solidFill>
                <a:schemeClr val="bg1"/>
              </a:solidFill>
              <a:latin typeface="Novecento wide Book" pitchFamily="50" charset="0"/>
            </a:endParaRPr>
          </a:p>
        </p:txBody>
      </p:sp>
      <p:sp>
        <p:nvSpPr>
          <p:cNvPr id="16" name="TextBox 15"/>
          <p:cNvSpPr txBox="1"/>
          <p:nvPr/>
        </p:nvSpPr>
        <p:spPr>
          <a:xfrm>
            <a:off x="208978" y="6457890"/>
            <a:ext cx="2972659" cy="400110"/>
          </a:xfrm>
          <a:prstGeom prst="rect">
            <a:avLst/>
          </a:prstGeom>
          <a:solidFill>
            <a:schemeClr val="accent2"/>
          </a:solidFill>
        </p:spPr>
        <p:txBody>
          <a:bodyPr wrap="square" rtlCol="0">
            <a:spAutoFit/>
          </a:bodyPr>
          <a:lstStyle/>
          <a:p>
            <a:pPr algn="ctr"/>
            <a:r>
              <a:rPr lang="en-US" sz="2000" b="1" kern="3000" spc="-300" dirty="0" smtClean="0">
                <a:solidFill>
                  <a:schemeClr val="bg1"/>
                </a:solidFill>
                <a:latin typeface="Novecento wide Book" pitchFamily="50" charset="0"/>
              </a:rPr>
              <a:t>BETTER TOGETHER</a:t>
            </a:r>
            <a:endParaRPr lang="en-US" sz="2000" b="1" kern="3000" spc="-300" dirty="0">
              <a:solidFill>
                <a:schemeClr val="bg1"/>
              </a:solidFill>
              <a:latin typeface="Novecento wide Book" pitchFamily="50" charset="0"/>
            </a:endParaRPr>
          </a:p>
        </p:txBody>
      </p:sp>
      <p:sp>
        <p:nvSpPr>
          <p:cNvPr id="9" name="Rectangle 8"/>
          <p:cNvSpPr/>
          <p:nvPr/>
        </p:nvSpPr>
        <p:spPr>
          <a:xfrm>
            <a:off x="259452" y="1544206"/>
            <a:ext cx="8657526" cy="3046988"/>
          </a:xfrm>
          <a:prstGeom prst="rect">
            <a:avLst/>
          </a:prstGeom>
        </p:spPr>
        <p:txBody>
          <a:bodyPr wrap="square">
            <a:spAutoFit/>
          </a:bodyPr>
          <a:lstStyle/>
          <a:p>
            <a:pPr marL="457200" indent="-457200">
              <a:buFont typeface="Arial"/>
              <a:buChar char="•"/>
            </a:pPr>
            <a:r>
              <a:rPr lang="en-US" sz="3200" dirty="0">
                <a:solidFill>
                  <a:srgbClr val="000000"/>
                </a:solidFill>
                <a:latin typeface="Arial"/>
                <a:cs typeface="Arial"/>
              </a:rPr>
              <a:t>H</a:t>
            </a:r>
            <a:r>
              <a:rPr lang="en-US" sz="3200" dirty="0" smtClean="0">
                <a:solidFill>
                  <a:srgbClr val="000000"/>
                </a:solidFill>
                <a:latin typeface="Arial"/>
                <a:cs typeface="Arial"/>
              </a:rPr>
              <a:t>igh </a:t>
            </a:r>
            <a:r>
              <a:rPr lang="en-US" sz="3200" dirty="0">
                <a:solidFill>
                  <a:srgbClr val="000000"/>
                </a:solidFill>
                <a:latin typeface="Arial"/>
                <a:cs typeface="Arial"/>
              </a:rPr>
              <a:t>correlation with </a:t>
            </a:r>
            <a:r>
              <a:rPr lang="en-US" sz="3200" dirty="0" smtClean="0">
                <a:solidFill>
                  <a:srgbClr val="000000"/>
                </a:solidFill>
                <a:latin typeface="Arial"/>
                <a:cs typeface="Arial"/>
              </a:rPr>
              <a:t>poverty (133 million Americans live with one or more chronic diseases means a high level of vulnerability)</a:t>
            </a:r>
            <a:endParaRPr lang="en-US" sz="3200" dirty="0">
              <a:latin typeface="Arial"/>
              <a:cs typeface="Arial"/>
            </a:endParaRPr>
          </a:p>
          <a:p>
            <a:pPr marL="457200" indent="-457200">
              <a:buFont typeface="Arial"/>
              <a:buChar char="•"/>
            </a:pPr>
            <a:r>
              <a:rPr lang="en-US" sz="3200" dirty="0">
                <a:solidFill>
                  <a:srgbClr val="000000"/>
                </a:solidFill>
                <a:latin typeface="Arial"/>
                <a:cs typeface="Arial"/>
              </a:rPr>
              <a:t>H</a:t>
            </a:r>
            <a:r>
              <a:rPr lang="en-US" sz="3200" dirty="0" smtClean="0">
                <a:solidFill>
                  <a:srgbClr val="000000"/>
                </a:solidFill>
                <a:latin typeface="Arial"/>
                <a:cs typeface="Arial"/>
              </a:rPr>
              <a:t>ousing stock is fragile</a:t>
            </a:r>
            <a:endParaRPr lang="en-US" sz="3200" dirty="0">
              <a:latin typeface="Arial"/>
              <a:cs typeface="Arial"/>
            </a:endParaRPr>
          </a:p>
          <a:p>
            <a:pPr marL="457200" indent="-457200">
              <a:buFont typeface="Arial"/>
              <a:buChar char="•"/>
            </a:pPr>
            <a:r>
              <a:rPr lang="en-US" sz="3200" dirty="0">
                <a:solidFill>
                  <a:srgbClr val="000000"/>
                </a:solidFill>
                <a:latin typeface="Arial"/>
                <a:cs typeface="Arial"/>
              </a:rPr>
              <a:t>G</a:t>
            </a:r>
            <a:r>
              <a:rPr lang="en-US" sz="3200" dirty="0" smtClean="0">
                <a:solidFill>
                  <a:srgbClr val="000000"/>
                </a:solidFill>
                <a:latin typeface="Arial"/>
                <a:cs typeface="Arial"/>
              </a:rPr>
              <a:t>enerational </a:t>
            </a:r>
            <a:r>
              <a:rPr lang="en-US" sz="3200" dirty="0">
                <a:solidFill>
                  <a:srgbClr val="000000"/>
                </a:solidFill>
                <a:latin typeface="Arial"/>
                <a:cs typeface="Arial"/>
              </a:rPr>
              <a:t>food insecurity</a:t>
            </a:r>
            <a:endParaRPr lang="en-US" sz="3200" dirty="0">
              <a:latin typeface="Arial"/>
              <a:cs typeface="Arial"/>
            </a:endParaRPr>
          </a:p>
          <a:p>
            <a:pPr marL="457200" indent="-457200">
              <a:buFont typeface="Arial"/>
              <a:buChar char="•"/>
            </a:pPr>
            <a:r>
              <a:rPr lang="en-US" sz="3200" dirty="0">
                <a:solidFill>
                  <a:srgbClr val="000000"/>
                </a:solidFill>
                <a:latin typeface="Arial"/>
                <a:cs typeface="Arial"/>
              </a:rPr>
              <a:t>H</a:t>
            </a:r>
            <a:r>
              <a:rPr lang="en-US" sz="3200" dirty="0" smtClean="0">
                <a:solidFill>
                  <a:srgbClr val="000000"/>
                </a:solidFill>
                <a:latin typeface="Arial"/>
                <a:cs typeface="Arial"/>
              </a:rPr>
              <a:t>PAI</a:t>
            </a:r>
            <a:r>
              <a:rPr lang="en-US" sz="3200" dirty="0">
                <a:solidFill>
                  <a:srgbClr val="000000"/>
                </a:solidFill>
                <a:latin typeface="Arial"/>
                <a:cs typeface="Arial"/>
              </a:rPr>
              <a:t>, cost of eggs and monitoring workers</a:t>
            </a:r>
            <a:endParaRPr lang="en-US" sz="3200" dirty="0" smtClean="0">
              <a:solidFill>
                <a:srgbClr val="000000"/>
              </a:solidFill>
              <a:latin typeface="Arial"/>
              <a:cs typeface="Arial"/>
            </a:endParaRPr>
          </a:p>
        </p:txBody>
      </p:sp>
      <p:sp>
        <p:nvSpPr>
          <p:cNvPr id="8" name="Footer Placeholder 1"/>
          <p:cNvSpPr>
            <a:spLocks noGrp="1"/>
          </p:cNvSpPr>
          <p:nvPr>
            <p:ph type="ftr" sz="quarter" idx="11"/>
          </p:nvPr>
        </p:nvSpPr>
        <p:spPr>
          <a:xfrm>
            <a:off x="3031547" y="6493915"/>
            <a:ext cx="3086100" cy="365125"/>
          </a:xfrm>
        </p:spPr>
        <p:txBody>
          <a:bodyPr/>
          <a:lstStyle/>
          <a:p>
            <a:r>
              <a:rPr lang="en-US" dirty="0" smtClean="0"/>
              <a:t>MESHCOALITION.ORG</a:t>
            </a:r>
          </a:p>
          <a:p>
            <a:r>
              <a:rPr lang="en-US" dirty="0" smtClean="0"/>
              <a:t>ACCLIVITY ASSOCIATES.COM</a:t>
            </a:r>
            <a:endParaRPr lang="en-US" dirty="0"/>
          </a:p>
        </p:txBody>
      </p:sp>
    </p:spTree>
    <p:extLst>
      <p:ext uri="{BB962C8B-B14F-4D97-AF65-F5344CB8AC3E}">
        <p14:creationId xmlns:p14="http://schemas.microsoft.com/office/powerpoint/2010/main" val="2566848342"/>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BC76541-8025-44CA-B826-B658ABE4F0B5}" type="slidenum">
              <a:rPr lang="en-US" smtClean="0"/>
              <a:pPr/>
              <a:t>13</a:t>
            </a:fld>
            <a:endParaRPr lang="en-US"/>
          </a:p>
        </p:txBody>
      </p:sp>
      <p:sp>
        <p:nvSpPr>
          <p:cNvPr id="4" name="TextBox 3"/>
          <p:cNvSpPr txBox="1"/>
          <p:nvPr/>
        </p:nvSpPr>
        <p:spPr>
          <a:xfrm>
            <a:off x="0" y="45720"/>
            <a:ext cx="9144000" cy="923330"/>
          </a:xfrm>
          <a:prstGeom prst="rect">
            <a:avLst/>
          </a:prstGeom>
          <a:solidFill>
            <a:schemeClr val="accent2"/>
          </a:solidFill>
        </p:spPr>
        <p:txBody>
          <a:bodyPr wrap="none" rtlCol="0">
            <a:spAutoFit/>
          </a:bodyPr>
          <a:lstStyle/>
          <a:p>
            <a:pPr algn="ctr"/>
            <a:r>
              <a:rPr lang="en-US" sz="5400" b="1" kern="3000" spc="-300" dirty="0" smtClean="0">
                <a:solidFill>
                  <a:schemeClr val="bg1"/>
                </a:solidFill>
                <a:latin typeface="Novecento wide Book" pitchFamily="50" charset="0"/>
              </a:rPr>
              <a:t>Hurricane Katrina</a:t>
            </a:r>
            <a:endParaRPr lang="en-US" sz="5400" b="1" kern="3000" spc="-300" dirty="0">
              <a:solidFill>
                <a:schemeClr val="bg1"/>
              </a:solidFill>
              <a:latin typeface="Novecento wide Book" pitchFamily="50" charset="0"/>
            </a:endParaRPr>
          </a:p>
        </p:txBody>
      </p:sp>
      <p:sp>
        <p:nvSpPr>
          <p:cNvPr id="16" name="TextBox 15"/>
          <p:cNvSpPr txBox="1"/>
          <p:nvPr/>
        </p:nvSpPr>
        <p:spPr>
          <a:xfrm>
            <a:off x="208978" y="6457890"/>
            <a:ext cx="2972659" cy="400110"/>
          </a:xfrm>
          <a:prstGeom prst="rect">
            <a:avLst/>
          </a:prstGeom>
          <a:solidFill>
            <a:schemeClr val="accent2"/>
          </a:solidFill>
        </p:spPr>
        <p:txBody>
          <a:bodyPr wrap="square" rtlCol="0">
            <a:spAutoFit/>
          </a:bodyPr>
          <a:lstStyle/>
          <a:p>
            <a:pPr algn="ctr"/>
            <a:r>
              <a:rPr lang="en-US" sz="2000" b="1" kern="3000" spc="-300" dirty="0" smtClean="0">
                <a:solidFill>
                  <a:schemeClr val="bg1"/>
                </a:solidFill>
                <a:latin typeface="Novecento wide Book" pitchFamily="50" charset="0"/>
              </a:rPr>
              <a:t>BETTER TOGETHER</a:t>
            </a:r>
            <a:endParaRPr lang="en-US" sz="2000" b="1" kern="3000" spc="-300" dirty="0">
              <a:solidFill>
                <a:schemeClr val="bg1"/>
              </a:solidFill>
              <a:latin typeface="Novecento wide Book" pitchFamily="50" charset="0"/>
            </a:endParaRPr>
          </a:p>
        </p:txBody>
      </p:sp>
      <p:sp>
        <p:nvSpPr>
          <p:cNvPr id="9" name="Rectangle 8"/>
          <p:cNvSpPr/>
          <p:nvPr/>
        </p:nvSpPr>
        <p:spPr>
          <a:xfrm>
            <a:off x="259452" y="1544206"/>
            <a:ext cx="8657526" cy="2554545"/>
          </a:xfrm>
          <a:prstGeom prst="rect">
            <a:avLst/>
          </a:prstGeom>
        </p:spPr>
        <p:txBody>
          <a:bodyPr wrap="square">
            <a:spAutoFit/>
          </a:bodyPr>
          <a:lstStyle/>
          <a:p>
            <a:pPr marL="342900" indent="-342900">
              <a:buFont typeface="Arial"/>
              <a:buChar char="•"/>
            </a:pPr>
            <a:r>
              <a:rPr lang="en-US" sz="3200" dirty="0">
                <a:solidFill>
                  <a:srgbClr val="000000"/>
                </a:solidFill>
                <a:latin typeface="Arial"/>
                <a:cs typeface="Arial"/>
              </a:rPr>
              <a:t>C</a:t>
            </a:r>
            <a:r>
              <a:rPr lang="en-US" sz="3200" dirty="0" smtClean="0">
                <a:solidFill>
                  <a:srgbClr val="000000"/>
                </a:solidFill>
                <a:latin typeface="Arial"/>
                <a:cs typeface="Arial"/>
              </a:rPr>
              <a:t>hanged </a:t>
            </a:r>
            <a:r>
              <a:rPr lang="en-US" sz="3200" dirty="0">
                <a:solidFill>
                  <a:srgbClr val="000000"/>
                </a:solidFill>
                <a:latin typeface="Arial"/>
                <a:cs typeface="Arial"/>
              </a:rPr>
              <a:t>health care in many communities</a:t>
            </a:r>
            <a:endParaRPr lang="en-US" sz="3200" dirty="0">
              <a:latin typeface="Arial"/>
              <a:cs typeface="Arial"/>
            </a:endParaRPr>
          </a:p>
          <a:p>
            <a:pPr marL="342900" indent="-342900">
              <a:buFont typeface="Arial"/>
              <a:buChar char="•"/>
            </a:pPr>
            <a:r>
              <a:rPr lang="en-US" sz="3200" dirty="0">
                <a:solidFill>
                  <a:srgbClr val="000000"/>
                </a:solidFill>
                <a:latin typeface="Arial"/>
                <a:cs typeface="Arial"/>
              </a:rPr>
              <a:t>C</a:t>
            </a:r>
            <a:r>
              <a:rPr lang="en-US" sz="3200" dirty="0" smtClean="0">
                <a:solidFill>
                  <a:srgbClr val="000000"/>
                </a:solidFill>
                <a:latin typeface="Arial"/>
                <a:cs typeface="Arial"/>
              </a:rPr>
              <a:t>hanged </a:t>
            </a:r>
            <a:r>
              <a:rPr lang="en-US" sz="3200" dirty="0">
                <a:solidFill>
                  <a:srgbClr val="000000"/>
                </a:solidFill>
                <a:latin typeface="Arial"/>
                <a:cs typeface="Arial"/>
              </a:rPr>
              <a:t>demography in some</a:t>
            </a:r>
            <a:endParaRPr lang="en-US" sz="3200" dirty="0">
              <a:latin typeface="Arial"/>
              <a:cs typeface="Arial"/>
            </a:endParaRPr>
          </a:p>
          <a:p>
            <a:pPr marL="342900" indent="-342900">
              <a:buFont typeface="Arial"/>
              <a:buChar char="•"/>
            </a:pPr>
            <a:r>
              <a:rPr lang="en-US" sz="3200" dirty="0">
                <a:solidFill>
                  <a:srgbClr val="000000"/>
                </a:solidFill>
                <a:latin typeface="Arial"/>
                <a:cs typeface="Arial"/>
              </a:rPr>
              <a:t>A</a:t>
            </a:r>
            <a:r>
              <a:rPr lang="en-US" sz="3200" dirty="0" smtClean="0">
                <a:solidFill>
                  <a:srgbClr val="000000"/>
                </a:solidFill>
                <a:latin typeface="Arial"/>
                <a:cs typeface="Arial"/>
              </a:rPr>
              <a:t>ltered </a:t>
            </a:r>
            <a:r>
              <a:rPr lang="en-US" sz="3200" dirty="0">
                <a:solidFill>
                  <a:srgbClr val="000000"/>
                </a:solidFill>
                <a:latin typeface="Arial"/>
                <a:cs typeface="Arial"/>
              </a:rPr>
              <a:t>our sense of community</a:t>
            </a:r>
            <a:endParaRPr lang="en-US" sz="3200" dirty="0">
              <a:latin typeface="Arial"/>
              <a:cs typeface="Arial"/>
            </a:endParaRPr>
          </a:p>
          <a:p>
            <a:pPr marL="342900" indent="-342900">
              <a:buFont typeface="Arial"/>
              <a:buChar char="•"/>
            </a:pPr>
            <a:r>
              <a:rPr lang="en-US" sz="3200" dirty="0">
                <a:solidFill>
                  <a:srgbClr val="000000"/>
                </a:solidFill>
                <a:latin typeface="Arial"/>
                <a:cs typeface="Arial"/>
              </a:rPr>
              <a:t>E</a:t>
            </a:r>
            <a:r>
              <a:rPr lang="en-US" sz="3200" dirty="0" smtClean="0">
                <a:solidFill>
                  <a:srgbClr val="000000"/>
                </a:solidFill>
                <a:latin typeface="Arial"/>
                <a:cs typeface="Arial"/>
              </a:rPr>
              <a:t>xistential </a:t>
            </a:r>
            <a:r>
              <a:rPr lang="en-US" sz="3200" dirty="0">
                <a:solidFill>
                  <a:srgbClr val="000000"/>
                </a:solidFill>
                <a:latin typeface="Arial"/>
                <a:cs typeface="Arial"/>
              </a:rPr>
              <a:t>reach</a:t>
            </a:r>
            <a:endParaRPr lang="en-US" sz="3200" dirty="0">
              <a:latin typeface="Arial"/>
              <a:cs typeface="Arial"/>
            </a:endParaRPr>
          </a:p>
          <a:p>
            <a:pPr marL="342900" indent="-342900">
              <a:buFont typeface="Arial"/>
              <a:buChar char="•"/>
            </a:pPr>
            <a:r>
              <a:rPr lang="en-US" sz="3200" dirty="0" err="1" smtClean="0">
                <a:solidFill>
                  <a:srgbClr val="000000"/>
                </a:solidFill>
                <a:latin typeface="Arial"/>
                <a:cs typeface="Arial"/>
              </a:rPr>
              <a:t>Zeitoun</a:t>
            </a:r>
            <a:r>
              <a:rPr lang="en-US" sz="3200" dirty="0" smtClean="0">
                <a:solidFill>
                  <a:srgbClr val="000000"/>
                </a:solidFill>
                <a:latin typeface="Arial"/>
                <a:cs typeface="Arial"/>
              </a:rPr>
              <a:t> </a:t>
            </a:r>
            <a:r>
              <a:rPr lang="en-US" sz="3200" dirty="0" smtClean="0">
                <a:solidFill>
                  <a:srgbClr val="000000"/>
                </a:solidFill>
                <a:latin typeface="Arial"/>
                <a:cs typeface="Arial"/>
              </a:rPr>
              <a:t>(Eggers)</a:t>
            </a:r>
          </a:p>
        </p:txBody>
      </p:sp>
      <p:sp>
        <p:nvSpPr>
          <p:cNvPr id="8" name="Footer Placeholder 1"/>
          <p:cNvSpPr>
            <a:spLocks noGrp="1"/>
          </p:cNvSpPr>
          <p:nvPr>
            <p:ph type="ftr" sz="quarter" idx="11"/>
          </p:nvPr>
        </p:nvSpPr>
        <p:spPr>
          <a:xfrm>
            <a:off x="3031547" y="6493915"/>
            <a:ext cx="3086100" cy="365125"/>
          </a:xfrm>
        </p:spPr>
        <p:txBody>
          <a:bodyPr/>
          <a:lstStyle/>
          <a:p>
            <a:r>
              <a:rPr lang="en-US" dirty="0" smtClean="0"/>
              <a:t>MESHCOALITION.ORG</a:t>
            </a:r>
          </a:p>
          <a:p>
            <a:r>
              <a:rPr lang="en-US" dirty="0" smtClean="0"/>
              <a:t>ACCLIVITY ASSOCIATES.COM</a:t>
            </a:r>
            <a:endParaRPr lang="en-US" dirty="0"/>
          </a:p>
        </p:txBody>
      </p:sp>
    </p:spTree>
    <p:extLst>
      <p:ext uri="{BB962C8B-B14F-4D97-AF65-F5344CB8AC3E}">
        <p14:creationId xmlns:p14="http://schemas.microsoft.com/office/powerpoint/2010/main" val="2566848342"/>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276904" y="2119050"/>
            <a:ext cx="5385833" cy="1200329"/>
          </a:xfrm>
          <a:prstGeom prst="rect">
            <a:avLst/>
          </a:prstGeom>
          <a:noFill/>
        </p:spPr>
        <p:txBody>
          <a:bodyPr wrap="none" rtlCol="0">
            <a:spAutoFit/>
          </a:bodyPr>
          <a:lstStyle/>
          <a:p>
            <a:r>
              <a:rPr lang="en-US" sz="7200" b="1" kern="3000" spc="-300" dirty="0" smtClean="0">
                <a:solidFill>
                  <a:schemeClr val="bg1"/>
                </a:solidFill>
                <a:latin typeface="Novecento wide Book" pitchFamily="50" charset="0"/>
              </a:rPr>
              <a:t>THANK YOU</a:t>
            </a:r>
          </a:p>
        </p:txBody>
      </p:sp>
      <p:sp>
        <p:nvSpPr>
          <p:cNvPr id="6" name="TextBox 5"/>
          <p:cNvSpPr txBox="1"/>
          <p:nvPr/>
        </p:nvSpPr>
        <p:spPr>
          <a:xfrm>
            <a:off x="505979" y="4048254"/>
            <a:ext cx="5943080" cy="2062103"/>
          </a:xfrm>
          <a:prstGeom prst="rect">
            <a:avLst/>
          </a:prstGeom>
          <a:noFill/>
        </p:spPr>
        <p:txBody>
          <a:bodyPr wrap="square" rtlCol="0">
            <a:spAutoFit/>
          </a:bodyPr>
          <a:lstStyle/>
          <a:p>
            <a:r>
              <a:rPr lang="en-US" sz="3200" u="sng" dirty="0">
                <a:hlinkClick r:id="rId2"/>
              </a:rPr>
              <a:t>Will@</a:t>
            </a:r>
            <a:r>
              <a:rPr lang="en-US" sz="3200" u="sng" dirty="0" smtClean="0">
                <a:hlinkClick r:id="rId2"/>
              </a:rPr>
              <a:t>AcclivityAssociates.com</a:t>
            </a:r>
            <a:endParaRPr lang="en-US" sz="3200" u="sng" dirty="0" smtClean="0"/>
          </a:p>
          <a:p>
            <a:endParaRPr lang="en-US" sz="3200" u="sng" dirty="0" smtClean="0"/>
          </a:p>
          <a:p>
            <a:r>
              <a:rPr lang="en-US" sz="3200" kern="3000" spc="30" dirty="0" smtClean="0">
                <a:solidFill>
                  <a:schemeClr val="bg1"/>
                </a:solidFill>
                <a:latin typeface="Museo 300" pitchFamily="50" charset="0"/>
                <a:hlinkClick r:id="rId3"/>
              </a:rPr>
              <a:t>tstephens@meshcoalition.org</a:t>
            </a:r>
            <a:endParaRPr lang="en-US" sz="3200" kern="3000" spc="30" dirty="0" smtClean="0">
              <a:solidFill>
                <a:schemeClr val="bg1"/>
              </a:solidFill>
              <a:latin typeface="Museo 300" pitchFamily="50" charset="0"/>
            </a:endParaRPr>
          </a:p>
          <a:p>
            <a:endParaRPr lang="en-US" sz="3200" kern="3000" spc="30" dirty="0">
              <a:solidFill>
                <a:schemeClr val="bg1"/>
              </a:solidFill>
              <a:latin typeface="Museo 300" pitchFamily="50" charset="0"/>
            </a:endParaRPr>
          </a:p>
        </p:txBody>
      </p:sp>
      <p:sp>
        <p:nvSpPr>
          <p:cNvPr id="8" name="Footer Placeholder 1"/>
          <p:cNvSpPr>
            <a:spLocks noGrp="1"/>
          </p:cNvSpPr>
          <p:nvPr>
            <p:ph type="ftr" sz="quarter" idx="11"/>
          </p:nvPr>
        </p:nvSpPr>
        <p:spPr>
          <a:xfrm>
            <a:off x="3031547" y="6493915"/>
            <a:ext cx="3086100" cy="365125"/>
          </a:xfrm>
        </p:spPr>
        <p:txBody>
          <a:bodyPr/>
          <a:lstStyle/>
          <a:p>
            <a:r>
              <a:rPr lang="en-US" dirty="0" smtClean="0"/>
              <a:t>MESHCOALITION.ORG</a:t>
            </a:r>
          </a:p>
          <a:p>
            <a:r>
              <a:rPr lang="en-US" dirty="0" smtClean="0"/>
              <a:t>ACCLIVITY ASSOCIATES.COM</a:t>
            </a:r>
            <a:endParaRPr lang="en-US" dirty="0"/>
          </a:p>
        </p:txBody>
      </p:sp>
    </p:spTree>
    <p:extLst>
      <p:ext uri="{BB962C8B-B14F-4D97-AF65-F5344CB8AC3E}">
        <p14:creationId xmlns:p14="http://schemas.microsoft.com/office/powerpoint/2010/main" val="4109310499"/>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4870</TotalTime>
  <Words>1039</Words>
  <Application>Microsoft Macintosh PowerPoint</Application>
  <PresentationFormat>On-screen Show (4:3)</PresentationFormat>
  <Paragraphs>141</Paragraphs>
  <Slides>14</Slides>
  <Notes>9</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Kaixer</dc:creator>
  <cp:lastModifiedBy>William Meyer</cp:lastModifiedBy>
  <cp:revision>62</cp:revision>
  <dcterms:created xsi:type="dcterms:W3CDTF">2013-04-29T07:34:46Z</dcterms:created>
  <dcterms:modified xsi:type="dcterms:W3CDTF">2015-06-24T20:49:24Z</dcterms:modified>
</cp:coreProperties>
</file>