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</p:sldMasterIdLst>
  <p:sldIdLst>
    <p:sldId id="256" r:id="rId3"/>
    <p:sldId id="258" r:id="rId4"/>
    <p:sldId id="257" r:id="rId5"/>
    <p:sldId id="259" r:id="rId6"/>
    <p:sldId id="271" r:id="rId7"/>
    <p:sldId id="264" r:id="rId8"/>
    <p:sldId id="263" r:id="rId9"/>
    <p:sldId id="265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90" autoAdjust="0"/>
  </p:normalViewPr>
  <p:slideViewPr>
    <p:cSldViewPr>
      <p:cViewPr>
        <p:scale>
          <a:sx n="96" d="100"/>
          <a:sy n="96" d="100"/>
        </p:scale>
        <p:origin x="-1428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43038" y="2971800"/>
            <a:ext cx="7313612" cy="990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4191000"/>
            <a:ext cx="7313612" cy="1447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87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75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798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0013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5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7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38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55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05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4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52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274638"/>
            <a:ext cx="18272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274638"/>
            <a:ext cx="53340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63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07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38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49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48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79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21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65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65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4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9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3136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31361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3038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D16E-C747-4082-879D-D3A179FEE896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A3D45-1DF2-42B1-8B42-B720CF64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8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2057400"/>
          </a:xfrm>
          <a:solidFill>
            <a:schemeClr val="bg1">
              <a:lumMod val="95000"/>
              <a:alpha val="16000"/>
            </a:schemeClr>
          </a:solidFill>
        </p:spPr>
        <p:txBody>
          <a:bodyPr>
            <a:noAutofit/>
          </a:bodyPr>
          <a:lstStyle/>
          <a:p>
            <a:pPr hangingPunct="0"/>
            <a:r>
              <a:rPr lang="en-GB" sz="3600" b="1" dirty="0"/>
              <a:t>Recognizing and Removing Barriers Preventing Utilization of </a:t>
            </a:r>
            <a:r>
              <a:rPr lang="en-GB" sz="3600" b="1" dirty="0" smtClean="0"/>
              <a:t>Skilled Demolition </a:t>
            </a:r>
            <a:r>
              <a:rPr lang="en-GB" sz="3600" b="1" dirty="0"/>
              <a:t>and Debris Removal Resources During a Disaster Response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867400"/>
            <a:ext cx="8229600" cy="609600"/>
          </a:xfrm>
          <a:solidFill>
            <a:schemeClr val="bg1">
              <a:lumMod val="95000"/>
              <a:alpha val="3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Tom </a:t>
            </a:r>
            <a:r>
              <a:rPr lang="en-US" sz="4000" dirty="0" err="1" smtClean="0">
                <a:solidFill>
                  <a:schemeClr val="tx1"/>
                </a:solidFill>
              </a:rPr>
              <a:t>Stahr</a:t>
            </a:r>
            <a:r>
              <a:rPr lang="en-US" sz="4000" dirty="0" smtClean="0">
                <a:solidFill>
                  <a:schemeClr val="tx1"/>
                </a:solidFill>
              </a:rPr>
              <a:t>, Mark Shaurette, &amp; Randy Rapp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60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33800" cy="114300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05000"/>
            <a:ext cx="4572000" cy="42211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Industry Perspective</a:t>
            </a:r>
          </a:p>
          <a:p>
            <a:pPr marL="514350" indent="-514350">
              <a:buAutoNum type="arabicPeriod"/>
            </a:pPr>
            <a:r>
              <a:rPr lang="en-US" dirty="0" smtClean="0"/>
              <a:t>Industry Overview</a:t>
            </a:r>
          </a:p>
          <a:p>
            <a:pPr marL="514350" indent="-514350">
              <a:buAutoNum type="arabicPeriod"/>
            </a:pPr>
            <a:r>
              <a:rPr lang="en-US" dirty="0" smtClean="0"/>
              <a:t>Barriers</a:t>
            </a:r>
          </a:p>
          <a:p>
            <a:pPr marL="514350" indent="-514350">
              <a:buAutoNum type="arabicPeriod"/>
            </a:pPr>
            <a:r>
              <a:rPr lang="en-US" dirty="0" smtClean="0"/>
              <a:t>Action Steps</a:t>
            </a:r>
          </a:p>
          <a:p>
            <a:pPr marL="514350" indent="-514350">
              <a:buAutoNum type="arabicPeriod"/>
            </a:pPr>
            <a:r>
              <a:rPr lang="en-US" dirty="0" smtClean="0"/>
              <a:t>Qualities of a Model Agreement</a:t>
            </a:r>
          </a:p>
          <a:p>
            <a:pPr marL="514350" indent="-514350">
              <a:buAutoNum type="arabicPeriod"/>
            </a:pPr>
            <a:r>
              <a:rPr lang="en-US" dirty="0" smtClean="0"/>
              <a:t>Concluding Remarks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685800"/>
            <a:ext cx="4201924" cy="5592763"/>
          </a:xfrm>
        </p:spPr>
      </p:pic>
    </p:spTree>
    <p:extLst>
      <p:ext uri="{BB962C8B-B14F-4D97-AF65-F5344CB8AC3E}">
        <p14:creationId xmlns:p14="http://schemas.microsoft.com/office/powerpoint/2010/main" val="393509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First-responder capacity is quickly overwhelmed</a:t>
            </a:r>
          </a:p>
          <a:p>
            <a:endParaRPr lang="en-US" sz="2800" dirty="0" smtClean="0"/>
          </a:p>
          <a:p>
            <a:r>
              <a:rPr lang="en-US" sz="2800" dirty="0" smtClean="0"/>
              <a:t>Private contractors are needed for manpower, experience, and equipment.</a:t>
            </a:r>
          </a:p>
          <a:p>
            <a:endParaRPr lang="en-US" sz="2800" dirty="0" smtClean="0"/>
          </a:p>
          <a:p>
            <a:r>
              <a:rPr lang="en-US" sz="2800" dirty="0" smtClean="0"/>
              <a:t>Contractors chosen have a dramatic impact on long term health and safety issues, and the overall cost in time, money, and effort for a full recovery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054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Resource identification and mobilization</a:t>
            </a:r>
          </a:p>
          <a:p>
            <a:pPr lvl="1"/>
            <a:r>
              <a:rPr lang="en-US" dirty="0" smtClean="0"/>
              <a:t>Time constraints</a:t>
            </a:r>
          </a:p>
          <a:p>
            <a:pPr lvl="1"/>
            <a:r>
              <a:rPr lang="en-US" dirty="0" smtClean="0"/>
              <a:t>Location of resources</a:t>
            </a:r>
          </a:p>
          <a:p>
            <a:pPr lvl="1"/>
            <a:r>
              <a:rPr lang="en-US" dirty="0" smtClean="0"/>
              <a:t>Lack of local pre-planning and preparation</a:t>
            </a:r>
          </a:p>
          <a:p>
            <a:r>
              <a:rPr lang="en-US" dirty="0" smtClean="0"/>
              <a:t>Competence and Capacity</a:t>
            </a:r>
          </a:p>
          <a:p>
            <a:pPr lvl="1"/>
            <a:r>
              <a:rPr lang="en-US" dirty="0" smtClean="0"/>
              <a:t>In “construction business” + Desire</a:t>
            </a:r>
          </a:p>
          <a:p>
            <a:pPr lvl="1"/>
            <a:r>
              <a:rPr lang="en-US" dirty="0" smtClean="0"/>
              <a:t>Inexperienced with disaster </a:t>
            </a:r>
            <a:r>
              <a:rPr lang="en-US" dirty="0"/>
              <a:t>s</a:t>
            </a:r>
            <a:r>
              <a:rPr lang="en-US" dirty="0" smtClean="0"/>
              <a:t>ite conditions</a:t>
            </a:r>
          </a:p>
          <a:p>
            <a:pPr lvl="1"/>
            <a:r>
              <a:rPr lang="en-US" dirty="0" smtClean="0"/>
              <a:t>Lack of proper PPE and the training to use it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5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6553200" cy="5181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Typical Construction Project Qualification</a:t>
            </a:r>
          </a:p>
          <a:p>
            <a:pPr lvl="1"/>
            <a:r>
              <a:rPr lang="en-US" sz="2000" dirty="0" smtClean="0"/>
              <a:t>Demonstration of competence on task</a:t>
            </a:r>
          </a:p>
          <a:p>
            <a:pPr lvl="2"/>
            <a:r>
              <a:rPr lang="en-US" sz="1800" dirty="0" smtClean="0"/>
              <a:t>History of similar projects/work</a:t>
            </a:r>
          </a:p>
          <a:p>
            <a:pPr lvl="2"/>
            <a:r>
              <a:rPr lang="en-US" sz="1800" dirty="0" smtClean="0"/>
              <a:t>Testimonials, etc.</a:t>
            </a:r>
          </a:p>
          <a:p>
            <a:pPr lvl="1"/>
            <a:r>
              <a:rPr lang="en-US" sz="2000" dirty="0" smtClean="0"/>
              <a:t>Safety and Training Records</a:t>
            </a:r>
          </a:p>
          <a:p>
            <a:pPr lvl="1"/>
            <a:r>
              <a:rPr lang="en-US" sz="2000" dirty="0" smtClean="0"/>
              <a:t>Insurance ratings</a:t>
            </a:r>
          </a:p>
          <a:p>
            <a:pPr lvl="1"/>
            <a:r>
              <a:rPr lang="en-US" sz="2000" dirty="0" smtClean="0"/>
              <a:t>Bonding capacity</a:t>
            </a:r>
          </a:p>
          <a:p>
            <a:r>
              <a:rPr lang="en-US" sz="2400" dirty="0" smtClean="0"/>
              <a:t>Typical disaster site qualifications</a:t>
            </a:r>
          </a:p>
          <a:p>
            <a:pPr lvl="1"/>
            <a:r>
              <a:rPr lang="en-US" sz="2000" dirty="0" smtClean="0"/>
              <a:t>Willingness to work</a:t>
            </a:r>
          </a:p>
          <a:p>
            <a:pPr lvl="1"/>
            <a:r>
              <a:rPr lang="en-US" sz="2000" dirty="0" smtClean="0"/>
              <a:t>Acclimation of </a:t>
            </a:r>
            <a:r>
              <a:rPr lang="en-US" sz="2000" dirty="0" smtClean="0"/>
              <a:t>competence</a:t>
            </a:r>
          </a:p>
          <a:p>
            <a:pPr lvl="1"/>
            <a:r>
              <a:rPr lang="en-US" sz="2000" dirty="0" smtClean="0"/>
              <a:t>State contractors license</a:t>
            </a:r>
            <a:endParaRPr lang="en-US" sz="2400" dirty="0"/>
          </a:p>
          <a:p>
            <a:r>
              <a:rPr lang="en-US" sz="2400" dirty="0" smtClean="0"/>
              <a:t>Cost</a:t>
            </a:r>
          </a:p>
          <a:p>
            <a:endParaRPr lang="en-US" dirty="0"/>
          </a:p>
        </p:txBody>
      </p:sp>
      <p:pic>
        <p:nvPicPr>
          <p:cNvPr id="1026" name="Picture 2" descr="C:\Users\tstah_000\Pictures\Japan\2013-02-06 0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482" y="2286000"/>
            <a:ext cx="2945117" cy="43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865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Demolition Industry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4102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Structure (buildings, tanks, etc.) and debris removal.  Every day.  24/7 - 365</a:t>
            </a:r>
          </a:p>
          <a:p>
            <a:r>
              <a:rPr lang="en-US" sz="2000" dirty="0" smtClean="0"/>
              <a:t>Own and maintain purpose built equipment and the means to mobilize it</a:t>
            </a:r>
          </a:p>
          <a:p>
            <a:r>
              <a:rPr lang="en-US" sz="2000" dirty="0" smtClean="0"/>
              <a:t>Knowledge and experience handling and disposing of huge amounts of debris (C&amp;D, special, hazardous)</a:t>
            </a:r>
            <a:endParaRPr lang="en-US" sz="2000" dirty="0"/>
          </a:p>
          <a:p>
            <a:r>
              <a:rPr lang="en-US" sz="2000" dirty="0" smtClean="0"/>
              <a:t>Regularly work </a:t>
            </a:r>
            <a:r>
              <a:rPr lang="en-US" sz="2000" dirty="0" smtClean="0"/>
              <a:t>in hazardous environments </a:t>
            </a:r>
            <a:r>
              <a:rPr lang="en-US" sz="2000" dirty="0" smtClean="0"/>
              <a:t>and small-scale disaster </a:t>
            </a:r>
            <a:r>
              <a:rPr lang="en-US" sz="2000" dirty="0" smtClean="0"/>
              <a:t>sites</a:t>
            </a:r>
          </a:p>
          <a:p>
            <a:r>
              <a:rPr lang="en-US" sz="2000" dirty="0" smtClean="0"/>
              <a:t>Baseline training includes basic and advanced PPE, </a:t>
            </a:r>
            <a:r>
              <a:rPr lang="en-US" sz="2000" dirty="0" err="1" smtClean="0"/>
              <a:t>Hazcom</a:t>
            </a:r>
            <a:r>
              <a:rPr lang="en-US" sz="2000" dirty="0" smtClean="0"/>
              <a:t> and </a:t>
            </a:r>
            <a:r>
              <a:rPr lang="en-US" sz="2000" dirty="0" err="1" smtClean="0"/>
              <a:t>Hazwoper</a:t>
            </a:r>
            <a:r>
              <a:rPr lang="en-US" sz="2000" dirty="0" smtClean="0"/>
              <a:t> standards, ACM, Lead, equipment, etc.</a:t>
            </a:r>
            <a:endParaRPr lang="en-U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000" dirty="0" smtClean="0"/>
              <a:t>Baseline medical testing for lead and respiratory fitness is standard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9" r="12320"/>
          <a:stretch/>
        </p:blipFill>
        <p:spPr>
          <a:xfrm>
            <a:off x="5410200" y="1981200"/>
            <a:ext cx="3733800" cy="3581400"/>
          </a:xfrm>
        </p:spPr>
      </p:pic>
    </p:spTree>
    <p:extLst>
      <p:ext uri="{BB962C8B-B14F-4D97-AF65-F5344CB8AC3E}">
        <p14:creationId xmlns:p14="http://schemas.microsoft.com/office/powerpoint/2010/main" val="302588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412" y="26894"/>
            <a:ext cx="916641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Barriers to participation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5800" y="1295400"/>
            <a:ext cx="4495800" cy="5181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Politically derived requirements, e.g. local participation, state licensure, prevailing wage payments</a:t>
            </a:r>
          </a:p>
          <a:p>
            <a:r>
              <a:rPr lang="en-US" dirty="0" smtClean="0"/>
              <a:t>Payment issues</a:t>
            </a:r>
          </a:p>
          <a:p>
            <a:pPr lvl="1"/>
            <a:r>
              <a:rPr lang="en-US" dirty="0" smtClean="0"/>
              <a:t>Rates</a:t>
            </a:r>
          </a:p>
          <a:p>
            <a:pPr lvl="1"/>
            <a:r>
              <a:rPr lang="en-US" dirty="0" smtClean="0"/>
              <a:t>Scope of payments (what is included)</a:t>
            </a:r>
          </a:p>
          <a:p>
            <a:pPr lvl="1"/>
            <a:r>
              <a:rPr lang="en-US" dirty="0" smtClean="0"/>
              <a:t>Length of waiting period</a:t>
            </a:r>
          </a:p>
          <a:p>
            <a:r>
              <a:rPr lang="en-US" dirty="0" smtClean="0"/>
              <a:t>Legal </a:t>
            </a:r>
            <a:r>
              <a:rPr lang="en-US" dirty="0"/>
              <a:t>liability (lack of limited liability shield similar to 1</a:t>
            </a:r>
            <a:r>
              <a:rPr lang="en-US" baseline="30000" dirty="0"/>
              <a:t>st</a:t>
            </a:r>
            <a:r>
              <a:rPr lang="en-US" dirty="0"/>
              <a:t> responders)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72381"/>
            <a:ext cx="4038600" cy="5384801"/>
          </a:xfrm>
        </p:spPr>
      </p:pic>
    </p:spTree>
    <p:extLst>
      <p:ext uri="{BB962C8B-B14F-4D97-AF65-F5344CB8AC3E}">
        <p14:creationId xmlns:p14="http://schemas.microsoft.com/office/powerpoint/2010/main" val="395522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do?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973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Recognize the reality (i.e. </a:t>
            </a:r>
            <a:r>
              <a:rPr lang="en-US" sz="2800" dirty="0"/>
              <a:t>g</a:t>
            </a:r>
            <a:r>
              <a:rPr lang="en-US" sz="2800" dirty="0" smtClean="0"/>
              <a:t>ather data to enable more effective decisions about how we prosecute large-scale responses)</a:t>
            </a:r>
          </a:p>
          <a:p>
            <a:endParaRPr lang="en-US" sz="2800" dirty="0" smtClean="0"/>
          </a:p>
          <a:p>
            <a:r>
              <a:rPr lang="en-US" sz="2800" dirty="0" smtClean="0"/>
              <a:t>Work to remove barriers and create incentives:</a:t>
            </a:r>
            <a:endParaRPr lang="en-US" sz="2800" dirty="0" smtClean="0"/>
          </a:p>
          <a:p>
            <a:pPr lvl="1"/>
            <a:r>
              <a:rPr lang="en-US" sz="2400" dirty="0" smtClean="0"/>
              <a:t>Improve and standardize </a:t>
            </a:r>
            <a:r>
              <a:rPr lang="en-US" sz="2400" dirty="0" smtClean="0"/>
              <a:t>contractor </a:t>
            </a:r>
            <a:r>
              <a:rPr lang="en-US" sz="2400" dirty="0" smtClean="0"/>
              <a:t>selection criteria</a:t>
            </a:r>
          </a:p>
          <a:p>
            <a:pPr lvl="1"/>
            <a:r>
              <a:rPr lang="en-US" sz="2400" dirty="0" smtClean="0"/>
              <a:t>Re-evaluate how and when contractors are compensated </a:t>
            </a:r>
            <a:r>
              <a:rPr lang="en-US" sz="2400" dirty="0" smtClean="0"/>
              <a:t>for labor, equipment, maintenance and </a:t>
            </a:r>
            <a:r>
              <a:rPr lang="en-US" sz="2400" dirty="0" smtClean="0"/>
              <a:t>expenses</a:t>
            </a:r>
          </a:p>
          <a:p>
            <a:pPr lvl="1"/>
            <a:r>
              <a:rPr lang="en-US" sz="2400" dirty="0" smtClean="0"/>
              <a:t>Protect contractors under the direction of </a:t>
            </a:r>
            <a:r>
              <a:rPr lang="en-US" sz="2400" dirty="0"/>
              <a:t>public authorities from reasonable </a:t>
            </a:r>
            <a:r>
              <a:rPr lang="en-US" sz="2400" dirty="0" smtClean="0"/>
              <a:t>liability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33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45259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There is an entire industry in the US almost perfectly suited to assist after a disaster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sz="2400" dirty="0" smtClean="0"/>
              <a:t>The industry as a whole does not fully nor willingly participate in </a:t>
            </a:r>
            <a:r>
              <a:rPr lang="en-US" sz="2400" dirty="0" smtClean="0"/>
              <a:t>large-scale disaster </a:t>
            </a:r>
            <a:r>
              <a:rPr lang="en-US" sz="2400" dirty="0" smtClean="0"/>
              <a:t>recovery </a:t>
            </a:r>
            <a:r>
              <a:rPr lang="en-US" sz="2400" dirty="0" smtClean="0"/>
              <a:t>work in spite of participating regularly on a small-scale and for private industry, i.e. insurance companies</a:t>
            </a:r>
            <a:endParaRPr lang="en-US" sz="2400" dirty="0" smtClean="0"/>
          </a:p>
          <a:p>
            <a:endParaRPr lang="en-US" sz="800" dirty="0" smtClean="0"/>
          </a:p>
          <a:p>
            <a:r>
              <a:rPr lang="en-US" sz="2400" dirty="0" smtClean="0"/>
              <a:t>The barriers to the industry’s participation are largely artificial and oriented to short-term savings or political </a:t>
            </a:r>
            <a:r>
              <a:rPr lang="en-US" sz="2400" dirty="0" smtClean="0"/>
              <a:t>expediency</a:t>
            </a:r>
            <a:endParaRPr lang="en-US" sz="2400" dirty="0" smtClean="0"/>
          </a:p>
          <a:p>
            <a:r>
              <a:rPr lang="en-US" sz="2400" dirty="0" smtClean="0"/>
              <a:t>The cost of maintaining the status quo is extremely high compared to what it could be with a few changes </a:t>
            </a:r>
          </a:p>
          <a:p>
            <a:r>
              <a:rPr lang="en-US" sz="2400" dirty="0" smtClean="0"/>
              <a:t>Legislatively, educationally - Focus should be on removing barriers to a safe and efficient response; not on creating more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3760"/>
            <a:ext cx="9144000" cy="598424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76400" y="152400"/>
            <a:ext cx="5791200" cy="873760"/>
          </a:xfrm>
        </p:spPr>
        <p:txBody>
          <a:bodyPr/>
          <a:lstStyle/>
          <a:p>
            <a:r>
              <a:rPr lang="en-US" dirty="0" smtClean="0"/>
              <a:t>Questions &amp;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7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ritingDesignTemplate">
  <a:themeElements>
    <a:clrScheme name="WritingDesignTemplate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WritingDesign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ritingDesign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Writing close-up design template</Template>
  <TotalTime>426</TotalTime>
  <Words>484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WritingDesignTemplate</vt:lpstr>
      <vt:lpstr>Office Theme</vt:lpstr>
      <vt:lpstr>Recognizing and Removing Barriers Preventing Utilization of Skilled Demolition and Debris Removal Resources During a Disaster Response</vt:lpstr>
      <vt:lpstr>Outline</vt:lpstr>
      <vt:lpstr>Perspective</vt:lpstr>
      <vt:lpstr>Challenges</vt:lpstr>
      <vt:lpstr>Typical Expectations</vt:lpstr>
      <vt:lpstr>Demolition Industry Overview</vt:lpstr>
      <vt:lpstr>Barriers to participation</vt:lpstr>
      <vt:lpstr>What do we do?</vt:lpstr>
      <vt:lpstr>Concluding Remarks</vt:lpstr>
      <vt:lpstr>Questions &amp; Comments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Shaurette</dc:creator>
  <cp:lastModifiedBy>Tom Stahr</cp:lastModifiedBy>
  <cp:revision>48</cp:revision>
  <dcterms:created xsi:type="dcterms:W3CDTF">2014-05-19T15:01:57Z</dcterms:created>
  <dcterms:modified xsi:type="dcterms:W3CDTF">2015-06-19T16:06:35Z</dcterms:modified>
</cp:coreProperties>
</file>