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 id="2147483981" r:id="rId2"/>
  </p:sldMasterIdLst>
  <p:notesMasterIdLst>
    <p:notesMasterId r:id="rId32"/>
  </p:notesMasterIdLst>
  <p:handoutMasterIdLst>
    <p:handoutMasterId r:id="rId33"/>
  </p:handoutMasterIdLst>
  <p:sldIdLst>
    <p:sldId id="256" r:id="rId3"/>
    <p:sldId id="361" r:id="rId4"/>
    <p:sldId id="341" r:id="rId5"/>
    <p:sldId id="332" r:id="rId6"/>
    <p:sldId id="342" r:id="rId7"/>
    <p:sldId id="328" r:id="rId8"/>
    <p:sldId id="335" r:id="rId9"/>
    <p:sldId id="336" r:id="rId10"/>
    <p:sldId id="337" r:id="rId11"/>
    <p:sldId id="339" r:id="rId12"/>
    <p:sldId id="340" r:id="rId13"/>
    <p:sldId id="338" r:id="rId14"/>
    <p:sldId id="347" r:id="rId15"/>
    <p:sldId id="348" r:id="rId16"/>
    <p:sldId id="311" r:id="rId17"/>
    <p:sldId id="330" r:id="rId18"/>
    <p:sldId id="327" r:id="rId19"/>
    <p:sldId id="317" r:id="rId20"/>
    <p:sldId id="278" r:id="rId21"/>
    <p:sldId id="315" r:id="rId22"/>
    <p:sldId id="325" r:id="rId23"/>
    <p:sldId id="323" r:id="rId24"/>
    <p:sldId id="352" r:id="rId25"/>
    <p:sldId id="356" r:id="rId26"/>
    <p:sldId id="357" r:id="rId27"/>
    <p:sldId id="296" r:id="rId28"/>
    <p:sldId id="331" r:id="rId29"/>
    <p:sldId id="289" r:id="rId30"/>
    <p:sldId id="267" r:id="rId31"/>
  </p:sldIdLst>
  <p:sldSz cx="9144000" cy="6858000" type="screen4x3"/>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93AB"/>
    <a:srgbClr val="422955"/>
    <a:srgbClr val="800000"/>
    <a:srgbClr val="EAA4EA"/>
    <a:srgbClr val="C90D47"/>
    <a:srgbClr val="BA8CDC"/>
    <a:srgbClr val="CD9B69"/>
    <a:srgbClr val="CC00CC"/>
    <a:srgbClr val="FF3300"/>
    <a:srgbClr val="301E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21461" autoAdjust="0"/>
    <p:restoredTop sz="78530" autoAdjust="0"/>
  </p:normalViewPr>
  <p:slideViewPr>
    <p:cSldViewPr>
      <p:cViewPr varScale="1">
        <p:scale>
          <a:sx n="58" d="100"/>
          <a:sy n="58" d="100"/>
        </p:scale>
        <p:origin x="214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614" cy="465297"/>
          </a:xfrm>
          <a:prstGeom prst="rect">
            <a:avLst/>
          </a:prstGeom>
        </p:spPr>
        <p:txBody>
          <a:bodyPr vert="horz" lIns="91467" tIns="45734" rIns="91467" bIns="45734" rtlCol="0"/>
          <a:lstStyle>
            <a:lvl1pPr algn="l">
              <a:defRPr sz="1200"/>
            </a:lvl1pPr>
          </a:lstStyle>
          <a:p>
            <a:endParaRPr lang="en-US"/>
          </a:p>
        </p:txBody>
      </p:sp>
      <p:sp>
        <p:nvSpPr>
          <p:cNvPr id="3" name="Date Placeholder 2"/>
          <p:cNvSpPr>
            <a:spLocks noGrp="1"/>
          </p:cNvSpPr>
          <p:nvPr>
            <p:ph type="dt" sz="quarter" idx="1"/>
          </p:nvPr>
        </p:nvSpPr>
        <p:spPr>
          <a:xfrm>
            <a:off x="3980073" y="0"/>
            <a:ext cx="3044614" cy="465297"/>
          </a:xfrm>
          <a:prstGeom prst="rect">
            <a:avLst/>
          </a:prstGeom>
        </p:spPr>
        <p:txBody>
          <a:bodyPr vert="horz" lIns="91467" tIns="45734" rIns="91467" bIns="45734" rtlCol="0"/>
          <a:lstStyle>
            <a:lvl1pPr algn="r">
              <a:defRPr sz="1200"/>
            </a:lvl1pPr>
          </a:lstStyle>
          <a:p>
            <a:fld id="{269B6AA8-5B18-4CCD-B8FB-50BBFD9548C5}" type="datetimeFigureOut">
              <a:rPr lang="en-US" smtClean="0"/>
              <a:t>6/23/2015</a:t>
            </a:fld>
            <a:endParaRPr lang="en-US"/>
          </a:p>
        </p:txBody>
      </p:sp>
      <p:sp>
        <p:nvSpPr>
          <p:cNvPr id="4" name="Footer Placeholder 3"/>
          <p:cNvSpPr>
            <a:spLocks noGrp="1"/>
          </p:cNvSpPr>
          <p:nvPr>
            <p:ph type="ftr" sz="quarter" idx="2"/>
          </p:nvPr>
        </p:nvSpPr>
        <p:spPr>
          <a:xfrm>
            <a:off x="0" y="8845391"/>
            <a:ext cx="3044614" cy="465297"/>
          </a:xfrm>
          <a:prstGeom prst="rect">
            <a:avLst/>
          </a:prstGeom>
        </p:spPr>
        <p:txBody>
          <a:bodyPr vert="horz" lIns="91467" tIns="45734" rIns="91467" bIns="45734" rtlCol="0" anchor="b"/>
          <a:lstStyle>
            <a:lvl1pPr algn="l">
              <a:defRPr sz="1200"/>
            </a:lvl1pPr>
          </a:lstStyle>
          <a:p>
            <a:endParaRPr lang="en-US"/>
          </a:p>
        </p:txBody>
      </p:sp>
      <p:sp>
        <p:nvSpPr>
          <p:cNvPr id="5" name="Slide Number Placeholder 4"/>
          <p:cNvSpPr>
            <a:spLocks noGrp="1"/>
          </p:cNvSpPr>
          <p:nvPr>
            <p:ph type="sldNum" sz="quarter" idx="3"/>
          </p:nvPr>
        </p:nvSpPr>
        <p:spPr>
          <a:xfrm>
            <a:off x="3980073" y="8845391"/>
            <a:ext cx="3044614" cy="465297"/>
          </a:xfrm>
          <a:prstGeom prst="rect">
            <a:avLst/>
          </a:prstGeom>
        </p:spPr>
        <p:txBody>
          <a:bodyPr vert="horz" lIns="91467" tIns="45734" rIns="91467" bIns="45734" rtlCol="0" anchor="b"/>
          <a:lstStyle>
            <a:lvl1pPr algn="r">
              <a:defRPr sz="1200"/>
            </a:lvl1pPr>
          </a:lstStyle>
          <a:p>
            <a:fld id="{D6FC6A76-4232-47ED-9F47-E9B714188311}" type="slidenum">
              <a:rPr lang="en-US" smtClean="0"/>
              <a:t>‹#›</a:t>
            </a:fld>
            <a:endParaRPr lang="en-US"/>
          </a:p>
        </p:txBody>
      </p:sp>
    </p:spTree>
    <p:extLst>
      <p:ext uri="{BB962C8B-B14F-4D97-AF65-F5344CB8AC3E}">
        <p14:creationId xmlns:p14="http://schemas.microsoft.com/office/powerpoint/2010/main" val="154272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4614" cy="466884"/>
          </a:xfrm>
          <a:prstGeom prst="rect">
            <a:avLst/>
          </a:prstGeom>
        </p:spPr>
        <p:txBody>
          <a:bodyPr vert="horz" lIns="91467" tIns="45734" rIns="91467" bIns="45734" rtlCol="0"/>
          <a:lstStyle>
            <a:lvl1pPr algn="l">
              <a:defRPr sz="1200"/>
            </a:lvl1pPr>
          </a:lstStyle>
          <a:p>
            <a:endParaRPr lang="en-US"/>
          </a:p>
        </p:txBody>
      </p:sp>
      <p:sp>
        <p:nvSpPr>
          <p:cNvPr id="3" name="Date Placeholder 2"/>
          <p:cNvSpPr>
            <a:spLocks noGrp="1"/>
          </p:cNvSpPr>
          <p:nvPr>
            <p:ph type="dt" idx="1"/>
          </p:nvPr>
        </p:nvSpPr>
        <p:spPr>
          <a:xfrm>
            <a:off x="3980073" y="1"/>
            <a:ext cx="3044614" cy="466884"/>
          </a:xfrm>
          <a:prstGeom prst="rect">
            <a:avLst/>
          </a:prstGeom>
        </p:spPr>
        <p:txBody>
          <a:bodyPr vert="horz" lIns="91467" tIns="45734" rIns="91467" bIns="45734" rtlCol="0"/>
          <a:lstStyle>
            <a:lvl1pPr algn="r">
              <a:defRPr sz="1200"/>
            </a:lvl1pPr>
          </a:lstStyle>
          <a:p>
            <a:fld id="{0E7E4ACA-D956-49DC-860C-D0564D43789F}" type="datetimeFigureOut">
              <a:rPr lang="en-US" smtClean="0"/>
              <a:t>6/23/2015</a:t>
            </a:fld>
            <a:endParaRPr lang="en-US"/>
          </a:p>
        </p:txBody>
      </p:sp>
      <p:sp>
        <p:nvSpPr>
          <p:cNvPr id="4" name="Slide Image Placeholder 3"/>
          <p:cNvSpPr>
            <a:spLocks noGrp="1" noRot="1" noChangeAspect="1"/>
          </p:cNvSpPr>
          <p:nvPr>
            <p:ph type="sldImg" idx="2"/>
          </p:nvPr>
        </p:nvSpPr>
        <p:spPr>
          <a:xfrm>
            <a:off x="1417638" y="1163638"/>
            <a:ext cx="4191000" cy="3143250"/>
          </a:xfrm>
          <a:prstGeom prst="rect">
            <a:avLst/>
          </a:prstGeom>
          <a:noFill/>
          <a:ln w="12700">
            <a:solidFill>
              <a:prstClr val="black"/>
            </a:solidFill>
          </a:ln>
        </p:spPr>
        <p:txBody>
          <a:bodyPr vert="horz" lIns="91467" tIns="45734" rIns="91467" bIns="45734" rtlCol="0" anchor="ctr"/>
          <a:lstStyle/>
          <a:p>
            <a:endParaRPr lang="en-US"/>
          </a:p>
        </p:txBody>
      </p:sp>
      <p:sp>
        <p:nvSpPr>
          <p:cNvPr id="5" name="Notes Placeholder 4"/>
          <p:cNvSpPr>
            <a:spLocks noGrp="1"/>
          </p:cNvSpPr>
          <p:nvPr>
            <p:ph type="body" sz="quarter" idx="3"/>
          </p:nvPr>
        </p:nvSpPr>
        <p:spPr>
          <a:xfrm>
            <a:off x="701992" y="4481453"/>
            <a:ext cx="5622291" cy="3666788"/>
          </a:xfrm>
          <a:prstGeom prst="rect">
            <a:avLst/>
          </a:prstGeom>
        </p:spPr>
        <p:txBody>
          <a:bodyPr vert="horz" lIns="91467" tIns="45734" rIns="91467" bIns="4573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5391"/>
            <a:ext cx="3044614" cy="466884"/>
          </a:xfrm>
          <a:prstGeom prst="rect">
            <a:avLst/>
          </a:prstGeom>
        </p:spPr>
        <p:txBody>
          <a:bodyPr vert="horz" lIns="91467" tIns="45734" rIns="91467" bIns="45734" rtlCol="0" anchor="b"/>
          <a:lstStyle>
            <a:lvl1pPr algn="l">
              <a:defRPr sz="1200"/>
            </a:lvl1pPr>
          </a:lstStyle>
          <a:p>
            <a:endParaRPr lang="en-US"/>
          </a:p>
        </p:txBody>
      </p:sp>
      <p:sp>
        <p:nvSpPr>
          <p:cNvPr id="7" name="Slide Number Placeholder 6"/>
          <p:cNvSpPr>
            <a:spLocks noGrp="1"/>
          </p:cNvSpPr>
          <p:nvPr>
            <p:ph type="sldNum" sz="quarter" idx="5"/>
          </p:nvPr>
        </p:nvSpPr>
        <p:spPr>
          <a:xfrm>
            <a:off x="3980073" y="8845391"/>
            <a:ext cx="3044614" cy="466884"/>
          </a:xfrm>
          <a:prstGeom prst="rect">
            <a:avLst/>
          </a:prstGeom>
        </p:spPr>
        <p:txBody>
          <a:bodyPr vert="horz" lIns="91467" tIns="45734" rIns="91467" bIns="45734" rtlCol="0" anchor="b"/>
          <a:lstStyle>
            <a:lvl1pPr algn="r">
              <a:defRPr sz="1200"/>
            </a:lvl1pPr>
          </a:lstStyle>
          <a:p>
            <a:fld id="{F439298D-BC4C-48CB-A2C6-3097488DE10A}" type="slidenum">
              <a:rPr lang="en-US" smtClean="0"/>
              <a:t>‹#›</a:t>
            </a:fld>
            <a:endParaRPr lang="en-US"/>
          </a:p>
        </p:txBody>
      </p:sp>
    </p:spTree>
    <p:extLst>
      <p:ext uri="{BB962C8B-B14F-4D97-AF65-F5344CB8AC3E}">
        <p14:creationId xmlns:p14="http://schemas.microsoft.com/office/powerpoint/2010/main" val="2253840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n.wikipedia.org/wiki/Computer_worm"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en.wikipedia.org/wiki/Programmable_logic_controller" TargetMode="External"/><Relationship Id="rId4" Type="http://schemas.openxmlformats.org/officeDocument/2006/relationships/hyperlink" Target="https://en.wikipedia.org/wiki/Stuxnet#cite_note-1"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39298D-BC4C-48CB-A2C6-3097488DE10A}" type="slidenum">
              <a:rPr lang="en-US" smtClean="0"/>
              <a:t>1</a:t>
            </a:fld>
            <a:endParaRPr lang="en-US"/>
          </a:p>
        </p:txBody>
      </p:sp>
    </p:spTree>
    <p:extLst>
      <p:ext uri="{BB962C8B-B14F-4D97-AF65-F5344CB8AC3E}">
        <p14:creationId xmlns:p14="http://schemas.microsoft.com/office/powerpoint/2010/main" val="1029740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501" indent="-171501">
              <a:buFontTx/>
              <a:buChar char="-"/>
            </a:pPr>
            <a:r>
              <a:rPr lang="en-US" baseline="0" dirty="0" smtClean="0"/>
              <a:t>About me – Focus on infrastructure systems, approach cyber as the backbone of all CI</a:t>
            </a:r>
          </a:p>
          <a:p>
            <a:pPr marL="171501" indent="-171501">
              <a:buFontTx/>
              <a:buChar char="-"/>
            </a:pPr>
            <a:r>
              <a:rPr lang="en-US" baseline="0" dirty="0" smtClean="0"/>
              <a:t>About PNWER</a:t>
            </a:r>
          </a:p>
          <a:p>
            <a:pPr marL="171501" indent="-171501">
              <a:buFontTx/>
              <a:buChar char="-"/>
            </a:pPr>
            <a:r>
              <a:rPr lang="en-US" baseline="0" dirty="0" smtClean="0"/>
              <a:t>CRDR formation</a:t>
            </a:r>
          </a:p>
          <a:p>
            <a:pPr marL="171501" indent="-171501">
              <a:buFontTx/>
              <a:buChar char="-"/>
            </a:pPr>
            <a:r>
              <a:rPr lang="en-US" baseline="0" dirty="0" smtClean="0"/>
              <a:t>Why cyber projects</a:t>
            </a:r>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2</a:t>
            </a:fld>
            <a:endParaRPr lang="en-US"/>
          </a:p>
        </p:txBody>
      </p:sp>
    </p:spTree>
    <p:extLst>
      <p:ext uri="{BB962C8B-B14F-4D97-AF65-F5344CB8AC3E}">
        <p14:creationId xmlns:p14="http://schemas.microsoft.com/office/powerpoint/2010/main" val="2172749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501" indent="-171501">
              <a:buFontTx/>
              <a:buChar char="-"/>
            </a:pPr>
            <a:r>
              <a:rPr lang="en-US" dirty="0" smtClean="0"/>
              <a:t>Thought</a:t>
            </a:r>
            <a:r>
              <a:rPr lang="en-US" baseline="0" dirty="0" smtClean="0"/>
              <a:t> of as “keeping hackers out of our networks”</a:t>
            </a:r>
          </a:p>
          <a:p>
            <a:pPr marL="171501" indent="-171501">
              <a:buFontTx/>
              <a:buChar char="-"/>
            </a:pPr>
            <a:r>
              <a:rPr lang="en-US" baseline="0" dirty="0" smtClean="0"/>
              <a:t>Actually the security of all our computers, devices, networks, and data.</a:t>
            </a:r>
          </a:p>
          <a:p>
            <a:pPr marL="171501" indent="-171501">
              <a:buFontTx/>
              <a:buChar char="-"/>
            </a:pPr>
            <a:r>
              <a:rPr lang="en-US" baseline="0" dirty="0" smtClean="0"/>
              <a:t>Risks – loss of personal data, access to control systems. </a:t>
            </a:r>
          </a:p>
          <a:p>
            <a:pPr marL="171501" indent="-171501">
              <a:buFontTx/>
              <a:buChar char="-"/>
            </a:pPr>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3</a:t>
            </a:fld>
            <a:endParaRPr lang="en-US"/>
          </a:p>
        </p:txBody>
      </p:sp>
    </p:spTree>
    <p:extLst>
      <p:ext uri="{BB962C8B-B14F-4D97-AF65-F5344CB8AC3E}">
        <p14:creationId xmlns:p14="http://schemas.microsoft.com/office/powerpoint/2010/main" val="4234949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501" indent="-171501">
              <a:buFontTx/>
              <a:buChar char="-"/>
            </a:pPr>
            <a:r>
              <a:rPr lang="en-US" baseline="0" dirty="0" smtClean="0"/>
              <a:t>Not just digital</a:t>
            </a:r>
          </a:p>
          <a:p>
            <a:pPr marL="171501" indent="-171501">
              <a:buFontTx/>
              <a:buChar char="-"/>
            </a:pPr>
            <a:r>
              <a:rPr lang="en-US" baseline="0" dirty="0" smtClean="0"/>
              <a:t>Emphasize firewall, but cyber and information security are only as good as operational security</a:t>
            </a:r>
          </a:p>
          <a:p>
            <a:pPr marL="171501" indent="-171501">
              <a:buFontTx/>
              <a:buChar char="-"/>
            </a:pPr>
            <a:r>
              <a:rPr lang="en-US" baseline="0" dirty="0" smtClean="0"/>
              <a:t>We want employees to have access, but that is a balance with security </a:t>
            </a:r>
          </a:p>
          <a:p>
            <a:pPr marL="171501" indent="-171501">
              <a:buFontTx/>
              <a:buChar char="-"/>
            </a:pPr>
            <a:r>
              <a:rPr lang="en-US" baseline="0" dirty="0" smtClean="0"/>
              <a:t>We know how much power we have over our network when we’re sitting at our office and home computers</a:t>
            </a:r>
          </a:p>
          <a:p>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4</a:t>
            </a:fld>
            <a:endParaRPr lang="en-US"/>
          </a:p>
        </p:txBody>
      </p:sp>
    </p:spTree>
    <p:extLst>
      <p:ext uri="{BB962C8B-B14F-4D97-AF65-F5344CB8AC3E}">
        <p14:creationId xmlns:p14="http://schemas.microsoft.com/office/powerpoint/2010/main" val="2014681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Holistic cyber security requires every employee</a:t>
            </a:r>
          </a:p>
          <a:p>
            <a:pPr marL="171501" indent="-171501">
              <a:buFontTx/>
              <a:buChar char="-"/>
            </a:pPr>
            <a:r>
              <a:rPr lang="en-US" dirty="0" smtClean="0"/>
              <a:t>Knowing what</a:t>
            </a:r>
            <a:r>
              <a:rPr lang="en-US" baseline="0" dirty="0" smtClean="0"/>
              <a:t> looks suspicious</a:t>
            </a:r>
          </a:p>
          <a:p>
            <a:pPr marL="171501" indent="-171501">
              <a:buFontTx/>
              <a:buChar char="-"/>
            </a:pPr>
            <a:r>
              <a:rPr lang="en-US" baseline="0" dirty="0" smtClean="0"/>
              <a:t>Practicing good behavior</a:t>
            </a:r>
          </a:p>
          <a:p>
            <a:pPr marL="171501" indent="-171501">
              <a:buFontTx/>
              <a:buChar char="-"/>
            </a:pPr>
            <a:r>
              <a:rPr lang="en-US" baseline="0" dirty="0" smtClean="0"/>
              <a:t>Understanding the steps to take if systems have been compromised – restoring systems without destroying evidence</a:t>
            </a:r>
          </a:p>
          <a:p>
            <a:pPr marL="171501" indent="-171501">
              <a:buFontTx/>
              <a:buChar char="-"/>
            </a:pPr>
            <a:endParaRPr lang="en-US" baseline="0" dirty="0" smtClean="0"/>
          </a:p>
          <a:p>
            <a:pPr marL="171501" indent="-171501">
              <a:buFontTx/>
              <a:buChar char="-"/>
            </a:pPr>
            <a:r>
              <a:rPr lang="en-US" dirty="0" smtClean="0"/>
              <a:t>Understand</a:t>
            </a:r>
            <a:r>
              <a:rPr lang="en-US" baseline="0" dirty="0" smtClean="0"/>
              <a:t> your systems</a:t>
            </a:r>
          </a:p>
          <a:p>
            <a:pPr marL="171501" indent="-171501">
              <a:buFontTx/>
              <a:buChar char="-"/>
            </a:pPr>
            <a:r>
              <a:rPr lang="en-US" baseline="0" dirty="0" smtClean="0"/>
              <a:t>Cyber security choose your own adventure – you can try to protect every thing, but you’re asking to fail</a:t>
            </a:r>
          </a:p>
          <a:p>
            <a:pPr marL="171501" indent="-171501">
              <a:buFontTx/>
              <a:buChar char="-"/>
            </a:pPr>
            <a:r>
              <a:rPr lang="en-US" baseline="0" dirty="0" smtClean="0"/>
              <a:t>Identify most information </a:t>
            </a:r>
            <a:r>
              <a:rPr lang="en-US" baseline="0" dirty="0" err="1" smtClean="0"/>
              <a:t>information</a:t>
            </a:r>
            <a:r>
              <a:rPr lang="en-US" baseline="0" dirty="0" smtClean="0"/>
              <a:t> or </a:t>
            </a:r>
            <a:r>
              <a:rPr lang="en-US" baseline="0" dirty="0" err="1" smtClean="0"/>
              <a:t>assests</a:t>
            </a:r>
            <a:r>
              <a:rPr lang="en-US" baseline="0" dirty="0" smtClean="0"/>
              <a:t> and adjust accordingly</a:t>
            </a:r>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5</a:t>
            </a:fld>
            <a:endParaRPr lang="en-US"/>
          </a:p>
        </p:txBody>
      </p:sp>
    </p:spTree>
    <p:extLst>
      <p:ext uri="{BB962C8B-B14F-4D97-AF65-F5344CB8AC3E}">
        <p14:creationId xmlns:p14="http://schemas.microsoft.com/office/powerpoint/2010/main" val="4007653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not about acts, it is about intentions</a:t>
            </a:r>
          </a:p>
          <a:p>
            <a:endParaRPr lang="en-US" dirty="0" smtClean="0"/>
          </a:p>
          <a:p>
            <a:r>
              <a:rPr lang="en-US" dirty="0" smtClean="0"/>
              <a:t>Every</a:t>
            </a:r>
            <a:r>
              <a:rPr lang="en-US" baseline="0" dirty="0" smtClean="0"/>
              <a:t> one of these people can be an ally and partner in protecting your systems.</a:t>
            </a:r>
          </a:p>
          <a:p>
            <a:endParaRPr lang="en-US" baseline="0" dirty="0" smtClean="0"/>
          </a:p>
          <a:p>
            <a:r>
              <a:rPr lang="en-US" baseline="0" dirty="0" smtClean="0"/>
              <a:t>Partnerships are key </a:t>
            </a:r>
          </a:p>
          <a:p>
            <a:pPr marL="171501" indent="-171501">
              <a:buFontTx/>
              <a:buChar char="-"/>
            </a:pPr>
            <a:r>
              <a:rPr lang="en-US" baseline="0" dirty="0" smtClean="0"/>
              <a:t>Many times malware and attacks are tested on smaller scale systems before attempts are made on large and more sophisticated organizations</a:t>
            </a:r>
          </a:p>
          <a:p>
            <a:pPr marL="171501" indent="-171501">
              <a:buFontTx/>
              <a:buChar char="-"/>
            </a:pPr>
            <a:r>
              <a:rPr lang="en-US" baseline="0" dirty="0" smtClean="0"/>
              <a:t>60% of notifications come from outside the organization breached</a:t>
            </a:r>
          </a:p>
          <a:p>
            <a:pPr marL="171501" indent="-171501">
              <a:buFontTx/>
              <a:buChar char="-"/>
            </a:pPr>
            <a:r>
              <a:rPr lang="en-US" baseline="0" dirty="0" smtClean="0"/>
              <a:t>243 The Avg. # days an attacker has been on a system before detection </a:t>
            </a:r>
          </a:p>
          <a:p>
            <a:pPr marL="171501" indent="-171501">
              <a:buFontTx/>
              <a:buChar char="-"/>
            </a:pPr>
            <a:endParaRPr lang="en-US" baseline="0" dirty="0" smtClean="0"/>
          </a:p>
          <a:p>
            <a:pPr marL="171501" indent="-171501">
              <a:buFontTx/>
              <a:buChar char="-"/>
            </a:pPr>
            <a:r>
              <a:rPr lang="en-US" baseline="0" dirty="0" smtClean="0"/>
              <a:t>Based on Emerald Down, recognized need to bounce ideas off folks to see who is experiencing some events. </a:t>
            </a:r>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6</a:t>
            </a:fld>
            <a:endParaRPr lang="en-US"/>
          </a:p>
        </p:txBody>
      </p:sp>
    </p:spTree>
    <p:extLst>
      <p:ext uri="{BB962C8B-B14F-4D97-AF65-F5344CB8AC3E}">
        <p14:creationId xmlns:p14="http://schemas.microsoft.com/office/powerpoint/2010/main" val="3132321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Phishing</a:t>
            </a:r>
            <a:r>
              <a:rPr lang="en-US" baseline="0" dirty="0" smtClean="0"/>
              <a:t> is the use of spoofed emails to gain access to networks. </a:t>
            </a:r>
          </a:p>
          <a:p>
            <a:pPr marL="171501" indent="-171501">
              <a:buFontTx/>
              <a:buChar char="-"/>
            </a:pPr>
            <a:r>
              <a:rPr lang="en-US" baseline="0" dirty="0" smtClean="0"/>
              <a:t>General phishing – sending out of mass emails to try to get employee to click through a link or download a document</a:t>
            </a:r>
          </a:p>
          <a:p>
            <a:pPr marL="171501" indent="-171501">
              <a:buFontTx/>
              <a:buChar char="-"/>
            </a:pPr>
            <a:r>
              <a:rPr lang="en-US" baseline="0" dirty="0" err="1" smtClean="0"/>
              <a:t>Spearphishing</a:t>
            </a:r>
            <a:r>
              <a:rPr lang="en-US" baseline="0" dirty="0" smtClean="0"/>
              <a:t> – targeted spoofed emails using information on the target to add legitimacy</a:t>
            </a:r>
          </a:p>
          <a:p>
            <a:pPr marL="628839" lvl="1" indent="-171501">
              <a:buFontTx/>
              <a:buChar char="-"/>
            </a:pPr>
            <a:r>
              <a:rPr lang="en-US" baseline="0" dirty="0" smtClean="0"/>
              <a:t>Social media for spearfishing</a:t>
            </a:r>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7</a:t>
            </a:fld>
            <a:endParaRPr lang="en-US"/>
          </a:p>
        </p:txBody>
      </p:sp>
    </p:spTree>
    <p:extLst>
      <p:ext uri="{BB962C8B-B14F-4D97-AF65-F5344CB8AC3E}">
        <p14:creationId xmlns:p14="http://schemas.microsoft.com/office/powerpoint/2010/main" val="1521802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area where employee</a:t>
            </a:r>
            <a:r>
              <a:rPr lang="en-US" baseline="0" dirty="0" smtClean="0"/>
              <a:t> training is the first and best defense to protect your system</a:t>
            </a:r>
          </a:p>
          <a:p>
            <a:endParaRPr lang="en-US" baseline="0" dirty="0" smtClean="0"/>
          </a:p>
          <a:p>
            <a:r>
              <a:rPr lang="en-US" dirty="0" smtClean="0"/>
              <a:t>Explain slide</a:t>
            </a:r>
          </a:p>
          <a:p>
            <a:endParaRPr lang="en-US" dirty="0" smtClean="0"/>
          </a:p>
          <a:p>
            <a:r>
              <a:rPr lang="en-US" dirty="0" smtClean="0"/>
              <a:t>Malware</a:t>
            </a:r>
            <a:r>
              <a:rPr lang="en-US" baseline="0" dirty="0" smtClean="0"/>
              <a:t> downloaded through phishing emails puts critical information at risk – depending on your business that could mean employee or customer financial data, blueprints to buildings, or even access controls to critical infrastructure systems. </a:t>
            </a:r>
            <a:endParaRPr lang="en-US" dirty="0" smtClean="0"/>
          </a:p>
        </p:txBody>
      </p:sp>
      <p:sp>
        <p:nvSpPr>
          <p:cNvPr id="4" name="Slide Number Placeholder 3"/>
          <p:cNvSpPr>
            <a:spLocks noGrp="1"/>
          </p:cNvSpPr>
          <p:nvPr>
            <p:ph type="sldNum" sz="quarter" idx="10"/>
          </p:nvPr>
        </p:nvSpPr>
        <p:spPr/>
        <p:txBody>
          <a:bodyPr/>
          <a:lstStyle/>
          <a:p>
            <a:fld id="{F439298D-BC4C-48CB-A2C6-3097488DE10A}" type="slidenum">
              <a:rPr lang="en-US" smtClean="0"/>
              <a:t>8</a:t>
            </a:fld>
            <a:endParaRPr lang="en-US"/>
          </a:p>
        </p:txBody>
      </p:sp>
    </p:spTree>
    <p:extLst>
      <p:ext uri="{BB962C8B-B14F-4D97-AF65-F5344CB8AC3E}">
        <p14:creationId xmlns:p14="http://schemas.microsoft.com/office/powerpoint/2010/main" val="2002310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9</a:t>
            </a:fld>
            <a:endParaRPr lang="en-US"/>
          </a:p>
        </p:txBody>
      </p:sp>
    </p:spTree>
    <p:extLst>
      <p:ext uri="{BB962C8B-B14F-4D97-AF65-F5344CB8AC3E}">
        <p14:creationId xmlns:p14="http://schemas.microsoft.com/office/powerpoint/2010/main" val="3745634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a:t>
            </a:r>
            <a:r>
              <a:rPr lang="en-US" baseline="0" dirty="0" smtClean="0"/>
              <a:t> physical access – USB inserted into a computer can spread malicious code</a:t>
            </a:r>
          </a:p>
          <a:p>
            <a:endParaRPr lang="en-US" baseline="0" dirty="0" smtClean="0"/>
          </a:p>
          <a:p>
            <a:r>
              <a:rPr lang="en-US" baseline="0" dirty="0" smtClean="0"/>
              <a:t> - The Avengers: Age of </a:t>
            </a:r>
            <a:r>
              <a:rPr lang="en-US" baseline="0" dirty="0" err="1" smtClean="0"/>
              <a:t>Ultron</a:t>
            </a:r>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10</a:t>
            </a:fld>
            <a:endParaRPr lang="en-US"/>
          </a:p>
        </p:txBody>
      </p:sp>
    </p:spTree>
    <p:extLst>
      <p:ext uri="{BB962C8B-B14F-4D97-AF65-F5344CB8AC3E}">
        <p14:creationId xmlns:p14="http://schemas.microsoft.com/office/powerpoint/2010/main" val="4006717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of you</a:t>
            </a:r>
            <a:r>
              <a:rPr lang="en-US" baseline="0" dirty="0" smtClean="0"/>
              <a:t> have ever installed additional security to your mobile phones? </a:t>
            </a:r>
          </a:p>
          <a:p>
            <a:endParaRPr lang="en-US" baseline="0" dirty="0" smtClean="0"/>
          </a:p>
          <a:p>
            <a:r>
              <a:rPr lang="en-US" baseline="0" dirty="0" smtClean="0"/>
              <a:t>Most of us don’t even know phones are susceptible to malware, let alone that our factory settings might leave a lot to be desired. </a:t>
            </a:r>
          </a:p>
          <a:p>
            <a:pPr marL="171501" indent="-171501">
              <a:buFontTx/>
              <a:buChar char="-"/>
            </a:pPr>
            <a:r>
              <a:rPr lang="en-US" baseline="0" dirty="0" smtClean="0"/>
              <a:t>Operating system updates</a:t>
            </a:r>
          </a:p>
          <a:p>
            <a:pPr marL="171501" indent="-171501">
              <a:buFontTx/>
              <a:buChar char="-"/>
            </a:pPr>
            <a:r>
              <a:rPr lang="en-US" baseline="0" dirty="0" smtClean="0"/>
              <a:t>Reading app permissions</a:t>
            </a:r>
          </a:p>
          <a:p>
            <a:pPr marL="171501" indent="-171501">
              <a:buFontTx/>
              <a:buChar char="-"/>
            </a:pPr>
            <a:r>
              <a:rPr lang="en-US" baseline="0" dirty="0" smtClean="0"/>
              <a:t>Installing antivirus</a:t>
            </a:r>
          </a:p>
          <a:p>
            <a:pPr marL="171501" indent="-171501">
              <a:buFontTx/>
              <a:buChar char="-"/>
            </a:pPr>
            <a:endParaRPr lang="en-US" dirty="0" smtClean="0"/>
          </a:p>
          <a:p>
            <a:r>
              <a:rPr lang="en-US" dirty="0" smtClean="0"/>
              <a:t>The</a:t>
            </a:r>
            <a:r>
              <a:rPr lang="en-US" baseline="0" dirty="0" smtClean="0"/>
              <a:t> people you work with – bright, security minded folks – are your greatest line of defense, and can be your greatest risk. Most of us think nothing about connecting our personal devices to office networks. </a:t>
            </a:r>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11</a:t>
            </a:fld>
            <a:endParaRPr lang="en-US"/>
          </a:p>
        </p:txBody>
      </p:sp>
    </p:spTree>
    <p:extLst>
      <p:ext uri="{BB962C8B-B14F-4D97-AF65-F5344CB8AC3E}">
        <p14:creationId xmlns:p14="http://schemas.microsoft.com/office/powerpoint/2010/main" val="2063714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a:t>
            </a:r>
            <a:r>
              <a:rPr lang="en-US" baseline="0" dirty="0" smtClean="0"/>
              <a:t> of the biggest pieces of data at risk are the protected critical infrastructure information (PCII) and protected identification information (PII)</a:t>
            </a:r>
          </a:p>
          <a:p>
            <a:endParaRPr lang="en-US" baseline="0" dirty="0" smtClean="0"/>
          </a:p>
          <a:p>
            <a:r>
              <a:rPr lang="en-US" baseline="0" dirty="0" smtClean="0"/>
              <a:t>More and more old critical infrastructure control systems, legacy systems that were never meant for the internet, are being brought online</a:t>
            </a:r>
          </a:p>
          <a:p>
            <a:r>
              <a:rPr lang="en-US" baseline="0" dirty="0" smtClean="0"/>
              <a:t> - allows for remote management</a:t>
            </a:r>
          </a:p>
          <a:p>
            <a:r>
              <a:rPr lang="en-US" baseline="0" dirty="0" smtClean="0"/>
              <a:t> - creates vulnerability for our critical infrastructure</a:t>
            </a:r>
          </a:p>
          <a:p>
            <a:endParaRPr lang="en-US" baseline="0" dirty="0" smtClean="0"/>
          </a:p>
          <a:p>
            <a:r>
              <a:rPr lang="en-US" dirty="0" smtClean="0"/>
              <a:t>Personal</a:t>
            </a:r>
            <a:r>
              <a:rPr lang="en-US" baseline="0" dirty="0" smtClean="0"/>
              <a:t> data for employees and customers – worthy of being protected not only so you don’t lose trust, but to prevent legal difficulties. Breach not only in own state, but states those breached reside in. </a:t>
            </a:r>
          </a:p>
          <a:p>
            <a:endParaRPr lang="en-US" baseline="0" dirty="0" smtClean="0"/>
          </a:p>
          <a:p>
            <a:r>
              <a:rPr lang="en-US" baseline="0" dirty="0" smtClean="0"/>
              <a:t>So often we hear “it was a really sophisticated attack.” So many attacks are on vulnerabilities that have been known for months – they’re not actually that sophisticated.</a:t>
            </a:r>
          </a:p>
        </p:txBody>
      </p:sp>
      <p:sp>
        <p:nvSpPr>
          <p:cNvPr id="4" name="Slide Number Placeholder 3"/>
          <p:cNvSpPr>
            <a:spLocks noGrp="1"/>
          </p:cNvSpPr>
          <p:nvPr>
            <p:ph type="sldNum" sz="quarter" idx="10"/>
          </p:nvPr>
        </p:nvSpPr>
        <p:spPr/>
        <p:txBody>
          <a:bodyPr/>
          <a:lstStyle/>
          <a:p>
            <a:fld id="{F439298D-BC4C-48CB-A2C6-3097488DE10A}" type="slidenum">
              <a:rPr lang="en-US" smtClean="0"/>
              <a:t>12</a:t>
            </a:fld>
            <a:endParaRPr lang="en-US"/>
          </a:p>
        </p:txBody>
      </p:sp>
    </p:spTree>
    <p:extLst>
      <p:ext uri="{BB962C8B-B14F-4D97-AF65-F5344CB8AC3E}">
        <p14:creationId xmlns:p14="http://schemas.microsoft.com/office/powerpoint/2010/main" val="3314627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Growing at 26% per year, average</a:t>
            </a:r>
            <a:r>
              <a:rPr lang="en-US" baseline="0" dirty="0" smtClean="0"/>
              <a:t> cost of </a:t>
            </a:r>
            <a:r>
              <a:rPr lang="en-US" baseline="0" dirty="0" err="1" smtClean="0"/>
              <a:t>approx</a:t>
            </a:r>
            <a:r>
              <a:rPr lang="en-US" baseline="0" dirty="0" smtClean="0"/>
              <a:t> $58.26 m annually by 2020 per organization</a:t>
            </a:r>
          </a:p>
          <a:p>
            <a:endParaRPr lang="en-US" baseline="0" dirty="0" smtClean="0"/>
          </a:p>
          <a:p>
            <a:r>
              <a:rPr lang="en-US" dirty="0" smtClean="0"/>
              <a:t>These are hard costs – what of loss of reputation? What if</a:t>
            </a:r>
            <a:r>
              <a:rPr lang="en-US" baseline="0" dirty="0" smtClean="0"/>
              <a:t> breach lead to loss of life? What is the cost of having failed to prepare? </a:t>
            </a:r>
          </a:p>
          <a:p>
            <a:endParaRPr lang="en-US" baseline="0" dirty="0" smtClean="0"/>
          </a:p>
          <a:p>
            <a:r>
              <a:rPr lang="en-US" baseline="0" dirty="0" smtClean="0"/>
              <a:t>Home Depot </a:t>
            </a:r>
            <a:r>
              <a:rPr lang="en-US" dirty="0"/>
              <a:t>data breach compromised 56 million of its customers’ credit cards. The data popped up on black markets. Risk $3 billion in illegal purchases.</a:t>
            </a:r>
          </a:p>
          <a:p>
            <a:r>
              <a:rPr lang="en-US" dirty="0"/>
              <a:t>System forensics, updating security systems, hiring new security management – these were the hard costs</a:t>
            </a:r>
          </a:p>
          <a:p>
            <a:endParaRPr lang="en-US" dirty="0"/>
          </a:p>
          <a:p>
            <a:r>
              <a:rPr lang="en-US" dirty="0"/>
              <a:t>What about the loss of customer support? Your employees, the public you’re protecting, your customers – they don’t want to hear that leadership was told of major vulnerabilities and did nothing. </a:t>
            </a:r>
          </a:p>
        </p:txBody>
      </p:sp>
      <p:sp>
        <p:nvSpPr>
          <p:cNvPr id="4" name="Slide Number Placeholder 3"/>
          <p:cNvSpPr>
            <a:spLocks noGrp="1"/>
          </p:cNvSpPr>
          <p:nvPr>
            <p:ph type="sldNum" sz="quarter" idx="10"/>
          </p:nvPr>
        </p:nvSpPr>
        <p:spPr/>
        <p:txBody>
          <a:bodyPr/>
          <a:lstStyle/>
          <a:p>
            <a:fld id="{F439298D-BC4C-48CB-A2C6-3097488DE10A}" type="slidenum">
              <a:rPr lang="en-US" smtClean="0"/>
              <a:t>13</a:t>
            </a:fld>
            <a:endParaRPr lang="en-US"/>
          </a:p>
        </p:txBody>
      </p:sp>
    </p:spTree>
    <p:extLst>
      <p:ext uri="{BB962C8B-B14F-4D97-AF65-F5344CB8AC3E}">
        <p14:creationId xmlns:p14="http://schemas.microsoft.com/office/powerpoint/2010/main" val="14662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14</a:t>
            </a:fld>
            <a:endParaRPr lang="en-US"/>
          </a:p>
        </p:txBody>
      </p:sp>
    </p:spTree>
    <p:extLst>
      <p:ext uri="{BB962C8B-B14F-4D97-AF65-F5344CB8AC3E}">
        <p14:creationId xmlns:p14="http://schemas.microsoft.com/office/powerpoint/2010/main" val="3320861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15</a:t>
            </a:fld>
            <a:endParaRPr lang="en-US"/>
          </a:p>
        </p:txBody>
      </p:sp>
    </p:spTree>
    <p:extLst>
      <p:ext uri="{BB962C8B-B14F-4D97-AF65-F5344CB8AC3E}">
        <p14:creationId xmlns:p14="http://schemas.microsoft.com/office/powerpoint/2010/main" val="348237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16</a:t>
            </a:fld>
            <a:endParaRPr lang="en-US"/>
          </a:p>
        </p:txBody>
      </p:sp>
    </p:spTree>
    <p:extLst>
      <p:ext uri="{BB962C8B-B14F-4D97-AF65-F5344CB8AC3E}">
        <p14:creationId xmlns:p14="http://schemas.microsoft.com/office/powerpoint/2010/main" val="1775230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Kaspersky cyber security map showing cyber attacks in real time. Each light represents a type of security protocol – from an anti virus kicking in to scan, to intruder detection</a:t>
            </a:r>
          </a:p>
          <a:p>
            <a:endParaRPr lang="en-US" dirty="0"/>
          </a:p>
          <a:p>
            <a:r>
              <a:rPr lang="en-US" dirty="0"/>
              <a:t>The U.S. is third most attacked country during the day. The U.S. is number one at night.  </a:t>
            </a:r>
          </a:p>
          <a:p>
            <a:endParaRPr lang="en-US" dirty="0"/>
          </a:p>
          <a:p>
            <a:r>
              <a:rPr lang="en-US" dirty="0"/>
              <a:t>when the other side of the world is awake, where the majority of our attacks come from. </a:t>
            </a:r>
          </a:p>
          <a:p>
            <a:endParaRPr lang="en-US" dirty="0"/>
          </a:p>
          <a:p>
            <a:r>
              <a:rPr lang="en-US" dirty="0"/>
              <a:t>If you’re trying to get buy in with your organization, a visual like this is essential</a:t>
            </a:r>
          </a:p>
          <a:p>
            <a:pPr marL="171501" indent="-171501">
              <a:buFontTx/>
              <a:buChar char="-"/>
            </a:pPr>
            <a:r>
              <a:rPr lang="en-US" dirty="0"/>
              <a:t>What is the threat</a:t>
            </a:r>
          </a:p>
          <a:p>
            <a:pPr marL="171501" indent="-171501">
              <a:buFontTx/>
              <a:buChar char="-"/>
            </a:pPr>
            <a:r>
              <a:rPr lang="en-US" dirty="0"/>
              <a:t>- quick and easy visualization</a:t>
            </a:r>
          </a:p>
        </p:txBody>
      </p:sp>
      <p:sp>
        <p:nvSpPr>
          <p:cNvPr id="4" name="Slide Number Placeholder 3"/>
          <p:cNvSpPr>
            <a:spLocks noGrp="1"/>
          </p:cNvSpPr>
          <p:nvPr>
            <p:ph type="sldNum" sz="quarter" idx="10"/>
          </p:nvPr>
        </p:nvSpPr>
        <p:spPr/>
        <p:txBody>
          <a:bodyPr/>
          <a:lstStyle/>
          <a:p>
            <a:fld id="{F439298D-BC4C-48CB-A2C6-3097488DE10A}" type="slidenum">
              <a:rPr lang="en-US" smtClean="0"/>
              <a:t>17</a:t>
            </a:fld>
            <a:endParaRPr lang="en-US"/>
          </a:p>
        </p:txBody>
      </p:sp>
    </p:spTree>
    <p:extLst>
      <p:ext uri="{BB962C8B-B14F-4D97-AF65-F5344CB8AC3E}">
        <p14:creationId xmlns:p14="http://schemas.microsoft.com/office/powerpoint/2010/main" val="271472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Complexity and</a:t>
            </a:r>
            <a:r>
              <a:rPr lang="en-US" baseline="0" dirty="0" smtClean="0"/>
              <a:t> interconnectedness are enemies of security</a:t>
            </a:r>
          </a:p>
          <a:p>
            <a:endParaRPr lang="en-US" baseline="0" dirty="0" smtClean="0"/>
          </a:p>
          <a:p>
            <a:pPr marL="171501" indent="-171501">
              <a:buFontTx/>
              <a:buChar char="-"/>
            </a:pPr>
            <a:r>
              <a:rPr lang="en-US" baseline="0" dirty="0" smtClean="0"/>
              <a:t>More and more systems being put on the internet</a:t>
            </a:r>
          </a:p>
          <a:p>
            <a:pPr marL="171501" indent="-171501">
              <a:buFontTx/>
              <a:buChar char="-"/>
            </a:pPr>
            <a:r>
              <a:rPr lang="en-US" baseline="0" dirty="0" smtClean="0"/>
              <a:t>Doggy cams</a:t>
            </a:r>
          </a:p>
          <a:p>
            <a:pPr marL="171501" indent="-171501">
              <a:buFontTx/>
              <a:buChar char="-"/>
            </a:pPr>
            <a:r>
              <a:rPr lang="en-US" baseline="0" dirty="0" smtClean="0"/>
              <a:t>Refrigerators</a:t>
            </a:r>
          </a:p>
          <a:p>
            <a:pPr marL="171501" indent="-171501">
              <a:buFontTx/>
              <a:buChar char="-"/>
            </a:pPr>
            <a:endParaRPr lang="en-US" baseline="0" dirty="0" smtClean="0"/>
          </a:p>
          <a:p>
            <a:pPr marL="171501" indent="-171501">
              <a:buFontTx/>
              <a:buChar char="-"/>
            </a:pPr>
            <a:r>
              <a:rPr lang="en-US" dirty="0" smtClean="0"/>
              <a:t>SCADA systems and industrial controls. </a:t>
            </a:r>
          </a:p>
          <a:p>
            <a:pPr marL="171501" indent="-171501">
              <a:buFontTx/>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18</a:t>
            </a:fld>
            <a:endParaRPr lang="en-US"/>
          </a:p>
        </p:txBody>
      </p:sp>
    </p:spTree>
    <p:extLst>
      <p:ext uri="{BB962C8B-B14F-4D97-AF65-F5344CB8AC3E}">
        <p14:creationId xmlns:p14="http://schemas.microsoft.com/office/powerpoint/2010/main" val="4181502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Emergency managers often think cyber is an IT only issue. There can be no real world impacts. Even business continuity people working for certain large Redmond based software companies have said this. </a:t>
            </a:r>
          </a:p>
          <a:p>
            <a:endParaRPr lang="en-US" dirty="0"/>
          </a:p>
          <a:p>
            <a:r>
              <a:rPr lang="en-US" dirty="0"/>
              <a:t>Aurora Generator Test by INL</a:t>
            </a:r>
          </a:p>
          <a:p>
            <a:endParaRPr lang="en-US" dirty="0"/>
          </a:p>
          <a:p>
            <a:r>
              <a:rPr lang="en-US" dirty="0"/>
              <a:t>showing the real world physical impacts that can come from cyber attacks</a:t>
            </a:r>
          </a:p>
          <a:p>
            <a:endParaRPr lang="en-US" dirty="0"/>
          </a:p>
          <a:p>
            <a:r>
              <a:rPr lang="en-US" dirty="0"/>
              <a:t>in this case the complete destruction of a generator cause by a malware directive to overload itself. </a:t>
            </a:r>
          </a:p>
          <a:p>
            <a:endParaRPr lang="en-US" dirty="0"/>
          </a:p>
          <a:p>
            <a:r>
              <a:rPr lang="en-US" dirty="0"/>
              <a:t>For this test they destroyed the generator</a:t>
            </a:r>
          </a:p>
          <a:p>
            <a:endParaRPr lang="en-US" dirty="0"/>
          </a:p>
          <a:p>
            <a:r>
              <a:rPr lang="en-US" dirty="0"/>
              <a:t>need not be as extreme. </a:t>
            </a:r>
          </a:p>
          <a:p>
            <a:endParaRPr lang="en-US" dirty="0"/>
          </a:p>
          <a:p>
            <a:r>
              <a:rPr lang="en-US" dirty="0"/>
              <a:t>If a cyber attack caused a machine to corrupt in increments or at a slow rate, the machine may be functionally unusable without damaging it enough to flag its owners that they were under attack. </a:t>
            </a:r>
          </a:p>
        </p:txBody>
      </p:sp>
      <p:sp>
        <p:nvSpPr>
          <p:cNvPr id="4" name="Slide Number Placeholder 3"/>
          <p:cNvSpPr>
            <a:spLocks noGrp="1"/>
          </p:cNvSpPr>
          <p:nvPr>
            <p:ph type="sldNum" sz="quarter" idx="10"/>
          </p:nvPr>
        </p:nvSpPr>
        <p:spPr/>
        <p:txBody>
          <a:bodyPr/>
          <a:lstStyle/>
          <a:p>
            <a:fld id="{F439298D-BC4C-48CB-A2C6-3097488DE10A}" type="slidenum">
              <a:rPr lang="en-US" smtClean="0"/>
              <a:t>19</a:t>
            </a:fld>
            <a:endParaRPr lang="en-US"/>
          </a:p>
        </p:txBody>
      </p:sp>
    </p:spTree>
    <p:extLst>
      <p:ext uri="{BB962C8B-B14F-4D97-AF65-F5344CB8AC3E}">
        <p14:creationId xmlns:p14="http://schemas.microsoft.com/office/powerpoint/2010/main" val="3643276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Stuxnet</a:t>
            </a:r>
            <a:r>
              <a:rPr lang="en-US" dirty="0"/>
              <a:t>, the first weapon made entirely out of code.  </a:t>
            </a:r>
          </a:p>
          <a:p>
            <a:endParaRPr lang="en-US" dirty="0"/>
          </a:p>
          <a:p>
            <a:r>
              <a:rPr lang="en-US" dirty="0"/>
              <a:t>This </a:t>
            </a:r>
            <a:r>
              <a:rPr lang="en-US" dirty="0">
                <a:hlinkClick r:id="rId3" tooltip="Computer worm"/>
              </a:rPr>
              <a:t>computer worm</a:t>
            </a:r>
            <a:r>
              <a:rPr lang="en-US" baseline="30000" dirty="0">
                <a:hlinkClick r:id="rId4"/>
              </a:rPr>
              <a:t>[1]</a:t>
            </a:r>
            <a:r>
              <a:rPr lang="en-US" dirty="0"/>
              <a:t> was discovered in June 2010. </a:t>
            </a:r>
          </a:p>
          <a:p>
            <a:endParaRPr lang="en-US" dirty="0"/>
          </a:p>
          <a:p>
            <a:r>
              <a:rPr lang="en-US" dirty="0"/>
              <a:t>It was designed to attack industrial </a:t>
            </a:r>
            <a:r>
              <a:rPr lang="en-US" dirty="0">
                <a:hlinkClick r:id="rId5" tooltip="Programmable logic controller"/>
              </a:rPr>
              <a:t>programmable logic controllers</a:t>
            </a:r>
            <a:r>
              <a:rPr lang="en-US" dirty="0"/>
              <a:t>, which includes for instance the machinery of assembly lines, or as you’ll see in this video centrifuges for separating nuclear material</a:t>
            </a:r>
          </a:p>
          <a:p>
            <a:endParaRPr lang="en-US" dirty="0"/>
          </a:p>
          <a:p>
            <a:r>
              <a:rPr lang="en-US" dirty="0"/>
              <a:t>This video produced by Australian TV program </a:t>
            </a:r>
            <a:r>
              <a:rPr lang="en-US" dirty="0" err="1"/>
              <a:t>HungryBeast</a:t>
            </a:r>
            <a:r>
              <a:rPr lang="en-US" dirty="0"/>
              <a:t> on Australia's ABC1 in 2011 gives a good example of how cyber attacks can be used as weapons and to interrupt our critical infrastructure</a:t>
            </a:r>
          </a:p>
        </p:txBody>
      </p:sp>
      <p:sp>
        <p:nvSpPr>
          <p:cNvPr id="4" name="Slide Number Placeholder 3"/>
          <p:cNvSpPr>
            <a:spLocks noGrp="1"/>
          </p:cNvSpPr>
          <p:nvPr>
            <p:ph type="sldNum" sz="quarter" idx="10"/>
          </p:nvPr>
        </p:nvSpPr>
        <p:spPr/>
        <p:txBody>
          <a:bodyPr/>
          <a:lstStyle/>
          <a:p>
            <a:fld id="{F439298D-BC4C-48CB-A2C6-3097488DE10A}" type="slidenum">
              <a:rPr lang="en-US" smtClean="0"/>
              <a:t>20</a:t>
            </a:fld>
            <a:endParaRPr lang="en-US"/>
          </a:p>
        </p:txBody>
      </p:sp>
    </p:spTree>
    <p:extLst>
      <p:ext uri="{BB962C8B-B14F-4D97-AF65-F5344CB8AC3E}">
        <p14:creationId xmlns:p14="http://schemas.microsoft.com/office/powerpoint/2010/main" val="1238270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can you do to protect your organizations? </a:t>
            </a:r>
          </a:p>
          <a:p>
            <a:endParaRPr lang="en-US" dirty="0" smtClean="0"/>
          </a:p>
          <a:p>
            <a:r>
              <a:rPr lang="en-US" dirty="0" smtClean="0"/>
              <a:t>Firstly, know that you’re protecting yourself and not advertising</a:t>
            </a:r>
            <a:r>
              <a:rPr lang="en-US" baseline="0" dirty="0" smtClean="0"/>
              <a:t> your </a:t>
            </a:r>
            <a:r>
              <a:rPr lang="en-US" baseline="0" dirty="0" err="1" smtClean="0"/>
              <a:t>vulnerabilties</a:t>
            </a:r>
            <a:r>
              <a:rPr lang="en-US" baseline="0" dirty="0" smtClean="0"/>
              <a:t>. </a:t>
            </a:r>
          </a:p>
          <a:p>
            <a:endParaRPr lang="en-US" baseline="0" dirty="0" smtClean="0"/>
          </a:p>
          <a:p>
            <a:r>
              <a:rPr lang="en-US" dirty="0" err="1"/>
              <a:t>Shodan</a:t>
            </a:r>
            <a:r>
              <a:rPr lang="en-US" dirty="0"/>
              <a:t> search engine. </a:t>
            </a:r>
          </a:p>
          <a:p>
            <a:endParaRPr lang="en-US" dirty="0"/>
          </a:p>
          <a:p>
            <a:r>
              <a:rPr lang="en-US" dirty="0"/>
              <a:t>The displayed map of the globe on the </a:t>
            </a:r>
            <a:r>
              <a:rPr lang="en-US" dirty="0" err="1"/>
              <a:t>Shodan</a:t>
            </a:r>
            <a:r>
              <a:rPr lang="en-US" dirty="0"/>
              <a:t> front page shows industrial control systems that were accessible online. This kind of tool is useful when working with executives because it quickly displays information without a wall of text. </a:t>
            </a:r>
          </a:p>
          <a:p>
            <a:endParaRPr lang="en-US" dirty="0"/>
          </a:p>
          <a:p>
            <a:r>
              <a:rPr lang="en-US" dirty="0"/>
              <a:t>With </a:t>
            </a:r>
            <a:r>
              <a:rPr lang="en-US" dirty="0" err="1"/>
              <a:t>shodan</a:t>
            </a:r>
            <a:r>
              <a:rPr lang="en-US" dirty="0"/>
              <a:t> you can search your own systems to see if your control systems are accessible through the internet</a:t>
            </a:r>
          </a:p>
        </p:txBody>
      </p:sp>
      <p:sp>
        <p:nvSpPr>
          <p:cNvPr id="4" name="Slide Number Placeholder 3"/>
          <p:cNvSpPr>
            <a:spLocks noGrp="1"/>
          </p:cNvSpPr>
          <p:nvPr>
            <p:ph type="sldNum" sz="quarter" idx="10"/>
          </p:nvPr>
        </p:nvSpPr>
        <p:spPr/>
        <p:txBody>
          <a:bodyPr/>
          <a:lstStyle/>
          <a:p>
            <a:fld id="{F439298D-BC4C-48CB-A2C6-3097488DE10A}" type="slidenum">
              <a:rPr lang="en-US" smtClean="0"/>
              <a:t>21</a:t>
            </a:fld>
            <a:endParaRPr lang="en-US"/>
          </a:p>
        </p:txBody>
      </p:sp>
    </p:spTree>
    <p:extLst>
      <p:ext uri="{BB962C8B-B14F-4D97-AF65-F5344CB8AC3E}">
        <p14:creationId xmlns:p14="http://schemas.microsoft.com/office/powerpoint/2010/main" val="1528278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 plans and make use of the resources that are out there. </a:t>
            </a:r>
          </a:p>
          <a:p>
            <a:endParaRPr lang="en-US" dirty="0" smtClean="0"/>
          </a:p>
          <a:p>
            <a:r>
              <a:rPr lang="en-US" dirty="0" smtClean="0"/>
              <a:t>Know</a:t>
            </a:r>
            <a:r>
              <a:rPr lang="en-US" baseline="0" dirty="0" smtClean="0"/>
              <a:t> what your ICS architecture looks like and whether you’re making it available online </a:t>
            </a:r>
          </a:p>
          <a:p>
            <a:endParaRPr lang="en-US" baseline="0" dirty="0" smtClean="0"/>
          </a:p>
          <a:p>
            <a:r>
              <a:rPr lang="en-US" baseline="0" dirty="0" smtClean="0"/>
              <a:t>Test your own systems – hackers can be your friends. Perform penetration testing to see how vulnerable your system is or what information or systems can be accessed before you detect an intrusion.</a:t>
            </a:r>
          </a:p>
          <a:p>
            <a:endParaRPr lang="en-US" baseline="0" dirty="0" smtClean="0"/>
          </a:p>
          <a:p>
            <a:r>
              <a:rPr lang="en-US" baseline="0" dirty="0" smtClean="0"/>
              <a:t>Have cyber security plans that acknowledge the business disruption and life safety risks. Too often IT tackles breaches without ever communicating outside of the department. They can’t report every attack – it would become white noise – but need to know when and how to engage other departments</a:t>
            </a:r>
          </a:p>
          <a:p>
            <a:endParaRPr lang="en-US" baseline="0" dirty="0" smtClean="0"/>
          </a:p>
          <a:p>
            <a:r>
              <a:rPr lang="en-US" baseline="0" dirty="0" smtClean="0"/>
              <a:t>Build partnerships with others. In security there is always reluctance to share vulnerabilities, especially with competitors. </a:t>
            </a:r>
            <a:r>
              <a:rPr lang="en-US" i="1" dirty="0"/>
              <a:t>Cyber Incident Response and Analysis Sharing  </a:t>
            </a:r>
            <a:r>
              <a:rPr lang="en-US" dirty="0"/>
              <a:t>(CIRCAS) trusted partners. </a:t>
            </a:r>
          </a:p>
          <a:p>
            <a:endParaRPr lang="en-US" dirty="0"/>
          </a:p>
          <a:p>
            <a:r>
              <a:rPr lang="en-US" dirty="0"/>
              <a:t>Train your employees. Emails, access, helping to protect and report</a:t>
            </a:r>
          </a:p>
        </p:txBody>
      </p:sp>
      <p:sp>
        <p:nvSpPr>
          <p:cNvPr id="4" name="Slide Number Placeholder 3"/>
          <p:cNvSpPr>
            <a:spLocks noGrp="1"/>
          </p:cNvSpPr>
          <p:nvPr>
            <p:ph type="sldNum" sz="quarter" idx="10"/>
          </p:nvPr>
        </p:nvSpPr>
        <p:spPr/>
        <p:txBody>
          <a:bodyPr/>
          <a:lstStyle/>
          <a:p>
            <a:fld id="{F439298D-BC4C-48CB-A2C6-3097488DE10A}" type="slidenum">
              <a:rPr lang="en-US" smtClean="0"/>
              <a:t>22</a:t>
            </a:fld>
            <a:endParaRPr lang="en-US"/>
          </a:p>
        </p:txBody>
      </p:sp>
    </p:spTree>
    <p:extLst>
      <p:ext uri="{BB962C8B-B14F-4D97-AF65-F5344CB8AC3E}">
        <p14:creationId xmlns:p14="http://schemas.microsoft.com/office/powerpoint/2010/main" val="287881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39298D-BC4C-48CB-A2C6-3097488DE10A}" type="slidenum">
              <a:rPr lang="en-US" smtClean="0"/>
              <a:t>23</a:t>
            </a:fld>
            <a:endParaRPr lang="en-US"/>
          </a:p>
        </p:txBody>
      </p:sp>
    </p:spTree>
    <p:extLst>
      <p:ext uri="{BB962C8B-B14F-4D97-AF65-F5344CB8AC3E}">
        <p14:creationId xmlns:p14="http://schemas.microsoft.com/office/powerpoint/2010/main" val="3895439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39298D-BC4C-48CB-A2C6-3097488DE10A}" type="slidenum">
              <a:rPr lang="en-US" smtClean="0"/>
              <a:t>24</a:t>
            </a:fld>
            <a:endParaRPr lang="en-US"/>
          </a:p>
        </p:txBody>
      </p:sp>
    </p:spTree>
    <p:extLst>
      <p:ext uri="{BB962C8B-B14F-4D97-AF65-F5344CB8AC3E}">
        <p14:creationId xmlns:p14="http://schemas.microsoft.com/office/powerpoint/2010/main" val="975460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39298D-BC4C-48CB-A2C6-3097488DE10A}" type="slidenum">
              <a:rPr lang="en-US" smtClean="0"/>
              <a:t>25</a:t>
            </a:fld>
            <a:endParaRPr lang="en-US"/>
          </a:p>
        </p:txBody>
      </p:sp>
    </p:spTree>
    <p:extLst>
      <p:ext uri="{BB962C8B-B14F-4D97-AF65-F5344CB8AC3E}">
        <p14:creationId xmlns:p14="http://schemas.microsoft.com/office/powerpoint/2010/main" val="18203797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39298D-BC4C-48CB-A2C6-3097488DE10A}" type="slidenum">
              <a:rPr lang="en-US" smtClean="0"/>
              <a:t>26</a:t>
            </a:fld>
            <a:endParaRPr lang="en-US"/>
          </a:p>
        </p:txBody>
      </p:sp>
    </p:spTree>
    <p:extLst>
      <p:ext uri="{BB962C8B-B14F-4D97-AF65-F5344CB8AC3E}">
        <p14:creationId xmlns:p14="http://schemas.microsoft.com/office/powerpoint/2010/main" val="926091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501" indent="-171501">
              <a:buFontTx/>
              <a:buChar char="-"/>
            </a:pPr>
            <a:r>
              <a:rPr lang="en-US" dirty="0" smtClean="0"/>
              <a:t>Target,</a:t>
            </a:r>
            <a:r>
              <a:rPr lang="en-US" baseline="0" dirty="0" smtClean="0"/>
              <a:t> Home Depot, The IRS, The </a:t>
            </a:r>
            <a:r>
              <a:rPr lang="en-US" b="1" dirty="0"/>
              <a:t>Office</a:t>
            </a:r>
            <a:r>
              <a:rPr lang="en-US" dirty="0"/>
              <a:t> of Personnel Management, </a:t>
            </a:r>
            <a:r>
              <a:rPr lang="en-US" dirty="0" err="1"/>
              <a:t>Stuxnet</a:t>
            </a:r>
            <a:r>
              <a:rPr lang="en-US" dirty="0"/>
              <a:t> </a:t>
            </a:r>
          </a:p>
          <a:p>
            <a:pPr marL="171501" indent="-171501">
              <a:buFontTx/>
              <a:buChar char="-"/>
            </a:pPr>
            <a:endParaRPr lang="en-US" dirty="0"/>
          </a:p>
          <a:p>
            <a:pPr marL="171501" indent="-171501">
              <a:buFontTx/>
              <a:buChar char="-"/>
            </a:pPr>
            <a:r>
              <a:rPr lang="en-US" dirty="0"/>
              <a:t>Not just about IT. Every member of your team can help. Even helping them understand what to look for, and how to escalate. </a:t>
            </a:r>
            <a:r>
              <a:rPr lang="en-US" dirty="0" err="1"/>
              <a:t>Esclate</a:t>
            </a:r>
            <a:r>
              <a:rPr lang="en-US" dirty="0"/>
              <a:t> could mean a full organization response to a breach. It could also mean an employee takes the step of calling to verify a wire transfer requested via email. </a:t>
            </a:r>
          </a:p>
          <a:p>
            <a:pPr marL="171501" indent="-171501">
              <a:buFontTx/>
              <a:buChar char="-"/>
            </a:pPr>
            <a:endParaRPr lang="en-US" dirty="0" smtClean="0"/>
          </a:p>
          <a:p>
            <a:pPr marL="171501" indent="-171501">
              <a:buFontTx/>
              <a:buChar char="-"/>
            </a:pPr>
            <a:r>
              <a:rPr lang="en-US" dirty="0" smtClean="0"/>
              <a:t>Build relationships with others in the field, even your competitors. They are valuable sources</a:t>
            </a:r>
            <a:r>
              <a:rPr lang="en-US" baseline="0" dirty="0" smtClean="0"/>
              <a:t> of information. You don’t have to give away security data, but there is always something to be gained by being able to pick up the phone and ask “are you seeing this too?”</a:t>
            </a:r>
          </a:p>
          <a:p>
            <a:pPr marL="171501" indent="-171501">
              <a:buFontTx/>
              <a:buChar char="-"/>
            </a:pPr>
            <a:endParaRPr lang="en-US" baseline="0" dirty="0" smtClean="0"/>
          </a:p>
          <a:p>
            <a:pPr marL="171501" indent="-171501" defTabSz="914674">
              <a:buFontTx/>
              <a:buChar char="-"/>
            </a:pPr>
            <a:r>
              <a:rPr lang="en-US" dirty="0" smtClean="0"/>
              <a:t>With cyber security, we are more likely to blame the victim then the perpetrator.</a:t>
            </a:r>
            <a:r>
              <a:rPr lang="en-US" baseline="0" dirty="0" smtClean="0"/>
              <a:t> Usually that’s because the victim is easily identified – the criminal not as easy. However, you don’t want your customer to hear that </a:t>
            </a:r>
            <a:r>
              <a:rPr lang="en-US" dirty="0"/>
              <a:t>when staff told Home Depot management about their vulnerabilities, they were told “we only sell hammers.” Now is the time to build a culture of security in your organization. Get your board engaged. Check for your vulnerabilities. </a:t>
            </a:r>
          </a:p>
          <a:p>
            <a:pPr marL="171501" indent="-171501" defTabSz="914674">
              <a:buFontTx/>
              <a:buChar char="-"/>
            </a:pPr>
            <a:endParaRPr lang="en-US" dirty="0"/>
          </a:p>
          <a:p>
            <a:pPr marL="171501" indent="-171501" defTabSz="914674">
              <a:buFontTx/>
              <a:buChar char="-"/>
            </a:pPr>
            <a:r>
              <a:rPr lang="en-US" dirty="0"/>
              <a:t>Speak out in your organization</a:t>
            </a:r>
          </a:p>
          <a:p>
            <a:pPr marL="171501" indent="-171501" defTabSz="914674">
              <a:buFontTx/>
              <a:buChar char="-"/>
            </a:pPr>
            <a:endParaRPr lang="en-US" dirty="0"/>
          </a:p>
          <a:p>
            <a:pPr marL="171501" indent="-171501" defTabSz="914674">
              <a:buFontTx/>
              <a:buChar char="-"/>
            </a:pPr>
            <a:r>
              <a:rPr lang="en-US" dirty="0"/>
              <a:t>An overarching, full organization approach in the most effective. We cannot see this as an IT issue, because we can be a part of the education and preparation. We can be building plans for how IT and emergency managers can work together to address the impacts. Our whole organization should be thinking cyber security. We’re only as strong as our most poorly trained computer user. </a:t>
            </a:r>
            <a:endParaRPr lang="en-US" dirty="0" smtClean="0"/>
          </a:p>
          <a:p>
            <a:pPr marL="171501" indent="-171501">
              <a:buFontTx/>
              <a:buChar char="-"/>
            </a:pPr>
            <a:endParaRPr lang="en-US" dirty="0" smtClean="0"/>
          </a:p>
          <a:p>
            <a:pPr marL="171501" indent="-171501">
              <a:buFontTx/>
              <a:buChar char="-"/>
            </a:pPr>
            <a:endParaRPr lang="en-US" dirty="0"/>
          </a:p>
        </p:txBody>
      </p:sp>
      <p:sp>
        <p:nvSpPr>
          <p:cNvPr id="4" name="Slide Number Placeholder 3"/>
          <p:cNvSpPr>
            <a:spLocks noGrp="1"/>
          </p:cNvSpPr>
          <p:nvPr>
            <p:ph type="sldNum" sz="quarter" idx="10"/>
          </p:nvPr>
        </p:nvSpPr>
        <p:spPr/>
        <p:txBody>
          <a:bodyPr/>
          <a:lstStyle/>
          <a:p>
            <a:fld id="{F439298D-BC4C-48CB-A2C6-3097488DE10A}" type="slidenum">
              <a:rPr lang="en-US" smtClean="0"/>
              <a:t>27</a:t>
            </a:fld>
            <a:endParaRPr lang="en-US"/>
          </a:p>
        </p:txBody>
      </p:sp>
    </p:spTree>
    <p:extLst>
      <p:ext uri="{BB962C8B-B14F-4D97-AF65-F5344CB8AC3E}">
        <p14:creationId xmlns:p14="http://schemas.microsoft.com/office/powerpoint/2010/main" val="2995848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39298D-BC4C-48CB-A2C6-3097488DE10A}" type="slidenum">
              <a:rPr lang="en-US" smtClean="0"/>
              <a:t>28</a:t>
            </a:fld>
            <a:endParaRPr lang="en-US"/>
          </a:p>
        </p:txBody>
      </p:sp>
    </p:spTree>
    <p:extLst>
      <p:ext uri="{BB962C8B-B14F-4D97-AF65-F5344CB8AC3E}">
        <p14:creationId xmlns:p14="http://schemas.microsoft.com/office/powerpoint/2010/main" val="42022524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39298D-BC4C-48CB-A2C6-3097488DE10A}" type="slidenum">
              <a:rPr lang="en-US" smtClean="0"/>
              <a:t>29</a:t>
            </a:fld>
            <a:endParaRPr lang="en-US"/>
          </a:p>
        </p:txBody>
      </p:sp>
    </p:spTree>
    <p:extLst>
      <p:ext uri="{BB962C8B-B14F-4D97-AF65-F5344CB8AC3E}">
        <p14:creationId xmlns:p14="http://schemas.microsoft.com/office/powerpoint/2010/main" val="2819952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4138867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1928466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2635606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67260B2-082E-4FA4-8E49-567C04972D48}" type="datetimeFigureOut">
              <a:rPr lang="en-US" smtClean="0"/>
              <a:t>6/23/2015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1440643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33845" y="2507551"/>
            <a:ext cx="386715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7551"/>
            <a:ext cx="38862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7260B2-082E-4FA4-8E49-567C04972D48}" type="datetimeFigureOut">
              <a:rPr lang="en-US" smtClean="0"/>
              <a:t>6/23/2015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D7D9AF-EBAC-4A40-AC24-90A1A9576F52}"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524688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67260B2-082E-4FA4-8E49-567C04972D48}" type="datetimeFigureOut">
              <a:rPr lang="en-US" smtClean="0"/>
              <a:t>6/23/2015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D7D9AF-EBAC-4A40-AC24-90A1A9576F52}"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88962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260B2-082E-4FA4-8E49-567C04972D48}" type="datetimeFigureOut">
              <a:rPr lang="en-US" smtClean="0"/>
              <a:t>6/23/2015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1296663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260B2-082E-4FA4-8E49-567C04972D48}" type="datetimeFigureOut">
              <a:rPr lang="en-US" smtClean="0"/>
              <a:t>6/23/2015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3614593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260B2-082E-4FA4-8E49-567C04972D48}" type="datetimeFigureOut">
              <a:rPr lang="en-US" smtClean="0"/>
              <a:t>6/23/2015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2998093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1250435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spTree>
    <p:extLst>
      <p:ext uri="{BB962C8B-B14F-4D97-AF65-F5344CB8AC3E}">
        <p14:creationId xmlns:p14="http://schemas.microsoft.com/office/powerpoint/2010/main" val="2523190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67260B2-082E-4FA4-8E49-567C04972D48}" type="datetimeFigureOut">
              <a:rPr lang="en-US" smtClean="0"/>
              <a:t>6/23/2015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7D9AF-EBAC-4A40-AC24-90A1A9576F52}"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67260B2-082E-4FA4-8E49-567C04972D48}" type="datetimeFigureOut">
              <a:rPr lang="en-US" smtClean="0"/>
              <a:t>6/23/2015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D7D9AF-EBAC-4A40-AC24-90A1A9576F52}"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7260B2-082E-4FA4-8E49-567C04972D48}" type="datetimeFigureOut">
              <a:rPr lang="en-US" smtClean="0"/>
              <a:t>6/23/2015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D7D9AF-EBAC-4A40-AC24-90A1A9576F52}"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260B2-082E-4FA4-8E49-567C04972D48}" type="datetimeFigureOut">
              <a:rPr lang="en-US" smtClean="0"/>
              <a:t>6/23/2015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D7D9AF-EBAC-4A40-AC24-90A1A9576F52}"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260B2-082E-4FA4-8E49-567C04972D48}" type="datetimeFigureOut">
              <a:rPr lang="en-US" smtClean="0"/>
              <a:t>6/23/2015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7D9AF-EBAC-4A40-AC24-90A1A9576F52}"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260B2-082E-4FA4-8E49-567C04972D48}" type="datetimeFigureOut">
              <a:rPr lang="en-US" smtClean="0"/>
              <a:t>6/23/2015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7D9AF-EBAC-4A40-AC24-90A1A9576F52}"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7260B2-082E-4FA4-8E49-567C04972D48}" type="datetimeFigureOut">
              <a:rPr lang="en-US" smtClean="0"/>
              <a:t>6/23/2015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7D9AF-EBAC-4A40-AC24-90A1A9576F5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167260B2-082E-4FA4-8E49-567C04972D48}" type="datetimeFigureOut">
              <a:rPr lang="en-US" smtClean="0"/>
              <a:t>6/23/2015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03D7D9AF-EBAC-4A40-AC24-90A1A9576F52}" type="slidenum">
              <a:rPr lang="en-US" smtClean="0"/>
              <a:t>‹#›</a:t>
            </a:fld>
            <a:endParaRPr lang="en-US"/>
          </a:p>
        </p:txBody>
      </p:sp>
    </p:spTree>
    <p:extLst>
      <p:ext uri="{BB962C8B-B14F-4D97-AF65-F5344CB8AC3E}">
        <p14:creationId xmlns:p14="http://schemas.microsoft.com/office/powerpoint/2010/main" val="272214624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67260B2-082E-4FA4-8E49-567C04972D48}" type="datetimeFigureOut">
              <a:rPr lang="en-US" smtClean="0"/>
              <a:t>6/23/2015</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3D7D9AF-EBAC-4A40-AC24-90A1A9576F5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wmf"/><Relationship Id="rId4" Type="http://schemas.openxmlformats.org/officeDocument/2006/relationships/image" Target="../media/image10.wmf"/></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4.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5.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7.wmf"/><Relationship Id="rId5" Type="http://schemas.openxmlformats.org/officeDocument/2006/relationships/hyperlink" Target="http://mixedreality.me/wp-content/uploads/2013/06/SGVhack18.gif" TargetMode="Externa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2.wmf"/><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24.png"/><Relationship Id="rId4" Type="http://schemas.openxmlformats.org/officeDocument/2006/relationships/image" Target="../media/image23.jpeg"/><Relationship Id="rId9" Type="http://schemas.openxmlformats.org/officeDocument/2006/relationships/image" Target="../media/image26.wmf"/></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9.wmf"/><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31.jpe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hyperlink" Target="http://www.csoonline.com/article/2886385/social-engineering/low-tech-visual-hacking-successful-nine-times-out-of-ten.html#tk.rss_news?utm_source=twitterfeed&amp;utm_medium=twitter&amp;utm_campaign=information_security"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hyperlink" Target="http://www.csoonline.com/article/2886385/social-engineering/low-tech-visual-hacking-successful-nine-times-out-of-ten.html#tk.rss_news?utm_source=twitterfeed&amp;utm_medium=twitter&amp;utm_campaign=information_security"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hyperlink" Target="https://cybermap.kaspersky.com/"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fJyWngDco3g"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hyperlink" Target="http://vimeo.com/25118844"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40.gif"/><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hyperlink" Target="https://ics-radar.shodan.io/"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www.microsoft.com/business/en-us/resources/finance/business-insurance/small-busines-cyber-insurance.aspx?fbid=1aiMeJJiCof"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43.wmf"/></Relationships>
</file>

<file path=ppt/slides/_rels/slide24.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hyperlink" Target="https://www.icspa.org/" TargetMode="External"/><Relationship Id="rId7" Type="http://schemas.microsoft.com/office/2007/relationships/hdphoto" Target="../media/hdphoto6.wdp"/><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hyperlink" Target="http://www.us-cert.gov/" TargetMode="External"/><Relationship Id="rId4" Type="http://schemas.openxmlformats.org/officeDocument/2006/relationships/hyperlink" Target="http://www.nist.gov/itl/upload/preliminary-cybersecurity-framework.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47.wmf"/></Relationships>
</file>

<file path=ppt/slides/_rels/slide26.xml.rels><?xml version="1.0" encoding="UTF-8" standalone="yes"?>
<Relationships xmlns="http://schemas.openxmlformats.org/package/2006/relationships"><Relationship Id="rId3" Type="http://schemas.openxmlformats.org/officeDocument/2006/relationships/hyperlink" Target="http://energy.gov/sites/prod/files/2014/02/f7/C2M2-v1-1-Feb2014.pdf"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microsoft.com/office/2007/relationships/hdphoto" Target="../media/hdphoto7.wdp"/><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microsoft.com/office/2007/relationships/hdphoto" Target="../media/hdphoto8.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209800"/>
            <a:ext cx="7091592" cy="1143000"/>
          </a:xfrm>
        </p:spPr>
        <p:txBody>
          <a:bodyPr>
            <a:normAutofit fontScale="90000"/>
          </a:bodyPr>
          <a:lstStyle/>
          <a:p>
            <a:pPr algn="r"/>
            <a:r>
              <a:rPr lang="en-US" sz="6000" b="1" dirty="0" smtClean="0">
                <a:solidFill>
                  <a:srgbClr val="8393AB"/>
                </a:solidFill>
                <a:ea typeface="Arial Unicode MS" pitchFamily="34" charset="-128"/>
                <a:cs typeface="Arial Unicode MS" pitchFamily="34" charset="-128"/>
              </a:rPr>
              <a:t>Cybersecurity Risk and Remediation</a:t>
            </a:r>
            <a:endParaRPr lang="en-US" sz="6000" b="1" dirty="0">
              <a:solidFill>
                <a:srgbClr val="8393AB"/>
              </a:solidFill>
              <a:ea typeface="Arial Unicode MS" pitchFamily="34" charset="-128"/>
              <a:cs typeface="Arial Unicode MS" pitchFamily="34" charset="-128"/>
            </a:endParaRPr>
          </a:p>
        </p:txBody>
      </p:sp>
      <p:sp>
        <p:nvSpPr>
          <p:cNvPr id="3" name="Subtitle 2"/>
          <p:cNvSpPr>
            <a:spLocks noGrp="1"/>
          </p:cNvSpPr>
          <p:nvPr>
            <p:ph type="subTitle" idx="1"/>
          </p:nvPr>
        </p:nvSpPr>
        <p:spPr>
          <a:xfrm>
            <a:off x="2133600" y="3581400"/>
            <a:ext cx="6248400" cy="1295400"/>
          </a:xfrm>
        </p:spPr>
        <p:txBody>
          <a:bodyPr>
            <a:normAutofit fontScale="92500" lnSpcReduction="10000"/>
          </a:bodyPr>
          <a:lstStyle/>
          <a:p>
            <a:pPr algn="r"/>
            <a:r>
              <a:rPr lang="en-US" sz="4400" b="1" dirty="0" smtClean="0">
                <a:solidFill>
                  <a:schemeClr val="accent2">
                    <a:lumMod val="60000"/>
                    <a:lumOff val="40000"/>
                  </a:schemeClr>
                </a:solidFill>
              </a:rPr>
              <a:t>Addressing the Growing Global Threat</a:t>
            </a:r>
          </a:p>
        </p:txBody>
      </p:sp>
      <p:sp>
        <p:nvSpPr>
          <p:cNvPr id="6" name="TextBox 5"/>
          <p:cNvSpPr txBox="1"/>
          <p:nvPr/>
        </p:nvSpPr>
        <p:spPr>
          <a:xfrm>
            <a:off x="3276600" y="5181600"/>
            <a:ext cx="4953000" cy="584775"/>
          </a:xfrm>
          <a:prstGeom prst="rect">
            <a:avLst/>
          </a:prstGeom>
          <a:noFill/>
        </p:spPr>
        <p:txBody>
          <a:bodyPr wrap="square" rtlCol="0">
            <a:spAutoFit/>
          </a:bodyPr>
          <a:lstStyle/>
          <a:p>
            <a:pPr algn="r"/>
            <a:r>
              <a:rPr lang="en-US" sz="1600" dirty="0" smtClean="0"/>
              <a:t>Megan Levy, Pacific </a:t>
            </a:r>
            <a:r>
              <a:rPr lang="en-US" sz="1600" dirty="0" err="1" smtClean="0"/>
              <a:t>NorthWest</a:t>
            </a:r>
            <a:r>
              <a:rPr lang="en-US" sz="1600" dirty="0" smtClean="0"/>
              <a:t> Economic Region</a:t>
            </a:r>
          </a:p>
          <a:p>
            <a:pPr algn="r"/>
            <a:r>
              <a:rPr lang="en-US" sz="1600" dirty="0" smtClean="0"/>
              <a:t>TIEMS 2015</a:t>
            </a:r>
            <a:endParaRPr lang="en-US" sz="1600" dirty="0"/>
          </a:p>
        </p:txBody>
      </p:sp>
    </p:spTree>
    <p:extLst>
      <p:ext uri="{BB962C8B-B14F-4D97-AF65-F5344CB8AC3E}">
        <p14:creationId xmlns:p14="http://schemas.microsoft.com/office/powerpoint/2010/main" val="3273227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315200" cy="1154097"/>
          </a:xfrm>
        </p:spPr>
        <p:txBody>
          <a:bodyPr/>
          <a:lstStyle/>
          <a:p>
            <a:r>
              <a:rPr lang="en-US" dirty="0" smtClean="0"/>
              <a:t>Who am I?</a:t>
            </a:r>
            <a:endParaRPr lang="en-US" dirty="0"/>
          </a:p>
        </p:txBody>
      </p:sp>
      <p:sp>
        <p:nvSpPr>
          <p:cNvPr id="3" name="Content Placeholder 2"/>
          <p:cNvSpPr>
            <a:spLocks noGrp="1"/>
          </p:cNvSpPr>
          <p:nvPr>
            <p:ph sz="half" idx="1"/>
          </p:nvPr>
        </p:nvSpPr>
        <p:spPr>
          <a:xfrm>
            <a:off x="914400" y="3200400"/>
            <a:ext cx="6934200" cy="3136392"/>
          </a:xfrm>
        </p:spPr>
        <p:txBody>
          <a:bodyPr>
            <a:normAutofit lnSpcReduction="10000"/>
          </a:bodyPr>
          <a:lstStyle/>
          <a:p>
            <a:r>
              <a:rPr lang="en-US" dirty="0" smtClean="0"/>
              <a:t>Public private partnerships for all economic issues</a:t>
            </a:r>
          </a:p>
          <a:p>
            <a:r>
              <a:rPr lang="en-US" dirty="0" smtClean="0"/>
              <a:t>In 2001, began tackling P3s for infrastructure protection</a:t>
            </a:r>
          </a:p>
          <a:p>
            <a:r>
              <a:rPr lang="en-US" dirty="0" smtClean="0"/>
              <a:t>In 2007, began to discuss cyber as emergency management/business continuity concern</a:t>
            </a:r>
            <a:endParaRPr lang="en-US" dirty="0"/>
          </a:p>
        </p:txBody>
      </p:sp>
      <p:pic>
        <p:nvPicPr>
          <p:cNvPr id="1029" name="Picture 5" descr="Z:\PNWER Logo\PNWER 2009 Logo - Transparent Background.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95400"/>
            <a:ext cx="4022629" cy="16446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Z:\PNWER Logo\CRDR logo\CRDR_Logo_CMYK.e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1295400"/>
            <a:ext cx="2297375" cy="1400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307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938" y="155858"/>
            <a:ext cx="7315200" cy="1154097"/>
          </a:xfrm>
        </p:spPr>
        <p:txBody>
          <a:bodyPr>
            <a:normAutofit/>
          </a:bodyPr>
          <a:lstStyle/>
          <a:p>
            <a:r>
              <a:rPr lang="en-US" dirty="0" smtClean="0">
                <a:solidFill>
                  <a:schemeClr val="accent2">
                    <a:lumMod val="40000"/>
                    <a:lumOff val="60000"/>
                  </a:schemeClr>
                </a:solidFill>
              </a:rPr>
              <a:t>What is “cyber security”?</a:t>
            </a:r>
            <a:endParaRPr lang="en-US" dirty="0">
              <a:solidFill>
                <a:schemeClr val="accent2">
                  <a:lumMod val="40000"/>
                  <a:lumOff val="60000"/>
                </a:schemeClr>
              </a:solidFill>
            </a:endParaRPr>
          </a:p>
        </p:txBody>
      </p:sp>
      <p:pic>
        <p:nvPicPr>
          <p:cNvPr id="12" name="Picture 2" descr="C:\Users\axg411\AppData\Local\Microsoft\Windows\Temporary Internet Files\Content.IE5\FNI4PYBO\MC900441428[1].png"/>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620338" y="1295400"/>
            <a:ext cx="3962400" cy="3962400"/>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372438" y="61722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37998420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9" name="Picture 13" descr="Justice, Law, Measurement, Silhouette, Weight, Scales"/>
          <p:cNvPicPr>
            <a:picLocks noChangeAspect="1" noChangeArrowheads="1"/>
          </p:cNvPicPr>
          <p:nvPr/>
        </p:nvPicPr>
        <p:blipFill>
          <a:blip r:embed="rId3">
            <a:duotone>
              <a:prstClr val="black"/>
              <a:schemeClr val="bg1">
                <a:lumMod val="50000"/>
                <a:tint val="45000"/>
                <a:satMod val="400000"/>
              </a:schemeClr>
            </a:duotone>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p:blipFill>
        <p:spPr bwMode="auto">
          <a:xfrm>
            <a:off x="1714500" y="1539389"/>
            <a:ext cx="4991100" cy="46713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8200" y="762000"/>
            <a:ext cx="7315200" cy="1154097"/>
          </a:xfrm>
        </p:spPr>
        <p:txBody>
          <a:bodyPr/>
          <a:lstStyle/>
          <a:p>
            <a:r>
              <a:rPr lang="en-US" dirty="0" smtClean="0">
                <a:solidFill>
                  <a:schemeClr val="accent2">
                    <a:lumMod val="40000"/>
                    <a:lumOff val="60000"/>
                  </a:schemeClr>
                </a:solidFill>
              </a:rPr>
              <a:t>Ground “Truth”</a:t>
            </a:r>
            <a:endParaRPr lang="en-US" dirty="0">
              <a:solidFill>
                <a:schemeClr val="accent2">
                  <a:lumMod val="40000"/>
                  <a:lumOff val="60000"/>
                </a:schemeClr>
              </a:solidFill>
            </a:endParaRPr>
          </a:p>
        </p:txBody>
      </p:sp>
      <p:sp>
        <p:nvSpPr>
          <p:cNvPr id="5" name="Rectangle 4"/>
          <p:cNvSpPr/>
          <p:nvPr/>
        </p:nvSpPr>
        <p:spPr>
          <a:xfrm>
            <a:off x="1219456" y="3723382"/>
            <a:ext cx="2895344" cy="107721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400" b="1" cap="none" spc="50" dirty="0" smtClean="0">
                <a:ln w="11430">
                  <a:solidFill>
                    <a:srgbClr val="422955"/>
                  </a:solidFill>
                </a:ln>
                <a:solidFill>
                  <a:srgbClr val="7030A0"/>
                </a:solidFill>
                <a:effectLst>
                  <a:outerShdw blurRad="76200" dist="50800" dir="5400000" algn="tl" rotWithShape="0">
                    <a:srgbClr val="000000">
                      <a:alpha val="65000"/>
                    </a:srgbClr>
                  </a:outerShdw>
                </a:effectLst>
                <a:latin typeface="Arial Narrow" panose="020B0606020202030204" pitchFamily="34" charset="0"/>
              </a:rPr>
              <a:t>Security</a:t>
            </a:r>
            <a:endParaRPr lang="en-US" sz="6400" b="1" cap="none" spc="50" dirty="0">
              <a:ln w="11430">
                <a:solidFill>
                  <a:srgbClr val="422955"/>
                </a:solidFill>
              </a:ln>
              <a:solidFill>
                <a:srgbClr val="7030A0"/>
              </a:solidFill>
              <a:effectLst>
                <a:outerShdw blurRad="76200" dist="50800" dir="5400000" algn="tl" rotWithShape="0">
                  <a:srgbClr val="000000">
                    <a:alpha val="65000"/>
                  </a:srgbClr>
                </a:outerShdw>
              </a:effectLst>
              <a:latin typeface="Arial Narrow" panose="020B0606020202030204" pitchFamily="34" charset="0"/>
            </a:endParaRPr>
          </a:p>
        </p:txBody>
      </p:sp>
      <p:sp>
        <p:nvSpPr>
          <p:cNvPr id="14" name="Rectangle 13"/>
          <p:cNvSpPr/>
          <p:nvPr/>
        </p:nvSpPr>
        <p:spPr>
          <a:xfrm>
            <a:off x="4267200" y="3122474"/>
            <a:ext cx="3743333"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200" b="1" spc="50" dirty="0" smtClean="0">
                <a:ln w="11430">
                  <a:solidFill>
                    <a:srgbClr val="422955"/>
                  </a:solidFill>
                </a:ln>
                <a:solidFill>
                  <a:srgbClr val="7030A0"/>
                </a:solidFill>
                <a:effectLst>
                  <a:outerShdw blurRad="76200" dist="50800" dir="5400000" algn="tl" rotWithShape="0">
                    <a:srgbClr val="000000">
                      <a:alpha val="65000"/>
                    </a:srgbClr>
                  </a:outerShdw>
                </a:effectLst>
                <a:latin typeface="Arial Narrow" panose="020B0606020202030204" pitchFamily="34" charset="0"/>
              </a:rPr>
              <a:t>Privacy &amp;</a:t>
            </a:r>
          </a:p>
          <a:p>
            <a:pPr algn="ctr"/>
            <a:r>
              <a:rPr lang="en-US" sz="5200" b="1" cap="none" spc="50" dirty="0" smtClean="0">
                <a:ln w="11430">
                  <a:solidFill>
                    <a:srgbClr val="422955"/>
                  </a:solidFill>
                </a:ln>
                <a:solidFill>
                  <a:srgbClr val="7030A0"/>
                </a:solidFill>
                <a:effectLst>
                  <a:outerShdw blurRad="76200" dist="50800" dir="5400000" algn="tl" rotWithShape="0">
                    <a:srgbClr val="000000">
                      <a:alpha val="65000"/>
                    </a:srgbClr>
                  </a:outerShdw>
                </a:effectLst>
                <a:latin typeface="Arial Narrow" panose="020B0606020202030204" pitchFamily="34" charset="0"/>
              </a:rPr>
              <a:t>Accessibility</a:t>
            </a:r>
            <a:endParaRPr lang="en-US" sz="5200" b="1" cap="none" spc="50" dirty="0">
              <a:ln w="11430">
                <a:solidFill>
                  <a:srgbClr val="422955"/>
                </a:solidFill>
              </a:ln>
              <a:solidFill>
                <a:srgbClr val="7030A0"/>
              </a:solidFill>
              <a:effectLst>
                <a:outerShdw blurRad="76200" dist="50800" dir="5400000" algn="tl" rotWithShape="0">
                  <a:srgbClr val="000000">
                    <a:alpha val="65000"/>
                  </a:srgbClr>
                </a:outerShdw>
              </a:effectLst>
              <a:latin typeface="Arial Narrow" panose="020B0606020202030204" pitchFamily="34" charset="0"/>
            </a:endParaRPr>
          </a:p>
        </p:txBody>
      </p:sp>
      <p:sp>
        <p:nvSpPr>
          <p:cNvPr id="8"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2603238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C:\Users\axg411\AppData\Local\Microsoft\Windows\Temporary Internet Files\Content.IE5\UNIMKNB2\MC900391298[1].wmf"/>
          <p:cNvPicPr>
            <a:picLocks noChangeAspect="1" noChangeArrowheads="1"/>
          </p:cNvPicPr>
          <p:nvPr/>
        </p:nvPicPr>
        <p:blipFill>
          <a:blip r:embed="rId3" cstate="print">
            <a:duotone>
              <a:prstClr val="black"/>
              <a:srgbClr val="10CF9B">
                <a:tint val="45000"/>
                <a:satMod val="400000"/>
              </a:srgbClr>
            </a:duotone>
            <a:lum contrast="-20000"/>
            <a:extLst>
              <a:ext uri="{28A0092B-C50C-407E-A947-70E740481C1C}">
                <a14:useLocalDpi xmlns:a14="http://schemas.microsoft.com/office/drawing/2010/main" val="0"/>
              </a:ext>
            </a:extLst>
          </a:blip>
          <a:srcRect/>
          <a:stretch>
            <a:fillRect/>
          </a:stretch>
        </p:blipFill>
        <p:spPr bwMode="auto">
          <a:xfrm>
            <a:off x="4815056" y="2362200"/>
            <a:ext cx="3338343" cy="35648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5800" y="381000"/>
            <a:ext cx="7315200" cy="1154097"/>
          </a:xfrm>
        </p:spPr>
        <p:txBody>
          <a:bodyPr>
            <a:normAutofit/>
          </a:bodyPr>
          <a:lstStyle/>
          <a:p>
            <a:r>
              <a:rPr lang="en-US" dirty="0" smtClean="0">
                <a:solidFill>
                  <a:schemeClr val="accent2">
                    <a:lumMod val="40000"/>
                    <a:lumOff val="60000"/>
                  </a:schemeClr>
                </a:solidFill>
              </a:rPr>
              <a:t>What is “cyber security”?</a:t>
            </a:r>
            <a:endParaRPr lang="en-US" dirty="0">
              <a:solidFill>
                <a:schemeClr val="accent2">
                  <a:lumMod val="40000"/>
                  <a:lumOff val="60000"/>
                </a:schemeClr>
              </a:solidFill>
            </a:endParaRPr>
          </a:p>
        </p:txBody>
      </p:sp>
      <p:sp>
        <p:nvSpPr>
          <p:cNvPr id="3" name="Content Placeholder 2"/>
          <p:cNvSpPr>
            <a:spLocks noGrp="1"/>
          </p:cNvSpPr>
          <p:nvPr>
            <p:ph idx="1"/>
          </p:nvPr>
        </p:nvSpPr>
        <p:spPr>
          <a:xfrm>
            <a:off x="457200" y="2286000"/>
            <a:ext cx="7924800" cy="4114800"/>
          </a:xfrm>
        </p:spPr>
        <p:txBody>
          <a:bodyPr>
            <a:normAutofit/>
          </a:bodyPr>
          <a:lstStyle/>
          <a:p>
            <a:pPr marL="114300" indent="0">
              <a:buNone/>
            </a:pPr>
            <a:r>
              <a:rPr lang="en-US" sz="3200" dirty="0" smtClean="0"/>
              <a:t>A bit like medicine…</a:t>
            </a:r>
          </a:p>
          <a:p>
            <a:pPr lvl="1"/>
            <a:r>
              <a:rPr lang="en-US" sz="2800" dirty="0" smtClean="0"/>
              <a:t>Behaviors</a:t>
            </a:r>
          </a:p>
          <a:p>
            <a:pPr lvl="1"/>
            <a:r>
              <a:rPr lang="en-US" sz="2800" dirty="0" smtClean="0"/>
              <a:t>Treatments</a:t>
            </a:r>
          </a:p>
          <a:p>
            <a:pPr lvl="1"/>
            <a:r>
              <a:rPr lang="en-US" sz="2800" dirty="0" smtClean="0"/>
              <a:t>Outcomes</a:t>
            </a:r>
          </a:p>
          <a:p>
            <a:pPr marL="114300" indent="0">
              <a:buNone/>
            </a:pPr>
            <a:endParaRPr lang="en-US" sz="2800" dirty="0" smtClean="0"/>
          </a:p>
        </p:txBody>
      </p:sp>
      <p:pic>
        <p:nvPicPr>
          <p:cNvPr id="8" name="Picture 2" descr="C:\Users\axg411\AppData\Local\Microsoft\Windows\Temporary Internet Files\Content.IE5\7XGXU514\MC900030187[1].wmf"/>
          <p:cNvPicPr>
            <a:picLocks noChangeAspect="1" noChangeArrowheads="1"/>
          </p:cNvPicPr>
          <p:nvPr/>
        </p:nvPicPr>
        <p:blipFill>
          <a:blip r:embed="rId4" cstate="print">
            <a:lum bright="-20000" contrast="-40000"/>
            <a:extLst>
              <a:ext uri="{28A0092B-C50C-407E-A947-70E740481C1C}">
                <a14:useLocalDpi xmlns:a14="http://schemas.microsoft.com/office/drawing/2010/main" val="0"/>
              </a:ext>
            </a:extLst>
          </a:blip>
          <a:srcRect/>
          <a:stretch>
            <a:fillRect/>
          </a:stretch>
        </p:blipFill>
        <p:spPr bwMode="auto">
          <a:xfrm>
            <a:off x="5894227" y="2737759"/>
            <a:ext cx="823915" cy="834345"/>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632926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315200" cy="1154097"/>
          </a:xfrm>
        </p:spPr>
        <p:txBody>
          <a:bodyPr/>
          <a:lstStyle/>
          <a:p>
            <a:r>
              <a:rPr lang="en-US" dirty="0" smtClean="0">
                <a:solidFill>
                  <a:schemeClr val="accent2">
                    <a:lumMod val="40000"/>
                    <a:lumOff val="60000"/>
                  </a:schemeClr>
                </a:solidFill>
              </a:rPr>
              <a:t>Ground Rules</a:t>
            </a:r>
            <a:endParaRPr lang="en-US" dirty="0">
              <a:solidFill>
                <a:schemeClr val="accent2">
                  <a:lumMod val="40000"/>
                  <a:lumOff val="60000"/>
                </a:schemeClr>
              </a:solidFill>
            </a:endParaRPr>
          </a:p>
        </p:txBody>
      </p:sp>
      <p:sp>
        <p:nvSpPr>
          <p:cNvPr id="3" name="Content Placeholder 2"/>
          <p:cNvSpPr>
            <a:spLocks noGrp="1"/>
          </p:cNvSpPr>
          <p:nvPr>
            <p:ph idx="1"/>
          </p:nvPr>
        </p:nvSpPr>
        <p:spPr>
          <a:xfrm>
            <a:off x="990600" y="2209800"/>
            <a:ext cx="7467600" cy="3276600"/>
          </a:xfrm>
        </p:spPr>
        <p:txBody>
          <a:bodyPr>
            <a:normAutofit/>
          </a:bodyPr>
          <a:lstStyle/>
          <a:p>
            <a:r>
              <a:rPr lang="en-US" sz="2600" dirty="0" smtClean="0"/>
              <a:t>Hackers are not your enemy</a:t>
            </a:r>
          </a:p>
          <a:p>
            <a:r>
              <a:rPr lang="en-US" sz="2600" dirty="0" smtClean="0"/>
              <a:t>The public is not your enemy</a:t>
            </a:r>
          </a:p>
          <a:p>
            <a:r>
              <a:rPr lang="en-US" sz="2600" dirty="0" smtClean="0"/>
              <a:t>Your employees are not your enemy</a:t>
            </a:r>
          </a:p>
          <a:p>
            <a:r>
              <a:rPr lang="en-US" sz="2600" dirty="0" smtClean="0"/>
              <a:t>Regulatory agencies are not your enemy</a:t>
            </a:r>
          </a:p>
          <a:p>
            <a:endParaRPr lang="en-US" sz="2600" dirty="0" smtClean="0"/>
          </a:p>
          <a:p>
            <a:r>
              <a:rPr lang="en-US" sz="4200" dirty="0" smtClean="0"/>
              <a:t>Criminals </a:t>
            </a:r>
            <a:r>
              <a:rPr lang="en-US" sz="4200" i="1" u="sng" dirty="0" smtClean="0"/>
              <a:t>are</a:t>
            </a:r>
            <a:r>
              <a:rPr lang="en-US" sz="4200" dirty="0" smtClean="0"/>
              <a:t> your enemy!</a:t>
            </a:r>
            <a:endParaRPr lang="en-US" sz="2800" dirty="0" smtClean="0"/>
          </a:p>
          <a:p>
            <a:endParaRPr lang="en-US" sz="2800" dirty="0" smtClean="0"/>
          </a:p>
        </p:txBody>
      </p:sp>
      <p:pic>
        <p:nvPicPr>
          <p:cNvPr id="13" name="Picture 4" descr="C:\Users\axg411\AppData\Local\Microsoft\Windows\Temporary Internet Files\Content.IE5\UNIMKNB2\MC900300954[1].wmf"/>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802306" y="1219200"/>
            <a:ext cx="2138516" cy="2071688"/>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2405871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283" y="401977"/>
            <a:ext cx="7315200" cy="1154097"/>
          </a:xfrm>
        </p:spPr>
        <p:txBody>
          <a:bodyPr/>
          <a:lstStyle/>
          <a:p>
            <a:r>
              <a:rPr lang="en-US" dirty="0" smtClean="0">
                <a:solidFill>
                  <a:schemeClr val="accent2">
                    <a:lumMod val="40000"/>
                    <a:lumOff val="60000"/>
                  </a:schemeClr>
                </a:solidFill>
              </a:rPr>
              <a:t>Phishing</a:t>
            </a:r>
            <a:endParaRPr lang="en-US" dirty="0">
              <a:solidFill>
                <a:schemeClr val="accent2">
                  <a:lumMod val="40000"/>
                  <a:lumOff val="60000"/>
                </a:schemeClr>
              </a:solidFill>
            </a:endParaRPr>
          </a:p>
        </p:txBody>
      </p:sp>
      <p:pic>
        <p:nvPicPr>
          <p:cNvPr id="7170" name="Picture 2" descr="C:\Users\axg411\AppData\Local\Microsoft\Windows\Temporary Internet Files\Content.IE5\KB6OI0R2\MC900019083[1].wmf"/>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81258" y="3731568"/>
            <a:ext cx="3050171"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xg411\AppData\Local\Microsoft\Windows\Temporary Internet Files\Content.IE5\KXDUO1RY\MC900389170[1].wmf"/>
          <p:cNvPicPr>
            <a:picLocks noChangeAspect="1" noChangeArrowheads="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3373" r="-1"/>
          <a:stretch/>
        </p:blipFill>
        <p:spPr bwMode="auto">
          <a:xfrm>
            <a:off x="1860629" y="1883930"/>
            <a:ext cx="3499055" cy="21108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397750" y="6243935"/>
            <a:ext cx="1136650" cy="461665"/>
          </a:xfrm>
          <a:prstGeom prst="rect">
            <a:avLst/>
          </a:prstGeom>
          <a:noFill/>
        </p:spPr>
        <p:txBody>
          <a:bodyPr wrap="square" rtlCol="0">
            <a:spAutoFit/>
          </a:bodyPr>
          <a:lstStyle/>
          <a:p>
            <a:pPr algn="ctr"/>
            <a:r>
              <a:rPr lang="en-US" sz="2400" b="1" dirty="0" smtClean="0">
                <a:solidFill>
                  <a:srgbClr val="8393AB"/>
                </a:solidFill>
              </a:rPr>
              <a:t>You</a:t>
            </a:r>
            <a:endParaRPr lang="en-US" sz="2400" b="1" dirty="0">
              <a:solidFill>
                <a:srgbClr val="8393AB"/>
              </a:solidFill>
            </a:endParaRPr>
          </a:p>
        </p:txBody>
      </p:sp>
      <p:sp>
        <p:nvSpPr>
          <p:cNvPr id="10" name="TextBox 9"/>
          <p:cNvSpPr txBox="1"/>
          <p:nvPr/>
        </p:nvSpPr>
        <p:spPr>
          <a:xfrm>
            <a:off x="559083" y="3502968"/>
            <a:ext cx="2209801" cy="830997"/>
          </a:xfrm>
          <a:prstGeom prst="rect">
            <a:avLst/>
          </a:prstGeom>
          <a:noFill/>
        </p:spPr>
        <p:txBody>
          <a:bodyPr wrap="square" rtlCol="0">
            <a:spAutoFit/>
          </a:bodyPr>
          <a:lstStyle/>
          <a:p>
            <a:pPr algn="ctr"/>
            <a:r>
              <a:rPr lang="en-US" sz="2400" b="1" dirty="0" smtClean="0">
                <a:solidFill>
                  <a:srgbClr val="8393AB"/>
                </a:solidFill>
              </a:rPr>
              <a:t>Scumbag</a:t>
            </a:r>
          </a:p>
          <a:p>
            <a:pPr algn="ctr"/>
            <a:r>
              <a:rPr lang="en-US" sz="2400" b="1" dirty="0" smtClean="0">
                <a:solidFill>
                  <a:srgbClr val="8393AB"/>
                </a:solidFill>
              </a:rPr>
              <a:t>Cyber-Criminal</a:t>
            </a:r>
            <a:endParaRPr lang="en-US" sz="2400" b="1" dirty="0">
              <a:solidFill>
                <a:srgbClr val="8393AB"/>
              </a:solidFill>
            </a:endParaRPr>
          </a:p>
        </p:txBody>
      </p:sp>
      <p:sp>
        <p:nvSpPr>
          <p:cNvPr id="11" name="TextBox 10"/>
          <p:cNvSpPr txBox="1"/>
          <p:nvPr/>
        </p:nvSpPr>
        <p:spPr>
          <a:xfrm>
            <a:off x="1201868" y="5287693"/>
            <a:ext cx="2219632" cy="830997"/>
          </a:xfrm>
          <a:prstGeom prst="rect">
            <a:avLst/>
          </a:prstGeom>
          <a:noFill/>
        </p:spPr>
        <p:txBody>
          <a:bodyPr wrap="square" rtlCol="0">
            <a:spAutoFit/>
          </a:bodyPr>
          <a:lstStyle/>
          <a:p>
            <a:pPr algn="ctr"/>
            <a:r>
              <a:rPr lang="en-US" sz="2400" b="1" dirty="0" smtClean="0">
                <a:solidFill>
                  <a:srgbClr val="8393AB"/>
                </a:solidFill>
              </a:rPr>
              <a:t>Fake / Spoofed E-mail</a:t>
            </a:r>
            <a:endParaRPr lang="en-US" sz="2400" b="1" dirty="0">
              <a:solidFill>
                <a:srgbClr val="8393AB"/>
              </a:solidFill>
            </a:endParaRPr>
          </a:p>
        </p:txBody>
      </p:sp>
      <p:cxnSp>
        <p:nvCxnSpPr>
          <p:cNvPr id="7" name="Straight Arrow Connector 6"/>
          <p:cNvCxnSpPr/>
          <p:nvPr/>
        </p:nvCxnSpPr>
        <p:spPr>
          <a:xfrm flipV="1">
            <a:off x="1663984" y="3124200"/>
            <a:ext cx="571499" cy="607368"/>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6807485" y="5484168"/>
            <a:ext cx="761999" cy="990600"/>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pic>
        <p:nvPicPr>
          <p:cNvPr id="7176" name="Picture 8" descr="C:\Users\axg411\AppData\Local\Microsoft\Windows\Temporary Internet Files\Content.IE5\KB6OI0R2\MC900300077[1].wmf"/>
          <p:cNvPicPr>
            <a:picLocks noChangeAspect="1" noChangeArrowheads="1"/>
          </p:cNvPicPr>
          <p:nvPr/>
        </p:nvPicPr>
        <p:blipFill>
          <a:blip r:embed="rId5" cstate="print">
            <a:duotone>
              <a:prstClr val="black"/>
              <a:schemeClr val="accent6">
                <a:tint val="45000"/>
                <a:satMod val="400000"/>
              </a:schemeClr>
            </a:duotone>
            <a:lum contrast="-20000"/>
            <a:extLst>
              <a:ext uri="{28A0092B-C50C-407E-A947-70E740481C1C}">
                <a14:useLocalDpi xmlns:a14="http://schemas.microsoft.com/office/drawing/2010/main" val="0"/>
              </a:ext>
            </a:extLst>
          </a:blip>
          <a:srcRect/>
          <a:stretch>
            <a:fillRect/>
          </a:stretch>
        </p:blipFill>
        <p:spPr bwMode="auto">
          <a:xfrm flipH="1">
            <a:off x="4467920" y="4985960"/>
            <a:ext cx="739364" cy="576640"/>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Arrow Connector 33"/>
          <p:cNvCxnSpPr/>
          <p:nvPr/>
        </p:nvCxnSpPr>
        <p:spPr>
          <a:xfrm flipV="1">
            <a:off x="3302284" y="5287693"/>
            <a:ext cx="1165636" cy="539375"/>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pic>
        <p:nvPicPr>
          <p:cNvPr id="7178" name="Picture 10" descr="http://3.bp.blogspot.com/-9T-g9eL3tS0/UC6zI_QWtdI/AAAAAAAAAK8/3Gc77Y2ys6E/s1600/scumbag_steve_hat_vector_by_abiogenic-d4ton75.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942124">
            <a:off x="1890866" y="1650269"/>
            <a:ext cx="1048434" cy="604011"/>
          </a:xfrm>
          <a:prstGeom prst="rect">
            <a:avLst/>
          </a:prstGeom>
          <a:noFill/>
          <a:extLst>
            <a:ext uri="{909E8E84-426E-40DD-AFC4-6F175D3DCCD1}">
              <a14:hiddenFill xmlns:a14="http://schemas.microsoft.com/office/drawing/2010/main">
                <a:solidFill>
                  <a:srgbClr val="FFFFFF"/>
                </a:solidFill>
              </a14:hiddenFill>
            </a:ext>
          </a:extLst>
        </p:spPr>
      </p:pic>
      <p:sp>
        <p:nvSpPr>
          <p:cNvPr id="14"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40050844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40000"/>
                    <a:lumOff val="60000"/>
                  </a:schemeClr>
                </a:solidFill>
              </a:rPr>
              <a:t>Phishing</a:t>
            </a:r>
            <a:endParaRPr lang="en-US" dirty="0">
              <a:solidFill>
                <a:schemeClr val="accent2">
                  <a:lumMod val="40000"/>
                  <a:lumOff val="60000"/>
                </a:schemeClr>
              </a:solidFill>
            </a:endParaRPr>
          </a:p>
        </p:txBody>
      </p:sp>
      <p:pic>
        <p:nvPicPr>
          <p:cNvPr id="1026" name="Picture 2" descr="C:\Users\axg411\AppData\Local\Microsoft\Windows\Temporary Internet Files\Content.IE5\KB6OI0R2\MC900441456[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831106" y="304800"/>
            <a:ext cx="1398494" cy="139849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219200" y="1819275"/>
            <a:ext cx="4352924" cy="3971925"/>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219200" y="4414308"/>
            <a:ext cx="3352800" cy="533400"/>
          </a:xfrm>
          <a:prstGeom prst="ellipse">
            <a:avLst/>
          </a:prstGeom>
          <a:noFill/>
          <a:ln w="38100">
            <a:solidFill>
              <a:srgbClr val="8393A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H="1">
            <a:off x="3395662" y="3805237"/>
            <a:ext cx="3233738" cy="799571"/>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3548062" y="2509308"/>
            <a:ext cx="3005138" cy="133350"/>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2590800" y="5252508"/>
            <a:ext cx="3962400" cy="133350"/>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629398" y="2324642"/>
            <a:ext cx="1921933" cy="369332"/>
          </a:xfrm>
          <a:prstGeom prst="rect">
            <a:avLst/>
          </a:prstGeom>
          <a:noFill/>
        </p:spPr>
        <p:txBody>
          <a:bodyPr wrap="square" rtlCol="0">
            <a:spAutoFit/>
          </a:bodyPr>
          <a:lstStyle/>
          <a:p>
            <a:r>
              <a:rPr lang="en-US" b="1" dirty="0" smtClean="0">
                <a:solidFill>
                  <a:srgbClr val="8393AB"/>
                </a:solidFill>
              </a:rPr>
              <a:t>Unknown sender</a:t>
            </a:r>
            <a:endParaRPr lang="en-US" b="1" dirty="0">
              <a:solidFill>
                <a:srgbClr val="8393AB"/>
              </a:solidFill>
            </a:endParaRPr>
          </a:p>
        </p:txBody>
      </p:sp>
      <p:sp>
        <p:nvSpPr>
          <p:cNvPr id="28" name="TextBox 27"/>
          <p:cNvSpPr txBox="1"/>
          <p:nvPr/>
        </p:nvSpPr>
        <p:spPr>
          <a:xfrm>
            <a:off x="6629400" y="3620571"/>
            <a:ext cx="1524000" cy="369332"/>
          </a:xfrm>
          <a:prstGeom prst="rect">
            <a:avLst/>
          </a:prstGeom>
          <a:noFill/>
        </p:spPr>
        <p:txBody>
          <a:bodyPr wrap="square" rtlCol="0">
            <a:spAutoFit/>
          </a:bodyPr>
          <a:lstStyle/>
          <a:p>
            <a:r>
              <a:rPr lang="en-US" b="1" dirty="0" smtClean="0">
                <a:solidFill>
                  <a:srgbClr val="8393AB"/>
                </a:solidFill>
              </a:rPr>
              <a:t>Sketchy link</a:t>
            </a:r>
            <a:endParaRPr lang="en-US" b="1" dirty="0">
              <a:solidFill>
                <a:srgbClr val="8393AB"/>
              </a:solidFill>
            </a:endParaRPr>
          </a:p>
        </p:txBody>
      </p:sp>
      <p:sp>
        <p:nvSpPr>
          <p:cNvPr id="29" name="TextBox 28"/>
          <p:cNvSpPr txBox="1"/>
          <p:nvPr/>
        </p:nvSpPr>
        <p:spPr>
          <a:xfrm>
            <a:off x="6629400" y="4964823"/>
            <a:ext cx="1921933" cy="646331"/>
          </a:xfrm>
          <a:prstGeom prst="rect">
            <a:avLst/>
          </a:prstGeom>
          <a:noFill/>
        </p:spPr>
        <p:txBody>
          <a:bodyPr wrap="square" rtlCol="0">
            <a:spAutoFit/>
          </a:bodyPr>
          <a:lstStyle/>
          <a:p>
            <a:r>
              <a:rPr lang="en-US" b="1" dirty="0" smtClean="0">
                <a:solidFill>
                  <a:srgbClr val="8393AB"/>
                </a:solidFill>
              </a:rPr>
              <a:t>Sender not a member of IT</a:t>
            </a:r>
            <a:endParaRPr lang="en-US" b="1" dirty="0">
              <a:solidFill>
                <a:srgbClr val="8393AB"/>
              </a:solidFill>
            </a:endParaRPr>
          </a:p>
        </p:txBody>
      </p:sp>
      <p:sp>
        <p:nvSpPr>
          <p:cNvPr id="14"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942578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40000"/>
                    <a:lumOff val="60000"/>
                  </a:schemeClr>
                </a:solidFill>
              </a:rPr>
              <a:t>Phishing</a:t>
            </a:r>
            <a:endParaRPr lang="en-US" dirty="0">
              <a:solidFill>
                <a:schemeClr val="accent2">
                  <a:lumMod val="40000"/>
                  <a:lumOff val="60000"/>
                </a:schemeClr>
              </a:solidFill>
            </a:endParaRPr>
          </a:p>
        </p:txBody>
      </p:sp>
      <p:pic>
        <p:nvPicPr>
          <p:cNvPr id="1026" name="Picture 2" descr="C:\Users\axg411\AppData\Local\Microsoft\Windows\Temporary Internet Files\Content.IE5\KB6OI0R2\MC900441456[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831106" y="304800"/>
            <a:ext cx="1398494" cy="139849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04210" y="1676928"/>
            <a:ext cx="4182904" cy="4647672"/>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304210" y="4238095"/>
            <a:ext cx="3352800" cy="533400"/>
          </a:xfrm>
          <a:prstGeom prst="ellipse">
            <a:avLst/>
          </a:prstGeom>
          <a:noFill/>
          <a:ln w="38100">
            <a:solidFill>
              <a:srgbClr val="8393A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393AB"/>
              </a:solidFill>
            </a:endParaRPr>
          </a:p>
        </p:txBody>
      </p:sp>
      <p:cxnSp>
        <p:nvCxnSpPr>
          <p:cNvPr id="10" name="Straight Arrow Connector 9"/>
          <p:cNvCxnSpPr>
            <a:stCxn id="28" idx="1"/>
          </p:cNvCxnSpPr>
          <p:nvPr/>
        </p:nvCxnSpPr>
        <p:spPr>
          <a:xfrm flipH="1">
            <a:off x="2980610" y="4238095"/>
            <a:ext cx="3267790" cy="143406"/>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2819400" y="2210328"/>
            <a:ext cx="3657600" cy="76200"/>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2676896" y="5609888"/>
            <a:ext cx="3287870" cy="105640"/>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553200" y="2025662"/>
            <a:ext cx="1921933" cy="369332"/>
          </a:xfrm>
          <a:prstGeom prst="rect">
            <a:avLst/>
          </a:prstGeom>
          <a:noFill/>
        </p:spPr>
        <p:txBody>
          <a:bodyPr wrap="square" rtlCol="0">
            <a:spAutoFit/>
          </a:bodyPr>
          <a:lstStyle/>
          <a:p>
            <a:r>
              <a:rPr lang="en-US" b="1" dirty="0" smtClean="0">
                <a:solidFill>
                  <a:srgbClr val="8393AB"/>
                </a:solidFill>
              </a:rPr>
              <a:t>Unknown sender</a:t>
            </a:r>
            <a:endParaRPr lang="en-US" b="1" dirty="0">
              <a:solidFill>
                <a:srgbClr val="8393AB"/>
              </a:solidFill>
            </a:endParaRPr>
          </a:p>
        </p:txBody>
      </p:sp>
      <p:sp>
        <p:nvSpPr>
          <p:cNvPr id="28" name="TextBox 27"/>
          <p:cNvSpPr txBox="1"/>
          <p:nvPr/>
        </p:nvSpPr>
        <p:spPr>
          <a:xfrm>
            <a:off x="6248400" y="4053429"/>
            <a:ext cx="1524000" cy="369332"/>
          </a:xfrm>
          <a:prstGeom prst="rect">
            <a:avLst/>
          </a:prstGeom>
          <a:noFill/>
        </p:spPr>
        <p:txBody>
          <a:bodyPr wrap="square" rtlCol="0">
            <a:spAutoFit/>
          </a:bodyPr>
          <a:lstStyle/>
          <a:p>
            <a:r>
              <a:rPr lang="en-US" b="1" dirty="0" smtClean="0">
                <a:solidFill>
                  <a:srgbClr val="8393AB"/>
                </a:solidFill>
              </a:rPr>
              <a:t>Sketchy link</a:t>
            </a:r>
            <a:endParaRPr lang="en-US" b="1" dirty="0">
              <a:solidFill>
                <a:srgbClr val="8393AB"/>
              </a:solidFill>
            </a:endParaRPr>
          </a:p>
        </p:txBody>
      </p:sp>
      <p:sp>
        <p:nvSpPr>
          <p:cNvPr id="29" name="TextBox 28"/>
          <p:cNvSpPr txBox="1"/>
          <p:nvPr/>
        </p:nvSpPr>
        <p:spPr>
          <a:xfrm>
            <a:off x="6595532" y="2952805"/>
            <a:ext cx="1921933" cy="646331"/>
          </a:xfrm>
          <a:prstGeom prst="rect">
            <a:avLst/>
          </a:prstGeom>
          <a:noFill/>
        </p:spPr>
        <p:txBody>
          <a:bodyPr wrap="square" rtlCol="0">
            <a:spAutoFit/>
          </a:bodyPr>
          <a:lstStyle/>
          <a:p>
            <a:r>
              <a:rPr lang="en-US" b="1" dirty="0" smtClean="0">
                <a:solidFill>
                  <a:srgbClr val="8393AB"/>
                </a:solidFill>
              </a:rPr>
              <a:t>Weird spacing and bad grammar</a:t>
            </a:r>
            <a:endParaRPr lang="en-US" b="1" dirty="0">
              <a:solidFill>
                <a:srgbClr val="8393AB"/>
              </a:solidFill>
            </a:endParaRPr>
          </a:p>
        </p:txBody>
      </p:sp>
      <p:cxnSp>
        <p:nvCxnSpPr>
          <p:cNvPr id="20" name="Straight Arrow Connector 19"/>
          <p:cNvCxnSpPr>
            <a:stCxn id="29" idx="1"/>
          </p:cNvCxnSpPr>
          <p:nvPr/>
        </p:nvCxnSpPr>
        <p:spPr>
          <a:xfrm flipH="1">
            <a:off x="4114801" y="3275971"/>
            <a:ext cx="2480731" cy="153557"/>
          </a:xfrm>
          <a:prstGeom prst="straightConnector1">
            <a:avLst/>
          </a:prstGeom>
          <a:ln w="38100">
            <a:solidFill>
              <a:srgbClr val="8393AB"/>
            </a:solidFill>
            <a:tailEnd type="arrow"/>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2514600" y="3009270"/>
            <a:ext cx="2527300" cy="801257"/>
          </a:xfrm>
          <a:prstGeom prst="ellipse">
            <a:avLst/>
          </a:prstGeom>
          <a:noFill/>
          <a:ln w="38100">
            <a:solidFill>
              <a:srgbClr val="8393A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393AB"/>
              </a:solidFill>
            </a:endParaRPr>
          </a:p>
        </p:txBody>
      </p:sp>
      <p:sp>
        <p:nvSpPr>
          <p:cNvPr id="31" name="TextBox 30"/>
          <p:cNvSpPr txBox="1"/>
          <p:nvPr/>
        </p:nvSpPr>
        <p:spPr>
          <a:xfrm>
            <a:off x="6117166" y="5478042"/>
            <a:ext cx="2493434" cy="646331"/>
          </a:xfrm>
          <a:prstGeom prst="rect">
            <a:avLst/>
          </a:prstGeom>
          <a:noFill/>
        </p:spPr>
        <p:txBody>
          <a:bodyPr wrap="square" rtlCol="0">
            <a:spAutoFit/>
          </a:bodyPr>
          <a:lstStyle/>
          <a:p>
            <a:r>
              <a:rPr lang="en-US" b="1" dirty="0" smtClean="0">
                <a:solidFill>
                  <a:srgbClr val="8393AB"/>
                </a:solidFill>
              </a:rPr>
              <a:t>No contact information to verify authenticity</a:t>
            </a:r>
            <a:endParaRPr lang="en-US" b="1" dirty="0">
              <a:solidFill>
                <a:srgbClr val="8393AB"/>
              </a:solidFill>
            </a:endParaRPr>
          </a:p>
        </p:txBody>
      </p:sp>
      <p:sp>
        <p:nvSpPr>
          <p:cNvPr id="18"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3176131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40000"/>
                    <a:lumOff val="60000"/>
                  </a:schemeClr>
                </a:solidFill>
              </a:rPr>
              <a:t>Malicious Code</a:t>
            </a:r>
            <a:endParaRPr lang="en-US" dirty="0">
              <a:solidFill>
                <a:schemeClr val="accent2">
                  <a:lumMod val="40000"/>
                  <a:lumOff val="60000"/>
                </a:schemeClr>
              </a:solidFill>
            </a:endParaRPr>
          </a:p>
        </p:txBody>
      </p:sp>
      <p:pic>
        <p:nvPicPr>
          <p:cNvPr id="3076" name="Picture 4" descr="C:\Users\axg411\AppData\Local\Microsoft\Windows\Temporary Internet Files\Content.IE5\KB6OI0R2\MC900441331[1].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flipH="1">
            <a:off x="3640137" y="1470498"/>
            <a:ext cx="4970463" cy="497046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74" name="Picture 2" descr="C:\Users\axg411\AppData\Local\Microsoft\Windows\Temporary Internet Files\Content.IE5\KXDUO1RY\MC900432423[1].wmf">
            <a:hlinkClick r:id="rId5"/>
          </p:cNvPr>
          <p:cNvPicPr>
            <a:picLocks noChangeAspect="1" noChangeArrowheads="1"/>
          </p:cNvPicPr>
          <p:nvPr/>
        </p:nvPicPr>
        <p:blipFill>
          <a:blip r:embed="rId6" cstate="print">
            <a:lum bright="-40000" contrast="40000"/>
            <a:extLst>
              <a:ext uri="{28A0092B-C50C-407E-A947-70E740481C1C}">
                <a14:useLocalDpi xmlns:a14="http://schemas.microsoft.com/office/drawing/2010/main" val="0"/>
              </a:ext>
            </a:extLst>
          </a:blip>
          <a:srcRect/>
          <a:stretch>
            <a:fillRect/>
          </a:stretch>
        </p:blipFill>
        <p:spPr bwMode="auto">
          <a:xfrm rot="952674">
            <a:off x="5023688" y="2443017"/>
            <a:ext cx="2203359" cy="20315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xg411\AppData\Local\Microsoft\Windows\Temporary Internet Files\Content.IE5\KB6OI0R2\MC900441713[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381000" y="3200400"/>
            <a:ext cx="1776413" cy="177641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xg411\AppData\Local\Microsoft\Windows\Temporary Internet Files\Content.IE5\YGXNTTST\MC900431561[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0" y="3561630"/>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4069120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40000"/>
                    <a:lumOff val="60000"/>
                  </a:schemeClr>
                </a:solidFill>
              </a:rPr>
              <a:t>Infected Devices</a:t>
            </a:r>
            <a:endParaRPr lang="en-US" dirty="0">
              <a:solidFill>
                <a:schemeClr val="accent2">
                  <a:lumMod val="40000"/>
                  <a:lumOff val="60000"/>
                </a:schemeClr>
              </a:solidFill>
            </a:endParaRPr>
          </a:p>
        </p:txBody>
      </p:sp>
      <p:pic>
        <p:nvPicPr>
          <p:cNvPr id="2052" name="Picture 4" descr="http://upload.wikimedia.org/wikipedia/commons/4/4f/Tablet.jpg"/>
          <p:cNvPicPr>
            <a:picLocks noChangeAspect="1" noChangeArrowheads="1"/>
          </p:cNvPicPr>
          <p:nvPr/>
        </p:nvPicPr>
        <p:blipFill rotWithShape="1">
          <a:blip r:embed="rId3">
            <a:extLst>
              <a:ext uri="{28A0092B-C50C-407E-A947-70E740481C1C}">
                <a14:useLocalDpi xmlns:a14="http://schemas.microsoft.com/office/drawing/2010/main" val="0"/>
              </a:ext>
            </a:extLst>
          </a:blip>
          <a:srcRect l="6392" t="4981" r="3955" b="10749"/>
          <a:stretch/>
        </p:blipFill>
        <p:spPr bwMode="auto">
          <a:xfrm>
            <a:off x="3620068" y="1743575"/>
            <a:ext cx="4463267" cy="4392978"/>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axg411\AppData\Local\Microsoft\Windows\Temporary Internet Files\Content.IE5\KB6OI0R2\MC90043689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869509">
            <a:off x="4404566" y="2303313"/>
            <a:ext cx="2714510" cy="271451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rot="20263319">
            <a:off x="3779000" y="2980603"/>
            <a:ext cx="4533986" cy="273921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600" b="1" cap="none" spc="50" dirty="0" smtClean="0">
                <a:ln w="11430">
                  <a:solidFill>
                    <a:srgbClr val="CC00CC"/>
                  </a:solidFill>
                </a:ln>
                <a:solidFill>
                  <a:srgbClr val="800000"/>
                </a:solidFill>
                <a:effectLst>
                  <a:outerShdw blurRad="76200" dist="50800" dir="5400000" algn="tl" rotWithShape="0">
                    <a:srgbClr val="000000">
                      <a:alpha val="65000"/>
                    </a:srgbClr>
                  </a:outerShdw>
                </a:effectLst>
                <a:latin typeface="Gill Sans Ultra Bold Condensed" panose="020B0A06020104020203" pitchFamily="34" charset="0"/>
              </a:rPr>
              <a:t>FREE </a:t>
            </a:r>
          </a:p>
          <a:p>
            <a:pPr algn="ctr"/>
            <a:r>
              <a:rPr lang="en-US" sz="8600" b="1" cap="none" spc="50" dirty="0" smtClean="0">
                <a:ln w="11430">
                  <a:solidFill>
                    <a:srgbClr val="CC00CC"/>
                  </a:solidFill>
                </a:ln>
                <a:solidFill>
                  <a:srgbClr val="800000"/>
                </a:solidFill>
                <a:effectLst>
                  <a:outerShdw blurRad="76200" dist="50800" dir="5400000" algn="tl" rotWithShape="0">
                    <a:srgbClr val="000000">
                      <a:alpha val="65000"/>
                    </a:srgbClr>
                  </a:outerShdw>
                </a:effectLst>
                <a:latin typeface="Gill Sans Ultra Bold Condensed" panose="020B0A06020104020203" pitchFamily="34" charset="0"/>
              </a:rPr>
              <a:t>iTHING!!!</a:t>
            </a:r>
          </a:p>
        </p:txBody>
      </p:sp>
      <p:sp>
        <p:nvSpPr>
          <p:cNvPr id="7" name="TextBox 6"/>
          <p:cNvSpPr txBox="1"/>
          <p:nvPr/>
        </p:nvSpPr>
        <p:spPr>
          <a:xfrm rot="20604777">
            <a:off x="683313" y="2055341"/>
            <a:ext cx="1676400" cy="615553"/>
          </a:xfrm>
          <a:prstGeom prst="rect">
            <a:avLst/>
          </a:prstGeom>
          <a:noFill/>
        </p:spPr>
        <p:txBody>
          <a:bodyPr wrap="square" rtlCol="0">
            <a:spAutoFit/>
          </a:bodyPr>
          <a:lstStyle/>
          <a:p>
            <a:r>
              <a:rPr lang="en-US" sz="3400" dirty="0" smtClean="0">
                <a:solidFill>
                  <a:srgbClr val="00B050"/>
                </a:solidFill>
                <a:latin typeface="Comic Sans MS" panose="030F0702030302020204" pitchFamily="66" charset="0"/>
              </a:rPr>
              <a:t>wow</a:t>
            </a:r>
            <a:endParaRPr lang="en-US" sz="3400" dirty="0">
              <a:solidFill>
                <a:srgbClr val="00B050"/>
              </a:solidFill>
              <a:latin typeface="Comic Sans MS" panose="030F0702030302020204" pitchFamily="66" charset="0"/>
            </a:endParaRPr>
          </a:p>
        </p:txBody>
      </p:sp>
      <p:sp>
        <p:nvSpPr>
          <p:cNvPr id="8" name="TextBox 7"/>
          <p:cNvSpPr txBox="1"/>
          <p:nvPr/>
        </p:nvSpPr>
        <p:spPr>
          <a:xfrm rot="489857">
            <a:off x="1179362" y="3041706"/>
            <a:ext cx="2133600" cy="615553"/>
          </a:xfrm>
          <a:prstGeom prst="rect">
            <a:avLst/>
          </a:prstGeom>
          <a:noFill/>
        </p:spPr>
        <p:txBody>
          <a:bodyPr wrap="square" rtlCol="0">
            <a:spAutoFit/>
          </a:bodyPr>
          <a:lstStyle/>
          <a:p>
            <a:r>
              <a:rPr lang="en-US" sz="3400" dirty="0" smtClean="0">
                <a:solidFill>
                  <a:srgbClr val="FF3300"/>
                </a:solidFill>
                <a:latin typeface="Comic Sans MS" panose="030F0702030302020204" pitchFamily="66" charset="0"/>
              </a:rPr>
              <a:t>so tablet</a:t>
            </a:r>
            <a:endParaRPr lang="en-US" sz="3400" dirty="0">
              <a:solidFill>
                <a:srgbClr val="FF3300"/>
              </a:solidFill>
              <a:latin typeface="Comic Sans MS" panose="030F0702030302020204" pitchFamily="66" charset="0"/>
            </a:endParaRPr>
          </a:p>
        </p:txBody>
      </p:sp>
      <p:sp>
        <p:nvSpPr>
          <p:cNvPr id="9" name="TextBox 8"/>
          <p:cNvSpPr txBox="1"/>
          <p:nvPr/>
        </p:nvSpPr>
        <p:spPr>
          <a:xfrm rot="21416180">
            <a:off x="467331" y="3847917"/>
            <a:ext cx="3328598" cy="615553"/>
          </a:xfrm>
          <a:prstGeom prst="rect">
            <a:avLst/>
          </a:prstGeom>
          <a:noFill/>
        </p:spPr>
        <p:txBody>
          <a:bodyPr wrap="square" rtlCol="0">
            <a:spAutoFit/>
          </a:bodyPr>
          <a:lstStyle/>
          <a:p>
            <a:r>
              <a:rPr lang="en-US" sz="3400" dirty="0" smtClean="0">
                <a:solidFill>
                  <a:srgbClr val="0070C0"/>
                </a:solidFill>
                <a:latin typeface="Comic Sans MS" panose="030F0702030302020204" pitchFamily="66" charset="0"/>
              </a:rPr>
              <a:t>such computer</a:t>
            </a:r>
            <a:endParaRPr lang="en-US" sz="3400" dirty="0">
              <a:solidFill>
                <a:srgbClr val="0070C0"/>
              </a:solidFill>
              <a:latin typeface="Comic Sans MS" panose="030F0702030302020204" pitchFamily="66" charset="0"/>
            </a:endParaRPr>
          </a:p>
        </p:txBody>
      </p:sp>
      <p:sp>
        <p:nvSpPr>
          <p:cNvPr id="10" name="TextBox 9"/>
          <p:cNvSpPr txBox="1"/>
          <p:nvPr/>
        </p:nvSpPr>
        <p:spPr>
          <a:xfrm rot="21206033">
            <a:off x="1325782" y="5211880"/>
            <a:ext cx="2165039" cy="615553"/>
          </a:xfrm>
          <a:prstGeom prst="rect">
            <a:avLst/>
          </a:prstGeom>
          <a:noFill/>
        </p:spPr>
        <p:txBody>
          <a:bodyPr wrap="square" rtlCol="0">
            <a:spAutoFit/>
          </a:bodyPr>
          <a:lstStyle/>
          <a:p>
            <a:r>
              <a:rPr lang="en-US" sz="3400" dirty="0" smtClean="0">
                <a:solidFill>
                  <a:srgbClr val="CC00CC"/>
                </a:solidFill>
                <a:latin typeface="Comic Sans MS" panose="030F0702030302020204" pitchFamily="66" charset="0"/>
              </a:rPr>
              <a:t>you want</a:t>
            </a:r>
            <a:endParaRPr lang="en-US" sz="3400" dirty="0">
              <a:solidFill>
                <a:srgbClr val="CC00CC"/>
              </a:solidFill>
              <a:latin typeface="Comic Sans MS" panose="030F0702030302020204" pitchFamily="66" charset="0"/>
            </a:endParaRPr>
          </a:p>
        </p:txBody>
      </p:sp>
      <p:sp>
        <p:nvSpPr>
          <p:cNvPr id="12"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3448838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xg411\AppData\Local\Microsoft\Windows\Temporary Internet Files\Content.IE5\KB6OI0R2\MC900239695[1].wmf"/>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828466" y="1732901"/>
            <a:ext cx="5715334" cy="451653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xg411\AppData\Local\Microsoft\Windows\Temporary Internet Files\Content.IE5\KXDUO1RY\MC90043877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54564" y="3276498"/>
            <a:ext cx="2231569" cy="1859640"/>
          </a:xfrm>
          <a:prstGeom prst="rect">
            <a:avLst/>
          </a:prstGeom>
          <a:noFill/>
          <a:effectLst>
            <a:outerShdw blurRad="76200" dist="12700" dir="8100000" sy="-23000" kx="8004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2053" name="Picture 5" descr="C:\Users\axg411\AppData\Local\Microsoft\Windows\Temporary Internet Files\Content.IE5\KXDUO1RY\MC900439829[1].pn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rot="1700458">
            <a:off x="7101360" y="5412907"/>
            <a:ext cx="1371600" cy="137160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normAutofit/>
          </a:bodyPr>
          <a:lstStyle/>
          <a:p>
            <a:r>
              <a:rPr lang="en-US" dirty="0" smtClean="0">
                <a:solidFill>
                  <a:schemeClr val="accent2">
                    <a:lumMod val="40000"/>
                    <a:lumOff val="60000"/>
                  </a:schemeClr>
                </a:solidFill>
              </a:rPr>
              <a:t>Data Compromise (PII / PCII)</a:t>
            </a:r>
            <a:endParaRPr lang="en-US" dirty="0">
              <a:solidFill>
                <a:schemeClr val="accent2">
                  <a:lumMod val="40000"/>
                  <a:lumOff val="60000"/>
                </a:schemeClr>
              </a:solidFill>
            </a:endParaRPr>
          </a:p>
        </p:txBody>
      </p:sp>
      <p:pic>
        <p:nvPicPr>
          <p:cNvPr id="2055" name="Picture 7" descr="C:\Users\axg411\AppData\Local\Microsoft\Windows\Temporary Internet Files\Content.IE5\KXDUO1RY\MC900434832[1].png"/>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35362">
            <a:off x="2809836" y="4252808"/>
            <a:ext cx="1930170" cy="193017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8" name="Picture 10" descr="C:\Users\axg411\AppData\Local\Microsoft\Windows\Temporary Internet Files\Content.IE5\49EHAFLP\MC900030383[1].wmf"/>
          <p:cNvPicPr>
            <a:picLocks noChangeAspect="1" noChangeArrowheads="1"/>
          </p:cNvPicPr>
          <p:nvPr/>
        </p:nvPicPr>
        <p:blipFill>
          <a:blip r:embed="rId9" cstate="print">
            <a:lum contrast="-20000"/>
            <a:extLst>
              <a:ext uri="{28A0092B-C50C-407E-A947-70E740481C1C}">
                <a14:useLocalDpi xmlns:a14="http://schemas.microsoft.com/office/drawing/2010/main" val="0"/>
              </a:ext>
            </a:extLst>
          </a:blip>
          <a:srcRect/>
          <a:stretch>
            <a:fillRect/>
          </a:stretch>
        </p:blipFill>
        <p:spPr bwMode="auto">
          <a:xfrm>
            <a:off x="301557" y="5054345"/>
            <a:ext cx="1526909" cy="157326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2851041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229600" cy="1600200"/>
          </a:xfrm>
        </p:spPr>
        <p:txBody>
          <a:bodyPr>
            <a:normAutofit/>
          </a:bodyPr>
          <a:lstStyle/>
          <a:p>
            <a:r>
              <a:rPr lang="en-US" dirty="0" smtClean="0">
                <a:solidFill>
                  <a:schemeClr val="accent2">
                    <a:lumMod val="40000"/>
                    <a:lumOff val="60000"/>
                  </a:schemeClr>
                </a:solidFill>
              </a:rPr>
              <a:t>Cost of Cyber Attacks</a:t>
            </a:r>
            <a:endParaRPr lang="en-US" dirty="0">
              <a:solidFill>
                <a:schemeClr val="accent2">
                  <a:lumMod val="40000"/>
                  <a:lumOff val="60000"/>
                </a:schemeClr>
              </a:solidFill>
            </a:endParaRPr>
          </a:p>
        </p:txBody>
      </p:sp>
      <p:sp>
        <p:nvSpPr>
          <p:cNvPr id="9" name="Content Placeholder 2"/>
          <p:cNvSpPr>
            <a:spLocks noGrp="1"/>
          </p:cNvSpPr>
          <p:nvPr>
            <p:ph idx="1"/>
          </p:nvPr>
        </p:nvSpPr>
        <p:spPr>
          <a:xfrm>
            <a:off x="856060" y="1752600"/>
            <a:ext cx="7602140" cy="3581400"/>
          </a:xfrm>
        </p:spPr>
        <p:txBody>
          <a:bodyPr>
            <a:normAutofit fontScale="85000" lnSpcReduction="10000"/>
          </a:bodyPr>
          <a:lstStyle/>
          <a:p>
            <a:pPr marL="114300" indent="0">
              <a:buNone/>
            </a:pPr>
            <a:r>
              <a:rPr lang="en-US" sz="3200" b="1" u="sng" dirty="0" smtClean="0"/>
              <a:t>2013 Study</a:t>
            </a:r>
          </a:p>
          <a:p>
            <a:r>
              <a:rPr lang="en-US" sz="2800" dirty="0" smtClean="0"/>
              <a:t>Cybercrime costs orgs = $11.56M (annual average)</a:t>
            </a:r>
          </a:p>
          <a:p>
            <a:pPr lvl="1"/>
            <a:r>
              <a:rPr lang="en-US" sz="2600" dirty="0" smtClean="0"/>
              <a:t>Range was $1.3M - $58M</a:t>
            </a:r>
          </a:p>
          <a:p>
            <a:pPr lvl="1"/>
            <a:r>
              <a:rPr lang="en-US" sz="2600" dirty="0" smtClean="0"/>
              <a:t>Increase of 26% or $2.6M from 2012</a:t>
            </a:r>
            <a:endParaRPr lang="en-US" sz="2600" dirty="0"/>
          </a:p>
          <a:p>
            <a:r>
              <a:rPr lang="en-US" sz="2800" dirty="0" smtClean="0"/>
              <a:t>Orgs experienced </a:t>
            </a:r>
            <a:r>
              <a:rPr lang="en-US" sz="2800" b="1" dirty="0" smtClean="0"/>
              <a:t>122 </a:t>
            </a:r>
            <a:r>
              <a:rPr lang="en-US" sz="2800" b="1" dirty="0"/>
              <a:t>successful</a:t>
            </a:r>
            <a:r>
              <a:rPr lang="en-US" sz="2800" b="1" i="1" dirty="0"/>
              <a:t> </a:t>
            </a:r>
            <a:r>
              <a:rPr lang="en-US" sz="2800" b="1" dirty="0"/>
              <a:t>attacks per </a:t>
            </a:r>
            <a:r>
              <a:rPr lang="en-US" sz="2800" b="1" dirty="0" smtClean="0"/>
              <a:t>week</a:t>
            </a:r>
            <a:endParaRPr lang="en-US" sz="2800" b="1" dirty="0"/>
          </a:p>
          <a:p>
            <a:r>
              <a:rPr lang="en-US" sz="2800" dirty="0" smtClean="0"/>
              <a:t>Average resolution / </a:t>
            </a:r>
            <a:r>
              <a:rPr lang="en-US" sz="2800" b="1" dirty="0" smtClean="0"/>
              <a:t>recovery time was </a:t>
            </a:r>
            <a:r>
              <a:rPr lang="en-US" sz="2800" b="1" dirty="0"/>
              <a:t>32 </a:t>
            </a:r>
            <a:r>
              <a:rPr lang="en-US" sz="2800" b="1" dirty="0" smtClean="0"/>
              <a:t>days</a:t>
            </a:r>
          </a:p>
          <a:p>
            <a:pPr lvl="1"/>
            <a:r>
              <a:rPr lang="en-US" sz="2600" dirty="0" smtClean="0"/>
              <a:t>Average incurred cost for recovery was $1,035,769 total or </a:t>
            </a:r>
            <a:r>
              <a:rPr lang="en-US" sz="2600" b="1" dirty="0" err="1" smtClean="0"/>
              <a:t>approx</a:t>
            </a:r>
            <a:r>
              <a:rPr lang="en-US" sz="2600" b="1" dirty="0" smtClean="0"/>
              <a:t> $32,469 </a:t>
            </a:r>
            <a:r>
              <a:rPr lang="en-US" sz="2600" b="1" dirty="0"/>
              <a:t>per </a:t>
            </a:r>
            <a:r>
              <a:rPr lang="en-US" sz="2600" b="1" dirty="0" smtClean="0"/>
              <a:t>day</a:t>
            </a:r>
            <a:endParaRPr lang="en-US" sz="2600" b="1" dirty="0"/>
          </a:p>
          <a:p>
            <a:pPr lvl="1"/>
            <a:endParaRPr lang="en-US" sz="2400" dirty="0" smtClean="0"/>
          </a:p>
          <a:p>
            <a:endParaRPr lang="en-US" sz="2800" dirty="0" smtClean="0"/>
          </a:p>
          <a:p>
            <a:endParaRPr lang="en-US" sz="2800" dirty="0"/>
          </a:p>
          <a:p>
            <a:endParaRPr lang="en-US" sz="2800" dirty="0" smtClean="0"/>
          </a:p>
          <a:p>
            <a:endParaRPr lang="en-US" sz="2800" dirty="0" smtClean="0"/>
          </a:p>
        </p:txBody>
      </p:sp>
      <p:pic>
        <p:nvPicPr>
          <p:cNvPr id="4098" name="Picture 2" descr="http://blog.pistolstar.us/blog/wp-content/uploads/2012/07/Ponemon.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6096000"/>
            <a:ext cx="2554484" cy="6833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vgctechnology.com/wp-content/uploads/2013/02/hp-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3957" y="6051698"/>
            <a:ext cx="963943" cy="6857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xg411\AppData\Local\Microsoft\Windows\Temporary Internet Files\Content.IE5\YGXNTTST\MC90036999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162800" y="838200"/>
            <a:ext cx="1820862" cy="1466850"/>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21684314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2">
                    <a:lumMod val="40000"/>
                    <a:lumOff val="60000"/>
                  </a:schemeClr>
                </a:solidFill>
              </a:rPr>
              <a:t>Cost of Cyber Attacks</a:t>
            </a:r>
            <a:endParaRPr lang="en-US" dirty="0">
              <a:solidFill>
                <a:schemeClr val="accent2">
                  <a:lumMod val="40000"/>
                  <a:lumOff val="60000"/>
                </a:schemeClr>
              </a:solidFill>
            </a:endParaRPr>
          </a:p>
        </p:txBody>
      </p:sp>
      <p:sp>
        <p:nvSpPr>
          <p:cNvPr id="9" name="Content Placeholder 2"/>
          <p:cNvSpPr>
            <a:spLocks noGrp="1"/>
          </p:cNvSpPr>
          <p:nvPr>
            <p:ph idx="1"/>
          </p:nvPr>
        </p:nvSpPr>
        <p:spPr>
          <a:xfrm>
            <a:off x="856060" y="1752600"/>
            <a:ext cx="7602140" cy="3899159"/>
          </a:xfrm>
        </p:spPr>
        <p:txBody>
          <a:bodyPr>
            <a:normAutofit fontScale="92500" lnSpcReduction="10000"/>
          </a:bodyPr>
          <a:lstStyle/>
          <a:p>
            <a:pPr marL="114300" indent="0">
              <a:buNone/>
            </a:pPr>
            <a:r>
              <a:rPr lang="en-US" sz="3200" b="1" u="sng" dirty="0" smtClean="0"/>
              <a:t>2014 Report</a:t>
            </a:r>
          </a:p>
          <a:p>
            <a:r>
              <a:rPr lang="en-US" sz="2800" dirty="0" smtClean="0"/>
              <a:t>Projected “</a:t>
            </a:r>
            <a:r>
              <a:rPr lang="en-US" sz="2800" dirty="0" err="1" smtClean="0"/>
              <a:t>pricetag</a:t>
            </a:r>
            <a:r>
              <a:rPr lang="en-US" sz="2800" dirty="0" smtClean="0"/>
              <a:t>” of </a:t>
            </a:r>
            <a:r>
              <a:rPr lang="en-US" sz="2800" dirty="0" err="1" smtClean="0"/>
              <a:t>cyberattacks</a:t>
            </a:r>
            <a:r>
              <a:rPr lang="en-US" sz="2800" dirty="0" smtClean="0"/>
              <a:t>: $3T by 2020</a:t>
            </a:r>
          </a:p>
          <a:p>
            <a:pPr lvl="1"/>
            <a:r>
              <a:rPr lang="en-US" sz="2600" dirty="0" smtClean="0"/>
              <a:t>That’s $3,000,000,000,000!</a:t>
            </a:r>
          </a:p>
          <a:p>
            <a:r>
              <a:rPr lang="en-US" sz="2800" dirty="0" smtClean="0"/>
              <a:t>Data Accessibility vs. Data Security</a:t>
            </a:r>
            <a:endParaRPr lang="en-US" sz="2800" b="1" dirty="0"/>
          </a:p>
          <a:p>
            <a:r>
              <a:rPr lang="en-US" sz="2800" b="1" dirty="0" smtClean="0"/>
              <a:t>Cyber risk is a CEO-level issue</a:t>
            </a:r>
          </a:p>
          <a:p>
            <a:r>
              <a:rPr lang="en-US" sz="2800" dirty="0" smtClean="0"/>
              <a:t>Roadmaps for scalable </a:t>
            </a:r>
            <a:r>
              <a:rPr lang="en-US" sz="2800" dirty="0" err="1" smtClean="0"/>
              <a:t>cybersec</a:t>
            </a:r>
            <a:r>
              <a:rPr lang="en-US" sz="2800" dirty="0" smtClean="0"/>
              <a:t> operating model</a:t>
            </a:r>
          </a:p>
          <a:p>
            <a:r>
              <a:rPr lang="en-US" sz="2800" dirty="0" smtClean="0"/>
              <a:t>Well-practiced set of skills for response</a:t>
            </a:r>
          </a:p>
          <a:p>
            <a:r>
              <a:rPr lang="en-US" sz="2800" b="1" dirty="0" smtClean="0"/>
              <a:t>Trust is a necessary operating principle</a:t>
            </a:r>
            <a:endParaRPr lang="en-US" sz="2800" dirty="0" smtClean="0"/>
          </a:p>
          <a:p>
            <a:endParaRPr lang="en-US" sz="2800" dirty="0"/>
          </a:p>
          <a:p>
            <a:endParaRPr lang="en-US" sz="2800" dirty="0" smtClean="0"/>
          </a:p>
          <a:p>
            <a:endParaRPr lang="en-US" sz="2800" dirty="0" smtClean="0"/>
          </a:p>
        </p:txBody>
      </p:sp>
      <p:pic>
        <p:nvPicPr>
          <p:cNvPr id="1027" name="Picture 3" descr="C:\Users\axg411\AppData\Local\Microsoft\Windows\Temporary Internet Files\Content.IE5\YGXNTTST\MC9003699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422571" y="193766"/>
            <a:ext cx="1820862" cy="14668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blog.backupify.com/wp-content/uploads/2011/10/techrepubli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5791200"/>
            <a:ext cx="1833925" cy="92735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beforeitsnews.com/mediadrop/uploads/2013/38/6c5a9c70a9598db7d22ec1c81bc584b6f25cbb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5887866"/>
            <a:ext cx="2172948" cy="893934"/>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20753137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accent2">
                    <a:lumMod val="40000"/>
                    <a:lumOff val="60000"/>
                  </a:schemeClr>
                </a:solidFill>
              </a:rPr>
              <a:t>Opsec</a:t>
            </a:r>
            <a:r>
              <a:rPr lang="en-US" dirty="0" smtClean="0">
                <a:solidFill>
                  <a:schemeClr val="accent2">
                    <a:lumMod val="40000"/>
                    <a:lumOff val="60000"/>
                  </a:schemeClr>
                </a:solidFill>
              </a:rPr>
              <a:t> meets </a:t>
            </a:r>
            <a:r>
              <a:rPr lang="en-US" dirty="0" err="1" smtClean="0">
                <a:solidFill>
                  <a:schemeClr val="accent2">
                    <a:lumMod val="40000"/>
                    <a:lumOff val="60000"/>
                  </a:schemeClr>
                </a:solidFill>
              </a:rPr>
              <a:t>infosec</a:t>
            </a:r>
            <a:endParaRPr lang="en-US" dirty="0">
              <a:solidFill>
                <a:schemeClr val="accent2">
                  <a:lumMod val="40000"/>
                  <a:lumOff val="60000"/>
                </a:schemeClr>
              </a:solidFill>
            </a:endParaRPr>
          </a:p>
        </p:txBody>
      </p:sp>
      <p:sp>
        <p:nvSpPr>
          <p:cNvPr id="7"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pic>
        <p:nvPicPr>
          <p:cNvPr id="8194" name="Picture 2" descr="http://blog.pistolstar.us/blog/wp-content/uploads/2012/07/Ponemon.bm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5464576"/>
            <a:ext cx="2799160" cy="748775"/>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990600" y="2209800"/>
            <a:ext cx="7678340" cy="327660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sz="2800" dirty="0"/>
              <a:t>Researchers sent to 7 large corporations with 43 offices</a:t>
            </a:r>
          </a:p>
          <a:p>
            <a:r>
              <a:rPr lang="en-US" sz="2800" dirty="0"/>
              <a:t>All were given “Temporary Worker” badges</a:t>
            </a:r>
          </a:p>
          <a:p>
            <a:r>
              <a:rPr lang="en-US" sz="2800" dirty="0"/>
              <a:t>Only </a:t>
            </a:r>
            <a:r>
              <a:rPr lang="en-US" sz="2800" dirty="0" smtClean="0"/>
              <a:t>questioned:</a:t>
            </a:r>
          </a:p>
          <a:p>
            <a:pPr lvl="1"/>
            <a:r>
              <a:rPr lang="en-US" sz="2800" dirty="0" smtClean="0"/>
              <a:t>7 </a:t>
            </a:r>
            <a:r>
              <a:rPr lang="en-US" sz="2800" dirty="0"/>
              <a:t>times when photographing a screen</a:t>
            </a:r>
          </a:p>
          <a:p>
            <a:pPr lvl="1"/>
            <a:r>
              <a:rPr lang="en-US" sz="2800" dirty="0" smtClean="0"/>
              <a:t>4 </a:t>
            </a:r>
            <a:r>
              <a:rPr lang="en-US" sz="2800" dirty="0"/>
              <a:t>times when stealing confidential documents</a:t>
            </a:r>
          </a:p>
          <a:p>
            <a:pPr lvl="1"/>
            <a:r>
              <a:rPr lang="en-US" sz="2800" dirty="0" smtClean="0"/>
              <a:t>2 times when </a:t>
            </a:r>
            <a:r>
              <a:rPr lang="en-US" sz="2800" dirty="0"/>
              <a:t>poking around on someone else’s desk</a:t>
            </a:r>
          </a:p>
          <a:p>
            <a:r>
              <a:rPr lang="en-US" sz="2800" dirty="0"/>
              <a:t>88% of attempts were successful</a:t>
            </a:r>
          </a:p>
          <a:p>
            <a:endParaRPr lang="en-US" sz="2800" dirty="0" smtClean="0"/>
          </a:p>
        </p:txBody>
      </p:sp>
    </p:spTree>
    <p:extLst>
      <p:ext uri="{BB962C8B-B14F-4D97-AF65-F5344CB8AC3E}">
        <p14:creationId xmlns:p14="http://schemas.microsoft.com/office/powerpoint/2010/main" val="4901967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accent2">
                    <a:lumMod val="40000"/>
                    <a:lumOff val="60000"/>
                  </a:schemeClr>
                </a:solidFill>
              </a:rPr>
              <a:t>Opsec</a:t>
            </a:r>
            <a:r>
              <a:rPr lang="en-US" dirty="0" smtClean="0">
                <a:solidFill>
                  <a:schemeClr val="accent2">
                    <a:lumMod val="40000"/>
                    <a:lumOff val="60000"/>
                  </a:schemeClr>
                </a:solidFill>
              </a:rPr>
              <a:t> meets </a:t>
            </a:r>
            <a:r>
              <a:rPr lang="en-US" dirty="0" err="1" smtClean="0">
                <a:solidFill>
                  <a:schemeClr val="accent2">
                    <a:lumMod val="40000"/>
                    <a:lumOff val="60000"/>
                  </a:schemeClr>
                </a:solidFill>
              </a:rPr>
              <a:t>infosec</a:t>
            </a:r>
            <a:endParaRPr lang="en-US" dirty="0">
              <a:solidFill>
                <a:schemeClr val="accent2">
                  <a:lumMod val="40000"/>
                  <a:lumOff val="60000"/>
                </a:schemeClr>
              </a:solidFill>
            </a:endParaRPr>
          </a:p>
        </p:txBody>
      </p:sp>
      <p:sp>
        <p:nvSpPr>
          <p:cNvPr id="3" name="Content Placeholder 2"/>
          <p:cNvSpPr>
            <a:spLocks noGrp="1"/>
          </p:cNvSpPr>
          <p:nvPr>
            <p:ph idx="1"/>
          </p:nvPr>
        </p:nvSpPr>
        <p:spPr>
          <a:xfrm>
            <a:off x="3546134" y="5367587"/>
            <a:ext cx="4724400" cy="1223713"/>
          </a:xfrm>
        </p:spPr>
        <p:txBody>
          <a:bodyPr>
            <a:normAutofit/>
          </a:bodyPr>
          <a:lstStyle/>
          <a:p>
            <a:pPr marL="0" indent="0" algn="r">
              <a:buNone/>
            </a:pPr>
            <a:r>
              <a:rPr lang="en-US" sz="2600" dirty="0" smtClean="0">
                <a:solidFill>
                  <a:schemeClr val="tx2">
                    <a:lumMod val="90000"/>
                    <a:lumOff val="10000"/>
                  </a:schemeClr>
                </a:solidFill>
                <a:latin typeface="Eras Demi ITC" panose="020B0805030504020804" pitchFamily="34" charset="0"/>
                <a:cs typeface="Aharoni" panose="02010803020104030203" pitchFamily="2" charset="-79"/>
              </a:rPr>
              <a:t>There </a:t>
            </a:r>
            <a:r>
              <a:rPr lang="en-US" sz="2600" dirty="0">
                <a:solidFill>
                  <a:schemeClr val="tx2">
                    <a:lumMod val="90000"/>
                    <a:lumOff val="10000"/>
                  </a:schemeClr>
                </a:solidFill>
                <a:latin typeface="Eras Demi ITC" panose="020B0805030504020804" pitchFamily="34" charset="0"/>
                <a:cs typeface="Aharoni" panose="02010803020104030203" pitchFamily="2" charset="-79"/>
              </a:rPr>
              <a:t>is no cyber security </a:t>
            </a:r>
            <a:r>
              <a:rPr lang="en-US" sz="2600" dirty="0" smtClean="0">
                <a:solidFill>
                  <a:schemeClr val="tx2">
                    <a:lumMod val="90000"/>
                    <a:lumOff val="10000"/>
                  </a:schemeClr>
                </a:solidFill>
                <a:latin typeface="Eras Demi ITC" panose="020B0805030504020804" pitchFamily="34" charset="0"/>
                <a:cs typeface="Aharoni" panose="02010803020104030203" pitchFamily="2" charset="-79"/>
              </a:rPr>
              <a:t>without </a:t>
            </a:r>
            <a:r>
              <a:rPr lang="en-US" sz="2600" dirty="0">
                <a:solidFill>
                  <a:schemeClr val="tx2">
                    <a:lumMod val="90000"/>
                    <a:lumOff val="10000"/>
                  </a:schemeClr>
                </a:solidFill>
                <a:latin typeface="Eras Demi ITC" panose="020B0805030504020804" pitchFamily="34" charset="0"/>
                <a:cs typeface="Aharoni" panose="02010803020104030203" pitchFamily="2" charset="-79"/>
              </a:rPr>
              <a:t>operational </a:t>
            </a:r>
            <a:r>
              <a:rPr lang="en-US" sz="2600" dirty="0" smtClean="0">
                <a:solidFill>
                  <a:schemeClr val="tx2">
                    <a:lumMod val="90000"/>
                    <a:lumOff val="10000"/>
                  </a:schemeClr>
                </a:solidFill>
                <a:latin typeface="Eras Demi ITC" panose="020B0805030504020804" pitchFamily="34" charset="0"/>
                <a:cs typeface="Aharoni" panose="02010803020104030203" pitchFamily="2" charset="-79"/>
              </a:rPr>
              <a:t>security!</a:t>
            </a:r>
          </a:p>
        </p:txBody>
      </p:sp>
      <p:sp>
        <p:nvSpPr>
          <p:cNvPr id="7"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pic>
        <p:nvPicPr>
          <p:cNvPr id="8196" name="Picture 4" descr="clean desk">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700277"/>
            <a:ext cx="5562600" cy="3705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9926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2">
                    <a:lumMod val="40000"/>
                    <a:lumOff val="60000"/>
                  </a:schemeClr>
                </a:solidFill>
              </a:rPr>
              <a:t>Kaspersky </a:t>
            </a:r>
            <a:r>
              <a:rPr lang="en-US" dirty="0" err="1" smtClean="0">
                <a:solidFill>
                  <a:schemeClr val="accent2">
                    <a:lumMod val="40000"/>
                    <a:lumOff val="60000"/>
                  </a:schemeClr>
                </a:solidFill>
              </a:rPr>
              <a:t>CyberThreat</a:t>
            </a:r>
            <a:r>
              <a:rPr lang="en-US" dirty="0" smtClean="0">
                <a:solidFill>
                  <a:schemeClr val="accent2">
                    <a:lumMod val="40000"/>
                    <a:lumOff val="60000"/>
                  </a:schemeClr>
                </a:solidFill>
              </a:rPr>
              <a:t> Map</a:t>
            </a:r>
            <a:endParaRPr lang="en-US" dirty="0">
              <a:solidFill>
                <a:schemeClr val="accent2">
                  <a:lumMod val="40000"/>
                  <a:lumOff val="60000"/>
                </a:schemeClr>
              </a:solidFill>
            </a:endParaRPr>
          </a:p>
        </p:txBody>
      </p:sp>
      <p:sp>
        <p:nvSpPr>
          <p:cNvPr id="6"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pic>
        <p:nvPicPr>
          <p:cNvPr id="4100" name="Picture 4" descr="http://www.rushis.com/wp-content/uploads/2015/02/Cyberthreat-map-1024x559.pn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2" t="-1923" r="14921" b="7692"/>
          <a:stretch/>
        </p:blipFill>
        <p:spPr bwMode="auto">
          <a:xfrm>
            <a:off x="990599" y="1752600"/>
            <a:ext cx="7226127"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471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engagor.com/wp-content/uploads/2014/01/the-internet-of-thing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838200"/>
            <a:ext cx="7166009" cy="50162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ocialmediatoday.com/sites/socialmediatoday.com/themes/bones-SMT/images/Social-Media-Toda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6197307"/>
            <a:ext cx="1676400" cy="393993"/>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8844693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pic>
        <p:nvPicPr>
          <p:cNvPr id="2052" name="Picture 4" descr="http://upload.wikimedia.org/wikipedia/commons/thumb/5/5a/Aurora_generator_starting_to_smoke.png/220px-Aurora_generator_starting_to_smoke.pn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48" t="4438" r="1707" b="8191"/>
          <a:stretch/>
        </p:blipFill>
        <p:spPr bwMode="auto">
          <a:xfrm>
            <a:off x="1143000" y="1752600"/>
            <a:ext cx="5486400" cy="37354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geology.isu.edu/dml/logos/Idaho_National_Laborator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9800" y="4748498"/>
            <a:ext cx="2209800" cy="1499902"/>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p:txBody>
          <a:bodyPr/>
          <a:lstStyle/>
          <a:p>
            <a:r>
              <a:rPr lang="en-US" dirty="0" smtClean="0">
                <a:solidFill>
                  <a:schemeClr val="accent2">
                    <a:lumMod val="40000"/>
                    <a:lumOff val="60000"/>
                  </a:schemeClr>
                </a:solidFill>
              </a:rPr>
              <a:t>The Aurora Generator Test</a:t>
            </a:r>
            <a:endParaRPr lang="en-US" dirty="0">
              <a:solidFill>
                <a:schemeClr val="accent2">
                  <a:lumMod val="40000"/>
                  <a:lumOff val="60000"/>
                </a:schemeClr>
              </a:solidFill>
            </a:endParaRPr>
          </a:p>
        </p:txBody>
      </p:sp>
    </p:spTree>
    <p:extLst>
      <p:ext uri="{BB962C8B-B14F-4D97-AF65-F5344CB8AC3E}">
        <p14:creationId xmlns:p14="http://schemas.microsoft.com/office/powerpoint/2010/main" val="40647426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accent2">
                    <a:lumMod val="40000"/>
                    <a:lumOff val="60000"/>
                  </a:schemeClr>
                </a:solidFill>
              </a:rPr>
              <a:t>Stuxnet</a:t>
            </a:r>
            <a:endParaRPr lang="en-US" dirty="0">
              <a:solidFill>
                <a:schemeClr val="accent2">
                  <a:lumMod val="40000"/>
                  <a:lumOff val="60000"/>
                </a:schemeClr>
              </a:solidFill>
            </a:endParaRPr>
          </a:p>
        </p:txBody>
      </p:sp>
      <p:pic>
        <p:nvPicPr>
          <p:cNvPr id="1026" name="Picture 2" descr="http://b.vimeocdn.com/ts/165/191/165191966_64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411" y="1734346"/>
            <a:ext cx="6908795" cy="38861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ntibody.tv/images/index_tvlogo.gif"/>
          <p:cNvPicPr>
            <a:picLocks noChangeAspect="1" noChangeArrowheads="1"/>
          </p:cNvPicPr>
          <p:nvPr/>
        </p:nvPicPr>
        <p:blipFill rotWithShape="1">
          <a:blip r:embed="rId5" cstate="print">
            <a:lum bright="70000" contrast="-70000"/>
            <a:extLst>
              <a:ext uri="{28A0092B-C50C-407E-A947-70E740481C1C}">
                <a14:useLocalDpi xmlns:a14="http://schemas.microsoft.com/office/drawing/2010/main" val="0"/>
              </a:ext>
            </a:extLst>
          </a:blip>
          <a:srcRect t="44753"/>
          <a:stretch/>
        </p:blipFill>
        <p:spPr bwMode="auto">
          <a:xfrm>
            <a:off x="6642764" y="6248399"/>
            <a:ext cx="1642795" cy="487973"/>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pic>
        <p:nvPicPr>
          <p:cNvPr id="7" name="Picture 4" descr="http://www.antibody.tv/images/index_tvlogo.g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3180"/>
          <a:stretch/>
        </p:blipFill>
        <p:spPr bwMode="auto">
          <a:xfrm>
            <a:off x="6642764" y="5872958"/>
            <a:ext cx="1642795" cy="413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2430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pic>
        <p:nvPicPr>
          <p:cNvPr id="2" name="Picture 1">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2500" r="26425"/>
          <a:stretch/>
        </p:blipFill>
        <p:spPr>
          <a:xfrm>
            <a:off x="1361793" y="762000"/>
            <a:ext cx="6867807" cy="5244790"/>
          </a:xfrm>
          <a:prstGeom prst="rect">
            <a:avLst/>
          </a:prstGeom>
        </p:spPr>
      </p:pic>
    </p:spTree>
    <p:extLst>
      <p:ext uri="{BB962C8B-B14F-4D97-AF65-F5344CB8AC3E}">
        <p14:creationId xmlns:p14="http://schemas.microsoft.com/office/powerpoint/2010/main" val="3918869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40000"/>
                    <a:lumOff val="60000"/>
                  </a:schemeClr>
                </a:solidFill>
              </a:rPr>
              <a:t>Critical Infrastructure</a:t>
            </a:r>
            <a:endParaRPr lang="en-US" dirty="0">
              <a:solidFill>
                <a:schemeClr val="accent2">
                  <a:lumMod val="40000"/>
                  <a:lumOff val="60000"/>
                </a:schemeClr>
              </a:solidFill>
            </a:endParaRPr>
          </a:p>
        </p:txBody>
      </p:sp>
      <p:sp>
        <p:nvSpPr>
          <p:cNvPr id="8" name="Content Placeholder 2"/>
          <p:cNvSpPr>
            <a:spLocks noGrp="1"/>
          </p:cNvSpPr>
          <p:nvPr>
            <p:ph idx="1"/>
          </p:nvPr>
        </p:nvSpPr>
        <p:spPr>
          <a:xfrm>
            <a:off x="4419600" y="1828800"/>
            <a:ext cx="4800600" cy="4419600"/>
          </a:xfrm>
        </p:spPr>
        <p:txBody>
          <a:bodyPr>
            <a:normAutofit/>
          </a:bodyPr>
          <a:lstStyle/>
          <a:p>
            <a:r>
              <a:rPr lang="en-US" sz="2400" dirty="0" smtClean="0"/>
              <a:t>Industrial Control System    Architecture</a:t>
            </a:r>
          </a:p>
          <a:p>
            <a:r>
              <a:rPr lang="en-US" dirty="0"/>
              <a:t>Penetration </a:t>
            </a:r>
            <a:r>
              <a:rPr lang="en-US" dirty="0" smtClean="0"/>
              <a:t>Testing</a:t>
            </a:r>
            <a:endParaRPr lang="en-US" sz="2400" dirty="0" smtClean="0"/>
          </a:p>
          <a:p>
            <a:r>
              <a:rPr lang="en-US" dirty="0" smtClean="0"/>
              <a:t>Plans for response that include business continuity or emergency managers</a:t>
            </a:r>
          </a:p>
          <a:p>
            <a:r>
              <a:rPr lang="en-US" sz="2400" dirty="0" smtClean="0"/>
              <a:t>Partnerships</a:t>
            </a:r>
          </a:p>
          <a:p>
            <a:r>
              <a:rPr lang="en-US" dirty="0" smtClean="0"/>
              <a:t>Employee training</a:t>
            </a:r>
            <a:endParaRPr lang="en-US" sz="2400" dirty="0" smtClean="0"/>
          </a:p>
        </p:txBody>
      </p:sp>
      <p:sp>
        <p:nvSpPr>
          <p:cNvPr id="7"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pic>
        <p:nvPicPr>
          <p:cNvPr id="3" name="Picture 2" descr="C:\Program Files (x86)\Microsoft Office\MEDIA\CAGCAT10\j02919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828800"/>
            <a:ext cx="3048000" cy="3226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1105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40000"/>
                    <a:lumOff val="60000"/>
                  </a:schemeClr>
                </a:solidFill>
              </a:rPr>
              <a:t>Emergency Managers’ Role</a:t>
            </a:r>
            <a:endParaRPr lang="en-US" dirty="0">
              <a:solidFill>
                <a:schemeClr val="accent2">
                  <a:lumMod val="40000"/>
                  <a:lumOff val="60000"/>
                </a:schemeClr>
              </a:solidFill>
            </a:endParaRPr>
          </a:p>
        </p:txBody>
      </p:sp>
      <p:sp>
        <p:nvSpPr>
          <p:cNvPr id="9" name="Content Placeholder 2"/>
          <p:cNvSpPr>
            <a:spLocks noGrp="1"/>
          </p:cNvSpPr>
          <p:nvPr>
            <p:ph idx="1"/>
          </p:nvPr>
        </p:nvSpPr>
        <p:spPr>
          <a:xfrm>
            <a:off x="3733800" y="1905000"/>
            <a:ext cx="4724400" cy="4038600"/>
          </a:xfrm>
        </p:spPr>
        <p:txBody>
          <a:bodyPr>
            <a:normAutofit/>
          </a:bodyPr>
          <a:lstStyle/>
          <a:p>
            <a:r>
              <a:rPr lang="en-US" sz="2600" dirty="0" smtClean="0"/>
              <a:t>Work with IT  / CISO to make recovery plans</a:t>
            </a:r>
          </a:p>
          <a:p>
            <a:r>
              <a:rPr lang="en-US" sz="2600" dirty="0" smtClean="0"/>
              <a:t>Identify resources in advance</a:t>
            </a:r>
          </a:p>
          <a:p>
            <a:pPr lvl="1"/>
            <a:r>
              <a:rPr lang="en-US" dirty="0" smtClean="0"/>
              <a:t>Network engineers</a:t>
            </a:r>
          </a:p>
          <a:p>
            <a:pPr lvl="1"/>
            <a:r>
              <a:rPr lang="en-US" dirty="0" smtClean="0"/>
              <a:t>Digital forensics specialists</a:t>
            </a:r>
          </a:p>
          <a:p>
            <a:pPr lvl="1"/>
            <a:r>
              <a:rPr lang="en-US" dirty="0">
                <a:hlinkClick r:id="rId3"/>
              </a:rPr>
              <a:t>Cyber insurance</a:t>
            </a:r>
            <a:endParaRPr lang="en-US" dirty="0"/>
          </a:p>
          <a:p>
            <a:r>
              <a:rPr lang="en-US" sz="2600" dirty="0" smtClean="0"/>
              <a:t>Exercise response ops</a:t>
            </a:r>
          </a:p>
          <a:p>
            <a:pPr lvl="1"/>
            <a:r>
              <a:rPr lang="en-US" sz="2400" dirty="0" smtClean="0"/>
              <a:t>Practice with sector peers!</a:t>
            </a:r>
          </a:p>
          <a:p>
            <a:r>
              <a:rPr lang="en-US" sz="2600" dirty="0" smtClean="0"/>
              <a:t>Support education / outreach</a:t>
            </a:r>
          </a:p>
          <a:p>
            <a:endParaRPr lang="en-US" sz="2600" dirty="0" smtClean="0"/>
          </a:p>
          <a:p>
            <a:pPr lvl="1"/>
            <a:endParaRPr lang="en-US" sz="2400" dirty="0" smtClean="0"/>
          </a:p>
          <a:p>
            <a:endParaRPr lang="en-US" sz="2800" dirty="0" smtClean="0"/>
          </a:p>
          <a:p>
            <a:endParaRPr lang="en-US" sz="2800" dirty="0"/>
          </a:p>
          <a:p>
            <a:endParaRPr lang="en-US" sz="2800" dirty="0" smtClean="0"/>
          </a:p>
          <a:p>
            <a:endParaRPr lang="en-US" sz="2800" dirty="0" smtClean="0"/>
          </a:p>
        </p:txBody>
      </p:sp>
      <p:pic>
        <p:nvPicPr>
          <p:cNvPr id="10242" name="Picture 2" descr="C:\Users\axg411\AppData\Local\Microsoft\Windows\Temporary Internet Files\Content.IE5\49EHAFLP\MC910217210[1].wmf"/>
          <p:cNvPicPr>
            <a:picLocks noChangeAspect="1" noChangeArrowheads="1"/>
          </p:cNvPicPr>
          <p:nvPr/>
        </p:nvPicPr>
        <p:blipFill>
          <a:blip r:embed="rId4" cstate="print">
            <a:lum contrast="-20000"/>
            <a:extLst>
              <a:ext uri="{28A0092B-C50C-407E-A947-70E740481C1C}">
                <a14:useLocalDpi xmlns:a14="http://schemas.microsoft.com/office/drawing/2010/main" val="0"/>
              </a:ext>
            </a:extLst>
          </a:blip>
          <a:srcRect/>
          <a:stretch>
            <a:fillRect/>
          </a:stretch>
        </p:blipFill>
        <p:spPr bwMode="auto">
          <a:xfrm flipH="1">
            <a:off x="921925" y="2057400"/>
            <a:ext cx="2659475" cy="2867804"/>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1567292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162800" cy="1782762"/>
          </a:xfrm>
        </p:spPr>
        <p:txBody>
          <a:bodyPr/>
          <a:lstStyle/>
          <a:p>
            <a:r>
              <a:rPr lang="en-US" dirty="0" smtClean="0">
                <a:solidFill>
                  <a:schemeClr val="accent2">
                    <a:lumMod val="40000"/>
                    <a:lumOff val="60000"/>
                  </a:schemeClr>
                </a:solidFill>
              </a:rPr>
              <a:t>Additional Resources</a:t>
            </a:r>
            <a:br>
              <a:rPr lang="en-US" dirty="0" smtClean="0">
                <a:solidFill>
                  <a:schemeClr val="accent2">
                    <a:lumMod val="40000"/>
                    <a:lumOff val="60000"/>
                  </a:schemeClr>
                </a:solidFill>
              </a:rPr>
            </a:br>
            <a:r>
              <a:rPr lang="en-US" dirty="0" smtClean="0">
                <a:solidFill>
                  <a:schemeClr val="accent2">
                    <a:lumMod val="40000"/>
                    <a:lumOff val="60000"/>
                  </a:schemeClr>
                </a:solidFill>
              </a:rPr>
              <a:t>for Alerts + Guidance</a:t>
            </a:r>
            <a:endParaRPr lang="en-US" dirty="0">
              <a:solidFill>
                <a:schemeClr val="accent2">
                  <a:lumMod val="40000"/>
                  <a:lumOff val="60000"/>
                </a:schemeClr>
              </a:solidFill>
            </a:endParaRPr>
          </a:p>
        </p:txBody>
      </p:sp>
      <p:sp>
        <p:nvSpPr>
          <p:cNvPr id="3" name="Content Placeholder 2"/>
          <p:cNvSpPr>
            <a:spLocks noGrp="1"/>
          </p:cNvSpPr>
          <p:nvPr>
            <p:ph idx="1"/>
          </p:nvPr>
        </p:nvSpPr>
        <p:spPr>
          <a:xfrm>
            <a:off x="685800" y="2514600"/>
            <a:ext cx="7620000" cy="3886200"/>
          </a:xfrm>
        </p:spPr>
        <p:txBody>
          <a:bodyPr>
            <a:normAutofit lnSpcReduction="10000"/>
          </a:bodyPr>
          <a:lstStyle/>
          <a:p>
            <a:pPr marL="628650" indent="-514350">
              <a:buFont typeface="+mj-lt"/>
              <a:buAutoNum type="arabicParenR"/>
            </a:pPr>
            <a:r>
              <a:rPr lang="en-US" sz="2800" dirty="0" smtClean="0">
                <a:hlinkClick r:id="rId3"/>
              </a:rPr>
              <a:t>International Cyber Security Protection Alliance</a:t>
            </a:r>
            <a:endParaRPr lang="en-US" sz="2800" dirty="0" smtClean="0"/>
          </a:p>
          <a:p>
            <a:pPr marL="628650" indent="-514350">
              <a:buFont typeface="+mj-lt"/>
              <a:buAutoNum type="arabicParenR"/>
            </a:pPr>
            <a:r>
              <a:rPr lang="en-US" sz="2800" dirty="0" smtClean="0">
                <a:hlinkClick r:id="rId4"/>
              </a:rPr>
              <a:t>[US] National Institute of Standards and Technology “</a:t>
            </a:r>
            <a:r>
              <a:rPr lang="en-US" sz="2800" dirty="0" err="1" smtClean="0">
                <a:hlinkClick r:id="rId4"/>
              </a:rPr>
              <a:t>Cybersecurity</a:t>
            </a:r>
            <a:r>
              <a:rPr lang="en-US" sz="2800" dirty="0" smtClean="0">
                <a:hlinkClick r:id="rId4"/>
              </a:rPr>
              <a:t> Framework”</a:t>
            </a:r>
            <a:endParaRPr lang="en-US" sz="2800" dirty="0" smtClean="0"/>
          </a:p>
          <a:p>
            <a:pPr lvl="2"/>
            <a:r>
              <a:rPr lang="en-US" sz="2400" dirty="0" smtClean="0"/>
              <a:t>Identify -&gt; Protect -&gt; Detect -&gt; Respond -&gt; Recover</a:t>
            </a:r>
          </a:p>
          <a:p>
            <a:pPr marL="628650" indent="-514350">
              <a:buFont typeface="+mj-lt"/>
              <a:buAutoNum type="arabicParenR"/>
            </a:pPr>
            <a:r>
              <a:rPr lang="en-US" sz="2800" dirty="0" smtClean="0">
                <a:hlinkClick r:id="rId5"/>
              </a:rPr>
              <a:t>US Computer Emergency Readiness Team</a:t>
            </a:r>
            <a:endParaRPr lang="en-US" sz="2800" dirty="0" smtClean="0"/>
          </a:p>
          <a:p>
            <a:pPr lvl="2"/>
            <a:r>
              <a:rPr lang="en-US" sz="2400" dirty="0" smtClean="0"/>
              <a:t>Threat notifications</a:t>
            </a:r>
          </a:p>
          <a:p>
            <a:pPr lvl="2"/>
            <a:r>
              <a:rPr lang="en-US" sz="2400" dirty="0" smtClean="0"/>
              <a:t>Security walk-throughs (publications)</a:t>
            </a:r>
            <a:endParaRPr lang="en-US" sz="2600" dirty="0" smtClean="0"/>
          </a:p>
          <a:p>
            <a:endParaRPr lang="en-US" sz="2800" dirty="0"/>
          </a:p>
          <a:p>
            <a:endParaRPr lang="en-US" sz="2800" dirty="0" smtClean="0"/>
          </a:p>
          <a:p>
            <a:endParaRPr lang="en-US" sz="2800" dirty="0" smtClean="0"/>
          </a:p>
        </p:txBody>
      </p:sp>
      <p:pic>
        <p:nvPicPr>
          <p:cNvPr id="7" name="Picture 6" descr="C:\Users\axg411\AppData\Local\Microsoft\Windows\Temporary Internet Files\Content.IE5\PHY0LC77\MC900434845[1].png"/>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flipH="1">
            <a:off x="6705600" y="381000"/>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xg411\AppData\Local\Microsoft\Windows\Temporary Internet Files\Content.IE5\IQ3CHMJK\MC900331503[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3896555">
            <a:off x="6470494" y="713618"/>
            <a:ext cx="876785" cy="1328300"/>
          </a:xfrm>
          <a:prstGeom prst="rect">
            <a:avLst/>
          </a:prstGeom>
          <a:noFill/>
          <a:effectLst>
            <a:glow rad="25400">
              <a:srgbClr val="EAA4EA">
                <a:alpha val="60000"/>
              </a:srgbClr>
            </a:glow>
          </a:effectLst>
          <a:extLst>
            <a:ext uri="{909E8E84-426E-40DD-AFC4-6F175D3DCCD1}">
              <a14:hiddenFill xmlns:a14="http://schemas.microsoft.com/office/drawing/2010/main">
                <a:solidFill>
                  <a:srgbClr val="FFFFFF"/>
                </a:solidFill>
              </a14:hiddenFill>
            </a:ext>
          </a:extLst>
        </p:spPr>
      </p:pic>
      <p:sp>
        <p:nvSpPr>
          <p:cNvPr id="10"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32972137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xg411\AppData\Local\Microsoft\Windows\Temporary Internet Files\Content.IE5\49EHAFLP\MC90043524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609600"/>
            <a:ext cx="1143000" cy="23093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14400" y="533400"/>
            <a:ext cx="7162798" cy="1295400"/>
          </a:xfrm>
        </p:spPr>
        <p:txBody>
          <a:bodyPr>
            <a:normAutofit fontScale="90000"/>
          </a:bodyPr>
          <a:lstStyle/>
          <a:p>
            <a:r>
              <a:rPr lang="en-US" dirty="0" smtClean="0">
                <a:solidFill>
                  <a:schemeClr val="accent2">
                    <a:lumMod val="40000"/>
                    <a:lumOff val="60000"/>
                  </a:schemeClr>
                </a:solidFill>
              </a:rPr>
              <a:t>Measuring</a:t>
            </a:r>
            <a:br>
              <a:rPr lang="en-US" dirty="0" smtClean="0">
                <a:solidFill>
                  <a:schemeClr val="accent2">
                    <a:lumMod val="40000"/>
                    <a:lumOff val="60000"/>
                  </a:schemeClr>
                </a:solidFill>
              </a:rPr>
            </a:br>
            <a:r>
              <a:rPr lang="en-US" dirty="0" smtClean="0">
                <a:solidFill>
                  <a:schemeClr val="accent2">
                    <a:lumMod val="40000"/>
                    <a:lumOff val="60000"/>
                  </a:schemeClr>
                </a:solidFill>
              </a:rPr>
              <a:t>Progress</a:t>
            </a:r>
            <a:endParaRPr lang="en-US" dirty="0">
              <a:solidFill>
                <a:schemeClr val="accent2">
                  <a:lumMod val="40000"/>
                  <a:lumOff val="60000"/>
                </a:schemeClr>
              </a:solidFill>
            </a:endParaRPr>
          </a:p>
        </p:txBody>
      </p:sp>
      <p:sp>
        <p:nvSpPr>
          <p:cNvPr id="9" name="Content Placeholder 2"/>
          <p:cNvSpPr txBox="1">
            <a:spLocks/>
          </p:cNvSpPr>
          <p:nvPr/>
        </p:nvSpPr>
        <p:spPr>
          <a:xfrm>
            <a:off x="914400" y="2455862"/>
            <a:ext cx="7620000" cy="310673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sz="2800" dirty="0" smtClean="0"/>
              <a:t>Maturity models</a:t>
            </a:r>
          </a:p>
          <a:p>
            <a:r>
              <a:rPr lang="en-US" sz="2800" dirty="0" smtClean="0"/>
              <a:t>Penetration testing / Defensive testing</a:t>
            </a:r>
          </a:p>
          <a:p>
            <a:r>
              <a:rPr lang="en-US" sz="2800" dirty="0" smtClean="0"/>
              <a:t>Recurring review of policies and procedures</a:t>
            </a:r>
          </a:p>
          <a:p>
            <a:r>
              <a:rPr lang="en-US" sz="2800" dirty="0" smtClean="0"/>
              <a:t>Peer-to-peer (intra-disciplinary) audits</a:t>
            </a:r>
          </a:p>
          <a:p>
            <a:r>
              <a:rPr lang="en-US" sz="2800" dirty="0" smtClean="0"/>
              <a:t>3</a:t>
            </a:r>
            <a:r>
              <a:rPr lang="en-US" sz="2800" baseline="30000" dirty="0" smtClean="0"/>
              <a:t>rd</a:t>
            </a:r>
            <a:r>
              <a:rPr lang="en-US" sz="2800" dirty="0" smtClean="0"/>
              <a:t> party audits (contractors)</a:t>
            </a:r>
          </a:p>
        </p:txBody>
      </p:sp>
      <p:pic>
        <p:nvPicPr>
          <p:cNvPr id="2053" name="Picture 5" descr="C:\Users\axg411\AppData\Local\Microsoft\Windows\Temporary Internet Files\Content.IE5\YGXNTTST\MC900027558[1].wmf"/>
          <p:cNvPicPr>
            <a:picLocks noChangeAspect="1" noChangeArrowheads="1"/>
          </p:cNvPicPr>
          <p:nvPr/>
        </p:nvPicPr>
        <p:blipFill>
          <a:blip r:embed="rId4" cstate="print">
            <a:lum contrast="-20000"/>
            <a:extLst>
              <a:ext uri="{28A0092B-C50C-407E-A947-70E740481C1C}">
                <a14:useLocalDpi xmlns:a14="http://schemas.microsoft.com/office/drawing/2010/main" val="0"/>
              </a:ext>
            </a:extLst>
          </a:blip>
          <a:srcRect/>
          <a:stretch>
            <a:fillRect/>
          </a:stretch>
        </p:blipFill>
        <p:spPr bwMode="auto">
          <a:xfrm>
            <a:off x="4953000" y="363538"/>
            <a:ext cx="2047913" cy="1998662"/>
          </a:xfrm>
          <a:prstGeom prst="rect">
            <a:avLst/>
          </a:prstGeom>
          <a:noFill/>
          <a:extLst>
            <a:ext uri="{909E8E84-426E-40DD-AFC4-6F175D3DCCD1}">
              <a14:hiddenFill xmlns:a14="http://schemas.microsoft.com/office/drawing/2010/main">
                <a:solidFill>
                  <a:srgbClr val="FFFFFF"/>
                </a:solidFill>
              </a14:hiddenFill>
            </a:ext>
          </a:extLst>
        </p:spPr>
      </p:pic>
      <p:sp>
        <p:nvSpPr>
          <p:cNvPr id="11"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3548586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414" y="274638"/>
            <a:ext cx="7524785" cy="1935162"/>
          </a:xfrm>
        </p:spPr>
        <p:txBody>
          <a:bodyPr>
            <a:normAutofit/>
          </a:bodyPr>
          <a:lstStyle/>
          <a:p>
            <a:r>
              <a:rPr lang="en-US" dirty="0" smtClean="0">
                <a:solidFill>
                  <a:schemeClr val="accent2">
                    <a:lumMod val="40000"/>
                    <a:lumOff val="60000"/>
                  </a:schemeClr>
                </a:solidFill>
              </a:rPr>
              <a:t>Cybersecurity Capability Maturity Model via Department of Energy</a:t>
            </a:r>
            <a:endParaRPr lang="en-US" dirty="0">
              <a:solidFill>
                <a:schemeClr val="accent2">
                  <a:lumMod val="40000"/>
                  <a:lumOff val="60000"/>
                </a:schemeClr>
              </a:solidFill>
            </a:endParaRPr>
          </a:p>
        </p:txBody>
      </p:sp>
      <p:pic>
        <p:nvPicPr>
          <p:cNvPr id="4098" name="Picture 2" descr="C:\Users\axg411\Desktop\C2M2 Recommended Process.png">
            <a:hlinkClick r:id="rId3"/>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933415" y="2057401"/>
            <a:ext cx="7372385" cy="4064955"/>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2441942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40000"/>
                    <a:lumOff val="60000"/>
                  </a:schemeClr>
                </a:solidFill>
              </a:rPr>
              <a:t>Bringing it all together</a:t>
            </a:r>
            <a:endParaRPr lang="en-US" dirty="0">
              <a:solidFill>
                <a:schemeClr val="accent2">
                  <a:lumMod val="40000"/>
                  <a:lumOff val="60000"/>
                </a:schemeClr>
              </a:solidFill>
            </a:endParaRPr>
          </a:p>
        </p:txBody>
      </p:sp>
      <p:sp>
        <p:nvSpPr>
          <p:cNvPr id="11" name="Content Placeholder 2"/>
          <p:cNvSpPr txBox="1">
            <a:spLocks/>
          </p:cNvSpPr>
          <p:nvPr/>
        </p:nvSpPr>
        <p:spPr>
          <a:xfrm>
            <a:off x="990600" y="1600200"/>
            <a:ext cx="7678340" cy="46482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sz="2800" dirty="0" smtClean="0"/>
              <a:t>The threats are real and imminent</a:t>
            </a:r>
          </a:p>
          <a:p>
            <a:r>
              <a:rPr lang="en-US" sz="2800" dirty="0"/>
              <a:t>Every stakeholder has a role to </a:t>
            </a:r>
            <a:r>
              <a:rPr lang="en-US" sz="2800" dirty="0" smtClean="0"/>
              <a:t>play</a:t>
            </a:r>
          </a:p>
          <a:p>
            <a:r>
              <a:rPr lang="en-US" sz="2800" dirty="0" smtClean="0"/>
              <a:t>Build partnerships/share information</a:t>
            </a:r>
            <a:endParaRPr lang="en-US" sz="2800" dirty="0"/>
          </a:p>
          <a:p>
            <a:r>
              <a:rPr lang="en-US" sz="2800" dirty="0" smtClean="0"/>
              <a:t>Now is the time to educate and practice</a:t>
            </a:r>
          </a:p>
          <a:p>
            <a:r>
              <a:rPr lang="en-US" sz="2800" dirty="0" smtClean="0"/>
              <a:t>Vocalize and prioritize</a:t>
            </a:r>
          </a:p>
          <a:p>
            <a:r>
              <a:rPr lang="en-US" sz="2800" dirty="0"/>
              <a:t>Holistic approaches are the most </a:t>
            </a:r>
            <a:r>
              <a:rPr lang="en-US" sz="2800" dirty="0" smtClean="0"/>
              <a:t>impactful</a:t>
            </a:r>
          </a:p>
          <a:p>
            <a:endParaRPr lang="en-US" sz="2800" dirty="0" smtClean="0"/>
          </a:p>
        </p:txBody>
      </p:sp>
      <p:sp>
        <p:nvSpPr>
          <p:cNvPr id="6"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26635414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xg411\AppData\Local\Microsoft\Windows\Temporary Internet Files\Content.IE5\PHY0LC77\MC900442123[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980353" y="2104705"/>
            <a:ext cx="2887047" cy="2848295"/>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723901" y="618518"/>
            <a:ext cx="7429499" cy="1478570"/>
          </a:xfrm>
        </p:spPr>
        <p:txBody>
          <a:bodyPr/>
          <a:lstStyle/>
          <a:p>
            <a:pPr algn="ctr"/>
            <a:r>
              <a:rPr lang="en-US" sz="6600" dirty="0" smtClean="0">
                <a:solidFill>
                  <a:schemeClr val="accent2">
                    <a:lumMod val="40000"/>
                    <a:lumOff val="60000"/>
                  </a:schemeClr>
                </a:solidFill>
              </a:rPr>
              <a:t>Questions?</a:t>
            </a:r>
            <a:endParaRPr lang="en-US" sz="6600" dirty="0">
              <a:solidFill>
                <a:schemeClr val="accent2">
                  <a:lumMod val="40000"/>
                  <a:lumOff val="60000"/>
                </a:schemeClr>
              </a:solidFill>
            </a:endParaRPr>
          </a:p>
        </p:txBody>
      </p:sp>
      <p:sp>
        <p:nvSpPr>
          <p:cNvPr id="7" name="Subtitle 2"/>
          <p:cNvSpPr txBox="1">
            <a:spLocks/>
          </p:cNvSpPr>
          <p:nvPr/>
        </p:nvSpPr>
        <p:spPr>
          <a:xfrm>
            <a:off x="0" y="6324600"/>
            <a:ext cx="8458200" cy="5334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None/>
            </a:pPr>
            <a:r>
              <a:rPr lang="en-US" sz="1800" b="1" dirty="0" smtClean="0">
                <a:solidFill>
                  <a:schemeClr val="accent4">
                    <a:lumMod val="50000"/>
                  </a:schemeClr>
                </a:solidFill>
              </a:rPr>
              <a:t>Cybersecurity - TIEMS 2015</a:t>
            </a:r>
            <a:endParaRPr lang="en-US" sz="1800" b="1" dirty="0">
              <a:solidFill>
                <a:schemeClr val="accent4">
                  <a:lumMod val="50000"/>
                </a:schemeClr>
              </a:solidFill>
            </a:endParaRPr>
          </a:p>
        </p:txBody>
      </p:sp>
    </p:spTree>
    <p:extLst>
      <p:ext uri="{BB962C8B-B14F-4D97-AF65-F5344CB8AC3E}">
        <p14:creationId xmlns:p14="http://schemas.microsoft.com/office/powerpoint/2010/main" val="27078951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7924800" cy="1066800"/>
          </a:xfrm>
        </p:spPr>
        <p:txBody>
          <a:bodyPr/>
          <a:lstStyle/>
          <a:p>
            <a:pPr algn="ctr"/>
            <a:r>
              <a:rPr lang="en-US" sz="5000" b="1" dirty="0" smtClean="0">
                <a:solidFill>
                  <a:schemeClr val="accent2">
                    <a:lumMod val="40000"/>
                    <a:lumOff val="60000"/>
                  </a:schemeClr>
                </a:solidFill>
              </a:rPr>
              <a:t>Thanks!</a:t>
            </a:r>
            <a:endParaRPr lang="en-US" sz="5000" dirty="0">
              <a:solidFill>
                <a:schemeClr val="accent2">
                  <a:lumMod val="40000"/>
                  <a:lumOff val="60000"/>
                </a:schemeClr>
              </a:solidFill>
            </a:endParaRPr>
          </a:p>
        </p:txBody>
      </p:sp>
      <p:sp>
        <p:nvSpPr>
          <p:cNvPr id="7" name="Title 1"/>
          <p:cNvSpPr txBox="1">
            <a:spLocks/>
          </p:cNvSpPr>
          <p:nvPr/>
        </p:nvSpPr>
        <p:spPr>
          <a:xfrm>
            <a:off x="1066800" y="2590800"/>
            <a:ext cx="7010400" cy="29718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3600" dirty="0" smtClean="0">
                <a:solidFill>
                  <a:srgbClr val="0070C0"/>
                </a:solidFill>
              </a:rPr>
              <a:t>Megan Levy</a:t>
            </a:r>
          </a:p>
          <a:p>
            <a:pPr algn="ctr"/>
            <a:r>
              <a:rPr lang="en-US" sz="3600" dirty="0" smtClean="0">
                <a:solidFill>
                  <a:srgbClr val="0070C0"/>
                </a:solidFill>
              </a:rPr>
              <a:t>www.twitter.com/levymegan</a:t>
            </a:r>
            <a:endParaRPr lang="en-US" sz="3600" dirty="0">
              <a:solidFill>
                <a:srgbClr val="0070C0"/>
              </a:solidFill>
            </a:endParaRPr>
          </a:p>
          <a:p>
            <a:pPr algn="ctr"/>
            <a:r>
              <a:rPr lang="en-US" sz="3600" dirty="0" smtClean="0">
                <a:solidFill>
                  <a:srgbClr val="0070C0"/>
                </a:solidFill>
              </a:rPr>
              <a:t>Megan.Levy@pnwer.org</a:t>
            </a:r>
          </a:p>
          <a:p>
            <a:pPr algn="ctr"/>
            <a:r>
              <a:rPr lang="en-US" sz="3600" dirty="0" smtClean="0">
                <a:solidFill>
                  <a:srgbClr val="0070C0"/>
                </a:solidFill>
              </a:rPr>
              <a:t>206-443-7723</a:t>
            </a:r>
            <a:endParaRPr lang="en-US" sz="3600" dirty="0">
              <a:solidFill>
                <a:srgbClr val="0070C0"/>
              </a:solidFill>
            </a:endParaRPr>
          </a:p>
          <a:p>
            <a:pPr algn="ctr"/>
            <a:endParaRPr lang="en-US" sz="3600" b="1" dirty="0">
              <a:solidFill>
                <a:schemeClr val="accent4">
                  <a:lumMod val="50000"/>
                </a:schemeClr>
              </a:solidFill>
            </a:endParaRPr>
          </a:p>
          <a:p>
            <a:pPr algn="ctr"/>
            <a:endParaRPr lang="en-US" sz="3600" b="1" dirty="0">
              <a:solidFill>
                <a:schemeClr val="accent4">
                  <a:lumMod val="50000"/>
                </a:schemeClr>
              </a:solidFill>
            </a:endParaRPr>
          </a:p>
          <a:p>
            <a:pPr algn="ctr"/>
            <a:endParaRPr lang="en-US" sz="2400" b="1" dirty="0">
              <a:solidFill>
                <a:schemeClr val="accent4">
                  <a:lumMod val="50000"/>
                </a:schemeClr>
              </a:solidFill>
            </a:endParaRPr>
          </a:p>
        </p:txBody>
      </p:sp>
    </p:spTree>
    <p:extLst>
      <p:ext uri="{BB962C8B-B14F-4D97-AF65-F5344CB8AC3E}">
        <p14:creationId xmlns:p14="http://schemas.microsoft.com/office/powerpoint/2010/main" val="42572033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larity">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TM02900743[[fn=Organic]]</Template>
  <TotalTime>18704</TotalTime>
  <Words>1911</Words>
  <Application>Microsoft Office PowerPoint</Application>
  <PresentationFormat>On-screen Show (4:3)</PresentationFormat>
  <Paragraphs>318</Paragraphs>
  <Slides>29</Slides>
  <Notes>29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29</vt:i4>
      </vt:variant>
    </vt:vector>
  </HeadingPairs>
  <TitlesOfParts>
    <vt:vector size="41" baseType="lpstr">
      <vt:lpstr>Arial Unicode MS</vt:lpstr>
      <vt:lpstr>Aharoni</vt:lpstr>
      <vt:lpstr>Arial</vt:lpstr>
      <vt:lpstr>Arial Narrow</vt:lpstr>
      <vt:lpstr>Calibri</vt:lpstr>
      <vt:lpstr>Calibri Light</vt:lpstr>
      <vt:lpstr>Comic Sans MS</vt:lpstr>
      <vt:lpstr>Eras Demi ITC</vt:lpstr>
      <vt:lpstr>Gill Sans Ultra Bold Condensed</vt:lpstr>
      <vt:lpstr>Wingdings 2</vt:lpstr>
      <vt:lpstr>HDOfficeLightV0</vt:lpstr>
      <vt:lpstr>Clarity</vt:lpstr>
      <vt:lpstr>Cybersecurity Risk and Remediation</vt:lpstr>
      <vt:lpstr>Who am I?</vt:lpstr>
      <vt:lpstr>What is “cyber security”?</vt:lpstr>
      <vt:lpstr>Ground “Truth”</vt:lpstr>
      <vt:lpstr>What is “cyber security”?</vt:lpstr>
      <vt:lpstr>Ground Rules</vt:lpstr>
      <vt:lpstr>Phishing</vt:lpstr>
      <vt:lpstr>Phishing</vt:lpstr>
      <vt:lpstr>Phishing</vt:lpstr>
      <vt:lpstr>Malicious Code</vt:lpstr>
      <vt:lpstr>Infected Devices</vt:lpstr>
      <vt:lpstr>Data Compromise (PII / PCII)</vt:lpstr>
      <vt:lpstr>Cost of Cyber Attacks</vt:lpstr>
      <vt:lpstr>Cost of Cyber Attacks</vt:lpstr>
      <vt:lpstr>Opsec meets infosec</vt:lpstr>
      <vt:lpstr>Opsec meets infosec</vt:lpstr>
      <vt:lpstr>Kaspersky CyberThreat Map</vt:lpstr>
      <vt:lpstr>PowerPoint Presentation</vt:lpstr>
      <vt:lpstr>The Aurora Generator Test</vt:lpstr>
      <vt:lpstr>Stuxnet</vt:lpstr>
      <vt:lpstr>PowerPoint Presentation</vt:lpstr>
      <vt:lpstr>Critical Infrastructure</vt:lpstr>
      <vt:lpstr>Emergency Managers’ Role</vt:lpstr>
      <vt:lpstr>Additional Resources for Alerts + Guidance</vt:lpstr>
      <vt:lpstr>Measuring Progress</vt:lpstr>
      <vt:lpstr>Cybersecurity Capability Maturity Model via Department of Energy</vt:lpstr>
      <vt:lpstr>Bringing it all together</vt:lpstr>
      <vt:lpstr>Questions?</vt:lpstr>
      <vt:lpstr>Thanks!</vt:lpstr>
    </vt:vector>
  </TitlesOfParts>
  <Company>Valued Customer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Security for CI</dc:title>
  <dc:creator>Alisha Griswold</dc:creator>
  <cp:keywords>FY15</cp:keywords>
  <cp:lastModifiedBy>Michael Egelhoff</cp:lastModifiedBy>
  <cp:revision>390</cp:revision>
  <cp:lastPrinted>2015-06-23T00:09:08Z</cp:lastPrinted>
  <dcterms:created xsi:type="dcterms:W3CDTF">2012-06-14T22:04:08Z</dcterms:created>
  <dcterms:modified xsi:type="dcterms:W3CDTF">2015-06-24T05:56:29Z</dcterms:modified>
</cp:coreProperties>
</file>