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67" r:id="rId3"/>
    <p:sldId id="279" r:id="rId4"/>
    <p:sldId id="280" r:id="rId5"/>
    <p:sldId id="281" r:id="rId6"/>
    <p:sldId id="282" r:id="rId7"/>
    <p:sldId id="270" r:id="rId8"/>
    <p:sldId id="271" r:id="rId9"/>
    <p:sldId id="268" r:id="rId10"/>
    <p:sldId id="283" r:id="rId11"/>
    <p:sldId id="284" r:id="rId12"/>
    <p:sldId id="276" r:id="rId13"/>
    <p:sldId id="285" r:id="rId14"/>
    <p:sldId id="286" r:id="rId15"/>
    <p:sldId id="287" r:id="rId16"/>
    <p:sldId id="288" r:id="rId17"/>
    <p:sldId id="289" r:id="rId18"/>
    <p:sldId id="278" r:id="rId19"/>
    <p:sldId id="291" r:id="rId20"/>
    <p:sldId id="29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660"/>
  </p:normalViewPr>
  <p:slideViewPr>
    <p:cSldViewPr snapToObjects="1" showGuides="1">
      <p:cViewPr varScale="1">
        <p:scale>
          <a:sx n="91" d="100"/>
          <a:sy n="91" d="100"/>
        </p:scale>
        <p:origin x="792"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38692E-2840-4D9D-B777-E1744C843D20}" type="datetimeFigureOut">
              <a:rPr lang="en-US" smtClean="0"/>
              <a:t>9/22/2015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D7E9D-C65B-4207-9090-A4EC1F079A58}" type="slidenum">
              <a:rPr lang="en-US" smtClean="0"/>
              <a:t>‹#›</a:t>
            </a:fld>
            <a:endParaRPr lang="en-US"/>
          </a:p>
        </p:txBody>
      </p:sp>
    </p:spTree>
    <p:extLst>
      <p:ext uri="{BB962C8B-B14F-4D97-AF65-F5344CB8AC3E}">
        <p14:creationId xmlns:p14="http://schemas.microsoft.com/office/powerpoint/2010/main" val="1010922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evex.com/news/ebola-communication-what-we-ve-learned-so-far-84559"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BED7E9D-C65B-4207-9090-A4EC1F079A58}" type="slidenum">
              <a:rPr lang="en-US" smtClean="0"/>
              <a:t>1</a:t>
            </a:fld>
            <a:endParaRPr lang="en-US"/>
          </a:p>
        </p:txBody>
      </p:sp>
    </p:spTree>
    <p:extLst>
      <p:ext uri="{BB962C8B-B14F-4D97-AF65-F5344CB8AC3E}">
        <p14:creationId xmlns:p14="http://schemas.microsoft.com/office/powerpoint/2010/main" val="3867807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u="sng" kern="1200" dirty="0" smtClean="0">
                <a:solidFill>
                  <a:schemeClr val="tx1"/>
                </a:solidFill>
                <a:latin typeface="+mn-lt"/>
                <a:ea typeface="+mn-ea"/>
                <a:cs typeface="+mn-cs"/>
                <a:hlinkClick r:id="rId3"/>
              </a:rPr>
              <a:t>https://www.devex.com/news/ebola-communication-what-we-ve-learned-so-far-84559</a:t>
            </a:r>
            <a:endParaRPr lang="en-US" dirty="0"/>
          </a:p>
        </p:txBody>
      </p:sp>
      <p:sp>
        <p:nvSpPr>
          <p:cNvPr id="4" name="Slide Number Placeholder 3"/>
          <p:cNvSpPr>
            <a:spLocks noGrp="1"/>
          </p:cNvSpPr>
          <p:nvPr>
            <p:ph type="sldNum" sz="quarter" idx="10"/>
          </p:nvPr>
        </p:nvSpPr>
        <p:spPr/>
        <p:txBody>
          <a:bodyPr/>
          <a:lstStyle/>
          <a:p>
            <a:fld id="{71083180-732D-41F0-B34D-875C970DF6D0}" type="slidenum">
              <a:rPr lang="nb-NO" smtClean="0"/>
              <a:pPr/>
              <a:t>18</a:t>
            </a:fld>
            <a:endParaRPr lang="nb-NO"/>
          </a:p>
        </p:txBody>
      </p:sp>
    </p:spTree>
    <p:extLst>
      <p:ext uri="{BB962C8B-B14F-4D97-AF65-F5344CB8AC3E}">
        <p14:creationId xmlns:p14="http://schemas.microsoft.com/office/powerpoint/2010/main" val="1612446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solidFill>
                <a:srgbClr val="993300"/>
              </a:solidFill>
            </a:endParaRPr>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F885D7A-1DC7-4085-927C-AB552A2DFB54}" type="datetime1">
              <a:rPr lang="en-US" smtClean="0"/>
              <a:t>9/22/2015</a:t>
            </a:fld>
            <a:endParaRPr lang="en-US"/>
          </a:p>
        </p:txBody>
      </p:sp>
      <p:sp>
        <p:nvSpPr>
          <p:cNvPr id="17" name="Footer Placeholder 16"/>
          <p:cNvSpPr>
            <a:spLocks noGrp="1"/>
          </p:cNvSpPr>
          <p:nvPr>
            <p:ph type="ftr" sz="quarter" idx="11"/>
          </p:nvPr>
        </p:nvSpPr>
        <p:spPr/>
        <p:txBody>
          <a:bodyPr/>
          <a:lstStyle/>
          <a:p>
            <a:fld id="{712C86C4-22A6-4B4D-BD8C-B905BB75AF76}" type="slidenum">
              <a:rPr lang="en-US" smtClean="0"/>
              <a:pPr/>
              <a:t>‹#›</a:t>
            </a:fld>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993300"/>
                </a:solidFill>
              </a:defRPr>
            </a:lvl1pPr>
          </a:lstStyle>
          <a:p>
            <a:r>
              <a:rPr kumimoji="0" lang="en-US" smtClean="0"/>
              <a:t>Click to edit Master title style</a:t>
            </a:r>
            <a:endParaRPr kumimoji="0" lang="en-US" dirty="0"/>
          </a:p>
        </p:txBody>
      </p:sp>
      <p:pic>
        <p:nvPicPr>
          <p:cNvPr id="14" name="Bilde 1" descr="TIEMS 2012 High Quality logo"/>
          <p:cNvPicPr/>
          <p:nvPr userDrawn="1"/>
        </p:nvPicPr>
        <p:blipFill>
          <a:blip r:embed="rId2" cstate="print"/>
          <a:srcRect/>
          <a:stretch>
            <a:fillRect/>
          </a:stretch>
        </p:blipFill>
        <p:spPr bwMode="auto">
          <a:xfrm>
            <a:off x="201930" y="286512"/>
            <a:ext cx="1169670" cy="713231"/>
          </a:xfrm>
          <a:prstGeom prst="rect">
            <a:avLst/>
          </a:prstGeom>
          <a:noFill/>
          <a:ln w="9525">
            <a:noFill/>
            <a:miter lim="800000"/>
            <a:headEnd/>
            <a:tailEnd/>
          </a:ln>
        </p:spPr>
      </p:pic>
      <p:pic>
        <p:nvPicPr>
          <p:cNvPr id="20" name="Picture 2" descr="C:\Users\thomasr\Desktop\Thinking Teams\FlierEtc\logo2.jpg"/>
          <p:cNvPicPr>
            <a:picLocks noChangeAspect="1" noChangeArrowheads="1"/>
          </p:cNvPicPr>
          <p:nvPr userDrawn="1"/>
        </p:nvPicPr>
        <p:blipFill>
          <a:blip r:embed="rId3" cstate="print"/>
          <a:srcRect/>
          <a:stretch>
            <a:fillRect/>
          </a:stretch>
        </p:blipFill>
        <p:spPr bwMode="auto">
          <a:xfrm>
            <a:off x="7620000" y="228600"/>
            <a:ext cx="1219200" cy="995265"/>
          </a:xfrm>
          <a:prstGeom prst="rect">
            <a:avLst/>
          </a:prstGeom>
          <a:noFill/>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93300"/>
                </a:solidFill>
              </a:defRPr>
            </a:lvl1pPr>
          </a:lstStyle>
          <a:p>
            <a:r>
              <a:rPr kumimoji="0" lang="en-US" smtClean="0"/>
              <a:t>Click to edit Master title style</a:t>
            </a:r>
            <a:endParaRPr kumimoji="0" lang="en-US" dirty="0"/>
          </a:p>
        </p:txBody>
      </p:sp>
      <p:sp>
        <p:nvSpPr>
          <p:cNvPr id="4" name="Date Placeholder 3"/>
          <p:cNvSpPr>
            <a:spLocks noGrp="1"/>
          </p:cNvSpPr>
          <p:nvPr>
            <p:ph type="dt" sz="half" idx="10"/>
          </p:nvPr>
        </p:nvSpPr>
        <p:spPr/>
        <p:txBody>
          <a:bodyPr/>
          <a:lstStyle/>
          <a:p>
            <a:fld id="{CE40AB09-687A-439B-9AC4-899A26B707BE}" type="datetime1">
              <a:rPr lang="en-US" smtClean="0"/>
              <a:t>9/22/2015</a:t>
            </a:fld>
            <a:endParaRPr lang="en-US"/>
          </a:p>
        </p:txBody>
      </p:sp>
      <p:sp>
        <p:nvSpPr>
          <p:cNvPr id="5" name="Footer Placeholder 4"/>
          <p:cNvSpPr>
            <a:spLocks noGrp="1"/>
          </p:cNvSpPr>
          <p:nvPr>
            <p:ph type="ftr" sz="quarter" idx="11"/>
          </p:nvPr>
        </p:nvSpPr>
        <p:spPr/>
        <p:txBody>
          <a:bodyPr/>
          <a:lstStyle/>
          <a:p>
            <a:fld id="{B84BA4AF-B920-450F-B3CF-729ADEE4FB31}"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2" descr="C:\Users\thomasr\Desktop\Thinking Teams\FlierEtc\logo2.jpg"/>
          <p:cNvPicPr>
            <a:picLocks noChangeAspect="1" noChangeArrowheads="1"/>
          </p:cNvPicPr>
          <p:nvPr userDrawn="1"/>
        </p:nvPicPr>
        <p:blipFill>
          <a:blip r:embed="rId2" cstate="print"/>
          <a:srcRect/>
          <a:stretch>
            <a:fillRect/>
          </a:stretch>
        </p:blipFill>
        <p:spPr bwMode="auto">
          <a:xfrm>
            <a:off x="7620000" y="228600"/>
            <a:ext cx="1219200" cy="995265"/>
          </a:xfrm>
          <a:prstGeom prst="rect">
            <a:avLst/>
          </a:prstGeom>
          <a:noFill/>
        </p:spPr>
      </p:pic>
      <p:pic>
        <p:nvPicPr>
          <p:cNvPr id="10" name="Bilde 1" descr="TIEMS 2012 High Quality logo"/>
          <p:cNvPicPr/>
          <p:nvPr userDrawn="1"/>
        </p:nvPicPr>
        <p:blipFill>
          <a:blip r:embed="rId3" cstate="print"/>
          <a:srcRect/>
          <a:stretch>
            <a:fillRect/>
          </a:stretch>
        </p:blipFill>
        <p:spPr bwMode="auto">
          <a:xfrm>
            <a:off x="201930" y="286512"/>
            <a:ext cx="1169670" cy="713231"/>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E47518-D3FC-4206-82A8-0893D914B50E}" type="datetime1">
              <a:rPr lang="en-US" smtClean="0"/>
              <a:t>9/22/2015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lvl1pPr>
              <a:defRPr>
                <a:solidFill>
                  <a:srgbClr val="993300"/>
                </a:solidFill>
              </a:defRPr>
            </a:lvl1pPr>
          </a:lstStyle>
          <a:p>
            <a:r>
              <a:rPr kumimoji="0" lang="en-US" smtClean="0"/>
              <a:t>Click to edit Master title style</a:t>
            </a:r>
            <a:endParaRPr kumimoji="0" lang="en-US" dirty="0"/>
          </a:p>
        </p:txBody>
      </p:sp>
      <p:sp>
        <p:nvSpPr>
          <p:cNvPr id="5" name="Date Placeholder 4"/>
          <p:cNvSpPr>
            <a:spLocks noGrp="1"/>
          </p:cNvSpPr>
          <p:nvPr>
            <p:ph type="dt" sz="half" idx="10"/>
          </p:nvPr>
        </p:nvSpPr>
        <p:spPr>
          <a:xfrm>
            <a:off x="5791200" y="6409944"/>
            <a:ext cx="3044952" cy="365760"/>
          </a:xfrm>
        </p:spPr>
        <p:txBody>
          <a:bodyPr/>
          <a:lstStyle/>
          <a:p>
            <a:fld id="{99015586-F658-4B7D-8B06-20B98A89BC93}" type="datetime1">
              <a:rPr lang="en-US" smtClean="0"/>
              <a:t>9/22/2015</a:t>
            </a:fld>
            <a:endParaRPr lang="en-US"/>
          </a:p>
        </p:txBody>
      </p:sp>
      <p:sp>
        <p:nvSpPr>
          <p:cNvPr id="6" name="Footer Placeholder 5"/>
          <p:cNvSpPr>
            <a:spLocks noGrp="1"/>
          </p:cNvSpPr>
          <p:nvPr>
            <p:ph type="ftr" sz="quarter" idx="11"/>
          </p:nvPr>
        </p:nvSpPr>
        <p:spPr/>
        <p:txBody>
          <a:bodyPr/>
          <a:lstStyle/>
          <a:p>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9" name="Picture 2" descr="C:\Users\thomasr\Desktop\Thinking Teams\FlierEtc\logo2.jpg"/>
          <p:cNvPicPr>
            <a:picLocks noChangeAspect="1" noChangeArrowheads="1"/>
          </p:cNvPicPr>
          <p:nvPr/>
        </p:nvPicPr>
        <p:blipFill>
          <a:blip r:embed="rId2" cstate="print"/>
          <a:srcRect/>
          <a:stretch>
            <a:fillRect/>
          </a:stretch>
        </p:blipFill>
        <p:spPr bwMode="auto">
          <a:xfrm>
            <a:off x="7696200" y="228600"/>
            <a:ext cx="1219200" cy="995265"/>
          </a:xfrm>
          <a:prstGeom prst="rect">
            <a:avLst/>
          </a:prstGeom>
          <a:noFill/>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B938231-1F17-4018-8AF6-774CAB945B64}" type="datetime1">
              <a:rPr lang="en-US" smtClean="0"/>
              <a:t>9/22/2015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3" name="Title 22"/>
          <p:cNvSpPr>
            <a:spLocks noGrp="1"/>
          </p:cNvSpPr>
          <p:nvPr>
            <p:ph type="title"/>
          </p:nvPr>
        </p:nvSpPr>
        <p:spPr/>
        <p:txBody>
          <a:bodyPr rtlCol="0" anchor="b" anchorCtr="0"/>
          <a:lstStyle>
            <a:lvl1pPr>
              <a:defRPr>
                <a:solidFill>
                  <a:srgbClr val="993300"/>
                </a:solidFill>
              </a:defRPr>
            </a:lvl1pPr>
          </a:lstStyle>
          <a:p>
            <a:r>
              <a:rPr kumimoji="0" lang="en-US"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93300"/>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EE6E96-B094-4936-82CB-462AD884218B}" type="datetime1">
              <a:rPr lang="en-US" smtClean="0"/>
              <a:t>9/22/2015</a:t>
            </a:fld>
            <a:endParaRPr lang="en-US"/>
          </a:p>
        </p:txBody>
      </p:sp>
      <p:sp>
        <p:nvSpPr>
          <p:cNvPr id="4" name="Footer Placeholder 3"/>
          <p:cNvSpPr>
            <a:spLocks noGrp="1"/>
          </p:cNvSpPr>
          <p:nvPr>
            <p:ph type="ftr" sz="quarter" idx="11"/>
          </p:nvPr>
        </p:nvSpPr>
        <p:spPr/>
        <p:txBody>
          <a:bodyPr/>
          <a:lstStyle/>
          <a:p>
            <a:endParaRPr lang="en-US"/>
          </a:p>
        </p:txBody>
      </p:sp>
      <p:pic>
        <p:nvPicPr>
          <p:cNvPr id="7" name="Picture 2" descr="C:\Users\thomasr\Desktop\Thinking Teams\FlierEtc\logo2.jpg"/>
          <p:cNvPicPr>
            <a:picLocks noChangeAspect="1" noChangeArrowheads="1"/>
          </p:cNvPicPr>
          <p:nvPr/>
        </p:nvPicPr>
        <p:blipFill>
          <a:blip r:embed="rId2" cstate="print"/>
          <a:srcRect/>
          <a:stretch>
            <a:fillRect/>
          </a:stretch>
        </p:blipFill>
        <p:spPr bwMode="auto">
          <a:xfrm>
            <a:off x="7620000" y="228600"/>
            <a:ext cx="1219200" cy="995265"/>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53EA662-1FE2-4FC2-A27D-7D6F899D1889}" type="datetime1">
              <a:rPr lang="en-US" smtClean="0"/>
              <a:t>9/22/2015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a:prstGeom prst="rect">
            <a:avLst/>
          </a:prstGeom>
        </p:spPr>
        <p:txBody>
          <a:bodyPr/>
          <a:lstStyle>
            <a:lvl1pPr>
              <a:defRPr>
                <a:solidFill>
                  <a:srgbClr val="FFFFFF"/>
                </a:solidFill>
              </a:defRPr>
            </a:lvl1pPr>
          </a:lstStyle>
          <a:p>
            <a:fld id="{66093C29-6566-4A23-B2FE-76ED32670D46}" type="slidenum">
              <a:rPr lang="en-US" smtClean="0"/>
              <a:pPr/>
              <a:t>‹#›</a:t>
            </a:fld>
            <a:endParaRPr lang="en-US"/>
          </a:p>
        </p:txBody>
      </p:sp>
      <p:pic>
        <p:nvPicPr>
          <p:cNvPr id="11" name="Picture 2" descr="C:\Users\thomasr\Desktop\Thinking Teams\FlierEtc\logo2.jpg"/>
          <p:cNvPicPr>
            <a:picLocks noChangeAspect="1" noChangeArrowheads="1"/>
          </p:cNvPicPr>
          <p:nvPr/>
        </p:nvPicPr>
        <p:blipFill>
          <a:blip r:embed="rId2" cstate="print"/>
          <a:srcRect/>
          <a:stretch>
            <a:fillRect/>
          </a:stretch>
        </p:blipFill>
        <p:spPr bwMode="auto">
          <a:xfrm>
            <a:off x="7162800" y="228600"/>
            <a:ext cx="1485900" cy="1173079"/>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55DB743-B1F0-4FE9-82B5-C02257E37CAA}" type="datetime1">
              <a:rPr lang="en-US" smtClean="0"/>
              <a:t>9/22/2015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CBEA6B0-4EC3-485F-9235-A21DDA463E83}" type="datetime1">
              <a:rPr lang="en-US" smtClean="0"/>
              <a:t>9/22/2015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93300"/>
                </a:solidFill>
              </a:defRPr>
            </a:lvl1pPr>
          </a:lstStyle>
          <a:p>
            <a:r>
              <a:rPr kumimoji="0" lang="en-US"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9661B1-6426-4DA6-831C-7F29AB62E5E0}" type="datetime1">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2B8421-2301-4D9D-B874-B7A7CE3DD190}" type="datetime1">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lvl1pPr>
              <a:defRPr>
                <a:solidFill>
                  <a:srgbClr val="993300"/>
                </a:solidFill>
              </a:defRPr>
            </a:lvl1pPr>
          </a:lstStyle>
          <a:p>
            <a:r>
              <a:rPr kumimoji="0" lang="en-US"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7006908-B7C6-47FD-852F-B07FD30A5434}" type="datetime1">
              <a:rPr lang="en-US" smtClean="0"/>
              <a:t>9/22/2015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1" latinLnBrk="0" hangingPunct="1">
        <a:spcBef>
          <a:spcPct val="0"/>
        </a:spcBef>
        <a:buNone/>
        <a:defRPr kumimoji="0" sz="3300" kern="1200">
          <a:solidFill>
            <a:srgbClr val="993300"/>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200400"/>
            <a:ext cx="6400800" cy="1981200"/>
          </a:xfrm>
        </p:spPr>
        <p:txBody>
          <a:bodyPr>
            <a:noAutofit/>
          </a:bodyPr>
          <a:lstStyle/>
          <a:p>
            <a:r>
              <a:rPr lang="en-US" sz="1800" dirty="0"/>
              <a:t>Thomas V. Robertson, Thinking Teams</a:t>
            </a:r>
          </a:p>
          <a:p>
            <a:endParaRPr lang="en-US" sz="1800" dirty="0"/>
          </a:p>
          <a:p>
            <a:endParaRPr lang="en-US" sz="1800" dirty="0"/>
          </a:p>
          <a:p>
            <a:r>
              <a:rPr lang="en-US" sz="1800" dirty="0"/>
              <a:t>The International Emergency Management Society 2015 ANNUAL Conference</a:t>
            </a:r>
          </a:p>
          <a:p>
            <a:endParaRPr lang="en-US" sz="1800" dirty="0"/>
          </a:p>
          <a:p>
            <a:r>
              <a:rPr lang="en-US" sz="1800" dirty="0" smtClean="0"/>
              <a:t>October </a:t>
            </a:r>
            <a:r>
              <a:rPr lang="en-US" sz="1800" dirty="0"/>
              <a:t>1, 2015</a:t>
            </a:r>
          </a:p>
          <a:p>
            <a:r>
              <a:rPr lang="en-US" sz="1800" dirty="0"/>
              <a:t>Rome, Italy</a:t>
            </a:r>
            <a:endParaRPr lang="en-US" sz="1800" dirty="0"/>
          </a:p>
        </p:txBody>
      </p:sp>
      <p:sp>
        <p:nvSpPr>
          <p:cNvPr id="2" name="Title 1"/>
          <p:cNvSpPr>
            <a:spLocks noGrp="1"/>
          </p:cNvSpPr>
          <p:nvPr>
            <p:ph type="ctrTitle"/>
          </p:nvPr>
        </p:nvSpPr>
        <p:spPr>
          <a:xfrm>
            <a:off x="457200" y="1066800"/>
            <a:ext cx="7772400" cy="1219200"/>
          </a:xfrm>
        </p:spPr>
        <p:txBody>
          <a:bodyPr>
            <a:normAutofit/>
          </a:bodyPr>
          <a:lstStyle/>
          <a:p>
            <a:r>
              <a:rPr lang="en-US" sz="3600" dirty="0" smtClean="0"/>
              <a:t>Overcoming Barriers to Effectiv</a:t>
            </a:r>
            <a:r>
              <a:rPr lang="en-US" sz="3600" dirty="0" smtClean="0"/>
              <a:t>e Risk Communication During Pandemics</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
            </a:pPr>
            <a:r>
              <a:rPr lang="en-US" dirty="0">
                <a:solidFill>
                  <a:srgbClr val="002060"/>
                </a:solidFill>
                <a:latin typeface="+mj-lt"/>
              </a:rPr>
              <a:t>Objectives of Risk Communication</a:t>
            </a:r>
          </a:p>
          <a:p>
            <a:pPr>
              <a:buFont typeface="Wingdings" pitchFamily="2" charset="2"/>
              <a:buChar char="§"/>
            </a:pPr>
            <a:r>
              <a:rPr lang="en-US" dirty="0">
                <a:solidFill>
                  <a:srgbClr val="002060"/>
                </a:solidFill>
                <a:latin typeface="+mj-lt"/>
              </a:rPr>
              <a:t>Risk Communication challenges</a:t>
            </a:r>
          </a:p>
          <a:p>
            <a:pPr>
              <a:buFont typeface="Wingdings" pitchFamily="2" charset="2"/>
              <a:buChar char="§"/>
            </a:pPr>
            <a:r>
              <a:rPr lang="en-US" dirty="0">
                <a:solidFill>
                  <a:srgbClr val="002060"/>
                </a:solidFill>
                <a:latin typeface="+mj-lt"/>
              </a:rPr>
              <a:t>Adapting Risk Communication to different contexts</a:t>
            </a:r>
          </a:p>
          <a:p>
            <a:pPr>
              <a:buFont typeface="Wingdings" pitchFamily="2" charset="2"/>
              <a:buChar char="§"/>
            </a:pPr>
            <a:r>
              <a:rPr lang="en-US" dirty="0">
                <a:solidFill>
                  <a:srgbClr val="002060"/>
                </a:solidFill>
                <a:latin typeface="+mj-lt"/>
              </a:rPr>
              <a:t>Improving Risk Communication through education and training</a:t>
            </a:r>
          </a:p>
          <a:p>
            <a:pPr>
              <a:buFont typeface="Wingdings" pitchFamily="2" charset="2"/>
              <a:buChar char="§"/>
            </a:pPr>
            <a:r>
              <a:rPr lang="en-US" dirty="0">
                <a:solidFill>
                  <a:srgbClr val="002060"/>
                </a:solidFill>
                <a:latin typeface="+mj-lt"/>
              </a:rPr>
              <a:t>Examples from the Ebola epidemic</a:t>
            </a:r>
          </a:p>
          <a:p>
            <a:pPr>
              <a:buFont typeface="Wingdings" pitchFamily="2" charset="2"/>
              <a:buChar char="§"/>
            </a:pPr>
            <a:r>
              <a:rPr lang="en-US" dirty="0" smtClean="0">
                <a:solidFill>
                  <a:srgbClr val="002060"/>
                </a:solidFill>
                <a:latin typeface="+mj-lt"/>
              </a:rPr>
              <a:t>Conclusions</a:t>
            </a:r>
            <a:endParaRPr lang="en-US" dirty="0">
              <a:solidFill>
                <a:srgbClr val="002060"/>
              </a:solidFill>
              <a:latin typeface="+mj-lt"/>
            </a:endParaRPr>
          </a:p>
          <a:p>
            <a:endParaRPr lang="en-US" dirty="0" smtClean="0">
              <a:latin typeface="+mj-lt"/>
            </a:endParaRPr>
          </a:p>
          <a:p>
            <a:endParaRPr lang="en-US" dirty="0" smtClean="0">
              <a:latin typeface="+mj-lt"/>
            </a:endParaRPr>
          </a:p>
          <a:p>
            <a:endParaRPr lang="en-US"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Communication</a:t>
            </a:r>
            <a:endParaRPr lang="en-US" dirty="0"/>
          </a:p>
        </p:txBody>
      </p:sp>
      <p:sp>
        <p:nvSpPr>
          <p:cNvPr id="4" name="TextBox 3"/>
          <p:cNvSpPr txBox="1"/>
          <p:nvPr/>
        </p:nvSpPr>
        <p:spPr>
          <a:xfrm>
            <a:off x="1043608" y="1390680"/>
            <a:ext cx="7216472" cy="1200329"/>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2400" b="1" dirty="0" smtClean="0">
                <a:solidFill>
                  <a:schemeClr val="accent1">
                    <a:lumMod val="50000"/>
                  </a:schemeClr>
                </a:solidFill>
                <a:latin typeface="+mj-lt"/>
              </a:rPr>
              <a:t>Objective: Efficiently and effectively reduce and prevent illness, injury, and death and return individuals and communities to normal</a:t>
            </a:r>
            <a:endParaRPr lang="en-US" sz="2400" b="1" dirty="0">
              <a:solidFill>
                <a:schemeClr val="accent1">
                  <a:lumMod val="50000"/>
                </a:schemeClr>
              </a:solidFill>
              <a:latin typeface="+mj-lt"/>
            </a:endParaRPr>
          </a:p>
        </p:txBody>
      </p:sp>
      <p:grpSp>
        <p:nvGrpSpPr>
          <p:cNvPr id="5" name="Group 4"/>
          <p:cNvGrpSpPr/>
          <p:nvPr/>
        </p:nvGrpSpPr>
        <p:grpSpPr>
          <a:xfrm>
            <a:off x="1011310" y="2591009"/>
            <a:ext cx="7246952" cy="3862536"/>
            <a:chOff x="1187624" y="2157424"/>
            <a:chExt cx="6974078" cy="4007880"/>
          </a:xfrm>
        </p:grpSpPr>
        <p:sp>
          <p:nvSpPr>
            <p:cNvPr id="6" name="Oval 5"/>
            <p:cNvSpPr/>
            <p:nvPr/>
          </p:nvSpPr>
          <p:spPr>
            <a:xfrm>
              <a:off x="1187624" y="2157424"/>
              <a:ext cx="6974078" cy="4007880"/>
            </a:xfrm>
            <a:prstGeom prst="ellipse">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TextBox 6"/>
            <p:cNvSpPr txBox="1"/>
            <p:nvPr/>
          </p:nvSpPr>
          <p:spPr>
            <a:xfrm>
              <a:off x="2056982" y="2420887"/>
              <a:ext cx="5472067" cy="830331"/>
            </a:xfrm>
            <a:prstGeom prst="rect">
              <a:avLst/>
            </a:prstGeom>
            <a:noFill/>
          </p:spPr>
          <p:txBody>
            <a:bodyPr wrap="none" rtlCol="0">
              <a:spAutoFit/>
            </a:bodyPr>
            <a:lstStyle/>
            <a:p>
              <a:pPr algn="ctr"/>
              <a:r>
                <a:rPr lang="en-US" sz="2800" b="1" dirty="0" smtClean="0">
                  <a:solidFill>
                    <a:schemeClr val="accent2">
                      <a:lumMod val="75000"/>
                    </a:schemeClr>
                  </a:solidFill>
                  <a:latin typeface="+mj-lt"/>
                </a:rPr>
                <a:t>Risk Communication</a:t>
              </a:r>
            </a:p>
            <a:p>
              <a:pPr algn="ctr"/>
              <a:r>
                <a:rPr lang="en-US" b="1" dirty="0" smtClean="0">
                  <a:solidFill>
                    <a:schemeClr val="accent2">
                      <a:lumMod val="75000"/>
                    </a:schemeClr>
                  </a:solidFill>
                  <a:latin typeface="+mj-lt"/>
                </a:rPr>
                <a:t>Interactive exchange of information and opinions</a:t>
              </a:r>
              <a:endParaRPr lang="en-US" b="1" dirty="0">
                <a:solidFill>
                  <a:schemeClr val="accent2">
                    <a:lumMod val="75000"/>
                  </a:schemeClr>
                </a:solidFill>
                <a:latin typeface="+mj-lt"/>
              </a:endParaRPr>
            </a:p>
          </p:txBody>
        </p:sp>
        <p:grpSp>
          <p:nvGrpSpPr>
            <p:cNvPr id="8" name="Group 7"/>
            <p:cNvGrpSpPr/>
            <p:nvPr/>
          </p:nvGrpSpPr>
          <p:grpSpPr>
            <a:xfrm>
              <a:off x="1973319" y="3429000"/>
              <a:ext cx="2622618" cy="2160240"/>
              <a:chOff x="1973319" y="3212976"/>
              <a:chExt cx="2622618" cy="2160240"/>
            </a:xfrm>
          </p:grpSpPr>
          <p:sp>
            <p:nvSpPr>
              <p:cNvPr id="15" name="Oval 14"/>
              <p:cNvSpPr/>
              <p:nvPr/>
            </p:nvSpPr>
            <p:spPr>
              <a:xfrm>
                <a:off x="1979712" y="3212976"/>
                <a:ext cx="2592288" cy="2160240"/>
              </a:xfrm>
              <a:prstGeom prst="ellipse">
                <a:avLst/>
              </a:prstGeom>
              <a:solidFill>
                <a:schemeClr val="accent3">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TextBox 15"/>
              <p:cNvSpPr txBox="1"/>
              <p:nvPr/>
            </p:nvSpPr>
            <p:spPr>
              <a:xfrm>
                <a:off x="1973319" y="3933055"/>
                <a:ext cx="2622618" cy="766459"/>
              </a:xfrm>
              <a:prstGeom prst="rect">
                <a:avLst/>
              </a:prstGeom>
              <a:noFill/>
            </p:spPr>
            <p:txBody>
              <a:bodyPr wrap="none" rtlCol="0">
                <a:spAutoFit/>
              </a:bodyPr>
              <a:lstStyle/>
              <a:p>
                <a:pPr algn="ctr"/>
                <a:r>
                  <a:rPr lang="en-US" sz="2400" b="1" dirty="0" smtClean="0">
                    <a:solidFill>
                      <a:schemeClr val="accent2">
                        <a:lumMod val="75000"/>
                      </a:schemeClr>
                    </a:solidFill>
                    <a:latin typeface="+mj-lt"/>
                  </a:rPr>
                  <a:t>Risk Assessment</a:t>
                </a:r>
              </a:p>
              <a:p>
                <a:pPr algn="ctr"/>
                <a:r>
                  <a:rPr lang="en-US" b="1" dirty="0" smtClean="0">
                    <a:solidFill>
                      <a:schemeClr val="accent2">
                        <a:lumMod val="75000"/>
                      </a:schemeClr>
                    </a:solidFill>
                    <a:latin typeface="+mj-lt"/>
                  </a:rPr>
                  <a:t>Science Based</a:t>
                </a:r>
                <a:endParaRPr lang="en-US" b="1" dirty="0">
                  <a:solidFill>
                    <a:schemeClr val="accent2">
                      <a:lumMod val="75000"/>
                    </a:schemeClr>
                  </a:solidFill>
                  <a:latin typeface="+mj-lt"/>
                </a:endParaRPr>
              </a:p>
            </p:txBody>
          </p:sp>
        </p:grpSp>
        <p:grpSp>
          <p:nvGrpSpPr>
            <p:cNvPr id="9" name="Group 8"/>
            <p:cNvGrpSpPr/>
            <p:nvPr/>
          </p:nvGrpSpPr>
          <p:grpSpPr>
            <a:xfrm>
              <a:off x="4772656" y="3429000"/>
              <a:ext cx="2751672" cy="2160240"/>
              <a:chOff x="4772656" y="3212976"/>
              <a:chExt cx="2751672" cy="2160240"/>
            </a:xfrm>
          </p:grpSpPr>
          <p:sp>
            <p:nvSpPr>
              <p:cNvPr id="13" name="Oval 12"/>
              <p:cNvSpPr/>
              <p:nvPr/>
            </p:nvSpPr>
            <p:spPr>
              <a:xfrm>
                <a:off x="4788024" y="3212976"/>
                <a:ext cx="2736304" cy="2160240"/>
              </a:xfrm>
              <a:prstGeom prst="ellipse">
                <a:avLst/>
              </a:prstGeom>
              <a:solidFill>
                <a:schemeClr val="accent5">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TextBox 13"/>
              <p:cNvSpPr txBox="1"/>
              <p:nvPr/>
            </p:nvSpPr>
            <p:spPr>
              <a:xfrm>
                <a:off x="4772656" y="3933055"/>
                <a:ext cx="2696851" cy="766459"/>
              </a:xfrm>
              <a:prstGeom prst="rect">
                <a:avLst/>
              </a:prstGeom>
              <a:noFill/>
            </p:spPr>
            <p:txBody>
              <a:bodyPr wrap="none" rtlCol="0">
                <a:spAutoFit/>
              </a:bodyPr>
              <a:lstStyle/>
              <a:p>
                <a:pPr algn="ctr"/>
                <a:r>
                  <a:rPr lang="en-US" sz="2400" b="1" dirty="0" smtClean="0">
                    <a:solidFill>
                      <a:schemeClr val="accent2">
                        <a:lumMod val="75000"/>
                      </a:schemeClr>
                    </a:solidFill>
                    <a:latin typeface="+mj-lt"/>
                  </a:rPr>
                  <a:t>Risk Management</a:t>
                </a:r>
              </a:p>
              <a:p>
                <a:pPr algn="ctr"/>
                <a:r>
                  <a:rPr lang="en-US" b="1" dirty="0" smtClean="0">
                    <a:solidFill>
                      <a:schemeClr val="accent2">
                        <a:lumMod val="75000"/>
                      </a:schemeClr>
                    </a:solidFill>
                    <a:latin typeface="+mj-lt"/>
                  </a:rPr>
                  <a:t>Policy Based</a:t>
                </a:r>
                <a:endParaRPr lang="en-US" b="1" dirty="0">
                  <a:solidFill>
                    <a:schemeClr val="accent2">
                      <a:lumMod val="75000"/>
                    </a:schemeClr>
                  </a:solidFill>
                  <a:latin typeface="+mj-lt"/>
                </a:endParaRPr>
              </a:p>
            </p:txBody>
          </p:sp>
        </p:grpSp>
        <p:cxnSp>
          <p:nvCxnSpPr>
            <p:cNvPr id="10" name="Straight Arrow Connector 9"/>
            <p:cNvCxnSpPr/>
            <p:nvPr/>
          </p:nvCxnSpPr>
          <p:spPr>
            <a:xfrm>
              <a:off x="3923928" y="4077072"/>
              <a:ext cx="1368152" cy="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635896" y="3284984"/>
              <a:ext cx="648072" cy="648072"/>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788024" y="3284984"/>
              <a:ext cx="792088" cy="648072"/>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2790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Challenges to Risk Communication</a:t>
            </a:r>
            <a:endParaRPr lang="en-US" sz="3200" dirty="0"/>
          </a:p>
        </p:txBody>
      </p:sp>
      <p:sp>
        <p:nvSpPr>
          <p:cNvPr id="3" name="Content Placeholder 2"/>
          <p:cNvSpPr>
            <a:spLocks noGrp="1"/>
          </p:cNvSpPr>
          <p:nvPr>
            <p:ph sz="quarter" idx="1"/>
          </p:nvPr>
        </p:nvSpPr>
        <p:spPr>
          <a:xfrm>
            <a:off x="280080" y="2133600"/>
            <a:ext cx="8503920" cy="2740152"/>
          </a:xfrm>
        </p:spPr>
        <p:txBody>
          <a:bodyPr/>
          <a:lstStyle/>
          <a:p>
            <a:r>
              <a:rPr lang="en-US" dirty="0"/>
              <a:t>W</a:t>
            </a:r>
            <a:r>
              <a:rPr lang="en-US" dirty="0" smtClean="0"/>
              <a:t>orldwide risks are evolving</a:t>
            </a:r>
          </a:p>
          <a:p>
            <a:r>
              <a:rPr lang="en-US" dirty="0" smtClean="0"/>
              <a:t>Emergencies have negative effects on individuals</a:t>
            </a:r>
          </a:p>
          <a:p>
            <a:r>
              <a:rPr lang="en-US" dirty="0" smtClean="0"/>
              <a:t>Authorities can easily miscommunicate</a:t>
            </a:r>
          </a:p>
          <a:p>
            <a:r>
              <a:rPr lang="en-US" dirty="0" smtClean="0"/>
              <a:t>Poor communication can have dire consequences</a:t>
            </a:r>
          </a:p>
          <a:p>
            <a:pPr marL="0" indent="0">
              <a:buNone/>
            </a:pPr>
            <a:endParaRPr lang="en-US" dirty="0"/>
          </a:p>
        </p:txBody>
      </p:sp>
    </p:spTree>
    <p:extLst>
      <p:ext uri="{BB962C8B-B14F-4D97-AF65-F5344CB8AC3E}">
        <p14:creationId xmlns:p14="http://schemas.microsoft.com/office/powerpoint/2010/main" val="33516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Evolving Risks</a:t>
            </a:r>
            <a:endParaRPr lang="en-US" dirty="0"/>
          </a:p>
        </p:txBody>
      </p:sp>
      <p:sp>
        <p:nvSpPr>
          <p:cNvPr id="4" name="Content Placeholder 2"/>
          <p:cNvSpPr>
            <a:spLocks noGrp="1"/>
          </p:cNvSpPr>
          <p:nvPr>
            <p:ph idx="1"/>
          </p:nvPr>
        </p:nvSpPr>
        <p:spPr>
          <a:xfrm>
            <a:off x="457200" y="1600200"/>
            <a:ext cx="5386647" cy="4525963"/>
          </a:xfrm>
          <a:solidFill>
            <a:schemeClr val="accent1">
              <a:lumMod val="20000"/>
              <a:lumOff val="80000"/>
            </a:schemeClr>
          </a:solidFill>
          <a:ln w="12700">
            <a:solidFill>
              <a:schemeClr val="tx1"/>
            </a:solidFill>
          </a:ln>
          <a:scene3d>
            <a:camera prst="orthographicFront"/>
            <a:lightRig rig="threePt" dir="t"/>
          </a:scene3d>
          <a:sp3d>
            <a:bevelT/>
          </a:sp3d>
        </p:spPr>
        <p:txBody>
          <a:bodyPr>
            <a:normAutofit/>
          </a:bodyPr>
          <a:lstStyle/>
          <a:p>
            <a:pPr>
              <a:buFont typeface="Wingdings" pitchFamily="2" charset="2"/>
              <a:buChar char="§"/>
            </a:pPr>
            <a:r>
              <a:rPr lang="en-US" dirty="0" smtClean="0">
                <a:solidFill>
                  <a:srgbClr val="002060"/>
                </a:solidFill>
                <a:latin typeface="+mj-lt"/>
              </a:rPr>
              <a:t>Increasing population density</a:t>
            </a:r>
          </a:p>
          <a:p>
            <a:pPr>
              <a:buFont typeface="Wingdings" pitchFamily="2" charset="2"/>
              <a:buChar char="§"/>
            </a:pPr>
            <a:r>
              <a:rPr lang="en-US" dirty="0" smtClean="0">
                <a:solidFill>
                  <a:srgbClr val="002060"/>
                </a:solidFill>
                <a:latin typeface="+mj-lt"/>
              </a:rPr>
              <a:t>Aging populations</a:t>
            </a:r>
          </a:p>
          <a:p>
            <a:pPr>
              <a:buFont typeface="Wingdings" pitchFamily="2" charset="2"/>
              <a:buChar char="§"/>
            </a:pPr>
            <a:r>
              <a:rPr lang="en-US" dirty="0" smtClean="0">
                <a:solidFill>
                  <a:srgbClr val="002060"/>
                </a:solidFill>
                <a:latin typeface="+mj-lt"/>
              </a:rPr>
              <a:t>Emerging infectious diseases and resistance</a:t>
            </a:r>
          </a:p>
          <a:p>
            <a:pPr>
              <a:buFont typeface="Wingdings" pitchFamily="2" charset="2"/>
              <a:buChar char="§"/>
            </a:pPr>
            <a:r>
              <a:rPr lang="en-US" dirty="0" smtClean="0">
                <a:solidFill>
                  <a:srgbClr val="002060"/>
                </a:solidFill>
                <a:latin typeface="+mj-lt"/>
              </a:rPr>
              <a:t>Increased international travel</a:t>
            </a:r>
          </a:p>
          <a:p>
            <a:pPr>
              <a:buFont typeface="Wingdings" pitchFamily="2" charset="2"/>
              <a:buChar char="§"/>
            </a:pPr>
            <a:r>
              <a:rPr lang="en-US" dirty="0" smtClean="0">
                <a:solidFill>
                  <a:srgbClr val="002060"/>
                </a:solidFill>
                <a:latin typeface="+mj-lt"/>
              </a:rPr>
              <a:t>Increased technological risks</a:t>
            </a:r>
          </a:p>
          <a:p>
            <a:pPr>
              <a:buFont typeface="Wingdings" pitchFamily="2" charset="2"/>
              <a:buChar char="§"/>
            </a:pPr>
            <a:r>
              <a:rPr lang="en-US" dirty="0" smtClean="0">
                <a:solidFill>
                  <a:srgbClr val="002060"/>
                </a:solidFill>
                <a:latin typeface="+mj-lt"/>
              </a:rPr>
              <a:t>Increased </a:t>
            </a:r>
            <a:r>
              <a:rPr lang="en-US" dirty="0" smtClean="0">
                <a:solidFill>
                  <a:srgbClr val="002060"/>
                </a:solidFill>
                <a:latin typeface="+mj-lt"/>
              </a:rPr>
              <a:t>terrorism</a:t>
            </a:r>
          </a:p>
          <a:p>
            <a:pPr>
              <a:buFont typeface="Wingdings" pitchFamily="2" charset="2"/>
              <a:buChar char="§"/>
            </a:pPr>
            <a:r>
              <a:rPr lang="en-US" dirty="0" smtClean="0">
                <a:solidFill>
                  <a:srgbClr val="002060"/>
                </a:solidFill>
                <a:latin typeface="+mj-lt"/>
              </a:rPr>
              <a:t>Climate Change</a:t>
            </a:r>
            <a:endParaRPr lang="en-US" dirty="0">
              <a:solidFill>
                <a:srgbClr val="002060"/>
              </a:solidFill>
              <a:latin typeface="+mj-lt"/>
            </a:endParaRPr>
          </a:p>
        </p:txBody>
      </p:sp>
      <p:pic>
        <p:nvPicPr>
          <p:cNvPr id="5" name="Picture 4" descr="http://media1.s-nbcnews.com/i/newscms/2014_30/586866/140727-ebola-jms-2109_d2476d78c5457e5861c428aa46b44868.jpg"/>
          <p:cNvPicPr>
            <a:picLocks noChangeAspect="1" noChangeArrowheads="1"/>
          </p:cNvPicPr>
          <p:nvPr/>
        </p:nvPicPr>
        <p:blipFill>
          <a:blip r:embed="rId2" cstate="print"/>
          <a:srcRect/>
          <a:stretch>
            <a:fillRect/>
          </a:stretch>
        </p:blipFill>
        <p:spPr bwMode="auto">
          <a:xfrm>
            <a:off x="6059978" y="1594747"/>
            <a:ext cx="2535382" cy="1975569"/>
          </a:xfrm>
          <a:prstGeom prst="rect">
            <a:avLst/>
          </a:prstGeom>
          <a:noFill/>
        </p:spPr>
      </p:pic>
      <p:pic>
        <p:nvPicPr>
          <p:cNvPr id="7" name="Picture 2" descr="http://shtfplan.com/wp-content/uploads/2014/09/ebola-map.jpg"/>
          <p:cNvPicPr>
            <a:picLocks noChangeAspect="1" noChangeArrowheads="1"/>
          </p:cNvPicPr>
          <p:nvPr/>
        </p:nvPicPr>
        <p:blipFill>
          <a:blip r:embed="rId3" cstate="print"/>
          <a:srcRect/>
          <a:stretch>
            <a:fillRect/>
          </a:stretch>
        </p:blipFill>
        <p:spPr bwMode="auto">
          <a:xfrm>
            <a:off x="6040985" y="4060767"/>
            <a:ext cx="2645815" cy="1911716"/>
          </a:xfrm>
          <a:prstGeom prst="rect">
            <a:avLst/>
          </a:prstGeom>
          <a:noFill/>
        </p:spPr>
      </p:pic>
    </p:spTree>
    <p:extLst>
      <p:ext uri="{BB962C8B-B14F-4D97-AF65-F5344CB8AC3E}">
        <p14:creationId xmlns:p14="http://schemas.microsoft.com/office/powerpoint/2010/main" val="2339576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Emergencies’ Effects on People</a:t>
            </a:r>
            <a:endParaRPr lang="en-US" dirty="0"/>
          </a:p>
        </p:txBody>
      </p:sp>
      <p:sp>
        <p:nvSpPr>
          <p:cNvPr id="4" name="Content Placeholder 2"/>
          <p:cNvSpPr>
            <a:spLocks noGrp="1"/>
          </p:cNvSpPr>
          <p:nvPr>
            <p:ph idx="1"/>
          </p:nvPr>
        </p:nvSpPr>
        <p:spPr>
          <a:xfrm>
            <a:off x="457200" y="1600200"/>
            <a:ext cx="4862945" cy="4525963"/>
          </a:xfrm>
          <a:solidFill>
            <a:schemeClr val="accent1">
              <a:lumMod val="20000"/>
              <a:lumOff val="80000"/>
            </a:schemeClr>
          </a:solidFill>
          <a:ln w="12700">
            <a:solidFill>
              <a:schemeClr val="tx1"/>
            </a:solidFill>
          </a:ln>
          <a:scene3d>
            <a:camera prst="orthographicFront"/>
            <a:lightRig rig="threePt" dir="t"/>
          </a:scene3d>
          <a:sp3d>
            <a:bevelT/>
          </a:sp3d>
        </p:spPr>
        <p:txBody>
          <a:bodyPr>
            <a:normAutofit lnSpcReduction="10000"/>
          </a:bodyPr>
          <a:lstStyle/>
          <a:p>
            <a:pPr>
              <a:buFont typeface="Wingdings" pitchFamily="2" charset="2"/>
              <a:buChar char="§"/>
            </a:pPr>
            <a:r>
              <a:rPr lang="en-US" b="1" dirty="0" smtClean="0">
                <a:solidFill>
                  <a:srgbClr val="002060"/>
                </a:solidFill>
                <a:latin typeface="+mj-lt"/>
              </a:rPr>
              <a:t>Emotional</a:t>
            </a:r>
            <a:r>
              <a:rPr lang="en-US" dirty="0" smtClean="0">
                <a:solidFill>
                  <a:srgbClr val="002060"/>
                </a:solidFill>
                <a:latin typeface="+mj-lt"/>
              </a:rPr>
              <a:t>: fear, anger, guilt, helplessness, …</a:t>
            </a:r>
          </a:p>
          <a:p>
            <a:pPr>
              <a:buFont typeface="Wingdings" pitchFamily="2" charset="2"/>
              <a:buChar char="§"/>
            </a:pPr>
            <a:r>
              <a:rPr lang="en-US" b="1" dirty="0" smtClean="0">
                <a:solidFill>
                  <a:srgbClr val="002060"/>
                </a:solidFill>
                <a:latin typeface="+mj-lt"/>
              </a:rPr>
              <a:t>Cognitive</a:t>
            </a:r>
            <a:r>
              <a:rPr lang="en-US" dirty="0" smtClean="0">
                <a:solidFill>
                  <a:srgbClr val="002060"/>
                </a:solidFill>
                <a:latin typeface="+mj-lt"/>
              </a:rPr>
              <a:t>: impaired concentration and decision making, confusion, …</a:t>
            </a:r>
          </a:p>
          <a:p>
            <a:pPr>
              <a:buFont typeface="Wingdings" pitchFamily="2" charset="2"/>
              <a:buChar char="§"/>
            </a:pPr>
            <a:r>
              <a:rPr lang="en-US" b="1" dirty="0" smtClean="0">
                <a:solidFill>
                  <a:srgbClr val="002060"/>
                </a:solidFill>
                <a:latin typeface="+mj-lt"/>
              </a:rPr>
              <a:t>Physical</a:t>
            </a:r>
            <a:r>
              <a:rPr lang="en-US" dirty="0" smtClean="0">
                <a:solidFill>
                  <a:srgbClr val="002060"/>
                </a:solidFill>
                <a:latin typeface="+mj-lt"/>
              </a:rPr>
              <a:t>: fatigue, hyper arousal, vulnerability to illness, …</a:t>
            </a:r>
          </a:p>
          <a:p>
            <a:pPr>
              <a:buFont typeface="Wingdings" pitchFamily="2" charset="2"/>
              <a:buChar char="§"/>
            </a:pPr>
            <a:r>
              <a:rPr lang="en-US" b="1" dirty="0" smtClean="0">
                <a:solidFill>
                  <a:srgbClr val="002060"/>
                </a:solidFill>
                <a:latin typeface="+mj-lt"/>
              </a:rPr>
              <a:t>Interpersonal</a:t>
            </a:r>
            <a:r>
              <a:rPr lang="en-US" dirty="0" smtClean="0">
                <a:solidFill>
                  <a:srgbClr val="002060"/>
                </a:solidFill>
                <a:latin typeface="+mj-lt"/>
              </a:rPr>
              <a:t>: stigmatization, blame, over protectiveness, </a:t>
            </a:r>
            <a:r>
              <a:rPr lang="en-US" dirty="0" smtClean="0">
                <a:latin typeface="+mj-lt"/>
              </a:rPr>
              <a:t>…</a:t>
            </a:r>
            <a:endParaRPr lang="en-US" dirty="0">
              <a:latin typeface="+mj-lt"/>
            </a:endParaRPr>
          </a:p>
        </p:txBody>
      </p:sp>
      <p:pic>
        <p:nvPicPr>
          <p:cNvPr id="5" name="Picture 2" descr="http://i.guim.co.uk/static/w-620/h--/q-95/sys-images/Guardian/Pix/pictures/2014/10/21/1413902836950/23b0d861-8094-4adc-b9b4-49d74737cd69-670x720.jpeg"/>
          <p:cNvPicPr>
            <a:picLocks noChangeAspect="1" noChangeArrowheads="1"/>
          </p:cNvPicPr>
          <p:nvPr/>
        </p:nvPicPr>
        <p:blipFill>
          <a:blip r:embed="rId2" cstate="print"/>
          <a:srcRect/>
          <a:stretch>
            <a:fillRect/>
          </a:stretch>
        </p:blipFill>
        <p:spPr bwMode="auto">
          <a:xfrm>
            <a:off x="5666913" y="1906010"/>
            <a:ext cx="3193801" cy="3430761"/>
          </a:xfrm>
          <a:prstGeom prst="rect">
            <a:avLst/>
          </a:prstGeom>
          <a:noFill/>
        </p:spPr>
      </p:pic>
    </p:spTree>
    <p:extLst>
      <p:ext uri="{BB962C8B-B14F-4D97-AF65-F5344CB8AC3E}">
        <p14:creationId xmlns:p14="http://schemas.microsoft.com/office/powerpoint/2010/main" val="79688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909" y="354389"/>
            <a:ext cx="6248400" cy="758952"/>
          </a:xfrm>
        </p:spPr>
        <p:txBody>
          <a:bodyPr>
            <a:normAutofit fontScale="90000"/>
          </a:bodyPr>
          <a:lstStyle/>
          <a:p>
            <a:r>
              <a:rPr lang="en-US" sz="3200" dirty="0" smtClean="0"/>
              <a:t>Authorities Can Easily Miscommunicate</a:t>
            </a:r>
            <a:endParaRPr lang="en-US" sz="3200" dirty="0"/>
          </a:p>
        </p:txBody>
      </p:sp>
      <p:sp>
        <p:nvSpPr>
          <p:cNvPr id="3" name="Content Placeholder 2"/>
          <p:cNvSpPr>
            <a:spLocks noGrp="1"/>
          </p:cNvSpPr>
          <p:nvPr>
            <p:ph idx="1"/>
          </p:nvPr>
        </p:nvSpPr>
        <p:spPr>
          <a:xfrm>
            <a:off x="307571" y="1641764"/>
            <a:ext cx="4921135" cy="4525963"/>
          </a:xfrm>
        </p:spPr>
        <p:txBody>
          <a:bodyPr>
            <a:normAutofit/>
          </a:bodyPr>
          <a:lstStyle/>
          <a:p>
            <a:r>
              <a:rPr lang="en-US" dirty="0" smtClean="0">
                <a:latin typeface="+mj-lt"/>
              </a:rPr>
              <a:t>Mixed messages</a:t>
            </a:r>
          </a:p>
          <a:p>
            <a:r>
              <a:rPr lang="en-US" dirty="0" smtClean="0">
                <a:latin typeface="+mj-lt"/>
              </a:rPr>
              <a:t>Information released late</a:t>
            </a:r>
          </a:p>
          <a:p>
            <a:r>
              <a:rPr lang="en-US" dirty="0" smtClean="0">
                <a:latin typeface="+mj-lt"/>
              </a:rPr>
              <a:t>Paternalistic attitudes</a:t>
            </a:r>
          </a:p>
          <a:p>
            <a:r>
              <a:rPr lang="en-US" dirty="0" smtClean="0">
                <a:latin typeface="+mj-lt"/>
              </a:rPr>
              <a:t>Failure to counter rumors and myths</a:t>
            </a:r>
          </a:p>
          <a:p>
            <a:r>
              <a:rPr lang="en-US" dirty="0" smtClean="0">
                <a:latin typeface="+mj-lt"/>
              </a:rPr>
              <a:t>Public power struggles</a:t>
            </a:r>
            <a:endParaRPr lang="en-US" dirty="0">
              <a:latin typeface="+mj-lt"/>
            </a:endParaRPr>
          </a:p>
        </p:txBody>
      </p:sp>
      <p:pic>
        <p:nvPicPr>
          <p:cNvPr id="140290" name="Picture 2" descr="Representative Billy Long holds up a copy of a magazine with an Ebola headline as public health officials testify before a House Energy and Commerce Oversight and Investigations Subcommittee hearing on the U.S. response to the Ebola crisis, in Washington October 16, 2014.  REUTERS-Jonathan Ernst"/>
          <p:cNvPicPr>
            <a:picLocks noChangeAspect="1" noChangeArrowheads="1"/>
          </p:cNvPicPr>
          <p:nvPr/>
        </p:nvPicPr>
        <p:blipFill>
          <a:blip r:embed="rId2" cstate="print"/>
          <a:srcRect/>
          <a:stretch>
            <a:fillRect/>
          </a:stretch>
        </p:blipFill>
        <p:spPr bwMode="auto">
          <a:xfrm>
            <a:off x="5567159" y="1694092"/>
            <a:ext cx="3002301" cy="2005071"/>
          </a:xfrm>
          <a:prstGeom prst="rect">
            <a:avLst/>
          </a:prstGeom>
          <a:noFill/>
        </p:spPr>
      </p:pic>
      <p:pic>
        <p:nvPicPr>
          <p:cNvPr id="140292" name="Picture 4" descr="http://cdn.theatlantic.com/assets/media/img/posts/2014/10/Screen_Shot_2014_10_20_at_12.26.45_PM/3101aee1c.png"/>
          <p:cNvPicPr>
            <a:picLocks noChangeAspect="1" noChangeArrowheads="1"/>
          </p:cNvPicPr>
          <p:nvPr/>
        </p:nvPicPr>
        <p:blipFill>
          <a:blip r:embed="rId3" cstate="print"/>
          <a:srcRect/>
          <a:stretch>
            <a:fillRect/>
          </a:stretch>
        </p:blipFill>
        <p:spPr bwMode="auto">
          <a:xfrm>
            <a:off x="5517283" y="4105102"/>
            <a:ext cx="3294207" cy="1832041"/>
          </a:xfrm>
          <a:prstGeom prst="rect">
            <a:avLst/>
          </a:prstGeom>
          <a:noFill/>
        </p:spPr>
      </p:pic>
    </p:spTree>
    <p:extLst>
      <p:ext uri="{BB962C8B-B14F-4D97-AF65-F5344CB8AC3E}">
        <p14:creationId xmlns:p14="http://schemas.microsoft.com/office/powerpoint/2010/main" val="733889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400" y="304800"/>
            <a:ext cx="7257218" cy="758952"/>
          </a:xfrm>
        </p:spPr>
        <p:txBody>
          <a:bodyPr>
            <a:noAutofit/>
          </a:bodyPr>
          <a:lstStyle/>
          <a:p>
            <a:pPr algn="l"/>
            <a:r>
              <a:rPr lang="en-US" sz="2800" dirty="0" smtClean="0">
                <a:latin typeface="Arial" panose="020B0604020202020204" pitchFamily="34" charset="0"/>
                <a:cs typeface="Arial" panose="020B0604020202020204" pitchFamily="34" charset="0"/>
              </a:rPr>
              <a:t>Consequences of Poor Communication </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4929447" cy="4525963"/>
          </a:xfrm>
        </p:spPr>
        <p:txBody>
          <a:bodyPr>
            <a:normAutofit fontScale="92500" lnSpcReduction="10000"/>
          </a:bodyPr>
          <a:lstStyle/>
          <a:p>
            <a:r>
              <a:rPr lang="en-US" dirty="0" smtClean="0"/>
              <a:t>More illness and death</a:t>
            </a:r>
          </a:p>
          <a:p>
            <a:r>
              <a:rPr lang="en-US" dirty="0" smtClean="0"/>
              <a:t>Panic and disorganized group behavior</a:t>
            </a:r>
          </a:p>
          <a:p>
            <a:r>
              <a:rPr lang="en-US" dirty="0" smtClean="0"/>
              <a:t>Demand for unneeded treatment</a:t>
            </a:r>
          </a:p>
          <a:p>
            <a:r>
              <a:rPr lang="en-US" dirty="0" smtClean="0"/>
              <a:t>Increased multiple unexplained physical symptoms</a:t>
            </a:r>
          </a:p>
          <a:p>
            <a:r>
              <a:rPr lang="en-US" dirty="0" smtClean="0"/>
              <a:t>Unreasonable trade and travel restrictions</a:t>
            </a:r>
          </a:p>
          <a:p>
            <a:r>
              <a:rPr lang="en-US" dirty="0" smtClean="0"/>
              <a:t>Erosion of trust and future preparedness</a:t>
            </a:r>
            <a:endParaRPr lang="en-US" dirty="0"/>
          </a:p>
        </p:txBody>
      </p:sp>
      <p:pic>
        <p:nvPicPr>
          <p:cNvPr id="139266" name="Picture 2" descr="http://timedotcom.files.wordpress.com/2014/10/ebola-psychology-crisis.jpg?w=1100"/>
          <p:cNvPicPr>
            <a:picLocks noChangeAspect="1" noChangeArrowheads="1"/>
          </p:cNvPicPr>
          <p:nvPr/>
        </p:nvPicPr>
        <p:blipFill>
          <a:blip r:embed="rId2" cstate="print"/>
          <a:srcRect/>
          <a:stretch>
            <a:fillRect/>
          </a:stretch>
        </p:blipFill>
        <p:spPr bwMode="auto">
          <a:xfrm>
            <a:off x="5572778" y="1762300"/>
            <a:ext cx="2739162" cy="1832956"/>
          </a:xfrm>
          <a:prstGeom prst="rect">
            <a:avLst/>
          </a:prstGeom>
          <a:noFill/>
        </p:spPr>
      </p:pic>
      <p:pic>
        <p:nvPicPr>
          <p:cNvPr id="139268" name="Picture 4" descr="https://fbcdn-sphotos-a-a.akamaihd.net/hphotos-ak-xaf1/v/t1.0-9/10357111_10152764966816605_9013580261604940501_n.jpg?oh=e3bd1a2febaa581d1905d7d213c7e3cb&amp;oe=54EDDD5A&amp;__gda__=1421517806_af2e252acc9ded65eea9c873f43d7743"/>
          <p:cNvPicPr>
            <a:picLocks noChangeAspect="1" noChangeArrowheads="1"/>
          </p:cNvPicPr>
          <p:nvPr/>
        </p:nvPicPr>
        <p:blipFill>
          <a:blip r:embed="rId3" cstate="print"/>
          <a:srcRect/>
          <a:stretch>
            <a:fillRect/>
          </a:stretch>
        </p:blipFill>
        <p:spPr bwMode="auto">
          <a:xfrm>
            <a:off x="5567161" y="4059006"/>
            <a:ext cx="3127952" cy="2277540"/>
          </a:xfrm>
          <a:prstGeom prst="rect">
            <a:avLst/>
          </a:prstGeom>
          <a:noFill/>
        </p:spPr>
      </p:pic>
    </p:spTree>
    <p:extLst>
      <p:ext uri="{BB962C8B-B14F-4D97-AF65-F5344CB8AC3E}">
        <p14:creationId xmlns:p14="http://schemas.microsoft.com/office/powerpoint/2010/main" val="2220270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34400" cy="758952"/>
          </a:xfrm>
        </p:spPr>
        <p:txBody>
          <a:bodyPr>
            <a:normAutofit/>
          </a:bodyPr>
          <a:lstStyle/>
          <a:p>
            <a:r>
              <a:rPr lang="en-US" sz="2800" dirty="0" smtClean="0"/>
              <a:t>The 2009 H1N1 Pandemic</a:t>
            </a:r>
            <a:endParaRPr lang="en-US" sz="2800" dirty="0"/>
          </a:p>
        </p:txBody>
      </p:sp>
      <p:pic>
        <p:nvPicPr>
          <p:cNvPr id="1026" name="Picture 2" descr="http://gamapserver.who.int/mapLibrary/Files/Maps/GlobalSubnationalMasterGradcolour_20100418_weekly.png"/>
          <p:cNvPicPr>
            <a:picLocks noChangeAspect="1" noChangeArrowheads="1"/>
          </p:cNvPicPr>
          <p:nvPr/>
        </p:nvPicPr>
        <p:blipFill>
          <a:blip r:embed="rId2" cstate="print"/>
          <a:srcRect l="822" r="1332" b="15317"/>
          <a:stretch>
            <a:fillRect/>
          </a:stretch>
        </p:blipFill>
        <p:spPr bwMode="auto">
          <a:xfrm>
            <a:off x="4114800" y="1866900"/>
            <a:ext cx="4778512" cy="3124200"/>
          </a:xfrm>
          <a:prstGeom prst="rect">
            <a:avLst/>
          </a:prstGeom>
          <a:noFill/>
        </p:spPr>
      </p:pic>
      <p:sp>
        <p:nvSpPr>
          <p:cNvPr id="5" name="TextBox 4"/>
          <p:cNvSpPr txBox="1"/>
          <p:nvPr/>
        </p:nvSpPr>
        <p:spPr>
          <a:xfrm>
            <a:off x="381000" y="1676400"/>
            <a:ext cx="3581400" cy="3801041"/>
          </a:xfrm>
          <a:prstGeom prst="rect">
            <a:avLst/>
          </a:prstGeom>
          <a:noFill/>
        </p:spPr>
        <p:txBody>
          <a:bodyPr wrap="square" rtlCol="0">
            <a:spAutoFit/>
          </a:bodyPr>
          <a:lstStyle/>
          <a:p>
            <a:pPr>
              <a:buFont typeface="Arial" pitchFamily="34" charset="0"/>
              <a:buChar char="•"/>
            </a:pPr>
            <a:r>
              <a:rPr lang="en-US" dirty="0" smtClean="0"/>
              <a:t> Alarming outbreak in Mexico;</a:t>
            </a:r>
          </a:p>
          <a:p>
            <a:pPr>
              <a:spcAft>
                <a:spcPts val="600"/>
              </a:spcAft>
            </a:pPr>
            <a:r>
              <a:rPr lang="en-US" dirty="0" smtClean="0"/>
              <a:t>  soon in 73 countries</a:t>
            </a:r>
          </a:p>
          <a:p>
            <a:pPr>
              <a:buFont typeface="Arial" pitchFamily="34" charset="0"/>
              <a:buChar char="•"/>
            </a:pPr>
            <a:r>
              <a:rPr lang="en-US" dirty="0" smtClean="0"/>
              <a:t> Authorities predict many deaths;</a:t>
            </a:r>
          </a:p>
          <a:p>
            <a:pPr>
              <a:spcAft>
                <a:spcPts val="600"/>
              </a:spcAft>
            </a:pPr>
            <a:r>
              <a:rPr lang="en-US" dirty="0" smtClean="0"/>
              <a:t>  actual deaths like mild flu</a:t>
            </a:r>
          </a:p>
          <a:p>
            <a:pPr>
              <a:buFont typeface="Arial" pitchFamily="34" charset="0"/>
              <a:buChar char="•"/>
            </a:pPr>
            <a:r>
              <a:rPr lang="en-US" dirty="0" smtClean="0"/>
              <a:t> 78 million vaccine doses</a:t>
            </a:r>
          </a:p>
          <a:p>
            <a:pPr>
              <a:spcAft>
                <a:spcPts val="600"/>
              </a:spcAft>
            </a:pPr>
            <a:r>
              <a:rPr lang="en-US" dirty="0" smtClean="0"/>
              <a:t>  delivered, too late</a:t>
            </a:r>
          </a:p>
          <a:p>
            <a:pPr>
              <a:buFont typeface="Arial" pitchFamily="34" charset="0"/>
              <a:buChar char="•"/>
            </a:pPr>
            <a:r>
              <a:rPr lang="en-US" dirty="0" smtClean="0"/>
              <a:t> Confidence in health authorities</a:t>
            </a:r>
          </a:p>
          <a:p>
            <a:pPr>
              <a:spcAft>
                <a:spcPts val="600"/>
              </a:spcAft>
            </a:pPr>
            <a:r>
              <a:rPr lang="en-US" dirty="0" smtClean="0"/>
              <a:t>  eroded; low public compliance</a:t>
            </a:r>
          </a:p>
          <a:p>
            <a:pPr>
              <a:buFont typeface="Arial" pitchFamily="34" charset="0"/>
              <a:buChar char="•"/>
            </a:pPr>
            <a:r>
              <a:rPr lang="en-US" dirty="0" smtClean="0"/>
              <a:t> Influence of pharmaceutical</a:t>
            </a:r>
          </a:p>
          <a:p>
            <a:pPr>
              <a:spcAft>
                <a:spcPts val="600"/>
              </a:spcAft>
            </a:pPr>
            <a:r>
              <a:rPr lang="en-US" dirty="0" smtClean="0"/>
              <a:t>  companies questioned</a:t>
            </a:r>
          </a:p>
          <a:p>
            <a:pPr>
              <a:buFont typeface="Arial" pitchFamily="34" charset="0"/>
              <a:buChar char="•"/>
            </a:pPr>
            <a:r>
              <a:rPr lang="en-US" dirty="0" smtClean="0"/>
              <a:t> Mistrust fed by news coverage</a:t>
            </a:r>
          </a:p>
          <a:p>
            <a:r>
              <a:rPr lang="en-US" dirty="0" smtClean="0"/>
              <a:t>  and social media</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Risk Communication</a:t>
            </a:r>
            <a:endParaRPr lang="en-US" dirty="0"/>
          </a:p>
        </p:txBody>
      </p:sp>
      <p:grpSp>
        <p:nvGrpSpPr>
          <p:cNvPr id="4" name="Group 3"/>
          <p:cNvGrpSpPr/>
          <p:nvPr/>
        </p:nvGrpSpPr>
        <p:grpSpPr>
          <a:xfrm>
            <a:off x="122342" y="1460830"/>
            <a:ext cx="4666139" cy="4032448"/>
            <a:chOff x="124691" y="1412776"/>
            <a:chExt cx="4666139" cy="4032448"/>
          </a:xfrm>
        </p:grpSpPr>
        <p:sp>
          <p:nvSpPr>
            <p:cNvPr id="5" name="Oval 4"/>
            <p:cNvSpPr/>
            <p:nvPr/>
          </p:nvSpPr>
          <p:spPr>
            <a:xfrm>
              <a:off x="2436698" y="1412776"/>
              <a:ext cx="1656184" cy="1584176"/>
            </a:xfrm>
            <a:prstGeom prst="ellipse">
              <a:avLst/>
            </a:prstGeom>
            <a:solidFill>
              <a:srgbClr val="FDFEDA">
                <a:alpha val="7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TextBox 5"/>
            <p:cNvSpPr txBox="1"/>
            <p:nvPr/>
          </p:nvSpPr>
          <p:spPr>
            <a:xfrm>
              <a:off x="2486574" y="1717434"/>
              <a:ext cx="1656184" cy="923330"/>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Monitor and</a:t>
              </a:r>
            </a:p>
            <a:p>
              <a:pPr algn="ctr"/>
              <a:r>
                <a:rPr lang="en-US" dirty="0" smtClean="0">
                  <a:solidFill>
                    <a:srgbClr val="002060"/>
                  </a:solidFill>
                  <a:latin typeface="+mj-lt"/>
                </a:rPr>
                <a:t>Evaluate Results </a:t>
              </a:r>
              <a:endParaRPr lang="en-US" dirty="0">
                <a:solidFill>
                  <a:srgbClr val="002060"/>
                </a:solidFill>
                <a:latin typeface="+mj-lt"/>
              </a:endParaRPr>
            </a:p>
          </p:txBody>
        </p:sp>
        <p:sp>
          <p:nvSpPr>
            <p:cNvPr id="7" name="Oval 6"/>
            <p:cNvSpPr/>
            <p:nvPr/>
          </p:nvSpPr>
          <p:spPr>
            <a:xfrm>
              <a:off x="996538" y="1412776"/>
              <a:ext cx="1656184" cy="1584176"/>
            </a:xfrm>
            <a:prstGeom prst="ellipse">
              <a:avLst/>
            </a:prstGeom>
            <a:solidFill>
              <a:srgbClr val="FDFEDA">
                <a:alpha val="7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TextBox 7"/>
            <p:cNvSpPr txBox="1"/>
            <p:nvPr/>
          </p:nvSpPr>
          <p:spPr>
            <a:xfrm>
              <a:off x="949468" y="1700808"/>
              <a:ext cx="1656184" cy="923330"/>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Identify the</a:t>
              </a:r>
            </a:p>
            <a:p>
              <a:pPr algn="ctr"/>
              <a:r>
                <a:rPr lang="en-US" dirty="0" smtClean="0">
                  <a:solidFill>
                    <a:srgbClr val="002060"/>
                  </a:solidFill>
                  <a:latin typeface="+mj-lt"/>
                </a:rPr>
                <a:t>Issue and Its</a:t>
              </a:r>
            </a:p>
            <a:p>
              <a:pPr algn="ctr"/>
              <a:r>
                <a:rPr lang="en-US" dirty="0" smtClean="0">
                  <a:solidFill>
                    <a:srgbClr val="002060"/>
                  </a:solidFill>
                  <a:latin typeface="+mj-lt"/>
                </a:rPr>
                <a:t>Context</a:t>
              </a:r>
              <a:endParaRPr lang="en-US" dirty="0">
                <a:solidFill>
                  <a:srgbClr val="002060"/>
                </a:solidFill>
                <a:latin typeface="+mj-lt"/>
              </a:endParaRPr>
            </a:p>
          </p:txBody>
        </p:sp>
        <p:sp>
          <p:nvSpPr>
            <p:cNvPr id="9" name="Oval 8"/>
            <p:cNvSpPr/>
            <p:nvPr/>
          </p:nvSpPr>
          <p:spPr>
            <a:xfrm>
              <a:off x="132442" y="2564904"/>
              <a:ext cx="1656184" cy="1584176"/>
            </a:xfrm>
            <a:prstGeom prst="ellipse">
              <a:avLst/>
            </a:prstGeom>
            <a:solidFill>
              <a:srgbClr val="FDFEDA">
                <a:alpha val="7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TextBox 9"/>
            <p:cNvSpPr txBox="1"/>
            <p:nvPr/>
          </p:nvSpPr>
          <p:spPr>
            <a:xfrm>
              <a:off x="124691" y="2895327"/>
              <a:ext cx="1656184" cy="923330"/>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Assess Risks</a:t>
              </a:r>
            </a:p>
            <a:p>
              <a:pPr algn="ctr"/>
              <a:r>
                <a:rPr lang="en-US" dirty="0" smtClean="0">
                  <a:solidFill>
                    <a:srgbClr val="002060"/>
                  </a:solidFill>
                  <a:latin typeface="+mj-lt"/>
                </a:rPr>
                <a:t>and</a:t>
              </a:r>
            </a:p>
            <a:p>
              <a:pPr algn="ctr"/>
              <a:r>
                <a:rPr lang="en-US" dirty="0" smtClean="0">
                  <a:solidFill>
                    <a:srgbClr val="002060"/>
                  </a:solidFill>
                  <a:latin typeface="+mj-lt"/>
                </a:rPr>
                <a:t> Benefits</a:t>
              </a:r>
              <a:endParaRPr lang="en-US" dirty="0">
                <a:solidFill>
                  <a:srgbClr val="002060"/>
                </a:solidFill>
                <a:latin typeface="+mj-lt"/>
              </a:endParaRPr>
            </a:p>
          </p:txBody>
        </p:sp>
        <p:sp>
          <p:nvSpPr>
            <p:cNvPr id="11" name="Oval 10"/>
            <p:cNvSpPr/>
            <p:nvPr/>
          </p:nvSpPr>
          <p:spPr>
            <a:xfrm>
              <a:off x="780514" y="3717032"/>
              <a:ext cx="1656184" cy="1584176"/>
            </a:xfrm>
            <a:prstGeom prst="ellipse">
              <a:avLst/>
            </a:prstGeom>
            <a:solidFill>
              <a:srgbClr val="FDFEDA">
                <a:alpha val="7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TextBox 11"/>
            <p:cNvSpPr txBox="1"/>
            <p:nvPr/>
          </p:nvSpPr>
          <p:spPr>
            <a:xfrm>
              <a:off x="780514" y="4005064"/>
              <a:ext cx="1656184" cy="923330"/>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Identify and</a:t>
              </a:r>
            </a:p>
            <a:p>
              <a:pPr algn="ctr"/>
              <a:r>
                <a:rPr lang="en-US" dirty="0" smtClean="0">
                  <a:solidFill>
                    <a:srgbClr val="002060"/>
                  </a:solidFill>
                  <a:latin typeface="+mj-lt"/>
                </a:rPr>
                <a:t>Analyze Options</a:t>
              </a:r>
              <a:endParaRPr lang="en-US" dirty="0">
                <a:solidFill>
                  <a:srgbClr val="002060"/>
                </a:solidFill>
                <a:latin typeface="+mj-lt"/>
              </a:endParaRPr>
            </a:p>
          </p:txBody>
        </p:sp>
        <p:sp>
          <p:nvSpPr>
            <p:cNvPr id="13" name="Oval 12"/>
            <p:cNvSpPr/>
            <p:nvPr/>
          </p:nvSpPr>
          <p:spPr>
            <a:xfrm>
              <a:off x="2292682" y="3861048"/>
              <a:ext cx="1656184" cy="1584176"/>
            </a:xfrm>
            <a:prstGeom prst="ellipse">
              <a:avLst/>
            </a:prstGeom>
            <a:solidFill>
              <a:srgbClr val="FDFEDA">
                <a:alpha val="74118"/>
              </a:srgb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TextBox 13"/>
            <p:cNvSpPr txBox="1"/>
            <p:nvPr/>
          </p:nvSpPr>
          <p:spPr>
            <a:xfrm>
              <a:off x="2300994" y="4282083"/>
              <a:ext cx="1656184" cy="646331"/>
            </a:xfrm>
            <a:prstGeom prst="rect">
              <a:avLst/>
            </a:prstGeom>
            <a:noFill/>
          </p:spPr>
          <p:txBody>
            <a:bodyPr wrap="square" rtlCol="0">
              <a:spAutoFit/>
            </a:bodyPr>
            <a:lstStyle/>
            <a:p>
              <a:pPr algn="ctr"/>
              <a:r>
                <a:rPr lang="en-US" dirty="0" smtClean="0">
                  <a:solidFill>
                    <a:srgbClr val="002060"/>
                  </a:solidFill>
                  <a:latin typeface="+mj-lt"/>
                </a:rPr>
                <a:t>Select a</a:t>
              </a:r>
            </a:p>
            <a:p>
              <a:pPr algn="ctr"/>
              <a:r>
                <a:rPr lang="en-US" dirty="0" smtClean="0">
                  <a:solidFill>
                    <a:srgbClr val="002060"/>
                  </a:solidFill>
                  <a:latin typeface="+mj-lt"/>
                </a:rPr>
                <a:t>Strategy</a:t>
              </a:r>
              <a:endParaRPr lang="en-US" dirty="0">
                <a:solidFill>
                  <a:srgbClr val="002060"/>
                </a:solidFill>
                <a:latin typeface="+mj-lt"/>
              </a:endParaRPr>
            </a:p>
          </p:txBody>
        </p:sp>
        <p:sp>
          <p:nvSpPr>
            <p:cNvPr id="15" name="Oval 14"/>
            <p:cNvSpPr/>
            <p:nvPr/>
          </p:nvSpPr>
          <p:spPr>
            <a:xfrm>
              <a:off x="3084770" y="2708920"/>
              <a:ext cx="1656184" cy="1584176"/>
            </a:xfrm>
            <a:prstGeom prst="ellipse">
              <a:avLst/>
            </a:prstGeom>
            <a:solidFill>
              <a:srgbClr val="FDFEDA">
                <a:alpha val="7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TextBox 15"/>
            <p:cNvSpPr txBox="1"/>
            <p:nvPr/>
          </p:nvSpPr>
          <p:spPr>
            <a:xfrm>
              <a:off x="3134646" y="3003392"/>
              <a:ext cx="1656184" cy="923330"/>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Implement</a:t>
              </a:r>
            </a:p>
            <a:p>
              <a:pPr algn="ctr"/>
              <a:r>
                <a:rPr lang="en-US" dirty="0" smtClean="0">
                  <a:solidFill>
                    <a:srgbClr val="002060"/>
                  </a:solidFill>
                  <a:latin typeface="+mj-lt"/>
                </a:rPr>
                <a:t>the</a:t>
              </a:r>
            </a:p>
            <a:p>
              <a:pPr algn="ctr"/>
              <a:r>
                <a:rPr lang="en-US" dirty="0" smtClean="0">
                  <a:solidFill>
                    <a:srgbClr val="002060"/>
                  </a:solidFill>
                  <a:latin typeface="+mj-lt"/>
                </a:rPr>
                <a:t>Strategy</a:t>
              </a:r>
              <a:endParaRPr lang="en-US" dirty="0">
                <a:solidFill>
                  <a:srgbClr val="002060"/>
                </a:solidFill>
                <a:latin typeface="+mj-lt"/>
              </a:endParaRPr>
            </a:p>
          </p:txBody>
        </p:sp>
        <p:sp>
          <p:nvSpPr>
            <p:cNvPr id="17" name="Oval 16"/>
            <p:cNvSpPr/>
            <p:nvPr/>
          </p:nvSpPr>
          <p:spPr>
            <a:xfrm>
              <a:off x="1644610" y="2564904"/>
              <a:ext cx="1656184" cy="1584176"/>
            </a:xfrm>
            <a:prstGeom prst="ellipse">
              <a:avLst/>
            </a:prstGeom>
            <a:solidFill>
              <a:schemeClr val="tx2">
                <a:lumMod val="20000"/>
                <a:lumOff val="80000"/>
                <a:alpha val="7411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TextBox 17"/>
            <p:cNvSpPr txBox="1"/>
            <p:nvPr/>
          </p:nvSpPr>
          <p:spPr>
            <a:xfrm>
              <a:off x="1596484" y="2828835"/>
              <a:ext cx="1656184" cy="1200329"/>
            </a:xfrm>
            <a:prstGeom prst="rect">
              <a:avLst/>
            </a:prstGeom>
            <a:noFill/>
            <a:scene3d>
              <a:camera prst="orthographicFront"/>
              <a:lightRig rig="threePt" dir="t"/>
            </a:scene3d>
            <a:sp3d>
              <a:bevelT/>
            </a:sp3d>
          </p:spPr>
          <p:txBody>
            <a:bodyPr wrap="square" rtlCol="0">
              <a:spAutoFit/>
            </a:bodyPr>
            <a:lstStyle/>
            <a:p>
              <a:pPr algn="ctr"/>
              <a:r>
                <a:rPr lang="en-US" dirty="0" smtClean="0">
                  <a:solidFill>
                    <a:srgbClr val="002060"/>
                  </a:solidFill>
                  <a:latin typeface="+mj-lt"/>
                </a:rPr>
                <a:t>Involve </a:t>
              </a:r>
            </a:p>
            <a:p>
              <a:pPr algn="ctr"/>
              <a:r>
                <a:rPr lang="en-US" dirty="0" smtClean="0">
                  <a:solidFill>
                    <a:srgbClr val="002060"/>
                  </a:solidFill>
                  <a:latin typeface="+mj-lt"/>
                </a:rPr>
                <a:t>Interested</a:t>
              </a:r>
            </a:p>
            <a:p>
              <a:pPr algn="ctr"/>
              <a:r>
                <a:rPr lang="en-US" dirty="0" smtClean="0">
                  <a:solidFill>
                    <a:srgbClr val="002060"/>
                  </a:solidFill>
                  <a:latin typeface="+mj-lt"/>
                </a:rPr>
                <a:t>and Affected</a:t>
              </a:r>
            </a:p>
            <a:p>
              <a:pPr algn="ctr"/>
              <a:r>
                <a:rPr lang="en-US" dirty="0" smtClean="0">
                  <a:solidFill>
                    <a:srgbClr val="002060"/>
                  </a:solidFill>
                  <a:latin typeface="+mj-lt"/>
                </a:rPr>
                <a:t>Parties</a:t>
              </a:r>
              <a:endParaRPr lang="en-US" dirty="0">
                <a:solidFill>
                  <a:srgbClr val="002060"/>
                </a:solidFill>
                <a:latin typeface="+mj-lt"/>
              </a:endParaRPr>
            </a:p>
          </p:txBody>
        </p:sp>
        <p:cxnSp>
          <p:nvCxnSpPr>
            <p:cNvPr id="19" name="Straight Arrow Connector 18"/>
            <p:cNvCxnSpPr/>
            <p:nvPr/>
          </p:nvCxnSpPr>
          <p:spPr>
            <a:xfrm flipV="1">
              <a:off x="2004650" y="2708920"/>
              <a:ext cx="288032" cy="144016"/>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652722" y="3933056"/>
              <a:ext cx="288032" cy="144016"/>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796738" y="2708920"/>
              <a:ext cx="216024" cy="144016"/>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932642" y="3861048"/>
              <a:ext cx="216024" cy="144016"/>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716618" y="3212976"/>
              <a:ext cx="0" cy="264078"/>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3190029" y="3296961"/>
              <a:ext cx="0" cy="264078"/>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4995949" y="2044931"/>
            <a:ext cx="3898669" cy="2768138"/>
          </a:xfrm>
          <a:prstGeom prst="rect">
            <a:avLst/>
          </a:prstGeom>
          <a:solidFill>
            <a:schemeClr val="bg1">
              <a:lumMod val="9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mic Sans MS" pitchFamily="66" charset="0"/>
            </a:endParaRPr>
          </a:p>
        </p:txBody>
      </p:sp>
      <p:sp>
        <p:nvSpPr>
          <p:cNvPr id="26" name="TextBox 25"/>
          <p:cNvSpPr txBox="1"/>
          <p:nvPr/>
        </p:nvSpPr>
        <p:spPr>
          <a:xfrm>
            <a:off x="5081001" y="2305615"/>
            <a:ext cx="3888432" cy="2246769"/>
          </a:xfrm>
          <a:prstGeom prst="rect">
            <a:avLst/>
          </a:prstGeom>
          <a:noFill/>
        </p:spPr>
        <p:txBody>
          <a:bodyPr wrap="square" rtlCol="0">
            <a:spAutoFit/>
          </a:bodyPr>
          <a:lstStyle/>
          <a:p>
            <a:pPr>
              <a:buFont typeface="Wingdings" pitchFamily="2" charset="2"/>
              <a:buChar char="§"/>
            </a:pPr>
            <a:r>
              <a:rPr lang="en-US" sz="2000" dirty="0" smtClean="0">
                <a:solidFill>
                  <a:srgbClr val="002060"/>
                </a:solidFill>
                <a:latin typeface="+mj-lt"/>
              </a:rPr>
              <a:t> Manage reputational risk</a:t>
            </a:r>
          </a:p>
          <a:p>
            <a:pPr>
              <a:buFont typeface="Wingdings" pitchFamily="2" charset="2"/>
              <a:buChar char="§"/>
            </a:pPr>
            <a:r>
              <a:rPr lang="en-US" sz="2000" dirty="0" smtClean="0">
                <a:solidFill>
                  <a:srgbClr val="002060"/>
                </a:solidFill>
                <a:latin typeface="+mj-lt"/>
              </a:rPr>
              <a:t> Express empathy</a:t>
            </a:r>
          </a:p>
          <a:p>
            <a:pPr>
              <a:buFont typeface="Wingdings" pitchFamily="2" charset="2"/>
              <a:buChar char="§"/>
            </a:pPr>
            <a:r>
              <a:rPr lang="en-US" sz="2000" dirty="0" smtClean="0">
                <a:solidFill>
                  <a:srgbClr val="002060"/>
                </a:solidFill>
                <a:latin typeface="+mj-lt"/>
              </a:rPr>
              <a:t> Show competence and</a:t>
            </a:r>
          </a:p>
          <a:p>
            <a:pPr>
              <a:buFont typeface="Wingdings" pitchFamily="2" charset="2"/>
              <a:buChar char="§"/>
            </a:pPr>
            <a:r>
              <a:rPr lang="en-US" sz="2000" dirty="0" smtClean="0">
                <a:solidFill>
                  <a:srgbClr val="002060"/>
                </a:solidFill>
                <a:latin typeface="+mj-lt"/>
              </a:rPr>
              <a:t>  expertise</a:t>
            </a:r>
          </a:p>
          <a:p>
            <a:pPr>
              <a:buFont typeface="Wingdings" pitchFamily="2" charset="2"/>
              <a:buChar char="§"/>
            </a:pPr>
            <a:r>
              <a:rPr lang="en-US" sz="2000" dirty="0" smtClean="0">
                <a:solidFill>
                  <a:srgbClr val="002060"/>
                </a:solidFill>
                <a:latin typeface="+mj-lt"/>
              </a:rPr>
              <a:t> Remain honest and open</a:t>
            </a:r>
          </a:p>
          <a:p>
            <a:pPr>
              <a:buFont typeface="Wingdings" pitchFamily="2" charset="2"/>
              <a:buChar char="§"/>
            </a:pPr>
            <a:r>
              <a:rPr lang="en-US" sz="2000" dirty="0" smtClean="0">
                <a:solidFill>
                  <a:srgbClr val="002060"/>
                </a:solidFill>
                <a:latin typeface="+mj-lt"/>
              </a:rPr>
              <a:t> Demonstrate accountability</a:t>
            </a:r>
          </a:p>
          <a:p>
            <a:pPr>
              <a:buFont typeface="Wingdings" pitchFamily="2" charset="2"/>
              <a:buChar char="§"/>
            </a:pPr>
            <a:r>
              <a:rPr lang="en-US" sz="2000" dirty="0" smtClean="0">
                <a:solidFill>
                  <a:srgbClr val="002060"/>
                </a:solidFill>
                <a:latin typeface="+mj-lt"/>
              </a:rPr>
              <a:t>  and commitment</a:t>
            </a:r>
            <a:endParaRPr lang="en-US" sz="2000" dirty="0">
              <a:solidFill>
                <a:srgbClr val="002060"/>
              </a:solidFill>
              <a:latin typeface="+mj-lt"/>
            </a:endParaRPr>
          </a:p>
        </p:txBody>
      </p:sp>
      <p:pic>
        <p:nvPicPr>
          <p:cNvPr id="27" name="Picture 2"/>
          <p:cNvPicPr>
            <a:picLocks noChangeAspect="1" noChangeArrowheads="1"/>
          </p:cNvPicPr>
          <p:nvPr/>
        </p:nvPicPr>
        <p:blipFill>
          <a:blip r:embed="rId2" cstate="print"/>
          <a:srcRect l="18473"/>
          <a:stretch>
            <a:fillRect/>
          </a:stretch>
        </p:blipFill>
        <p:spPr bwMode="auto">
          <a:xfrm>
            <a:off x="4746567" y="5093536"/>
            <a:ext cx="1620742" cy="1224136"/>
          </a:xfrm>
          <a:prstGeom prst="rect">
            <a:avLst/>
          </a:prstGeom>
          <a:noFill/>
          <a:ln w="9525">
            <a:noFill/>
            <a:miter lim="800000"/>
            <a:headEnd/>
            <a:tailEnd/>
          </a:ln>
          <a:scene3d>
            <a:camera prst="orthographicFront"/>
            <a:lightRig rig="threePt" dir="t"/>
          </a:scene3d>
          <a:sp3d>
            <a:bevelT/>
          </a:sp3d>
        </p:spPr>
      </p:pic>
      <p:pic>
        <p:nvPicPr>
          <p:cNvPr id="28" name="Picture 4" descr="https://res.cloudinary.com/devex/image/fetch/c_scale,w_616/https:/lh3.googleusercontent.com/mgYIFSc4d_a9gYFJwGSTuR2kz_ZoQjL-CZ3yUFWYKGB5c0XQAlYjk0G7DxV3LAcw2bV_ug014alQATxntlZKkABFghNIgDRRT93DUv2kr4QVkddOE4clqFno4gAO79G-Ew"/>
          <p:cNvPicPr>
            <a:picLocks noChangeAspect="1" noChangeArrowheads="1"/>
          </p:cNvPicPr>
          <p:nvPr/>
        </p:nvPicPr>
        <p:blipFill>
          <a:blip r:embed="rId3" cstate="print"/>
          <a:srcRect l="8450" r="15503"/>
          <a:stretch>
            <a:fillRect/>
          </a:stretch>
        </p:blipFill>
        <p:spPr bwMode="auto">
          <a:xfrm>
            <a:off x="7100486" y="5132293"/>
            <a:ext cx="1555372" cy="1152128"/>
          </a:xfrm>
          <a:prstGeom prst="rect">
            <a:avLst/>
          </a:prstGeom>
          <a:noFill/>
          <a:scene3d>
            <a:camera prst="orthographicFront"/>
            <a:lightRig rig="threePt" dir="t"/>
          </a:scene3d>
          <a:sp3d>
            <a:bevelT/>
          </a:sp3d>
        </p:spPr>
      </p:pic>
      <p:sp>
        <p:nvSpPr>
          <p:cNvPr id="29" name="TextBox 28"/>
          <p:cNvSpPr txBox="1"/>
          <p:nvPr/>
        </p:nvSpPr>
        <p:spPr>
          <a:xfrm>
            <a:off x="1539578" y="5694218"/>
            <a:ext cx="1656223" cy="461665"/>
          </a:xfrm>
          <a:prstGeom prst="rect">
            <a:avLst/>
          </a:prstGeom>
          <a:solidFill>
            <a:schemeClr val="bg1">
              <a:lumMod val="75000"/>
              <a:alpha val="74118"/>
            </a:schemeClr>
          </a:solidFill>
          <a:ln w="12700">
            <a:solidFill>
              <a:schemeClr val="tx1"/>
            </a:solidFill>
          </a:ln>
          <a:scene3d>
            <a:camera prst="orthographicFront"/>
            <a:lightRig rig="threePt" dir="t"/>
          </a:scene3d>
          <a:sp3d>
            <a:bevelT/>
          </a:sp3d>
        </p:spPr>
        <p:txBody>
          <a:bodyPr wrap="none" rtlCol="0">
            <a:spAutoFit/>
          </a:bodyPr>
          <a:lstStyle/>
          <a:p>
            <a:r>
              <a:rPr lang="en-US" sz="2400" b="1" dirty="0" smtClean="0">
                <a:latin typeface="+mj-lt"/>
              </a:rPr>
              <a:t>Strategize</a:t>
            </a:r>
            <a:endParaRPr lang="en-US" sz="2400" b="1" dirty="0">
              <a:latin typeface="+mj-lt"/>
            </a:endParaRPr>
          </a:p>
        </p:txBody>
      </p:sp>
      <p:sp>
        <p:nvSpPr>
          <p:cNvPr id="30" name="TextBox 29"/>
          <p:cNvSpPr txBox="1"/>
          <p:nvPr/>
        </p:nvSpPr>
        <p:spPr>
          <a:xfrm>
            <a:off x="5956407" y="1482776"/>
            <a:ext cx="2220480" cy="461665"/>
          </a:xfrm>
          <a:prstGeom prst="rect">
            <a:avLst/>
          </a:prstGeom>
          <a:solidFill>
            <a:schemeClr val="bg1">
              <a:lumMod val="75000"/>
              <a:alpha val="74118"/>
            </a:schemeClr>
          </a:solidFill>
          <a:ln w="12700">
            <a:solidFill>
              <a:schemeClr val="tx1"/>
            </a:solidFill>
          </a:ln>
          <a:scene3d>
            <a:camera prst="orthographicFront"/>
            <a:lightRig rig="threePt" dir="t"/>
          </a:scene3d>
          <a:sp3d>
            <a:bevelT/>
          </a:sp3d>
        </p:spPr>
        <p:txBody>
          <a:bodyPr wrap="none" rtlCol="0">
            <a:spAutoFit/>
          </a:bodyPr>
          <a:lstStyle/>
          <a:p>
            <a:r>
              <a:rPr lang="en-US" sz="2400" b="1" dirty="0" smtClean="0">
                <a:latin typeface="+mj-lt"/>
              </a:rPr>
              <a:t>Communicate</a:t>
            </a:r>
            <a:endParaRPr lang="en-US" sz="2400" b="1" dirty="0">
              <a:latin typeface="+mj-lt"/>
            </a:endParaRPr>
          </a:p>
        </p:txBody>
      </p:sp>
    </p:spTree>
    <p:extLst>
      <p:ext uri="{BB962C8B-B14F-4D97-AF65-F5344CB8AC3E}">
        <p14:creationId xmlns:p14="http://schemas.microsoft.com/office/powerpoint/2010/main" val="4084004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469" y="381000"/>
            <a:ext cx="8534400" cy="758952"/>
          </a:xfrm>
        </p:spPr>
        <p:txBody>
          <a:bodyPr>
            <a:normAutofit fontScale="90000"/>
          </a:bodyPr>
          <a:lstStyle/>
          <a:p>
            <a:r>
              <a:rPr lang="en-US" dirty="0" smtClean="0"/>
              <a:t>Communicating with the Public</a:t>
            </a:r>
            <a:br>
              <a:rPr lang="en-US" dirty="0" smtClean="0"/>
            </a:br>
            <a:r>
              <a:rPr lang="en-US" dirty="0" smtClean="0"/>
              <a:t>10 Questions to Ask</a:t>
            </a:r>
            <a:endParaRPr lang="en-US" dirty="0"/>
          </a:p>
        </p:txBody>
      </p:sp>
      <p:sp>
        <p:nvSpPr>
          <p:cNvPr id="3" name="Content Placeholder 2"/>
          <p:cNvSpPr>
            <a:spLocks noGrp="1"/>
          </p:cNvSpPr>
          <p:nvPr>
            <p:ph sz="quarter" idx="1"/>
          </p:nvPr>
        </p:nvSpPr>
        <p:spPr/>
        <p:txBody>
          <a:bodyPr>
            <a:normAutofit lnSpcReduction="10000"/>
          </a:bodyPr>
          <a:lstStyle/>
          <a:p>
            <a:pPr marL="514350" lvl="0" indent="-514350">
              <a:buFont typeface="+mj-lt"/>
              <a:buAutoNum type="arabicPeriod"/>
            </a:pPr>
            <a:r>
              <a:rPr lang="en-GB" dirty="0">
                <a:solidFill>
                  <a:srgbClr val="002060"/>
                </a:solidFill>
                <a:latin typeface="+mj-lt"/>
              </a:rPr>
              <a:t>Why are we communicating? </a:t>
            </a:r>
          </a:p>
          <a:p>
            <a:pPr marL="514350" lvl="0" indent="-514350">
              <a:buFont typeface="+mj-lt"/>
              <a:buAutoNum type="arabicPeriod"/>
            </a:pPr>
            <a:r>
              <a:rPr lang="en-GB" dirty="0">
                <a:solidFill>
                  <a:srgbClr val="002060"/>
                </a:solidFill>
                <a:latin typeface="+mj-lt"/>
              </a:rPr>
              <a:t>Who is our audience? </a:t>
            </a:r>
          </a:p>
          <a:p>
            <a:pPr marL="514350" lvl="0" indent="-514350">
              <a:buFont typeface="+mj-lt"/>
              <a:buAutoNum type="arabicPeriod"/>
            </a:pPr>
            <a:r>
              <a:rPr lang="en-GB" dirty="0">
                <a:solidFill>
                  <a:srgbClr val="002060"/>
                </a:solidFill>
                <a:latin typeface="+mj-lt"/>
              </a:rPr>
              <a:t>What do our audiences want to know? </a:t>
            </a:r>
          </a:p>
          <a:p>
            <a:pPr marL="514350" lvl="0" indent="-514350">
              <a:buFont typeface="+mj-lt"/>
              <a:buAutoNum type="arabicPeriod"/>
            </a:pPr>
            <a:r>
              <a:rPr lang="en-GB" dirty="0">
                <a:solidFill>
                  <a:srgbClr val="002060"/>
                </a:solidFill>
                <a:latin typeface="+mj-lt"/>
              </a:rPr>
              <a:t>What do we want to get across? </a:t>
            </a:r>
          </a:p>
          <a:p>
            <a:pPr marL="514350" lvl="0" indent="-514350">
              <a:buFont typeface="+mj-lt"/>
              <a:buAutoNum type="arabicPeriod"/>
            </a:pPr>
            <a:r>
              <a:rPr lang="en-GB" dirty="0">
                <a:solidFill>
                  <a:srgbClr val="002060"/>
                </a:solidFill>
                <a:latin typeface="+mj-lt"/>
              </a:rPr>
              <a:t>How will we communicate? </a:t>
            </a:r>
          </a:p>
          <a:p>
            <a:pPr marL="514350" lvl="0" indent="-514350">
              <a:buFont typeface="+mj-lt"/>
              <a:buAutoNum type="arabicPeriod"/>
            </a:pPr>
            <a:r>
              <a:rPr lang="en-GB" dirty="0">
                <a:solidFill>
                  <a:srgbClr val="002060"/>
                </a:solidFill>
                <a:latin typeface="+mj-lt"/>
              </a:rPr>
              <a:t>How will we listen? </a:t>
            </a:r>
          </a:p>
          <a:p>
            <a:pPr marL="514350" lvl="0" indent="-514350">
              <a:buFont typeface="+mj-lt"/>
              <a:buAutoNum type="arabicPeriod"/>
            </a:pPr>
            <a:r>
              <a:rPr lang="en-GB" dirty="0">
                <a:solidFill>
                  <a:srgbClr val="002060"/>
                </a:solidFill>
                <a:latin typeface="+mj-lt"/>
              </a:rPr>
              <a:t>How will we respond? </a:t>
            </a:r>
          </a:p>
          <a:p>
            <a:pPr marL="514350" lvl="0" indent="-514350">
              <a:buFont typeface="+mj-lt"/>
              <a:buAutoNum type="arabicPeriod"/>
            </a:pPr>
            <a:r>
              <a:rPr lang="en-GB" dirty="0">
                <a:solidFill>
                  <a:srgbClr val="002060"/>
                </a:solidFill>
                <a:latin typeface="+mj-lt"/>
              </a:rPr>
              <a:t>Who will carry out the plans? When? </a:t>
            </a:r>
          </a:p>
          <a:p>
            <a:pPr marL="514350" lvl="0" indent="-514350">
              <a:buFont typeface="+mj-lt"/>
              <a:buAutoNum type="arabicPeriod"/>
            </a:pPr>
            <a:r>
              <a:rPr lang="en-GB" dirty="0">
                <a:solidFill>
                  <a:srgbClr val="002060"/>
                </a:solidFill>
                <a:latin typeface="+mj-lt"/>
              </a:rPr>
              <a:t>What problems or barriers have we planned for? </a:t>
            </a:r>
          </a:p>
          <a:p>
            <a:pPr marL="514350" lvl="0" indent="-514350">
              <a:buFont typeface="+mj-lt"/>
              <a:buAutoNum type="arabicPeriod"/>
            </a:pPr>
            <a:r>
              <a:rPr lang="en-GB" dirty="0">
                <a:solidFill>
                  <a:srgbClr val="002060"/>
                </a:solidFill>
                <a:latin typeface="+mj-lt"/>
              </a:rPr>
              <a:t>Have we succeeded? </a:t>
            </a:r>
          </a:p>
          <a:p>
            <a:pPr marL="0" indent="0">
              <a:buNone/>
            </a:pPr>
            <a:endParaRPr lang="en-US" dirty="0">
              <a:latin typeface="+mj-lt"/>
            </a:endParaRPr>
          </a:p>
        </p:txBody>
      </p:sp>
    </p:spTree>
    <p:extLst>
      <p:ext uri="{BB962C8B-B14F-4D97-AF65-F5344CB8AC3E}">
        <p14:creationId xmlns:p14="http://schemas.microsoft.com/office/powerpoint/2010/main" val="3776248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Contrasting Attitudes</a:t>
            </a:r>
            <a:endParaRPr lang="en-US" dirty="0"/>
          </a:p>
        </p:txBody>
      </p:sp>
      <p:pic>
        <p:nvPicPr>
          <p:cNvPr id="4098" name="Picture 2" descr="http://www.sci.unal.edu.co/img/revistas/inno/v24n53/v24n53a15im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164" y="1676400"/>
            <a:ext cx="314049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www.grandstadium.tv/LandingPages/Includes/Images/kspn/healthy-350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270766"/>
            <a:ext cx="3570578" cy="26728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038600" y="3270738"/>
            <a:ext cx="579119" cy="400110"/>
          </a:xfrm>
          <a:prstGeom prst="rect">
            <a:avLst/>
          </a:prstGeom>
          <a:noFill/>
        </p:spPr>
        <p:txBody>
          <a:bodyPr wrap="square" rtlCol="0">
            <a:spAutoFit/>
          </a:bodyPr>
          <a:lstStyle/>
          <a:p>
            <a:r>
              <a:rPr lang="en-US" sz="2000" dirty="0" smtClean="0">
                <a:solidFill>
                  <a:srgbClr val="990033"/>
                </a:solidFill>
              </a:rPr>
              <a:t>VS</a:t>
            </a:r>
            <a:endParaRPr lang="en-US" sz="2000" dirty="0">
              <a:solidFill>
                <a:srgbClr val="990033"/>
              </a:solidFill>
            </a:endParaRPr>
          </a:p>
        </p:txBody>
      </p:sp>
    </p:spTree>
    <p:extLst>
      <p:ext uri="{BB962C8B-B14F-4D97-AF65-F5344CB8AC3E}">
        <p14:creationId xmlns:p14="http://schemas.microsoft.com/office/powerpoint/2010/main" val="3502507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Context Affects Risk Communication</a:t>
            </a:r>
            <a:endParaRPr lang="en-US" sz="2800" dirty="0"/>
          </a:p>
        </p:txBody>
      </p:sp>
      <p:sp>
        <p:nvSpPr>
          <p:cNvPr id="3" name="Content Placeholder 2"/>
          <p:cNvSpPr>
            <a:spLocks noGrp="1"/>
          </p:cNvSpPr>
          <p:nvPr>
            <p:ph sz="quarter" idx="1"/>
          </p:nvPr>
        </p:nvSpPr>
        <p:spPr/>
        <p:txBody>
          <a:bodyPr>
            <a:normAutofit/>
          </a:bodyPr>
          <a:lstStyle/>
          <a:p>
            <a:pPr>
              <a:buFont typeface="Wingdings" pitchFamily="2" charset="2"/>
              <a:buChar char="§"/>
            </a:pPr>
            <a:r>
              <a:rPr lang="en-US" b="1" dirty="0">
                <a:solidFill>
                  <a:srgbClr val="002060"/>
                </a:solidFill>
                <a:latin typeface="+mj-lt"/>
              </a:rPr>
              <a:t>Personal context </a:t>
            </a:r>
            <a:r>
              <a:rPr lang="en-US" dirty="0">
                <a:solidFill>
                  <a:srgbClr val="002060"/>
                </a:solidFill>
                <a:latin typeface="+mj-lt"/>
              </a:rPr>
              <a:t>– education, knowledge and experience, age, language spoken/read, cultural norms, geography</a:t>
            </a:r>
          </a:p>
          <a:p>
            <a:pPr>
              <a:buFont typeface="Wingdings" pitchFamily="2" charset="2"/>
              <a:buChar char="§"/>
            </a:pPr>
            <a:r>
              <a:rPr lang="en-US" b="1" dirty="0">
                <a:solidFill>
                  <a:srgbClr val="002060"/>
                </a:solidFill>
                <a:latin typeface="+mj-lt"/>
              </a:rPr>
              <a:t>Type of emergency </a:t>
            </a:r>
            <a:r>
              <a:rPr lang="en-US" dirty="0">
                <a:solidFill>
                  <a:srgbClr val="002060"/>
                </a:solidFill>
                <a:latin typeface="+mj-lt"/>
              </a:rPr>
              <a:t>– voluntary/involuntary, controlled by self/others, familiar/exotic, natural/manmade, statistical/anecdotal, fair/unfair, generated by trusted/untrusted institution</a:t>
            </a:r>
          </a:p>
          <a:p>
            <a:pPr>
              <a:buFont typeface="Wingdings" pitchFamily="2" charset="2"/>
              <a:buChar char="§"/>
            </a:pPr>
            <a:r>
              <a:rPr lang="en-US" b="1" dirty="0">
                <a:solidFill>
                  <a:srgbClr val="002060"/>
                </a:solidFill>
                <a:latin typeface="+mj-lt"/>
              </a:rPr>
              <a:t>Surrounding events </a:t>
            </a:r>
            <a:r>
              <a:rPr lang="en-US" dirty="0">
                <a:solidFill>
                  <a:srgbClr val="002060"/>
                </a:solidFill>
                <a:latin typeface="+mj-lt"/>
              </a:rPr>
              <a:t>– outbreak stage, uncertainty, misinformation/misconception, trust/mistrust, spokesperson</a:t>
            </a:r>
          </a:p>
          <a:p>
            <a:endParaRPr lang="en-US" dirty="0">
              <a:latin typeface="+mj-lt"/>
            </a:endParaRPr>
          </a:p>
        </p:txBody>
      </p:sp>
    </p:spTree>
    <p:extLst>
      <p:ext uri="{BB962C8B-B14F-4D97-AF65-F5344CB8AC3E}">
        <p14:creationId xmlns:p14="http://schemas.microsoft.com/office/powerpoint/2010/main" val="896840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Ebola Outbreak 2013</a:t>
            </a:r>
            <a:endParaRPr lang="en-US" dirty="0"/>
          </a:p>
        </p:txBody>
      </p:sp>
      <p:pic>
        <p:nvPicPr>
          <p:cNvPr id="4" name="Picture 2" descr="Distribution map showing districts and cities reporting suspect cases of Ebola"/>
          <p:cNvPicPr>
            <a:picLocks noChangeAspect="1" noChangeArrowheads="1"/>
          </p:cNvPicPr>
          <p:nvPr/>
        </p:nvPicPr>
        <p:blipFill>
          <a:blip r:embed="rId2" cstate="print"/>
          <a:srcRect/>
          <a:stretch>
            <a:fillRect/>
          </a:stretch>
        </p:blipFill>
        <p:spPr bwMode="auto">
          <a:xfrm>
            <a:off x="251520" y="2636912"/>
            <a:ext cx="4086168" cy="3168352"/>
          </a:xfrm>
          <a:prstGeom prst="rect">
            <a:avLst/>
          </a:prstGeom>
          <a:noFill/>
          <a:scene3d>
            <a:camera prst="orthographicFront"/>
            <a:lightRig rig="threePt" dir="t"/>
          </a:scene3d>
          <a:sp3d>
            <a:bevelT/>
          </a:sp3d>
        </p:spPr>
      </p:pic>
      <p:pic>
        <p:nvPicPr>
          <p:cNvPr id="5" name="Picture 4" descr="Stopping the Ebola Outbreak Infographic"/>
          <p:cNvPicPr>
            <a:picLocks noChangeAspect="1" noChangeArrowheads="1"/>
          </p:cNvPicPr>
          <p:nvPr/>
        </p:nvPicPr>
        <p:blipFill>
          <a:blip r:embed="rId3" cstate="print"/>
          <a:srcRect/>
          <a:stretch>
            <a:fillRect/>
          </a:stretch>
        </p:blipFill>
        <p:spPr bwMode="auto">
          <a:xfrm>
            <a:off x="4572000" y="1988840"/>
            <a:ext cx="4286250" cy="4286250"/>
          </a:xfrm>
          <a:prstGeom prst="rect">
            <a:avLst/>
          </a:prstGeom>
          <a:noFill/>
          <a:scene3d>
            <a:camera prst="orthographicFront"/>
            <a:lightRig rig="threePt" dir="t"/>
          </a:scene3d>
          <a:sp3d>
            <a:bevelT/>
          </a:sp3d>
        </p:spPr>
      </p:pic>
      <p:sp>
        <p:nvSpPr>
          <p:cNvPr id="6" name="Rectangle 5"/>
          <p:cNvSpPr/>
          <p:nvPr/>
        </p:nvSpPr>
        <p:spPr>
          <a:xfrm>
            <a:off x="251520" y="1489937"/>
            <a:ext cx="4572000" cy="646331"/>
          </a:xfrm>
          <a:prstGeom prst="rect">
            <a:avLst/>
          </a:prstGeom>
        </p:spPr>
        <p:txBody>
          <a:bodyPr>
            <a:spAutoFit/>
          </a:bodyPr>
          <a:lstStyle/>
          <a:p>
            <a:r>
              <a:rPr lang="en-US" b="1" dirty="0">
                <a:latin typeface="+mj-lt"/>
              </a:rPr>
              <a:t>Until </a:t>
            </a:r>
            <a:r>
              <a:rPr lang="en-US" b="1" dirty="0" smtClean="0">
                <a:latin typeface="+mj-lt"/>
              </a:rPr>
              <a:t>13 Sept. 2015, 11,306 Deaths </a:t>
            </a:r>
            <a:r>
              <a:rPr lang="en-US" b="1" dirty="0">
                <a:latin typeface="+mj-lt"/>
              </a:rPr>
              <a:t>– </a:t>
            </a:r>
            <a:r>
              <a:rPr lang="en-US" b="1" dirty="0" smtClean="0">
                <a:latin typeface="+mj-lt"/>
              </a:rPr>
              <a:t>28,256 Diagnosed </a:t>
            </a:r>
            <a:r>
              <a:rPr lang="en-US" b="1" dirty="0">
                <a:latin typeface="+mj-lt"/>
              </a:rPr>
              <a:t>with Ebola </a:t>
            </a:r>
            <a:endParaRPr lang="en-US" dirty="0">
              <a:latin typeface="+mj-lt"/>
            </a:endParaRPr>
          </a:p>
        </p:txBody>
      </p:sp>
    </p:spTree>
    <p:extLst>
      <p:ext uri="{BB962C8B-B14F-4D97-AF65-F5344CB8AC3E}">
        <p14:creationId xmlns:p14="http://schemas.microsoft.com/office/powerpoint/2010/main" val="3706215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Sensationalized Misinformation</a:t>
            </a:r>
            <a:endParaRPr lang="en-US" dirty="0"/>
          </a:p>
        </p:txBody>
      </p:sp>
      <p:pic>
        <p:nvPicPr>
          <p:cNvPr id="4" name="Picture 3" descr="How The Hot Zone Created the Worst Myths About Ebola"/>
          <p:cNvPicPr/>
          <p:nvPr/>
        </p:nvPicPr>
        <p:blipFill>
          <a:blip r:embed="rId2" cstate="print"/>
          <a:srcRect/>
          <a:stretch>
            <a:fillRect/>
          </a:stretch>
        </p:blipFill>
        <p:spPr bwMode="auto">
          <a:xfrm>
            <a:off x="838200" y="1905000"/>
            <a:ext cx="2889388" cy="4268587"/>
          </a:xfrm>
          <a:prstGeom prst="rect">
            <a:avLst/>
          </a:prstGeom>
          <a:noFill/>
          <a:ln w="9525">
            <a:noFill/>
            <a:miter lim="800000"/>
            <a:headEnd/>
            <a:tailEnd/>
          </a:ln>
          <a:scene3d>
            <a:camera prst="orthographicFront"/>
            <a:lightRig rig="threePt" dir="t"/>
          </a:scene3d>
          <a:sp3d>
            <a:bevelT/>
          </a:sp3d>
        </p:spPr>
      </p:pic>
      <p:sp>
        <p:nvSpPr>
          <p:cNvPr id="5" name="TextBox 4"/>
          <p:cNvSpPr txBox="1"/>
          <p:nvPr/>
        </p:nvSpPr>
        <p:spPr>
          <a:xfrm>
            <a:off x="4419600" y="2438400"/>
            <a:ext cx="4247804" cy="2062103"/>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3200" dirty="0" smtClean="0">
                <a:solidFill>
                  <a:srgbClr val="002060"/>
                </a:solidFill>
                <a:latin typeface="+mj-lt"/>
              </a:rPr>
              <a:t>The Hot Zone: The Terrifying True Story of the Origins of the Ebola Virus</a:t>
            </a:r>
            <a:endParaRPr lang="en-US" sz="3200" dirty="0">
              <a:solidFill>
                <a:srgbClr val="002060"/>
              </a:solidFill>
              <a:latin typeface="+mj-lt"/>
            </a:endParaRPr>
          </a:p>
        </p:txBody>
      </p:sp>
    </p:spTree>
    <p:extLst>
      <p:ext uri="{BB962C8B-B14F-4D97-AF65-F5344CB8AC3E}">
        <p14:creationId xmlns:p14="http://schemas.microsoft.com/office/powerpoint/2010/main" val="3883129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Reaction</a:t>
            </a:r>
            <a:endParaRPr lang="en-US" dirty="0"/>
          </a:p>
        </p:txBody>
      </p:sp>
      <p:sp>
        <p:nvSpPr>
          <p:cNvPr id="4" name="TextBox 3"/>
          <p:cNvSpPr txBox="1"/>
          <p:nvPr/>
        </p:nvSpPr>
        <p:spPr>
          <a:xfrm>
            <a:off x="781395" y="1620981"/>
            <a:ext cx="6799811" cy="2185214"/>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2800" b="1" dirty="0" smtClean="0">
                <a:solidFill>
                  <a:srgbClr val="002060"/>
                </a:solidFill>
              </a:rPr>
              <a:t>“Maine school board puts teacher on leave after she traveled to Dallas”</a:t>
            </a:r>
          </a:p>
          <a:p>
            <a:pPr algn="ctr"/>
            <a:r>
              <a:rPr lang="en-US" sz="2000" dirty="0" smtClean="0">
                <a:solidFill>
                  <a:srgbClr val="002060"/>
                </a:solidFill>
              </a:rPr>
              <a:t>The teacher, who has not been named, attended a conference 10 miles from the hospital where Ebola patients have received care.</a:t>
            </a:r>
          </a:p>
          <a:p>
            <a:endParaRPr lang="en-US" sz="2000" dirty="0"/>
          </a:p>
        </p:txBody>
      </p:sp>
      <p:pic>
        <p:nvPicPr>
          <p:cNvPr id="5" name="Picture 4" descr="Nurse Kaci Hickox (right) and her boyfriend, Ted Wilbur, were followed by a Maine State Trooper as they rode bikes on a trail near her home in Fort Kent on Thursday."/>
          <p:cNvPicPr/>
          <p:nvPr/>
        </p:nvPicPr>
        <p:blipFill>
          <a:blip r:embed="rId2" cstate="print"/>
          <a:srcRect/>
          <a:stretch>
            <a:fillRect/>
          </a:stretch>
        </p:blipFill>
        <p:spPr bwMode="auto">
          <a:xfrm>
            <a:off x="6102579" y="4173682"/>
            <a:ext cx="2600845" cy="1961111"/>
          </a:xfrm>
          <a:prstGeom prst="rect">
            <a:avLst/>
          </a:prstGeom>
          <a:solidFill>
            <a:schemeClr val="accent1">
              <a:lumMod val="20000"/>
              <a:lumOff val="80000"/>
            </a:schemeClr>
          </a:solidFill>
          <a:ln w="12700">
            <a:solidFill>
              <a:schemeClr val="tx1"/>
            </a:solidFill>
            <a:miter lim="800000"/>
            <a:headEnd/>
            <a:tailEnd/>
          </a:ln>
          <a:scene3d>
            <a:camera prst="orthographicFront"/>
            <a:lightRig rig="threePt" dir="t"/>
          </a:scene3d>
          <a:sp3d>
            <a:bevelT/>
          </a:sp3d>
        </p:spPr>
      </p:pic>
      <p:sp>
        <p:nvSpPr>
          <p:cNvPr id="6" name="TextBox 5"/>
          <p:cNvSpPr txBox="1"/>
          <p:nvPr/>
        </p:nvSpPr>
        <p:spPr>
          <a:xfrm>
            <a:off x="731521" y="4246525"/>
            <a:ext cx="5112327" cy="1692771"/>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2800" b="1" dirty="0" smtClean="0">
                <a:solidFill>
                  <a:srgbClr val="002060"/>
                </a:solidFill>
              </a:rPr>
              <a:t>“Maine nurse defies state’s voluntary Ebola quarantine”</a:t>
            </a:r>
          </a:p>
          <a:p>
            <a:pPr algn="ctr"/>
            <a:r>
              <a:rPr lang="en-US" sz="1600" dirty="0" smtClean="0">
                <a:solidFill>
                  <a:srgbClr val="002060"/>
                </a:solidFill>
              </a:rPr>
              <a:t>‘‘I’m not willing to stand here and let my civil rights be violated when it’s not science-based,’’</a:t>
            </a:r>
          </a:p>
          <a:p>
            <a:pPr algn="ctr"/>
            <a:endParaRPr lang="en-US" sz="1600" dirty="0">
              <a:solidFill>
                <a:srgbClr val="002060"/>
              </a:solidFill>
            </a:endParaRPr>
          </a:p>
        </p:txBody>
      </p:sp>
    </p:spTree>
    <p:extLst>
      <p:ext uri="{BB962C8B-B14F-4D97-AF65-F5344CB8AC3E}">
        <p14:creationId xmlns:p14="http://schemas.microsoft.com/office/powerpoint/2010/main" val="240334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976" y="387237"/>
            <a:ext cx="7242048" cy="758952"/>
          </a:xfrm>
        </p:spPr>
        <p:txBody>
          <a:bodyPr>
            <a:normAutofit fontScale="90000"/>
          </a:bodyPr>
          <a:lstStyle/>
          <a:p>
            <a:r>
              <a:rPr lang="en-US" sz="2800" b="1" dirty="0"/>
              <a:t>Digital Technology to Spread Good Information</a:t>
            </a:r>
            <a:endParaRPr lang="en-US" sz="2800" dirty="0"/>
          </a:p>
        </p:txBody>
      </p:sp>
      <p:pic>
        <p:nvPicPr>
          <p:cNvPr id="4" name="Picture 3" descr="Communication plays an important role in responding to global health outbreaks. Here CDC’s Dr. Pierre Rollin answers media questions about Ebola as part of CDC’s team deployed to Guinea.  U.S. Ambassador to Guinea, Alexander Mark Laskaris, is to Dr. Rollin’s left."/>
          <p:cNvPicPr/>
          <p:nvPr/>
        </p:nvPicPr>
        <p:blipFill>
          <a:blip r:embed="rId2" cstate="print"/>
          <a:srcRect/>
          <a:stretch>
            <a:fillRect/>
          </a:stretch>
        </p:blipFill>
        <p:spPr bwMode="auto">
          <a:xfrm>
            <a:off x="645793" y="1548008"/>
            <a:ext cx="3926207" cy="2575105"/>
          </a:xfrm>
          <a:prstGeom prst="rect">
            <a:avLst/>
          </a:prstGeom>
          <a:noFill/>
          <a:ln w="9525">
            <a:noFill/>
            <a:miter lim="800000"/>
            <a:headEnd/>
            <a:tailEnd/>
          </a:ln>
          <a:scene3d>
            <a:camera prst="orthographicFront"/>
            <a:lightRig rig="threePt" dir="t"/>
          </a:scene3d>
          <a:sp3d>
            <a:bevelT/>
          </a:sp3d>
        </p:spPr>
      </p:pic>
      <p:sp>
        <p:nvSpPr>
          <p:cNvPr id="5" name="TextBox 4"/>
          <p:cNvSpPr txBox="1"/>
          <p:nvPr/>
        </p:nvSpPr>
        <p:spPr>
          <a:xfrm>
            <a:off x="382385" y="4380806"/>
            <a:ext cx="4189615" cy="1200329"/>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2400" dirty="0" smtClean="0">
                <a:solidFill>
                  <a:srgbClr val="002060"/>
                </a:solidFill>
                <a:latin typeface="+mj-lt"/>
              </a:rPr>
              <a:t>CDC’s </a:t>
            </a:r>
            <a:r>
              <a:rPr lang="en-US" sz="2400" b="1" dirty="0" smtClean="0">
                <a:solidFill>
                  <a:srgbClr val="002060"/>
                </a:solidFill>
                <a:latin typeface="+mj-lt"/>
              </a:rPr>
              <a:t>Dr. Pierre Rollin </a:t>
            </a:r>
            <a:r>
              <a:rPr lang="en-US" sz="2400" dirty="0" smtClean="0">
                <a:solidFill>
                  <a:srgbClr val="002060"/>
                </a:solidFill>
                <a:latin typeface="+mj-lt"/>
              </a:rPr>
              <a:t>answers media questions about Ebola in Guinea</a:t>
            </a:r>
            <a:endParaRPr lang="en-US" sz="2400" dirty="0">
              <a:solidFill>
                <a:srgbClr val="002060"/>
              </a:solidFill>
              <a:latin typeface="+mj-lt"/>
            </a:endParaRPr>
          </a:p>
        </p:txBody>
      </p:sp>
      <p:sp>
        <p:nvSpPr>
          <p:cNvPr id="6" name="TextBox 5"/>
          <p:cNvSpPr txBox="1"/>
          <p:nvPr/>
        </p:nvSpPr>
        <p:spPr>
          <a:xfrm>
            <a:off x="4896197" y="1720840"/>
            <a:ext cx="3582784" cy="3416320"/>
          </a:xfrm>
          <a:prstGeom prst="rect">
            <a:avLst/>
          </a:prstGeom>
          <a:solidFill>
            <a:schemeClr val="accent1">
              <a:lumMod val="20000"/>
              <a:lumOff val="80000"/>
            </a:schemeClr>
          </a:solidFill>
          <a:ln w="12700">
            <a:solidFill>
              <a:schemeClr val="tx1"/>
            </a:solidFill>
          </a:ln>
          <a:scene3d>
            <a:camera prst="orthographicFront"/>
            <a:lightRig rig="threePt" dir="t"/>
          </a:scene3d>
          <a:sp3d>
            <a:bevelT/>
          </a:sp3d>
        </p:spPr>
        <p:txBody>
          <a:bodyPr wrap="square" rtlCol="0">
            <a:spAutoFit/>
          </a:bodyPr>
          <a:lstStyle/>
          <a:p>
            <a:pPr algn="ctr"/>
            <a:r>
              <a:rPr lang="en-US" sz="2400" b="1" dirty="0" smtClean="0">
                <a:solidFill>
                  <a:srgbClr val="002060"/>
                </a:solidFill>
                <a:latin typeface="+mj-lt"/>
              </a:rPr>
              <a:t>Craig Manning </a:t>
            </a:r>
            <a:r>
              <a:rPr lang="en-US" sz="2400" dirty="0" smtClean="0">
                <a:solidFill>
                  <a:srgbClr val="002060"/>
                </a:solidFill>
                <a:latin typeface="+mj-lt"/>
              </a:rPr>
              <a:t>edited Rollin’s presentation at the Embassy into 10 broadcast-ready, 30-second segments. He loaded them onto thumb drives and began distributing them to local radio stations</a:t>
            </a:r>
            <a:r>
              <a:rPr lang="en-US" sz="2400" dirty="0" smtClean="0">
                <a:latin typeface="+mj-lt"/>
              </a:rPr>
              <a:t>.</a:t>
            </a:r>
            <a:endParaRPr lang="en-US" sz="2400" dirty="0">
              <a:latin typeface="+mj-lt"/>
            </a:endParaRPr>
          </a:p>
        </p:txBody>
      </p:sp>
      <p:pic>
        <p:nvPicPr>
          <p:cNvPr id="7" name="Picture 2" descr="https://images-na.ssl-images-amazon.com/images/G/01/srrichar/flashdrive_bg_flash1.jpg"/>
          <p:cNvPicPr>
            <a:picLocks noChangeAspect="1" noChangeArrowheads="1"/>
          </p:cNvPicPr>
          <p:nvPr/>
        </p:nvPicPr>
        <p:blipFill>
          <a:blip r:embed="rId3" cstate="print"/>
          <a:srcRect/>
          <a:stretch>
            <a:fillRect/>
          </a:stretch>
        </p:blipFill>
        <p:spPr bwMode="auto">
          <a:xfrm>
            <a:off x="6248400" y="5253153"/>
            <a:ext cx="1389610" cy="987203"/>
          </a:xfrm>
          <a:prstGeom prst="rect">
            <a:avLst/>
          </a:prstGeom>
          <a:noFill/>
        </p:spPr>
      </p:pic>
    </p:spTree>
    <p:extLst>
      <p:ext uri="{BB962C8B-B14F-4D97-AF65-F5344CB8AC3E}">
        <p14:creationId xmlns:p14="http://schemas.microsoft.com/office/powerpoint/2010/main" val="1522459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807" y="444617"/>
            <a:ext cx="8534400" cy="758952"/>
          </a:xfrm>
        </p:spPr>
        <p:txBody>
          <a:bodyPr>
            <a:normAutofit fontScale="90000"/>
          </a:bodyPr>
          <a:lstStyle/>
          <a:p>
            <a:r>
              <a:rPr lang="en-US" sz="3200" dirty="0" smtClean="0"/>
              <a:t>Sampling of Lessons </a:t>
            </a:r>
            <a:r>
              <a:rPr lang="en-US" sz="3200" dirty="0" smtClean="0"/>
              <a:t>Learned</a:t>
            </a:r>
            <a:br>
              <a:rPr lang="en-US" sz="3200" dirty="0" smtClean="0"/>
            </a:br>
            <a:r>
              <a:rPr lang="en-US" sz="3200" dirty="0" smtClean="0"/>
              <a:t>in Africa</a:t>
            </a:r>
            <a:endParaRPr lang="en-US" sz="3200" dirty="0"/>
          </a:p>
        </p:txBody>
      </p:sp>
      <p:sp>
        <p:nvSpPr>
          <p:cNvPr id="3" name="Content Placeholder 2"/>
          <p:cNvSpPr>
            <a:spLocks noGrp="1"/>
          </p:cNvSpPr>
          <p:nvPr>
            <p:ph idx="1"/>
          </p:nvPr>
        </p:nvSpPr>
        <p:spPr>
          <a:xfrm>
            <a:off x="457200" y="1525201"/>
            <a:ext cx="8229600" cy="4525963"/>
          </a:xfrm>
        </p:spPr>
        <p:txBody>
          <a:bodyPr>
            <a:noAutofit/>
          </a:bodyPr>
          <a:lstStyle/>
          <a:p>
            <a:r>
              <a:rPr lang="en-US" sz="2200" dirty="0" smtClean="0"/>
              <a:t>Impact of </a:t>
            </a:r>
            <a:r>
              <a:rPr lang="en-US" sz="2200" b="1" dirty="0" smtClean="0"/>
              <a:t>mobile messaging </a:t>
            </a:r>
            <a:r>
              <a:rPr lang="en-US" sz="2200" dirty="0" smtClean="0"/>
              <a:t>low due to lack of trust, illiteracy</a:t>
            </a:r>
          </a:p>
          <a:p>
            <a:r>
              <a:rPr lang="en-US" sz="2200" dirty="0" smtClean="0"/>
              <a:t>Sierra Leone posters </a:t>
            </a:r>
            <a:r>
              <a:rPr lang="en-US" sz="2200" b="1" dirty="0" smtClean="0"/>
              <a:t>too graphic </a:t>
            </a:r>
            <a:r>
              <a:rPr lang="en-US" sz="2200" dirty="0" smtClean="0"/>
              <a:t>for children</a:t>
            </a:r>
          </a:p>
          <a:p>
            <a:r>
              <a:rPr lang="en-US" sz="2200" b="1" dirty="0" smtClean="0"/>
              <a:t>Constant reinforcement </a:t>
            </a:r>
            <a:r>
              <a:rPr lang="en-US" sz="2200" dirty="0" smtClean="0"/>
              <a:t>of messages and frequent interaction with volunteers important</a:t>
            </a:r>
          </a:p>
          <a:p>
            <a:r>
              <a:rPr lang="en-US" sz="2200" dirty="0" smtClean="0"/>
              <a:t> Build trust by keeping victim </a:t>
            </a:r>
            <a:r>
              <a:rPr lang="en-US" sz="2200" b="1" dirty="0" smtClean="0"/>
              <a:t>friends and family </a:t>
            </a:r>
            <a:r>
              <a:rPr lang="en-US" sz="2200" dirty="0" smtClean="0"/>
              <a:t>in the loop</a:t>
            </a:r>
          </a:p>
          <a:p>
            <a:r>
              <a:rPr lang="en-US" sz="2200" b="1" dirty="0" smtClean="0"/>
              <a:t>Tailor </a:t>
            </a:r>
            <a:r>
              <a:rPr lang="en-US" sz="2200" dirty="0" smtClean="0"/>
              <a:t>message, e.g., “Don’t eat bush meat”, or credibility killed</a:t>
            </a:r>
          </a:p>
          <a:p>
            <a:r>
              <a:rPr lang="en-US" sz="2200" dirty="0" smtClean="0"/>
              <a:t>Get trusted </a:t>
            </a:r>
            <a:r>
              <a:rPr lang="en-US" sz="2200" b="1" dirty="0" smtClean="0"/>
              <a:t>community members </a:t>
            </a:r>
            <a:r>
              <a:rPr lang="en-US" sz="2200" dirty="0" smtClean="0"/>
              <a:t>to deliver message</a:t>
            </a:r>
          </a:p>
          <a:p>
            <a:r>
              <a:rPr lang="en-US" sz="2200" dirty="0" smtClean="0"/>
              <a:t>Radio spots need </a:t>
            </a:r>
            <a:r>
              <a:rPr lang="en-US" sz="2200" b="1" dirty="0" smtClean="0"/>
              <a:t>local</a:t>
            </a:r>
            <a:r>
              <a:rPr lang="en-US" sz="2200" dirty="0" smtClean="0"/>
              <a:t> content, not just packaged news</a:t>
            </a:r>
          </a:p>
          <a:p>
            <a:r>
              <a:rPr lang="en-US" sz="2200" dirty="0" smtClean="0"/>
              <a:t>Hard to get survivors to speak because of </a:t>
            </a:r>
            <a:r>
              <a:rPr lang="en-US" sz="2200" b="1" dirty="0" smtClean="0"/>
              <a:t>stigma</a:t>
            </a:r>
          </a:p>
        </p:txBody>
      </p:sp>
    </p:spTree>
    <p:extLst>
      <p:ext uri="{BB962C8B-B14F-4D97-AF65-F5344CB8AC3E}">
        <p14:creationId xmlns:p14="http://schemas.microsoft.com/office/powerpoint/2010/main" val="15035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6861048" cy="758952"/>
          </a:xfrm>
        </p:spPr>
        <p:txBody>
          <a:bodyPr>
            <a:normAutofit fontScale="90000"/>
          </a:bodyPr>
          <a:lstStyle/>
          <a:p>
            <a:r>
              <a:rPr lang="en-US" dirty="0" smtClean="0"/>
              <a:t>Education and Training for Risk Communication</a:t>
            </a:r>
            <a:endParaRPr lang="en-US" dirty="0"/>
          </a:p>
        </p:txBody>
      </p:sp>
      <p:sp>
        <p:nvSpPr>
          <p:cNvPr id="4" name="Content Placeholder 2"/>
          <p:cNvSpPr>
            <a:spLocks noGrp="1"/>
          </p:cNvSpPr>
          <p:nvPr>
            <p:ph idx="1"/>
          </p:nvPr>
        </p:nvSpPr>
        <p:spPr>
          <a:xfrm>
            <a:off x="358726" y="1867487"/>
            <a:ext cx="4771505" cy="3914335"/>
          </a:xfrm>
          <a:solidFill>
            <a:schemeClr val="accent1">
              <a:lumMod val="20000"/>
              <a:lumOff val="80000"/>
            </a:schemeClr>
          </a:solidFill>
          <a:ln w="12700">
            <a:solidFill>
              <a:schemeClr val="tx1"/>
            </a:solidFill>
          </a:ln>
          <a:scene3d>
            <a:camera prst="orthographicFront"/>
            <a:lightRig rig="threePt" dir="t"/>
          </a:scene3d>
          <a:sp3d>
            <a:bevelT/>
          </a:sp3d>
        </p:spPr>
        <p:txBody>
          <a:bodyPr>
            <a:normAutofit fontScale="85000" lnSpcReduction="20000"/>
          </a:bodyPr>
          <a:lstStyle/>
          <a:p>
            <a:pPr>
              <a:buFont typeface="Wingdings" pitchFamily="2" charset="2"/>
              <a:buChar char="§"/>
            </a:pPr>
            <a:r>
              <a:rPr lang="en-US" dirty="0" smtClean="0">
                <a:solidFill>
                  <a:srgbClr val="002060"/>
                </a:solidFill>
                <a:latin typeface="+mj-lt"/>
              </a:rPr>
              <a:t>Health professionals</a:t>
            </a:r>
          </a:p>
          <a:p>
            <a:pPr lvl="1">
              <a:buFont typeface="Wingdings" pitchFamily="2" charset="2"/>
              <a:buChar char="§"/>
            </a:pPr>
            <a:r>
              <a:rPr lang="en-US" dirty="0" smtClean="0">
                <a:solidFill>
                  <a:srgbClr val="002060"/>
                </a:solidFill>
                <a:latin typeface="+mj-lt"/>
              </a:rPr>
              <a:t>Science grounded</a:t>
            </a:r>
          </a:p>
          <a:p>
            <a:pPr lvl="1">
              <a:buFont typeface="Wingdings" pitchFamily="2" charset="2"/>
              <a:buChar char="§"/>
            </a:pPr>
            <a:r>
              <a:rPr lang="en-US" dirty="0" smtClean="0">
                <a:solidFill>
                  <a:srgbClr val="002060"/>
                </a:solidFill>
                <a:latin typeface="+mj-lt"/>
              </a:rPr>
              <a:t>Proper procedures</a:t>
            </a:r>
          </a:p>
          <a:p>
            <a:pPr lvl="1">
              <a:buFont typeface="Wingdings" pitchFamily="2" charset="2"/>
              <a:buChar char="§"/>
            </a:pPr>
            <a:r>
              <a:rPr lang="en-US" dirty="0" smtClean="0">
                <a:solidFill>
                  <a:srgbClr val="002060"/>
                </a:solidFill>
                <a:latin typeface="+mj-lt"/>
              </a:rPr>
              <a:t>Communicating with the public</a:t>
            </a:r>
          </a:p>
          <a:p>
            <a:pPr lvl="1">
              <a:buFont typeface="Wingdings" pitchFamily="2" charset="2"/>
              <a:buChar char="§"/>
            </a:pPr>
            <a:r>
              <a:rPr lang="en-US" dirty="0" smtClean="0">
                <a:solidFill>
                  <a:srgbClr val="002060"/>
                </a:solidFill>
                <a:latin typeface="+mj-lt"/>
              </a:rPr>
              <a:t>Research in risk communication</a:t>
            </a:r>
          </a:p>
          <a:p>
            <a:pPr>
              <a:buFont typeface="Wingdings" pitchFamily="2" charset="2"/>
              <a:buChar char="§"/>
            </a:pPr>
            <a:r>
              <a:rPr lang="en-US" dirty="0" smtClean="0">
                <a:solidFill>
                  <a:srgbClr val="002060"/>
                </a:solidFill>
                <a:latin typeface="+mj-lt"/>
              </a:rPr>
              <a:t>Authorities</a:t>
            </a:r>
          </a:p>
          <a:p>
            <a:pPr lvl="1">
              <a:buFont typeface="Wingdings" pitchFamily="2" charset="2"/>
              <a:buChar char="§"/>
            </a:pPr>
            <a:r>
              <a:rPr lang="en-US" dirty="0" smtClean="0">
                <a:solidFill>
                  <a:srgbClr val="002060"/>
                </a:solidFill>
                <a:latin typeface="+mj-lt"/>
              </a:rPr>
              <a:t>Science grounding</a:t>
            </a:r>
          </a:p>
          <a:p>
            <a:pPr lvl="1">
              <a:buFont typeface="Wingdings" pitchFamily="2" charset="2"/>
              <a:buChar char="§"/>
            </a:pPr>
            <a:r>
              <a:rPr lang="en-US" dirty="0" smtClean="0">
                <a:solidFill>
                  <a:srgbClr val="002060"/>
                </a:solidFill>
                <a:latin typeface="+mj-lt"/>
              </a:rPr>
              <a:t>Risk communications skills</a:t>
            </a:r>
          </a:p>
          <a:p>
            <a:pPr>
              <a:buFont typeface="Wingdings" pitchFamily="2" charset="2"/>
              <a:buChar char="§"/>
            </a:pPr>
            <a:r>
              <a:rPr lang="en-US" dirty="0" smtClean="0">
                <a:solidFill>
                  <a:srgbClr val="002060"/>
                </a:solidFill>
                <a:latin typeface="+mj-lt"/>
              </a:rPr>
              <a:t>Public</a:t>
            </a:r>
          </a:p>
          <a:p>
            <a:pPr lvl="1">
              <a:buFont typeface="Wingdings" pitchFamily="2" charset="2"/>
              <a:buChar char="§"/>
            </a:pPr>
            <a:r>
              <a:rPr lang="en-US" dirty="0" smtClean="0">
                <a:solidFill>
                  <a:srgbClr val="002060"/>
                </a:solidFill>
                <a:latin typeface="+mj-lt"/>
              </a:rPr>
              <a:t>Science grounding</a:t>
            </a:r>
          </a:p>
          <a:p>
            <a:pPr lvl="1">
              <a:buFont typeface="Wingdings" pitchFamily="2" charset="2"/>
              <a:buChar char="§"/>
            </a:pPr>
            <a:r>
              <a:rPr lang="en-US" dirty="0" smtClean="0">
                <a:solidFill>
                  <a:srgbClr val="002060"/>
                </a:solidFill>
                <a:latin typeface="+mj-lt"/>
              </a:rPr>
              <a:t>Preparedness part of public education</a:t>
            </a:r>
            <a:endParaRPr lang="en-US" dirty="0">
              <a:solidFill>
                <a:srgbClr val="002060"/>
              </a:solidFill>
              <a:latin typeface="+mj-lt"/>
            </a:endParaRPr>
          </a:p>
        </p:txBody>
      </p:sp>
      <p:pic>
        <p:nvPicPr>
          <p:cNvPr id="5" name="Picture 2" descr="http://www.channelnewsasia.com/image/1365796/1411170824000/large16x9/768/432/volunteers-show-students.jpg"/>
          <p:cNvPicPr>
            <a:picLocks noChangeAspect="1" noChangeArrowheads="1"/>
          </p:cNvPicPr>
          <p:nvPr/>
        </p:nvPicPr>
        <p:blipFill>
          <a:blip r:embed="rId2" cstate="print"/>
          <a:srcRect/>
          <a:stretch>
            <a:fillRect/>
          </a:stretch>
        </p:blipFill>
        <p:spPr bwMode="auto">
          <a:xfrm>
            <a:off x="6247974" y="1465329"/>
            <a:ext cx="2527070" cy="1382278"/>
          </a:xfrm>
          <a:prstGeom prst="rect">
            <a:avLst/>
          </a:prstGeom>
          <a:noFill/>
          <a:scene3d>
            <a:camera prst="orthographicFront"/>
            <a:lightRig rig="threePt" dir="t"/>
          </a:scene3d>
          <a:sp3d>
            <a:bevelT/>
          </a:sp3d>
        </p:spPr>
      </p:pic>
      <p:pic>
        <p:nvPicPr>
          <p:cNvPr id="6" name="Picture 4" descr="http://f9d07456d8c27e0c4de9-3467ca10487d9b7121c1f6781b3ef872.r46.cf3.rackcdn.com/5398244-Ebola-Seminar.jpg"/>
          <p:cNvPicPr>
            <a:picLocks noChangeAspect="1" noChangeArrowheads="1"/>
          </p:cNvPicPr>
          <p:nvPr/>
        </p:nvPicPr>
        <p:blipFill>
          <a:blip r:embed="rId3" cstate="print"/>
          <a:srcRect/>
          <a:stretch>
            <a:fillRect/>
          </a:stretch>
        </p:blipFill>
        <p:spPr bwMode="auto">
          <a:xfrm>
            <a:off x="5232733" y="2964555"/>
            <a:ext cx="2512811" cy="1413456"/>
          </a:xfrm>
          <a:prstGeom prst="rect">
            <a:avLst/>
          </a:prstGeom>
          <a:noFill/>
          <a:scene3d>
            <a:camera prst="orthographicFront"/>
            <a:lightRig rig="threePt" dir="t"/>
          </a:scene3d>
          <a:sp3d>
            <a:bevelT/>
          </a:sp3d>
        </p:spPr>
      </p:pic>
      <p:pic>
        <p:nvPicPr>
          <p:cNvPr id="7" name="Picture 6" descr="https://lh3.googleusercontent.com/-R2n64o6S_cM/U-Sm7i90T5I/AAAAAAAACvE/A8w1KLRiV7A/s0/SoG%252B%2BExplaining%2BEbola%2BTRAILER.jpg"/>
          <p:cNvPicPr>
            <a:picLocks noChangeAspect="1" noChangeArrowheads="1"/>
          </p:cNvPicPr>
          <p:nvPr/>
        </p:nvPicPr>
        <p:blipFill>
          <a:blip r:embed="rId4" cstate="print"/>
          <a:srcRect/>
          <a:stretch>
            <a:fillRect/>
          </a:stretch>
        </p:blipFill>
        <p:spPr bwMode="auto">
          <a:xfrm>
            <a:off x="6032674" y="4648200"/>
            <a:ext cx="2845319" cy="1600010"/>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1391433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pPr>
              <a:buFont typeface="Wingdings" pitchFamily="2" charset="2"/>
              <a:buChar char="§"/>
            </a:pPr>
            <a:r>
              <a:rPr lang="en-US" dirty="0">
                <a:solidFill>
                  <a:srgbClr val="002060"/>
                </a:solidFill>
                <a:latin typeface="+mj-lt"/>
              </a:rPr>
              <a:t>Risk communication greatly affects the impact of infectious disease outbreaks</a:t>
            </a:r>
          </a:p>
          <a:p>
            <a:pPr>
              <a:buFont typeface="Wingdings" pitchFamily="2" charset="2"/>
              <a:buChar char="§"/>
            </a:pPr>
            <a:r>
              <a:rPr lang="en-US" dirty="0">
                <a:solidFill>
                  <a:srgbClr val="002060"/>
                </a:solidFill>
                <a:latin typeface="+mj-lt"/>
              </a:rPr>
              <a:t>Risk communication is complicated by human nature, official missteps, and world condition</a:t>
            </a:r>
          </a:p>
          <a:p>
            <a:pPr>
              <a:buFont typeface="Wingdings" pitchFamily="2" charset="2"/>
              <a:buChar char="§"/>
            </a:pPr>
            <a:r>
              <a:rPr lang="en-US" dirty="0">
                <a:solidFill>
                  <a:srgbClr val="002060"/>
                </a:solidFill>
                <a:latin typeface="+mj-lt"/>
              </a:rPr>
              <a:t>Tailored education and training for the public, health workers, and authorities can have great benefits</a:t>
            </a:r>
          </a:p>
          <a:p>
            <a:pPr>
              <a:buFont typeface="Wingdings" pitchFamily="2" charset="2"/>
              <a:buChar char="§"/>
            </a:pPr>
            <a:r>
              <a:rPr lang="en-US" dirty="0">
                <a:solidFill>
                  <a:srgbClr val="002060"/>
                </a:solidFill>
                <a:latin typeface="+mj-lt"/>
              </a:rPr>
              <a:t>Important lessons are being learned from the Ebola experience</a:t>
            </a:r>
          </a:p>
          <a:p>
            <a:pPr marL="0" indent="0">
              <a:buNone/>
            </a:pPr>
            <a:endParaRPr lang="en-US" dirty="0">
              <a:latin typeface="+mj-lt"/>
            </a:endParaRPr>
          </a:p>
        </p:txBody>
      </p:sp>
    </p:spTree>
    <p:extLst>
      <p:ext uri="{BB962C8B-B14F-4D97-AF65-F5344CB8AC3E}">
        <p14:creationId xmlns:p14="http://schemas.microsoft.com/office/powerpoint/2010/main" val="25824020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PurdueConf</Template>
  <TotalTime>10888</TotalTime>
  <Words>819</Words>
  <Application>Microsoft Office PowerPoint</Application>
  <PresentationFormat>On-screen Show (4:3)</PresentationFormat>
  <Paragraphs>155</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Comic Sans MS</vt:lpstr>
      <vt:lpstr>Wingdings</vt:lpstr>
      <vt:lpstr>Wingdings 2</vt:lpstr>
      <vt:lpstr>Civic</vt:lpstr>
      <vt:lpstr>Overcoming Barriers to Effective Risk Communication During Pandemics</vt:lpstr>
      <vt:lpstr>Outline</vt:lpstr>
      <vt:lpstr>Risk Communication</vt:lpstr>
      <vt:lpstr>Challenges to Risk Communication</vt:lpstr>
      <vt:lpstr>Evolving Risks</vt:lpstr>
      <vt:lpstr>Emergencies’ Effects on People</vt:lpstr>
      <vt:lpstr>Authorities Can Easily Miscommunicate</vt:lpstr>
      <vt:lpstr>Consequences of Poor Communication </vt:lpstr>
      <vt:lpstr>The 2009 H1N1 Pandemic</vt:lpstr>
      <vt:lpstr>Effective Risk Communication</vt:lpstr>
      <vt:lpstr>Communicating with the Public 10 Questions to Ask</vt:lpstr>
      <vt:lpstr>Contrasting Attitudes</vt:lpstr>
      <vt:lpstr>Context Affects Risk Communication</vt:lpstr>
      <vt:lpstr>Ebola Outbreak 2013</vt:lpstr>
      <vt:lpstr>Sensationalized Misinformation</vt:lpstr>
      <vt:lpstr>Official Reaction</vt:lpstr>
      <vt:lpstr>Digital Technology to Spread Good Information</vt:lpstr>
      <vt:lpstr>Sampling of Lessons Learned in Africa</vt:lpstr>
      <vt:lpstr>Education and Training for Risk Communication</vt:lpstr>
      <vt:lpstr>Conclusion</vt:lpstr>
    </vt:vector>
  </TitlesOfParts>
  <Company>Customer Solutions BAE Systems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Self-Governance, Communities of Practice, and Resilience</dc:title>
  <dc:creator>thomasr</dc:creator>
  <cp:lastModifiedBy>Robertson, Thomas V (US SSA)</cp:lastModifiedBy>
  <cp:revision>249</cp:revision>
  <dcterms:created xsi:type="dcterms:W3CDTF">2014-07-11T20:50:52Z</dcterms:created>
  <dcterms:modified xsi:type="dcterms:W3CDTF">2015-09-22T21:40:49Z</dcterms:modified>
</cp:coreProperties>
</file>