
<file path=[Content_Types].xml><?xml version="1.0" encoding="utf-8"?>
<Types xmlns="http://schemas.openxmlformats.org/package/2006/content-types">
  <Default Extension="xml" ContentType="application/xml"/>
  <Default Extension="wmf" ContentType="image/x-wmf"/>
  <Default Extension="wmv" ContentType="video/unknown"/>
  <Default Extension="jpeg" ContentType="image/jpeg"/>
  <Default Extension="rels" ContentType="application/vnd.openxmlformats-package.relationships+xml"/>
  <Default Extension="emf" ContentType="image/x-emf"/>
  <Default Extension="mp4" ContentType="video/unknown"/>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1"/>
  </p:notesMasterIdLst>
  <p:handoutMasterIdLst>
    <p:handoutMasterId r:id="rId72"/>
  </p:handoutMasterIdLst>
  <p:sldIdLst>
    <p:sldId id="257" r:id="rId2"/>
    <p:sldId id="353" r:id="rId3"/>
    <p:sldId id="279" r:id="rId4"/>
    <p:sldId id="345" r:id="rId5"/>
    <p:sldId id="268" r:id="rId6"/>
    <p:sldId id="280" r:id="rId7"/>
    <p:sldId id="283" r:id="rId8"/>
    <p:sldId id="284" r:id="rId9"/>
    <p:sldId id="286" r:id="rId10"/>
    <p:sldId id="287" r:id="rId11"/>
    <p:sldId id="288" r:id="rId12"/>
    <p:sldId id="278" r:id="rId13"/>
    <p:sldId id="310" r:id="rId14"/>
    <p:sldId id="354" r:id="rId15"/>
    <p:sldId id="269" r:id="rId16"/>
    <p:sldId id="328" r:id="rId17"/>
    <p:sldId id="259" r:id="rId18"/>
    <p:sldId id="355" r:id="rId19"/>
    <p:sldId id="289" r:id="rId20"/>
    <p:sldId id="343" r:id="rId21"/>
    <p:sldId id="346" r:id="rId22"/>
    <p:sldId id="282" r:id="rId23"/>
    <p:sldId id="334" r:id="rId24"/>
    <p:sldId id="335" r:id="rId25"/>
    <p:sldId id="349" r:id="rId26"/>
    <p:sldId id="306" r:id="rId27"/>
    <p:sldId id="319" r:id="rId28"/>
    <p:sldId id="314" r:id="rId29"/>
    <p:sldId id="315" r:id="rId30"/>
    <p:sldId id="308" r:id="rId31"/>
    <p:sldId id="320" r:id="rId32"/>
    <p:sldId id="325" r:id="rId33"/>
    <p:sldId id="318" r:id="rId34"/>
    <p:sldId id="323" r:id="rId35"/>
    <p:sldId id="326" r:id="rId36"/>
    <p:sldId id="299" r:id="rId37"/>
    <p:sldId id="300" r:id="rId38"/>
    <p:sldId id="301" r:id="rId39"/>
    <p:sldId id="304" r:id="rId40"/>
    <p:sldId id="305" r:id="rId41"/>
    <p:sldId id="303" r:id="rId42"/>
    <p:sldId id="337" r:id="rId43"/>
    <p:sldId id="333" r:id="rId44"/>
    <p:sldId id="344" r:id="rId45"/>
    <p:sldId id="272" r:id="rId46"/>
    <p:sldId id="361" r:id="rId47"/>
    <p:sldId id="267" r:id="rId48"/>
    <p:sldId id="270" r:id="rId49"/>
    <p:sldId id="275" r:id="rId50"/>
    <p:sldId id="276" r:id="rId51"/>
    <p:sldId id="277" r:id="rId52"/>
    <p:sldId id="359" r:id="rId53"/>
    <p:sldId id="360" r:id="rId54"/>
    <p:sldId id="290" r:id="rId55"/>
    <p:sldId id="291" r:id="rId56"/>
    <p:sldId id="273" r:id="rId57"/>
    <p:sldId id="293" r:id="rId58"/>
    <p:sldId id="294" r:id="rId59"/>
    <p:sldId id="295" r:id="rId60"/>
    <p:sldId id="261" r:id="rId61"/>
    <p:sldId id="262" r:id="rId62"/>
    <p:sldId id="263" r:id="rId63"/>
    <p:sldId id="264" r:id="rId64"/>
    <p:sldId id="265" r:id="rId65"/>
    <p:sldId id="350" r:id="rId66"/>
    <p:sldId id="351" r:id="rId67"/>
    <p:sldId id="363" r:id="rId68"/>
    <p:sldId id="364" r:id="rId69"/>
    <p:sldId id="365" r:id="rId7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3" d="100"/>
          <a:sy n="73" d="100"/>
        </p:scale>
        <p:origin x="-1672" y="-112"/>
      </p:cViewPr>
      <p:guideLst>
        <p:guide orient="horz" pos="2160"/>
        <p:guide pos="2880"/>
      </p:guideLst>
    </p:cSldViewPr>
  </p:slideViewPr>
  <p:notesTextViewPr>
    <p:cViewPr>
      <p:scale>
        <a:sx n="100" d="100"/>
        <a:sy n="100" d="100"/>
      </p:scale>
      <p:origin x="0" y="0"/>
    </p:cViewPr>
  </p:notesTextViewPr>
  <p:sorterViewPr>
    <p:cViewPr>
      <p:scale>
        <a:sx n="95" d="100"/>
        <a:sy n="9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notesMaster" Target="notesMasters/notesMaster1.xml"/><Relationship Id="rId72" Type="http://schemas.openxmlformats.org/officeDocument/2006/relationships/handoutMaster" Target="handoutMasters/handoutMaster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printerSettings" Target="printerSettings/printerSettings1.bin"/><Relationship Id="rId74" Type="http://schemas.openxmlformats.org/officeDocument/2006/relationships/presProps" Target="presProps.xml"/><Relationship Id="rId75" Type="http://schemas.openxmlformats.org/officeDocument/2006/relationships/viewProps" Target="viewProps.xml"/><Relationship Id="rId76" Type="http://schemas.openxmlformats.org/officeDocument/2006/relationships/theme" Target="theme/theme1.xml"/><Relationship Id="rId77"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6FA47B-DB82-404B-8E1A-BF9D7FCEA50C}" type="datetime1">
              <a:rPr lang="en-US" smtClean="0"/>
              <a:t>6/20/15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3D83650-1285-784D-B634-4E909A592774}" type="slidenum">
              <a:rPr lang="en-US" smtClean="0"/>
              <a:t>‹#›</a:t>
            </a:fld>
            <a:endParaRPr lang="en-US"/>
          </a:p>
        </p:txBody>
      </p:sp>
    </p:spTree>
    <p:extLst>
      <p:ext uri="{BB962C8B-B14F-4D97-AF65-F5344CB8AC3E}">
        <p14:creationId xmlns:p14="http://schemas.microsoft.com/office/powerpoint/2010/main" val="29302285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1CD0E0-3D45-C449-8AA3-F4A2746B257C}" type="datetime1">
              <a:rPr lang="en-US" smtClean="0"/>
              <a:t>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C427D9-0440-3A4E-9B91-2A6C9644E7C6}" type="slidenum">
              <a:rPr lang="en-US" smtClean="0"/>
              <a:t>‹#›</a:t>
            </a:fld>
            <a:endParaRPr lang="en-US"/>
          </a:p>
        </p:txBody>
      </p:sp>
    </p:spTree>
    <p:extLst>
      <p:ext uri="{BB962C8B-B14F-4D97-AF65-F5344CB8AC3E}">
        <p14:creationId xmlns:p14="http://schemas.microsoft.com/office/powerpoint/2010/main" val="145281094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D561EC7-1A98-0B4F-BD0B-75B3D0E8662E}" type="slidenum">
              <a:rPr lang="en-US"/>
              <a:pPr/>
              <a:t>1</a:t>
            </a:fld>
            <a:endParaRPr lang="en-US"/>
          </a:p>
        </p:txBody>
      </p:sp>
      <p:sp>
        <p:nvSpPr>
          <p:cNvPr id="27649" name="Text Box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7650" name="Text Box 2"/>
          <p:cNvSpPr txBox="1">
            <a:spLocks noGrp="1" noChangeArrowheads="1"/>
          </p:cNvSpPr>
          <p:nvPr>
            <p:ph type="body" idx="1"/>
          </p:nvPr>
        </p:nvSpPr>
        <p:spPr bwMode="auto">
          <a:xfrm>
            <a:off x="686360" y="4342535"/>
            <a:ext cx="5486681" cy="411451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C427D9-0440-3A4E-9B91-2A6C9644E7C6}" type="slidenum">
              <a:rPr lang="en-US" smtClean="0"/>
              <a:t>10</a:t>
            </a:fld>
            <a:endParaRPr lang="en-US"/>
          </a:p>
        </p:txBody>
      </p:sp>
    </p:spTree>
    <p:extLst>
      <p:ext uri="{BB962C8B-B14F-4D97-AF65-F5344CB8AC3E}">
        <p14:creationId xmlns:p14="http://schemas.microsoft.com/office/powerpoint/2010/main" val="3172759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p:txBody>
          <a:bodyPr/>
          <a:lstStyle/>
          <a:p>
            <a:pPr>
              <a:defRPr/>
            </a:pPr>
            <a:fld id="{BF33644B-E7AF-BB43-83A8-42FDB1285E39}" type="slidenum">
              <a:rPr lang="en-US"/>
              <a:pPr>
                <a:defRPr/>
              </a:pPr>
              <a:t>38</a:t>
            </a:fld>
            <a:endParaRPr lang="en-US"/>
          </a:p>
        </p:txBody>
      </p:sp>
      <p:sp>
        <p:nvSpPr>
          <p:cNvPr id="121858" name="Rectangle 2"/>
          <p:cNvSpPr>
            <a:spLocks noGrp="1" noRot="1" noChangeAspect="1" noChangeArrowheads="1"/>
          </p:cNvSpPr>
          <p:nvPr>
            <p:ph type="sldImg"/>
          </p:nvPr>
        </p:nvSpPr>
        <p:spPr>
          <a:xfrm>
            <a:off x="814389" y="685488"/>
            <a:ext cx="5229225" cy="3429000"/>
          </a:xfrm>
          <a:solidFill>
            <a:srgbClr val="FFFFFF"/>
          </a:solidFill>
          <a:ln/>
          <a:extLst>
            <a:ext uri="{FAA26D3D-D897-4be2-8F04-BA451C77F1D7}">
              <ma14:placeholderFlag xmlns:ma14="http://schemas.microsoft.com/office/mac/drawingml/2011/main" val="1"/>
            </a:ext>
          </a:extLst>
        </p:spPr>
      </p:sp>
      <p:sp>
        <p:nvSpPr>
          <p:cNvPr id="121859" name="Rectangle 3"/>
          <p:cNvSpPr>
            <a:spLocks noGrp="1" noChangeArrowheads="1"/>
          </p:cNvSpPr>
          <p:nvPr>
            <p:ph type="body" idx="1"/>
          </p:nvPr>
        </p:nvSpPr>
        <p:spPr>
          <a:xfrm>
            <a:off x="914400" y="4344025"/>
            <a:ext cx="5029200" cy="4114488"/>
          </a:xfrm>
          <a:solidFill>
            <a:srgbClr val="FFFFFF"/>
          </a:solidFill>
          <a:ln>
            <a:solidFill>
              <a:srgbClr val="000000"/>
            </a:solidFill>
            <a:miter lim="800000"/>
            <a:headEnd/>
            <a:tailEnd/>
          </a:ln>
        </p:spPr>
        <p:txBody>
          <a:bodyPr lIns="91358" tIns="45679" rIns="91358" bIns="45679"/>
          <a:lstStyle/>
          <a:p>
            <a:pPr eaLnBrk="1" hangingPunct="1">
              <a:defRPr/>
            </a:pPr>
            <a:r>
              <a:rPr lang="en-US" smtClean="0">
                <a:cs typeface="+mn-cs"/>
              </a:rPr>
              <a:t>[Slide 2] On February 11, the Chinese Ministry of Health acknowledged that an outbreak of respiratory illness had occurred in Guangdong province.  They reported 305 cases including 5 deaths since mid-November 2002.  They attributed the outbreak to </a:t>
            </a:r>
            <a:r>
              <a:rPr lang="en-US" i="1" smtClean="0">
                <a:cs typeface="+mn-cs"/>
              </a:rPr>
              <a:t>Chlamydia pneumoniae</a:t>
            </a:r>
            <a:r>
              <a:rPr lang="en-US" smtClean="0">
                <a:cs typeface="+mn-cs"/>
              </a:rPr>
              <a:t> and reported that it was over.  </a:t>
            </a:r>
          </a:p>
          <a:p>
            <a:pPr eaLnBrk="1" hangingPunct="1">
              <a:defRPr/>
            </a:pPr>
            <a:endParaRPr lang="en-US" smtClean="0">
              <a:cs typeface="+mn-cs"/>
            </a:endParaRPr>
          </a:p>
          <a:p>
            <a:pPr eaLnBrk="1" hangingPunct="1">
              <a:defRPr/>
            </a:pPr>
            <a:r>
              <a:rPr lang="en-US" smtClean="0">
                <a:cs typeface="+mn-cs"/>
              </a:rPr>
              <a:t>Between February 26th and March 12th, a large number of health care workers in Hong Kong and Vietnam developed respiratory symptoms after caring for patients with severe respiratory disease.  The outbreak in Vietnam was first recognized after a businessman who had traveled to Hong Kong was admitted to a hospital in Hanoi on Feburary 26</a:t>
            </a:r>
            <a:r>
              <a:rPr lang="en-US" baseline="30000" smtClean="0">
                <a:cs typeface="+mn-cs"/>
              </a:rPr>
              <a:t>th</a:t>
            </a:r>
            <a:r>
              <a:rPr lang="en-US" smtClean="0">
                <a:cs typeface="+mn-cs"/>
              </a:rPr>
              <a:t>.  Tests for influenza and bacterial pathogens were negative in Vietnam and Hong Kong.</a:t>
            </a:r>
          </a:p>
          <a:p>
            <a:pPr eaLnBrk="1" hangingPunct="1">
              <a:defRPr/>
            </a:pPr>
            <a:endParaRPr lang="en-US" smtClean="0">
              <a:cs typeface="+mn-cs"/>
            </a:endParaRPr>
          </a:p>
          <a:p>
            <a:pPr eaLnBrk="1" hangingPunct="1">
              <a:defRPr/>
            </a:pPr>
            <a:r>
              <a:rPr lang="en-US" smtClean="0">
                <a:cs typeface="+mn-cs"/>
              </a:rPr>
              <a:t>Recognizing the potential for rapid spread, on March 12th the WHO issued a rare global alert about a new entity they named Severe Acute Respiratory Syndrome, or SARS.  The CDC offered assistance to WHO to control the outbreak and sent staff to assist Vietnam and Hong Kong authorities.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p:txBody>
          <a:bodyPr/>
          <a:lstStyle/>
          <a:p>
            <a:pPr>
              <a:defRPr/>
            </a:pPr>
            <a:fld id="{6F99CFBA-1B95-6448-A80C-DE689C1DA873}" type="slidenum">
              <a:rPr lang="en-US"/>
              <a:pPr>
                <a:defRPr/>
              </a:pPr>
              <a:t>39</a:t>
            </a:fld>
            <a:endParaRPr lang="en-US"/>
          </a:p>
        </p:txBody>
      </p:sp>
      <p:sp>
        <p:nvSpPr>
          <p:cNvPr id="132098" name="Rectangle 2"/>
          <p:cNvSpPr>
            <a:spLocks noGrp="1" noRot="1" noChangeAspect="1" noChangeArrowheads="1" noTextEdit="1"/>
          </p:cNvSpPr>
          <p:nvPr>
            <p:ph type="sldImg"/>
          </p:nvPr>
        </p:nvSpPr>
        <p:spPr>
          <a:xfrm>
            <a:off x="1143000" y="685800"/>
            <a:ext cx="4572000" cy="3429000"/>
          </a:xfrm>
          <a:solidFill>
            <a:srgbClr val="FFFFFF"/>
          </a:solidFill>
          <a:ln/>
          <a:extLst>
            <a:ext uri="{FAA26D3D-D897-4be2-8F04-BA451C77F1D7}">
              <ma14:placeholderFlag xmlns:ma14="http://schemas.microsoft.com/office/mac/drawingml/2011/main" val="1"/>
            </a:ext>
          </a:extLst>
        </p:spPr>
      </p:sp>
      <p:sp>
        <p:nvSpPr>
          <p:cNvPr id="132099" name="Rectangle 3"/>
          <p:cNvSpPr>
            <a:spLocks noGrp="1" noChangeArrowheads="1"/>
          </p:cNvSpPr>
          <p:nvPr>
            <p:ph type="body" idx="1"/>
          </p:nvPr>
        </p:nvSpPr>
        <p:spPr>
          <a:xfrm>
            <a:off x="914400" y="4344025"/>
            <a:ext cx="5029200" cy="4114488"/>
          </a:xfrm>
          <a:solidFill>
            <a:srgbClr val="FFFFFF"/>
          </a:solidFill>
          <a:ln>
            <a:solidFill>
              <a:srgbClr val="000000"/>
            </a:solidFill>
            <a:miter lim="800000"/>
            <a:headEnd/>
            <a:tailEnd/>
          </a:ln>
        </p:spPr>
        <p:txBody>
          <a:bodyPr lIns="91358" tIns="45679" rIns="91358" bIns="45679"/>
          <a:lstStyle/>
          <a:p>
            <a:pPr eaLnBrk="1" hangingPunct="1">
              <a:defRPr/>
            </a:pPr>
            <a:r>
              <a:rPr lang="en-US" smtClean="0">
                <a:cs typeface="+mn-cs"/>
              </a:rPr>
              <a:t>[Slide 14] Several measures have been taken locally and internationally to contain the spread of SARS.  </a:t>
            </a:r>
          </a:p>
          <a:p>
            <a:pPr eaLnBrk="1" hangingPunct="1">
              <a:defRPr/>
            </a:pPr>
            <a:endParaRPr lang="en-US" smtClean="0">
              <a:cs typeface="+mn-cs"/>
            </a:endParaRPr>
          </a:p>
          <a:p>
            <a:pPr eaLnBrk="1" hangingPunct="1">
              <a:defRPr/>
            </a:pPr>
            <a:r>
              <a:rPr lang="en-US" smtClean="0">
                <a:cs typeface="+mn-cs"/>
              </a:rPr>
              <a:t>In several countries, exposed individuals have been asked to stay at home and monitor symptoms.  Hospitals have been closed or limited to SARS patients.  In Singapore and Hong Kong, schools have been closed due to public fears about possible spread among school children.</a:t>
            </a:r>
          </a:p>
          <a:p>
            <a:pPr eaLnBrk="1" hangingPunct="1">
              <a:defRPr/>
            </a:pPr>
            <a:endParaRPr lang="en-US" smtClean="0">
              <a:cs typeface="+mn-cs"/>
            </a:endParaRPr>
          </a:p>
          <a:p>
            <a:pPr eaLnBrk="1" hangingPunct="1">
              <a:defRPr/>
            </a:pPr>
            <a:r>
              <a:rPr lang="en-US" smtClean="0">
                <a:cs typeface="+mn-cs"/>
              </a:rPr>
              <a:t>The WHO and the CDC have issued travel advisories and distributed health alert notices to travelers to and from affected areas.  In the U.S. alone, 200,000 alerts have been distributed as of March 31st.  The CDC has coordinated the translation of travel advisories into Vietnamese, Chinese, Korean and Japanese, and we are close to distributing 20,000 alerts daily at 23 points of entry.</a:t>
            </a:r>
          </a:p>
          <a:p>
            <a:pPr eaLnBrk="1" hangingPunct="1">
              <a:defRPr/>
            </a:pPr>
            <a:endParaRPr lang="en-US" smtClean="0">
              <a:cs typeface="+mn-cs"/>
            </a:endParaRPr>
          </a:p>
          <a:p>
            <a:pPr eaLnBrk="1" hangingPunct="1">
              <a:defRPr/>
            </a:pPr>
            <a:r>
              <a:rPr lang="en-US" smtClean="0">
                <a:cs typeface="+mn-cs"/>
              </a:rPr>
              <a:t>In some destinations, airline personnel are screening passengers for symptoms of respiratory illness to prevent possible on-board transmission.  </a:t>
            </a:r>
          </a:p>
          <a:p>
            <a:pPr eaLnBrk="1" hangingPunct="1">
              <a:defRPr/>
            </a:pPr>
            <a:endParaRPr lang="en-US" smtClean="0">
              <a:cs typeface="+mn-cs"/>
            </a:endParaRPr>
          </a:p>
          <a:p>
            <a:pPr eaLnBrk="1" hangingPunct="1">
              <a:defRPr/>
            </a:pPr>
            <a:r>
              <a:rPr lang="en-US" smtClean="0">
                <a:cs typeface="+mn-cs"/>
              </a:rPr>
              <a:t>Effective quarantine is difficult when dealing with a new agent that appears highly infectious but for which the routes of transmission are still under investigation.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p:txBody>
          <a:bodyPr/>
          <a:lstStyle/>
          <a:p>
            <a:pPr>
              <a:defRPr/>
            </a:pPr>
            <a:fld id="{ACC93C14-E92C-DE41-95CA-27B141FE2A62}" type="slidenum">
              <a:rPr lang="en-US"/>
              <a:pPr>
                <a:defRPr/>
              </a:pPr>
              <a:t>55</a:t>
            </a:fld>
            <a:endParaRPr lang="en-US"/>
          </a:p>
        </p:txBody>
      </p:sp>
      <p:sp>
        <p:nvSpPr>
          <p:cNvPr id="24578" name="Rectangle 2"/>
          <p:cNvSpPr>
            <a:spLocks noGrp="1" noRot="1" noChangeAspect="1" noChangeArrowheads="1" noTextEdit="1"/>
          </p:cNvSpPr>
          <p:nvPr>
            <p:ph type="sldImg"/>
          </p:nvPr>
        </p:nvSpPr>
        <p:spPr>
          <a:xfrm>
            <a:off x="1152525" y="693738"/>
            <a:ext cx="4552950" cy="3414712"/>
          </a:xfrm>
          <a:ln cap="flat"/>
          <a:extLst>
            <a:ext uri="{FAA26D3D-D897-4be2-8F04-BA451C77F1D7}">
              <ma14:placeholderFlag xmlns:ma14="http://schemas.microsoft.com/office/mac/drawingml/2011/main" val="1"/>
            </a:ext>
          </a:extLst>
        </p:spPr>
      </p:sp>
      <p:sp>
        <p:nvSpPr>
          <p:cNvPr id="24579" name="Rectangle 3"/>
          <p:cNvSpPr>
            <a:spLocks noGrp="1" noChangeArrowheads="1"/>
          </p:cNvSpPr>
          <p:nvPr>
            <p:ph type="body" idx="1"/>
          </p:nvPr>
        </p:nvSpPr>
        <p:spPr>
          <a:xfrm>
            <a:off x="914400" y="4340902"/>
            <a:ext cx="5029200" cy="4116049"/>
          </a:xfrm>
          <a:ln/>
        </p:spPr>
        <p:txBody>
          <a:bodyPr/>
          <a:lstStyle/>
          <a:p>
            <a:pPr>
              <a:defRPr/>
            </a:pPr>
            <a:r>
              <a:rPr lang="en-US" sz="2400" smtClean="0">
                <a:cs typeface="+mn-cs"/>
              </a:rPr>
              <a:t>In conclusion, these quotes are taken directly from a Presidential Decision Directive, signed by our Commander-In-Chief.  While this is a non-traditional humanitarian assistance project, it is sustainable, locally and regionally identified as important and  in full accordance with the Presidential Directive on Emerging infectious diseases.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EB8B62-620C-7248-9532-CE26B5D8C3DC}" type="datetime1">
              <a:rPr lang="en-US" smtClean="0"/>
              <a:t>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3CBD9-0ED4-304D-A39A-52A779505C34}" type="slidenum">
              <a:rPr lang="en-US" smtClean="0"/>
              <a:t>‹#›</a:t>
            </a:fld>
            <a:endParaRPr lang="en-US"/>
          </a:p>
        </p:txBody>
      </p:sp>
    </p:spTree>
    <p:extLst>
      <p:ext uri="{BB962C8B-B14F-4D97-AF65-F5344CB8AC3E}">
        <p14:creationId xmlns:p14="http://schemas.microsoft.com/office/powerpoint/2010/main" val="1952663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2818DB-4FB0-3540-B87E-9564D44AD579}" type="datetime1">
              <a:rPr lang="en-US" smtClean="0"/>
              <a:t>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3CBD9-0ED4-304D-A39A-52A779505C34}" type="slidenum">
              <a:rPr lang="en-US" smtClean="0"/>
              <a:t>‹#›</a:t>
            </a:fld>
            <a:endParaRPr lang="en-US"/>
          </a:p>
        </p:txBody>
      </p:sp>
    </p:spTree>
    <p:extLst>
      <p:ext uri="{BB962C8B-B14F-4D97-AF65-F5344CB8AC3E}">
        <p14:creationId xmlns:p14="http://schemas.microsoft.com/office/powerpoint/2010/main" val="950813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BAD7CC-8560-CE44-B1BC-26C2343C3F29}" type="datetime1">
              <a:rPr lang="en-US" smtClean="0"/>
              <a:t>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3CBD9-0ED4-304D-A39A-52A779505C34}" type="slidenum">
              <a:rPr lang="en-US" smtClean="0"/>
              <a:t>‹#›</a:t>
            </a:fld>
            <a:endParaRPr lang="en-US"/>
          </a:p>
        </p:txBody>
      </p:sp>
    </p:spTree>
    <p:extLst>
      <p:ext uri="{BB962C8B-B14F-4D97-AF65-F5344CB8AC3E}">
        <p14:creationId xmlns:p14="http://schemas.microsoft.com/office/powerpoint/2010/main" val="668840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1167B3-813D-E842-A420-2B9C97A7AE1C}" type="datetime1">
              <a:rPr lang="en-US" smtClean="0"/>
              <a:t>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93CBD9-0ED4-304D-A39A-52A779505C34}" type="slidenum">
              <a:rPr lang="en-US" smtClean="0"/>
              <a:t>‹#›</a:t>
            </a:fld>
            <a:endParaRPr lang="en-US"/>
          </a:p>
        </p:txBody>
      </p:sp>
    </p:spTree>
    <p:extLst>
      <p:ext uri="{BB962C8B-B14F-4D97-AF65-F5344CB8AC3E}">
        <p14:creationId xmlns:p14="http://schemas.microsoft.com/office/powerpoint/2010/main" val="3245278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5CB217-F93A-8C49-AAE9-FF43E4CE2EC8}" type="datetime1">
              <a:rPr lang="en-US" smtClean="0"/>
              <a:t>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93CBD9-0ED4-304D-A39A-52A779505C34}" type="slidenum">
              <a:rPr lang="en-US" smtClean="0"/>
              <a:t>‹#›</a:t>
            </a:fld>
            <a:endParaRPr lang="en-US"/>
          </a:p>
        </p:txBody>
      </p:sp>
    </p:spTree>
    <p:extLst>
      <p:ext uri="{BB962C8B-B14F-4D97-AF65-F5344CB8AC3E}">
        <p14:creationId xmlns:p14="http://schemas.microsoft.com/office/powerpoint/2010/main" val="2359408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CA6A46-A247-3C48-91B8-C31829725FFD}" type="datetime1">
              <a:rPr lang="en-US" smtClean="0"/>
              <a:t>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93CBD9-0ED4-304D-A39A-52A779505C34}" type="slidenum">
              <a:rPr lang="en-US" smtClean="0"/>
              <a:t>‹#›</a:t>
            </a:fld>
            <a:endParaRPr lang="en-US"/>
          </a:p>
        </p:txBody>
      </p:sp>
    </p:spTree>
    <p:extLst>
      <p:ext uri="{BB962C8B-B14F-4D97-AF65-F5344CB8AC3E}">
        <p14:creationId xmlns:p14="http://schemas.microsoft.com/office/powerpoint/2010/main" val="2035157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82E88-6F4F-D944-B20F-54F6773D45CF}" type="datetime1">
              <a:rPr lang="en-US" smtClean="0"/>
              <a:t>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93CBD9-0ED4-304D-A39A-52A779505C34}" type="slidenum">
              <a:rPr lang="en-US" smtClean="0"/>
              <a:t>‹#›</a:t>
            </a:fld>
            <a:endParaRPr lang="en-US"/>
          </a:p>
        </p:txBody>
      </p:sp>
    </p:spTree>
    <p:extLst>
      <p:ext uri="{BB962C8B-B14F-4D97-AF65-F5344CB8AC3E}">
        <p14:creationId xmlns:p14="http://schemas.microsoft.com/office/powerpoint/2010/main" val="2768107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E7D7C5-5CE8-D14A-BCB1-14E8D0702ED4}" type="datetime1">
              <a:rPr lang="en-US" smtClean="0"/>
              <a:t>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93CBD9-0ED4-304D-A39A-52A779505C34}" type="slidenum">
              <a:rPr lang="en-US" smtClean="0"/>
              <a:t>‹#›</a:t>
            </a:fld>
            <a:endParaRPr lang="en-US"/>
          </a:p>
        </p:txBody>
      </p:sp>
    </p:spTree>
    <p:extLst>
      <p:ext uri="{BB962C8B-B14F-4D97-AF65-F5344CB8AC3E}">
        <p14:creationId xmlns:p14="http://schemas.microsoft.com/office/powerpoint/2010/main" val="1114745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900305-345D-824D-820C-7F889698F491}" type="datetime1">
              <a:rPr lang="en-US" smtClean="0"/>
              <a:t>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93CBD9-0ED4-304D-A39A-52A779505C34}" type="slidenum">
              <a:rPr lang="en-US" smtClean="0"/>
              <a:t>‹#›</a:t>
            </a:fld>
            <a:endParaRPr lang="en-US"/>
          </a:p>
        </p:txBody>
      </p:sp>
    </p:spTree>
    <p:extLst>
      <p:ext uri="{BB962C8B-B14F-4D97-AF65-F5344CB8AC3E}">
        <p14:creationId xmlns:p14="http://schemas.microsoft.com/office/powerpoint/2010/main" val="677822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BB0072-DD2C-3C44-9F99-83FA45FC84EF}" type="datetime1">
              <a:rPr lang="en-US" smtClean="0"/>
              <a:t>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3CBD9-0ED4-304D-A39A-52A779505C34}" type="slidenum">
              <a:rPr lang="en-US" smtClean="0"/>
              <a:t>‹#›</a:t>
            </a:fld>
            <a:endParaRPr lang="en-US"/>
          </a:p>
        </p:txBody>
      </p:sp>
    </p:spTree>
    <p:extLst>
      <p:ext uri="{BB962C8B-B14F-4D97-AF65-F5344CB8AC3E}">
        <p14:creationId xmlns:p14="http://schemas.microsoft.com/office/powerpoint/2010/main" val="3773431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BF9BA5-4CA2-F949-BE0F-0B54714AA4A3}" type="datetime1">
              <a:rPr lang="en-US" smtClean="0"/>
              <a:t>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3CBD9-0ED4-304D-A39A-52A779505C34}" type="slidenum">
              <a:rPr lang="en-US" smtClean="0"/>
              <a:t>‹#›</a:t>
            </a:fld>
            <a:endParaRPr lang="en-US"/>
          </a:p>
        </p:txBody>
      </p:sp>
    </p:spTree>
    <p:extLst>
      <p:ext uri="{BB962C8B-B14F-4D97-AF65-F5344CB8AC3E}">
        <p14:creationId xmlns:p14="http://schemas.microsoft.com/office/powerpoint/2010/main" val="10153464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045634" y="228600"/>
            <a:ext cx="6976533"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19478" y="1981200"/>
            <a:ext cx="6976533" cy="4114800"/>
          </a:xfrm>
        </p:spPr>
        <p:txBody>
          <a:bodyPr/>
          <a:lstStyle/>
          <a:p>
            <a:pPr lvl="0"/>
            <a:endParaRPr lang="en-US" noProof="0" smtClean="0"/>
          </a:p>
        </p:txBody>
      </p:sp>
      <p:sp>
        <p:nvSpPr>
          <p:cNvPr id="4" name="Rectangle 2"/>
          <p:cNvSpPr>
            <a:spLocks noGrp="1" noChangeArrowheads="1"/>
          </p:cNvSpPr>
          <p:nvPr>
            <p:ph type="dt" sz="half" idx="10"/>
          </p:nvPr>
        </p:nvSpPr>
        <p:spPr>
          <a:ln/>
        </p:spPr>
        <p:txBody>
          <a:bodyPr/>
          <a:lstStyle>
            <a:lvl1pPr>
              <a:defRPr/>
            </a:lvl1pPr>
          </a:lstStyle>
          <a:p>
            <a:pPr>
              <a:defRPr/>
            </a:pPr>
            <a:fld id="{609B9CBE-E6C9-C646-BFAC-471209429BE5}" type="datetime1">
              <a:rPr lang="en-US" smtClean="0"/>
              <a:t>6/20/15</a:t>
            </a:fld>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627CB91D-7A87-BC4B-A2CF-4E6BBED7BE11}" type="slidenum">
              <a:rPr lang="en-US"/>
              <a:pPr>
                <a:defRPr/>
              </a:pPr>
              <a:t>‹#›</a:t>
            </a:fld>
            <a:endParaRPr lang="en-US"/>
          </a:p>
        </p:txBody>
      </p:sp>
    </p:spTree>
    <p:extLst>
      <p:ext uri="{BB962C8B-B14F-4D97-AF65-F5344CB8AC3E}">
        <p14:creationId xmlns:p14="http://schemas.microsoft.com/office/powerpoint/2010/main" val="235552570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31F5F8-9B11-6647-943C-09C4B30C5D51}" type="datetime1">
              <a:rPr lang="en-US" smtClean="0"/>
              <a:t>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93CBD9-0ED4-304D-A39A-52A779505C34}" type="slidenum">
              <a:rPr lang="en-US" smtClean="0"/>
              <a:t>‹#›</a:t>
            </a:fld>
            <a:endParaRPr lang="en-US"/>
          </a:p>
        </p:txBody>
      </p:sp>
    </p:spTree>
    <p:extLst>
      <p:ext uri="{BB962C8B-B14F-4D97-AF65-F5344CB8AC3E}">
        <p14:creationId xmlns:p14="http://schemas.microsoft.com/office/powerpoint/2010/main" val="2204345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jpeg"/><Relationship Id="rId9"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8.xml.rels><?xml version="1.0" encoding="UTF-8" standalone="yes"?>
<Relationships xmlns="http://schemas.openxmlformats.org/package/2006/relationships"><Relationship Id="rId11" Type="http://schemas.openxmlformats.org/officeDocument/2006/relationships/image" Target="../media/image29.jpeg"/><Relationship Id="rId12" Type="http://schemas.openxmlformats.org/officeDocument/2006/relationships/image" Target="../media/image30.jpeg"/><Relationship Id="rId1" Type="http://schemas.openxmlformats.org/officeDocument/2006/relationships/slideLayout" Target="../slideLayouts/slideLayout1.xml"/><Relationship Id="rId2" Type="http://schemas.openxmlformats.org/officeDocument/2006/relationships/image" Target="../media/image20.jpeg"/><Relationship Id="rId3" Type="http://schemas.openxmlformats.org/officeDocument/2006/relationships/image" Target="../media/image21.jpeg"/><Relationship Id="rId4" Type="http://schemas.openxmlformats.org/officeDocument/2006/relationships/image" Target="../media/image22.jpeg"/><Relationship Id="rId5" Type="http://schemas.openxmlformats.org/officeDocument/2006/relationships/image" Target="../media/image23.jpeg"/><Relationship Id="rId6" Type="http://schemas.openxmlformats.org/officeDocument/2006/relationships/image" Target="../media/image24.jpeg"/><Relationship Id="rId7" Type="http://schemas.openxmlformats.org/officeDocument/2006/relationships/image" Target="../media/image25.png"/><Relationship Id="rId8" Type="http://schemas.openxmlformats.org/officeDocument/2006/relationships/image" Target="../media/image26.png"/><Relationship Id="rId9" Type="http://schemas.openxmlformats.org/officeDocument/2006/relationships/image" Target="../media/image27.jpeg"/><Relationship Id="rId10" Type="http://schemas.openxmlformats.org/officeDocument/2006/relationships/image" Target="../media/image2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png"/><Relationship Id="rId1" Type="http://schemas.openxmlformats.org/officeDocument/2006/relationships/slideLayout" Target="../slideLayouts/slideLayout7.xml"/><Relationship Id="rId2" Type="http://schemas.openxmlformats.org/officeDocument/2006/relationships/image" Target="../media/image3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40.png"/><Relationship Id="rId7"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jpeg"/><Relationship Id="rId3" Type="http://schemas.openxmlformats.org/officeDocument/2006/relationships/image" Target="../media/image4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49.emf"/><Relationship Id="rId1" Type="http://schemas.openxmlformats.org/officeDocument/2006/relationships/vmlDrawing" Target="../drawings/vmlDrawing1.vml"/><Relationship Id="rId2"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3.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40.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8.jpeg"/><Relationship Id="rId1" Type="http://schemas.openxmlformats.org/officeDocument/2006/relationships/slideLayout" Target="../slideLayouts/slideLayout7.xml"/><Relationship Id="rId2" Type="http://schemas.openxmlformats.org/officeDocument/2006/relationships/image" Target="../media/image53.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59.jpeg"/><Relationship Id="rId5" Type="http://schemas.openxmlformats.org/officeDocument/2006/relationships/image" Target="../media/image60.jpeg"/><Relationship Id="rId6" Type="http://schemas.openxmlformats.org/officeDocument/2006/relationships/image" Target="../media/image61.jpeg"/><Relationship Id="rId7" Type="http://schemas.openxmlformats.org/officeDocument/2006/relationships/image" Target="../media/image62.jpeg"/><Relationship Id="rId8" Type="http://schemas.openxmlformats.org/officeDocument/2006/relationships/image" Target="../media/image1.jpeg"/><Relationship Id="rId9" Type="http://schemas.openxmlformats.org/officeDocument/2006/relationships/image" Target="../media/image63.jpeg"/><Relationship Id="rId1" Type="http://schemas.openxmlformats.org/officeDocument/2006/relationships/slideLayout" Target="../slideLayouts/slideLayout7.xml"/><Relationship Id="rId2" Type="http://schemas.openxmlformats.org/officeDocument/2006/relationships/image" Target="../media/image57.jpe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64.png"/><Relationship Id="rId1" Type="http://schemas.microsoft.com/office/2007/relationships/media" Target="../media/media1.wmv"/><Relationship Id="rId2" Type="http://schemas.openxmlformats.org/officeDocument/2006/relationships/video" Target="../media/media1.wmv"/></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image" Target="../media/image65.png"/><Relationship Id="rId1" Type="http://schemas.microsoft.com/office/2007/relationships/media" Target="../media/media2.mp4"/><Relationship Id="rId2" Type="http://schemas.openxmlformats.org/officeDocument/2006/relationships/video" Target="../media/media2.mp4"/></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7.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8.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9.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0.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2.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355680" y="256347"/>
            <a:ext cx="8686080" cy="190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8229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9pPr>
          </a:lstStyle>
          <a:p>
            <a:pPr>
              <a:lnSpc>
                <a:spcPct val="82000"/>
              </a:lnSpc>
            </a:pPr>
            <a:r>
              <a:rPr lang="en-US" sz="3600" b="1" dirty="0" smtClean="0">
                <a:latin typeface="David" charset="0"/>
              </a:rPr>
              <a:t>Management of Pandemic</a:t>
            </a:r>
          </a:p>
          <a:p>
            <a:pPr>
              <a:lnSpc>
                <a:spcPct val="82000"/>
              </a:lnSpc>
            </a:pPr>
            <a:r>
              <a:rPr lang="en-US" sz="3600" b="1" dirty="0" smtClean="0">
                <a:latin typeface="David" charset="0"/>
              </a:rPr>
              <a:t>Societal Response and </a:t>
            </a:r>
          </a:p>
          <a:p>
            <a:pPr>
              <a:lnSpc>
                <a:spcPct val="82000"/>
              </a:lnSpc>
            </a:pPr>
            <a:r>
              <a:rPr lang="en-US" sz="3600" b="1" dirty="0" smtClean="0">
                <a:latin typeface="David" charset="0"/>
              </a:rPr>
              <a:t>Effect of International Health Regulations</a:t>
            </a:r>
            <a:endParaRPr lang="en-US" sz="3600" b="1" i="1" dirty="0">
              <a:latin typeface="Corbel" charset="0"/>
            </a:endParaRPr>
          </a:p>
        </p:txBody>
      </p:sp>
      <p:sp>
        <p:nvSpPr>
          <p:cNvPr id="3075" name="Text Box 3"/>
          <p:cNvSpPr txBox="1">
            <a:spLocks noChangeArrowheads="1"/>
          </p:cNvSpPr>
          <p:nvPr/>
        </p:nvSpPr>
        <p:spPr bwMode="auto">
          <a:xfrm>
            <a:off x="165600" y="5142780"/>
            <a:ext cx="8874720" cy="11737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1639" tIns="60021" rIns="81639" bIns="4082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ＭＳ Ｐゴシック" charset="0"/>
                <a:cs typeface="Microsoft YaHei" charset="0"/>
              </a:defRPr>
            </a:lvl9pPr>
          </a:lstStyle>
          <a:p>
            <a:pPr algn="ctr"/>
            <a:r>
              <a:rPr lang="en-US" sz="2200" b="1" dirty="0"/>
              <a:t>by </a:t>
            </a:r>
            <a:r>
              <a:rPr lang="en-US" sz="2200" b="1" dirty="0" smtClean="0"/>
              <a:t>James Hagen* and Connie White  </a:t>
            </a:r>
            <a:endParaRPr lang="en-US" sz="2200" b="1" dirty="0"/>
          </a:p>
          <a:p>
            <a:pPr algn="ctr"/>
            <a:endParaRPr lang="en-US" b="1" dirty="0"/>
          </a:p>
          <a:p>
            <a:pPr algn="ctr"/>
            <a:r>
              <a:rPr lang="en-US" i="1" dirty="0"/>
              <a:t>*Author to whom correspondence should be addressed; </a:t>
            </a:r>
          </a:p>
          <a:p>
            <a:pPr algn="ctr"/>
            <a:r>
              <a:rPr lang="en-US" i="1" dirty="0"/>
              <a:t>E-Mail: </a:t>
            </a:r>
            <a:r>
              <a:rPr lang="en-US" i="1" dirty="0" err="1" smtClean="0"/>
              <a:t>hagen@sxu.edu</a:t>
            </a:r>
            <a:endParaRPr lang="en-US" i="1" dirty="0"/>
          </a:p>
        </p:txBody>
      </p:sp>
      <p:sp>
        <p:nvSpPr>
          <p:cNvPr id="3076" name="Text Box 4"/>
          <p:cNvSpPr txBox="1">
            <a:spLocks noChangeArrowheads="1"/>
          </p:cNvSpPr>
          <p:nvPr/>
        </p:nvSpPr>
        <p:spPr bwMode="auto">
          <a:xfrm>
            <a:off x="663840" y="6470600"/>
            <a:ext cx="7215840" cy="262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1639" tIns="52019" rIns="81639" bIns="4082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ＭＳ Ｐゴシック" charset="0"/>
                <a:cs typeface="Microsoft YaHei" charset="0"/>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ＭＳ Ｐゴシック" charset="0"/>
                <a:cs typeface="Microsoft YaHei" charset="0"/>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ＭＳ Ｐゴシック" charset="0"/>
                <a:cs typeface="Microsoft YaHei" charset="0"/>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ＭＳ Ｐゴシック" charset="0"/>
                <a:cs typeface="Microsoft YaHei" charset="0"/>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ＭＳ Ｐゴシック" charset="0"/>
                <a:cs typeface="Microsoft YaHei"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ＭＳ Ｐゴシック" charset="0"/>
                <a:cs typeface="Microsoft YaHei"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ＭＳ Ｐゴシック" charset="0"/>
                <a:cs typeface="Microsoft YaHei"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ＭＳ Ｐゴシック" charset="0"/>
                <a:cs typeface="Microsoft YaHei"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ＭＳ Ｐゴシック" charset="0"/>
                <a:cs typeface="Microsoft YaHei" charset="0"/>
              </a:defRPr>
            </a:lvl9pPr>
          </a:lstStyle>
          <a:p>
            <a:pPr algn="ctr"/>
            <a:r>
              <a:rPr lang="en-US" sz="1300" i="1"/>
              <a:t>The International Emergency Management Society (TIEMS-USA), Portland, OR, 2015</a:t>
            </a:r>
          </a:p>
        </p:txBody>
      </p:sp>
      <p:pic>
        <p:nvPicPr>
          <p:cNvPr id="3" name="Picture 2" descr="Ebola 1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0044" y="1911350"/>
            <a:ext cx="4864011" cy="3105150"/>
          </a:xfrm>
          <a:prstGeom prst="rect">
            <a:avLst/>
          </a:prstGeom>
        </p:spPr>
      </p:pic>
      <p:sp>
        <p:nvSpPr>
          <p:cNvPr id="4" name="TextBox 3"/>
          <p:cNvSpPr txBox="1"/>
          <p:nvPr/>
        </p:nvSpPr>
        <p:spPr>
          <a:xfrm>
            <a:off x="-1801201" y="5619202"/>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45022534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5888"/>
            <a:ext cx="8229600" cy="1143000"/>
          </a:xfrm>
        </p:spPr>
        <p:txBody>
          <a:bodyPr/>
          <a:lstStyle/>
          <a:p>
            <a:r>
              <a:rPr lang="en-US" dirty="0" smtClean="0"/>
              <a:t>Topics to be Covered</a:t>
            </a:r>
            <a:endParaRPr lang="en-US" dirty="0"/>
          </a:p>
        </p:txBody>
      </p:sp>
      <p:sp>
        <p:nvSpPr>
          <p:cNvPr id="3" name="Content Placeholder 2"/>
          <p:cNvSpPr>
            <a:spLocks noGrp="1"/>
          </p:cNvSpPr>
          <p:nvPr>
            <p:ph idx="1"/>
          </p:nvPr>
        </p:nvSpPr>
        <p:spPr>
          <a:xfrm>
            <a:off x="857250" y="1417638"/>
            <a:ext cx="7829550" cy="4860925"/>
          </a:xfrm>
        </p:spPr>
        <p:txBody>
          <a:bodyPr>
            <a:normAutofit fontScale="92500"/>
          </a:bodyPr>
          <a:lstStyle/>
          <a:p>
            <a:r>
              <a:rPr lang="en-US" dirty="0" smtClean="0"/>
              <a:t>Pandemic Disease in Today’s </a:t>
            </a:r>
            <a:r>
              <a:rPr lang="en-US" dirty="0"/>
              <a:t>W</a:t>
            </a:r>
            <a:r>
              <a:rPr lang="en-US" dirty="0" smtClean="0"/>
              <a:t>orld</a:t>
            </a:r>
          </a:p>
          <a:p>
            <a:r>
              <a:rPr lang="en-US" dirty="0" smtClean="0"/>
              <a:t>Societal Population Response to Infectious Disease Outbreak</a:t>
            </a:r>
          </a:p>
          <a:p>
            <a:r>
              <a:rPr lang="en-US" dirty="0" smtClean="0"/>
              <a:t>Pharmaceutical Response</a:t>
            </a:r>
          </a:p>
          <a:p>
            <a:r>
              <a:rPr lang="en-US" dirty="0" smtClean="0"/>
              <a:t>Non-Pharmaceutical Actions</a:t>
            </a:r>
          </a:p>
          <a:p>
            <a:r>
              <a:rPr lang="en-US" dirty="0" smtClean="0"/>
              <a:t>Negative Societal Response</a:t>
            </a:r>
          </a:p>
          <a:p>
            <a:r>
              <a:rPr lang="en-US" dirty="0" smtClean="0"/>
              <a:t>Governmental Response </a:t>
            </a:r>
            <a:r>
              <a:rPr lang="en-US" dirty="0" smtClean="0"/>
              <a:t>to</a:t>
            </a:r>
            <a:r>
              <a:rPr lang="en-US" dirty="0" smtClean="0"/>
              <a:t> </a:t>
            </a:r>
            <a:r>
              <a:rPr lang="en-US" dirty="0" smtClean="0"/>
              <a:t>Infectious Disease</a:t>
            </a:r>
          </a:p>
          <a:p>
            <a:r>
              <a:rPr lang="en-US" dirty="0" smtClean="0"/>
              <a:t>International Response</a:t>
            </a:r>
          </a:p>
          <a:p>
            <a:r>
              <a:rPr lang="en-US" dirty="0" smtClean="0"/>
              <a:t>Necessary Activities</a:t>
            </a:r>
          </a:p>
          <a:p>
            <a:endParaRPr lang="en-US" dirty="0" smtClean="0"/>
          </a:p>
          <a:p>
            <a:endParaRPr lang="en-US" dirty="0" smtClean="0"/>
          </a:p>
          <a:p>
            <a:endParaRPr lang="en-US" dirty="0"/>
          </a:p>
        </p:txBody>
      </p:sp>
    </p:spTree>
    <p:extLst>
      <p:ext uri="{BB962C8B-B14F-4D97-AF65-F5344CB8AC3E}">
        <p14:creationId xmlns:p14="http://schemas.microsoft.com/office/powerpoint/2010/main" val="170702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711200" y="152400"/>
            <a:ext cx="7653867" cy="1143000"/>
          </a:xfrm>
        </p:spPr>
        <p:txBody>
          <a:bodyPr>
            <a:normAutofit fontScale="90000"/>
          </a:bodyPr>
          <a:lstStyle/>
          <a:p>
            <a:pPr eaLnBrk="1" hangingPunct="1">
              <a:defRPr/>
            </a:pPr>
            <a:r>
              <a:rPr lang="en-US" sz="4000" smtClean="0">
                <a:solidFill>
                  <a:schemeClr val="accent2"/>
                </a:solidFill>
                <a:cs typeface="+mj-cs"/>
              </a:rPr>
              <a:t>Lest We Forget Global Realities</a:t>
            </a:r>
            <a:br>
              <a:rPr lang="en-US" sz="4000" smtClean="0">
                <a:solidFill>
                  <a:schemeClr val="accent2"/>
                </a:solidFill>
                <a:cs typeface="+mj-cs"/>
              </a:rPr>
            </a:br>
            <a:r>
              <a:rPr lang="en-US" sz="3200" smtClean="0">
                <a:solidFill>
                  <a:schemeClr val="accent2"/>
                </a:solidFill>
                <a:cs typeface="+mj-cs"/>
              </a:rPr>
              <a:t>The Infectious Disease Killing Fields</a:t>
            </a:r>
          </a:p>
        </p:txBody>
      </p:sp>
      <p:sp>
        <p:nvSpPr>
          <p:cNvPr id="195587" name="Rectangle 3"/>
          <p:cNvSpPr>
            <a:spLocks noGrp="1" noChangeArrowheads="1"/>
          </p:cNvSpPr>
          <p:nvPr>
            <p:ph type="body" idx="1"/>
          </p:nvPr>
        </p:nvSpPr>
        <p:spPr>
          <a:xfrm>
            <a:off x="643467" y="1676400"/>
            <a:ext cx="8084256" cy="5029200"/>
          </a:xfrm>
        </p:spPr>
        <p:txBody>
          <a:bodyPr/>
          <a:lstStyle/>
          <a:p>
            <a:pPr eaLnBrk="1" hangingPunct="1">
              <a:lnSpc>
                <a:spcPct val="90000"/>
              </a:lnSpc>
              <a:defRPr/>
            </a:pPr>
            <a:r>
              <a:rPr lang="en-US" sz="2600" dirty="0" smtClean="0">
                <a:cs typeface="+mn-cs"/>
              </a:rPr>
              <a:t>300,000,000 to 500,000,000 cases of </a:t>
            </a:r>
            <a:r>
              <a:rPr lang="en-US" sz="2600" dirty="0" smtClean="0">
                <a:solidFill>
                  <a:schemeClr val="accent2"/>
                </a:solidFill>
                <a:cs typeface="+mn-cs"/>
              </a:rPr>
              <a:t>malaria</a:t>
            </a:r>
            <a:r>
              <a:rPr lang="en-US" sz="2600" dirty="0" smtClean="0">
                <a:cs typeface="+mn-cs"/>
              </a:rPr>
              <a:t> occur every year, resulting in 2,500,000 deaths</a:t>
            </a:r>
          </a:p>
          <a:p>
            <a:pPr eaLnBrk="1" hangingPunct="1">
              <a:lnSpc>
                <a:spcPct val="90000"/>
              </a:lnSpc>
              <a:buFont typeface="Monotype Sorts" charset="0"/>
              <a:buNone/>
              <a:defRPr/>
            </a:pPr>
            <a:endParaRPr lang="en-US" sz="1400" dirty="0" smtClean="0">
              <a:cs typeface="+mn-cs"/>
            </a:endParaRPr>
          </a:p>
          <a:p>
            <a:pPr eaLnBrk="1" hangingPunct="1">
              <a:lnSpc>
                <a:spcPct val="90000"/>
              </a:lnSpc>
              <a:defRPr/>
            </a:pPr>
            <a:r>
              <a:rPr lang="en-US" sz="2600" dirty="0" smtClean="0">
                <a:cs typeface="+mn-cs"/>
              </a:rPr>
              <a:t>There are 33.000.000 people living with </a:t>
            </a:r>
            <a:r>
              <a:rPr lang="en-US" sz="2600" dirty="0" smtClean="0">
                <a:solidFill>
                  <a:schemeClr val="accent2"/>
                </a:solidFill>
                <a:cs typeface="+mn-cs"/>
              </a:rPr>
              <a:t>HIV/AIDS</a:t>
            </a:r>
            <a:r>
              <a:rPr lang="en-US" sz="2600" dirty="0" smtClean="0">
                <a:cs typeface="+mn-cs"/>
              </a:rPr>
              <a:t>, </a:t>
            </a:r>
            <a:r>
              <a:rPr lang="en-US" sz="2600" dirty="0" smtClean="0"/>
              <a:t>with 1.78 million who have  </a:t>
            </a:r>
            <a:endParaRPr lang="en-US" sz="2600" dirty="0" smtClean="0">
              <a:cs typeface="+mn-cs"/>
            </a:endParaRPr>
          </a:p>
          <a:p>
            <a:pPr eaLnBrk="1" hangingPunct="1">
              <a:lnSpc>
                <a:spcPct val="90000"/>
              </a:lnSpc>
              <a:buFont typeface="Monotype Sorts" charset="0"/>
              <a:buNone/>
              <a:defRPr/>
            </a:pPr>
            <a:endParaRPr lang="en-US" sz="1400" dirty="0" smtClean="0">
              <a:cs typeface="+mn-cs"/>
            </a:endParaRPr>
          </a:p>
          <a:p>
            <a:pPr eaLnBrk="1" hangingPunct="1">
              <a:lnSpc>
                <a:spcPct val="90000"/>
              </a:lnSpc>
              <a:defRPr/>
            </a:pPr>
            <a:r>
              <a:rPr lang="en-US" sz="2600" dirty="0" smtClean="0">
                <a:cs typeface="+mn-cs"/>
              </a:rPr>
              <a:t>1/3 of the world</a:t>
            </a:r>
            <a:r>
              <a:rPr lang="ja-JP" altLang="en-US" sz="2600" dirty="0" smtClean="0">
                <a:latin typeface="Arial"/>
                <a:cs typeface="+mn-cs"/>
              </a:rPr>
              <a:t>’</a:t>
            </a:r>
            <a:r>
              <a:rPr lang="en-US" sz="2600" dirty="0" smtClean="0">
                <a:cs typeface="+mn-cs"/>
              </a:rPr>
              <a:t>s population (over 2,000,000,000 people) is now infected with </a:t>
            </a:r>
            <a:r>
              <a:rPr lang="en-US" sz="2600" dirty="0" smtClean="0">
                <a:solidFill>
                  <a:schemeClr val="accent2"/>
                </a:solidFill>
                <a:cs typeface="+mn-cs"/>
              </a:rPr>
              <a:t>tuberculosis</a:t>
            </a:r>
            <a:r>
              <a:rPr lang="en-US" sz="2600" dirty="0" smtClean="0">
                <a:cs typeface="+mn-cs"/>
              </a:rPr>
              <a:t>, and 2,000,000 die every year</a:t>
            </a:r>
          </a:p>
          <a:p>
            <a:pPr eaLnBrk="1" hangingPunct="1">
              <a:lnSpc>
                <a:spcPct val="90000"/>
              </a:lnSpc>
              <a:buFont typeface="Monotype Sorts" charset="0"/>
              <a:buNone/>
              <a:defRPr/>
            </a:pPr>
            <a:endParaRPr lang="en-US" sz="1400" dirty="0" smtClean="0">
              <a:cs typeface="+mn-cs"/>
            </a:endParaRPr>
          </a:p>
          <a:p>
            <a:pPr eaLnBrk="1" hangingPunct="1">
              <a:lnSpc>
                <a:spcPct val="90000"/>
              </a:lnSpc>
              <a:defRPr/>
            </a:pPr>
            <a:r>
              <a:rPr lang="en-US" sz="2600" dirty="0" smtClean="0">
                <a:cs typeface="+mn-cs"/>
              </a:rPr>
              <a:t>HIV/AIDS, tuberculosis, and malaria are now the world</a:t>
            </a:r>
            <a:r>
              <a:rPr lang="ja-JP" altLang="en-US" sz="2600" dirty="0" smtClean="0">
                <a:latin typeface="Arial"/>
                <a:cs typeface="+mn-cs"/>
              </a:rPr>
              <a:t>’</a:t>
            </a:r>
            <a:r>
              <a:rPr lang="en-US" sz="2600" dirty="0" smtClean="0">
                <a:cs typeface="+mn-cs"/>
              </a:rPr>
              <a:t>s major killers of children and young adults, causing more than 13,000,000 deaths per year</a:t>
            </a:r>
          </a:p>
          <a:p>
            <a:pPr eaLnBrk="1" hangingPunct="1">
              <a:lnSpc>
                <a:spcPct val="90000"/>
              </a:lnSpc>
              <a:defRPr/>
            </a:pPr>
            <a:endParaRPr lang="en-US" sz="2400" dirty="0" smtClean="0">
              <a:cs typeface="+mn-cs"/>
            </a:endParaRPr>
          </a:p>
          <a:p>
            <a:pPr eaLnBrk="1" hangingPunct="1">
              <a:lnSpc>
                <a:spcPct val="90000"/>
              </a:lnSpc>
              <a:defRPr/>
            </a:pPr>
            <a:endParaRPr lang="en-US" sz="2400" dirty="0" smtClean="0">
              <a:cs typeface="+mn-cs"/>
            </a:endParaRPr>
          </a:p>
        </p:txBody>
      </p:sp>
    </p:spTree>
    <p:extLst>
      <p:ext uri="{BB962C8B-B14F-4D97-AF65-F5344CB8AC3E}">
        <p14:creationId xmlns:p14="http://schemas.microsoft.com/office/powerpoint/2010/main" val="3181547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1016000" y="381000"/>
            <a:ext cx="6976533" cy="762000"/>
          </a:xfrm>
        </p:spPr>
        <p:txBody>
          <a:bodyPr/>
          <a:lstStyle/>
          <a:p>
            <a:pPr eaLnBrk="1" hangingPunct="1">
              <a:defRPr/>
            </a:pPr>
            <a:r>
              <a:rPr lang="en-US" b="1" smtClean="0">
                <a:solidFill>
                  <a:schemeClr val="accent2"/>
                </a:solidFill>
                <a:cs typeface="+mj-cs"/>
              </a:rPr>
              <a:t>Biologic Disasters</a:t>
            </a:r>
          </a:p>
        </p:txBody>
      </p:sp>
      <p:sp>
        <p:nvSpPr>
          <p:cNvPr id="115715" name="Rectangle 3"/>
          <p:cNvSpPr>
            <a:spLocks noGrp="1" noChangeArrowheads="1"/>
          </p:cNvSpPr>
          <p:nvPr>
            <p:ph type="body" idx="1"/>
          </p:nvPr>
        </p:nvSpPr>
        <p:spPr>
          <a:xfrm>
            <a:off x="914400" y="1752600"/>
            <a:ext cx="7958667" cy="4876800"/>
          </a:xfrm>
        </p:spPr>
        <p:txBody>
          <a:bodyPr/>
          <a:lstStyle/>
          <a:p>
            <a:pPr eaLnBrk="1" hangingPunct="1">
              <a:defRPr/>
            </a:pPr>
            <a:r>
              <a:rPr lang="en-US" sz="2400" smtClean="0">
                <a:cs typeface="+mn-cs"/>
              </a:rPr>
              <a:t>Biologic Disasters have been documented throughout history in the form of plagues and </a:t>
            </a:r>
            <a:r>
              <a:rPr lang="ja-JP" altLang="en-US" sz="2400" smtClean="0">
                <a:latin typeface="Arial"/>
                <a:cs typeface="+mn-cs"/>
              </a:rPr>
              <a:t>“</a:t>
            </a:r>
            <a:r>
              <a:rPr lang="en-US" sz="2400" smtClean="0">
                <a:cs typeface="+mn-cs"/>
              </a:rPr>
              <a:t>curses</a:t>
            </a:r>
            <a:r>
              <a:rPr lang="ja-JP" altLang="en-US" sz="2400" smtClean="0">
                <a:latin typeface="Arial"/>
                <a:cs typeface="+mn-cs"/>
              </a:rPr>
              <a:t>”</a:t>
            </a:r>
            <a:r>
              <a:rPr lang="en-US" sz="2400" smtClean="0">
                <a:cs typeface="+mn-cs"/>
              </a:rPr>
              <a:t>.</a:t>
            </a:r>
          </a:p>
          <a:p>
            <a:pPr lvl="1" eaLnBrk="1" hangingPunct="1">
              <a:buClr>
                <a:schemeClr val="hlink"/>
              </a:buClr>
              <a:buFont typeface="Wingdings" charset="0"/>
              <a:buChar char="Ø"/>
              <a:defRPr/>
            </a:pPr>
            <a:r>
              <a:rPr lang="en-US" sz="2400" smtClean="0"/>
              <a:t>The Black Death - Plague</a:t>
            </a:r>
          </a:p>
          <a:p>
            <a:pPr lvl="1" eaLnBrk="1" hangingPunct="1">
              <a:buClr>
                <a:schemeClr val="hlink"/>
              </a:buClr>
              <a:buFont typeface="Wingdings" charset="0"/>
              <a:buChar char="Ø"/>
              <a:defRPr/>
            </a:pPr>
            <a:r>
              <a:rPr lang="en-US" sz="2400" smtClean="0"/>
              <a:t>The Black Goddess – Yellow Fever</a:t>
            </a:r>
          </a:p>
          <a:p>
            <a:pPr lvl="1" eaLnBrk="1" hangingPunct="1">
              <a:buClr>
                <a:schemeClr val="hlink"/>
              </a:buClr>
              <a:buFont typeface="Wingdings" charset="0"/>
              <a:buChar char="Ø"/>
              <a:defRPr/>
            </a:pPr>
            <a:r>
              <a:rPr lang="en-US" sz="2400" smtClean="0"/>
              <a:t>SmallPox</a:t>
            </a:r>
          </a:p>
          <a:p>
            <a:pPr lvl="1" eaLnBrk="1" hangingPunct="1">
              <a:buClr>
                <a:schemeClr val="hlink"/>
              </a:buClr>
              <a:buFont typeface="Wingdings" charset="0"/>
              <a:buChar char="Ø"/>
              <a:defRPr/>
            </a:pPr>
            <a:r>
              <a:rPr lang="en-US" sz="2400" smtClean="0"/>
              <a:t>Influenza</a:t>
            </a:r>
          </a:p>
          <a:p>
            <a:pPr lvl="1" eaLnBrk="1" hangingPunct="1">
              <a:buClr>
                <a:schemeClr val="hlink"/>
              </a:buClr>
              <a:buFont typeface="Wingdings" charset="0"/>
              <a:buChar char="Ø"/>
              <a:defRPr/>
            </a:pPr>
            <a:r>
              <a:rPr lang="en-US" sz="2400" smtClean="0"/>
              <a:t>Diphtheria</a:t>
            </a:r>
          </a:p>
          <a:p>
            <a:pPr lvl="1" eaLnBrk="1" hangingPunct="1">
              <a:buClr>
                <a:schemeClr val="hlink"/>
              </a:buClr>
              <a:buFont typeface="Wingdings" charset="0"/>
              <a:buChar char="Ø"/>
              <a:defRPr/>
            </a:pPr>
            <a:r>
              <a:rPr lang="en-US" sz="2400" smtClean="0"/>
              <a:t>Whooping Cough</a:t>
            </a:r>
          </a:p>
          <a:p>
            <a:pPr lvl="1" eaLnBrk="1" hangingPunct="1">
              <a:buClr>
                <a:schemeClr val="hlink"/>
              </a:buClr>
              <a:buFont typeface="Wingdings" charset="0"/>
              <a:buChar char="Ø"/>
              <a:defRPr/>
            </a:pPr>
            <a:r>
              <a:rPr lang="en-US" sz="2400" smtClean="0"/>
              <a:t>HIV / AIDS</a:t>
            </a:r>
          </a:p>
          <a:p>
            <a:pPr lvl="1" eaLnBrk="1" hangingPunct="1">
              <a:buClr>
                <a:schemeClr val="hlink"/>
              </a:buClr>
              <a:buFont typeface="Wingdings" charset="0"/>
              <a:buChar char="Ø"/>
              <a:defRPr/>
            </a:pPr>
            <a:r>
              <a:rPr lang="en-US" sz="2400" smtClean="0"/>
              <a:t>Mad Cow Disease?</a:t>
            </a:r>
          </a:p>
          <a:p>
            <a:pPr lvl="1" eaLnBrk="1" hangingPunct="1">
              <a:buClr>
                <a:schemeClr val="hlink"/>
              </a:buClr>
              <a:buFont typeface="Wingdings" charset="0"/>
              <a:buChar char="Ø"/>
              <a:defRPr/>
            </a:pPr>
            <a:r>
              <a:rPr lang="en-US" sz="2400" smtClean="0"/>
              <a:t>West Nile Virus?</a:t>
            </a:r>
          </a:p>
          <a:p>
            <a:pPr lvl="1" eaLnBrk="1" hangingPunct="1">
              <a:defRPr/>
            </a:pPr>
            <a:endParaRPr lang="en-US" sz="2000" smtClean="0"/>
          </a:p>
          <a:p>
            <a:pPr eaLnBrk="1" hangingPunct="1">
              <a:defRPr/>
            </a:pPr>
            <a:endParaRPr lang="en-US" sz="2400" smtClean="0">
              <a:cs typeface="+mn-cs"/>
            </a:endParaRPr>
          </a:p>
        </p:txBody>
      </p:sp>
    </p:spTree>
    <p:extLst>
      <p:ext uri="{BB962C8B-B14F-4D97-AF65-F5344CB8AC3E}">
        <p14:creationId xmlns:p14="http://schemas.microsoft.com/office/powerpoint/2010/main" val="3041616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048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0"/>
            <a:ext cx="29718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0"/>
            <a:ext cx="3124200" cy="234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7" name="Picture 5" descr="virion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286000"/>
            <a:ext cx="2667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6" descr="prion brain tissu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4473575"/>
            <a:ext cx="2971800" cy="238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7" descr="prion protei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7000" y="2362200"/>
            <a:ext cx="36258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8" descr="Corona"/>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4432300"/>
            <a:ext cx="2667000"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1"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8400" y="2263775"/>
            <a:ext cx="2895600" cy="223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977445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pPr eaLnBrk="1" hangingPunct="1">
              <a:defRPr/>
            </a:pPr>
            <a:endParaRPr lang="en-US" smtClean="0">
              <a:cs typeface="+mj-cs"/>
            </a:endParaRPr>
          </a:p>
        </p:txBody>
      </p:sp>
      <p:sp>
        <p:nvSpPr>
          <p:cNvPr id="204803" name="Rectangle 3"/>
          <p:cNvSpPr>
            <a:spLocks noGrp="1" noChangeArrowheads="1"/>
          </p:cNvSpPr>
          <p:nvPr>
            <p:ph type="body" idx="1"/>
          </p:nvPr>
        </p:nvSpPr>
        <p:spPr/>
        <p:txBody>
          <a:bodyPr/>
          <a:lstStyle/>
          <a:p>
            <a:pPr eaLnBrk="1" hangingPunct="1">
              <a:defRPr/>
            </a:pPr>
            <a:endParaRPr lang="en-US" smtClean="0">
              <a:cs typeface="+mn-cs"/>
            </a:endParaRPr>
          </a:p>
        </p:txBody>
      </p:sp>
      <p:sp>
        <p:nvSpPr>
          <p:cNvPr id="204804" name="Rectangle 4"/>
          <p:cNvSpPr>
            <a:spLocks noChangeArrowheads="1"/>
          </p:cNvSpPr>
          <p:nvPr/>
        </p:nvSpPr>
        <p:spPr bwMode="auto">
          <a:xfrm>
            <a:off x="0" y="0"/>
            <a:ext cx="9144000" cy="6858000"/>
          </a:xfrm>
          <a:prstGeom prst="rect">
            <a:avLst/>
          </a:prstGeom>
          <a:solidFill>
            <a:schemeClr val="tx2"/>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a:solidFill>
                <a:srgbClr val="CC9900"/>
              </a:solidFill>
              <a:cs typeface="+mn-cs"/>
            </a:endParaRPr>
          </a:p>
        </p:txBody>
      </p:sp>
      <p:pic>
        <p:nvPicPr>
          <p:cNvPr id="20480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0401" y="152400"/>
            <a:ext cx="1656644" cy="281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0480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8001" y="152400"/>
            <a:ext cx="1697567" cy="281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0480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334" y="3276600"/>
            <a:ext cx="2070100"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04808"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2267" y="3276600"/>
            <a:ext cx="2022123"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152"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07467" y="3276600"/>
            <a:ext cx="2020711"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49067" y="152400"/>
            <a:ext cx="164817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9334" y="152400"/>
            <a:ext cx="1682044"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42667" y="3276600"/>
            <a:ext cx="2017889" cy="329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13" name="Picture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91467" y="152400"/>
            <a:ext cx="1804812"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505832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ChangeArrowheads="1"/>
          </p:cNvSpPr>
          <p:nvPr/>
        </p:nvSpPr>
        <p:spPr bwMode="auto">
          <a:xfrm>
            <a:off x="0" y="0"/>
            <a:ext cx="9144000" cy="6858000"/>
          </a:xfrm>
          <a:prstGeom prst="rect">
            <a:avLst/>
          </a:prstGeom>
          <a:solidFill>
            <a:srgbClr val="29292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pic>
        <p:nvPicPr>
          <p:cNvPr id="921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5089" y="-862012"/>
            <a:ext cx="6790267" cy="9258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8" name="Rectangle 4"/>
          <p:cNvSpPr>
            <a:spLocks noChangeArrowheads="1"/>
          </p:cNvSpPr>
          <p:nvPr/>
        </p:nvSpPr>
        <p:spPr bwMode="auto">
          <a:xfrm>
            <a:off x="1319389" y="258764"/>
            <a:ext cx="2103966" cy="655637"/>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sz="5400" baseline="12000">
                <a:solidFill>
                  <a:srgbClr val="FF0000"/>
                </a:solidFill>
                <a:cs typeface="+mn-cs"/>
              </a:rPr>
              <a:t>  Intimate</a:t>
            </a:r>
            <a:r>
              <a:rPr lang="en-US" sz="4000" baseline="12000">
                <a:cs typeface="+mn-cs"/>
              </a:rPr>
              <a:t> </a:t>
            </a:r>
            <a:r>
              <a:rPr lang="en-US" sz="4000" baseline="12000">
                <a:solidFill>
                  <a:srgbClr val="FF0000"/>
                </a:solidFill>
                <a:cs typeface="+mn-cs"/>
              </a:rPr>
              <a:t> </a:t>
            </a:r>
          </a:p>
        </p:txBody>
      </p:sp>
      <p:sp>
        <p:nvSpPr>
          <p:cNvPr id="118789" name="Rectangle 5"/>
          <p:cNvSpPr>
            <a:spLocks noChangeArrowheads="1"/>
          </p:cNvSpPr>
          <p:nvPr/>
        </p:nvSpPr>
        <p:spPr bwMode="auto">
          <a:xfrm>
            <a:off x="5425723" y="5986464"/>
            <a:ext cx="2380544" cy="587375"/>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sz="5400" baseline="12000">
                <a:solidFill>
                  <a:srgbClr val="FF0000"/>
                </a:solidFill>
                <a:cs typeface="+mn-cs"/>
              </a:rPr>
              <a:t>Strangers</a:t>
            </a:r>
          </a:p>
        </p:txBody>
      </p:sp>
    </p:spTree>
    <p:extLst>
      <p:ext uri="{BB962C8B-B14F-4D97-AF65-F5344CB8AC3E}">
        <p14:creationId xmlns:p14="http://schemas.microsoft.com/office/powerpoint/2010/main" val="51827318"/>
      </p:ext>
    </p:extLst>
  </p:cSld>
  <p:clrMapOvr>
    <a:masterClrMapping/>
  </p:clrMapOvr>
  <p:transition xmlns:p14="http://schemas.microsoft.com/office/powerpoint/2010/mai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type="subTitle" idx="1"/>
          </p:nvPr>
        </p:nvSpPr>
        <p:spPr>
          <a:xfrm>
            <a:off x="2743200" y="5486400"/>
            <a:ext cx="3276600" cy="609600"/>
          </a:xfrm>
        </p:spPr>
        <p:txBody>
          <a:bodyPr/>
          <a:lstStyle/>
          <a:p>
            <a:pPr eaLnBrk="1" hangingPunct="1">
              <a:defRPr/>
            </a:pPr>
            <a:endParaRPr lang="en-US" smtClean="0">
              <a:cs typeface="+mn-cs"/>
            </a:endParaRPr>
          </a:p>
        </p:txBody>
      </p:sp>
      <p:pic>
        <p:nvPicPr>
          <p:cNvPr id="10243" name="Picture 4" descr="black prairie dog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1"/>
            <a:ext cx="3048000" cy="1961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5" descr="prarie dog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591069"/>
            <a:ext cx="3048000" cy="3950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6" descr="gambian ra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
            <a:ext cx="32004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0" name="Picture 8"/>
          <p:cNvPicPr>
            <a:picLocks noChangeAspect="1" noChangeArrowheads="1"/>
          </p:cNvPicPr>
          <p:nvPr/>
        </p:nvPicPr>
        <p:blipFill>
          <a:blip r:embed="rId5">
            <a:extLst>
              <a:ext uri="{28A0092B-C50C-407E-A947-70E740481C1C}">
                <a14:useLocalDpi xmlns:a14="http://schemas.microsoft.com/office/drawing/2010/main" val="0"/>
              </a:ext>
            </a:extLst>
          </a:blip>
          <a:srcRect l="54034" t="67726" r="19569" b="7890"/>
          <a:stretch>
            <a:fillRect/>
          </a:stretch>
        </p:blipFill>
        <p:spPr bwMode="auto">
          <a:xfrm>
            <a:off x="6096000" y="1981200"/>
            <a:ext cx="3048000" cy="1862138"/>
          </a:xfrm>
          <a:prstGeom prst="rect">
            <a:avLst/>
          </a:prstGeom>
          <a:noFill/>
          <a:ln w="3810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9402" name="Picture 10"/>
          <p:cNvPicPr>
            <a:picLocks noChangeAspect="1" noChangeArrowheads="1"/>
          </p:cNvPicPr>
          <p:nvPr/>
        </p:nvPicPr>
        <p:blipFill>
          <a:blip r:embed="rId6">
            <a:lum bright="18000"/>
            <a:extLst>
              <a:ext uri="{28A0092B-C50C-407E-A947-70E740481C1C}">
                <a14:useLocalDpi xmlns:a14="http://schemas.microsoft.com/office/drawing/2010/main" val="0"/>
              </a:ext>
            </a:extLst>
          </a:blip>
          <a:srcRect l="7843" b="600"/>
          <a:stretch>
            <a:fillRect/>
          </a:stretch>
        </p:blipFill>
        <p:spPr bwMode="auto">
          <a:xfrm>
            <a:off x="2514600" y="4511676"/>
            <a:ext cx="3124200" cy="2346325"/>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9403"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1905000"/>
            <a:ext cx="37338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9405"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1"/>
            <a:ext cx="30480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 name="Picture 1" descr="African Green Monkey.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077782"/>
            <a:ext cx="2362200" cy="3889756"/>
          </a:xfrm>
          <a:prstGeom prst="rect">
            <a:avLst/>
          </a:prstGeom>
        </p:spPr>
      </p:pic>
      <p:pic>
        <p:nvPicPr>
          <p:cNvPr id="3" name="Picture 2" descr="Monkey Cells 2.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073" y="3077782"/>
            <a:ext cx="1252731" cy="796310"/>
          </a:xfrm>
          <a:prstGeom prst="rect">
            <a:avLst/>
          </a:prstGeom>
        </p:spPr>
      </p:pic>
      <p:pic>
        <p:nvPicPr>
          <p:cNvPr id="4" name="Picture 3" descr="Monkey Cells.pdf"/>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13424" y="3077781"/>
            <a:ext cx="1148776" cy="796311"/>
          </a:xfrm>
          <a:prstGeom prst="rect">
            <a:avLst/>
          </a:prstGeom>
        </p:spPr>
      </p:pic>
      <p:pic>
        <p:nvPicPr>
          <p:cNvPr id="5" name="Picture 4" descr="Avian Flu.pdf"/>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754965" y="1905000"/>
            <a:ext cx="2493435" cy="1969092"/>
          </a:xfrm>
          <a:prstGeom prst="rect">
            <a:avLst/>
          </a:prstGeom>
        </p:spPr>
      </p:pic>
    </p:spTree>
    <p:extLst>
      <p:ext uri="{BB962C8B-B14F-4D97-AF65-F5344CB8AC3E}">
        <p14:creationId xmlns:p14="http://schemas.microsoft.com/office/powerpoint/2010/main" val="24981046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59402"/>
                                        </p:tgtEl>
                                        <p:attrNameLst>
                                          <p:attrName>style.visibility</p:attrName>
                                        </p:attrNameLst>
                                      </p:cBhvr>
                                      <p:to>
                                        <p:strVal val="visible"/>
                                      </p:to>
                                    </p:set>
                                    <p:anim calcmode="lin" valueType="num">
                                      <p:cBhvr>
                                        <p:cTn id="7" dur="500" fill="hold"/>
                                        <p:tgtEl>
                                          <p:spTgt spid="59402"/>
                                        </p:tgtEl>
                                        <p:attrNameLst>
                                          <p:attrName>ppt_w</p:attrName>
                                        </p:attrNameLst>
                                      </p:cBhvr>
                                      <p:tavLst>
                                        <p:tav tm="0">
                                          <p:val>
                                            <p:fltVal val="0"/>
                                          </p:val>
                                        </p:tav>
                                        <p:tav tm="100000">
                                          <p:val>
                                            <p:strVal val="#ppt_w"/>
                                          </p:val>
                                        </p:tav>
                                      </p:tavLst>
                                    </p:anim>
                                    <p:anim calcmode="lin" valueType="num">
                                      <p:cBhvr>
                                        <p:cTn id="8" dur="500" fill="hold"/>
                                        <p:tgtEl>
                                          <p:spTgt spid="5940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85800" y="457200"/>
            <a:ext cx="7772400" cy="609600"/>
          </a:xfrm>
        </p:spPr>
        <p:txBody>
          <a:bodyPr>
            <a:normAutofit fontScale="90000"/>
          </a:bodyPr>
          <a:lstStyle/>
          <a:p>
            <a:pPr eaLnBrk="1" hangingPunct="1">
              <a:defRPr/>
            </a:pPr>
            <a:r>
              <a:rPr lang="en-US" smtClean="0">
                <a:solidFill>
                  <a:schemeClr val="accent2"/>
                </a:solidFill>
                <a:cs typeface="+mj-cs"/>
              </a:rPr>
              <a:t>Re-Emerging Diseases</a:t>
            </a:r>
          </a:p>
        </p:txBody>
      </p:sp>
      <p:sp>
        <p:nvSpPr>
          <p:cNvPr id="69635" name="Rectangle 3"/>
          <p:cNvSpPr>
            <a:spLocks noGrp="1" noChangeArrowheads="1"/>
          </p:cNvSpPr>
          <p:nvPr>
            <p:ph type="body" idx="1"/>
          </p:nvPr>
        </p:nvSpPr>
        <p:spPr>
          <a:xfrm>
            <a:off x="270934" y="1676400"/>
            <a:ext cx="8610600" cy="5181600"/>
          </a:xfrm>
        </p:spPr>
        <p:txBody>
          <a:bodyPr>
            <a:normAutofit lnSpcReduction="10000"/>
          </a:bodyPr>
          <a:lstStyle/>
          <a:p>
            <a:pPr eaLnBrk="1" hangingPunct="1">
              <a:lnSpc>
                <a:spcPct val="90000"/>
              </a:lnSpc>
              <a:buSzPct val="130000"/>
              <a:buFont typeface="Wingdings" charset="0"/>
              <a:buChar char="ü"/>
              <a:defRPr/>
            </a:pPr>
            <a:r>
              <a:rPr lang="en-US" sz="2200" b="1" i="1" smtClean="0">
                <a:solidFill>
                  <a:srgbClr val="FF3300"/>
                </a:solidFill>
                <a:cs typeface="+mn-cs"/>
              </a:rPr>
              <a:t>HIV/AIDS</a:t>
            </a:r>
            <a:r>
              <a:rPr lang="en-US" sz="2200" smtClean="0">
                <a:cs typeface="+mn-cs"/>
              </a:rPr>
              <a:t> deaths continue at 17,000 annually, with emerging resistance to drugs and continued new infections sustaining the threat. </a:t>
            </a:r>
          </a:p>
          <a:p>
            <a:pPr eaLnBrk="1" hangingPunct="1">
              <a:lnSpc>
                <a:spcPct val="90000"/>
              </a:lnSpc>
              <a:buSzPct val="130000"/>
              <a:buFont typeface="Wingdings" charset="0"/>
              <a:buChar char="ü"/>
              <a:defRPr/>
            </a:pPr>
            <a:r>
              <a:rPr lang="en-US" sz="2200" smtClean="0">
                <a:cs typeface="+mn-cs"/>
              </a:rPr>
              <a:t>4 million Americans are chronic carriers of the </a:t>
            </a:r>
            <a:r>
              <a:rPr lang="en-US" sz="2200" b="1" i="1" smtClean="0">
                <a:solidFill>
                  <a:srgbClr val="FF3300"/>
                </a:solidFill>
                <a:cs typeface="+mn-cs"/>
              </a:rPr>
              <a:t>hepatitis C</a:t>
            </a:r>
            <a:r>
              <a:rPr lang="en-US" sz="2200" smtClean="0">
                <a:cs typeface="+mn-cs"/>
              </a:rPr>
              <a:t> virus.  US death toll from the virus </a:t>
            </a:r>
            <a:r>
              <a:rPr lang="en-US" sz="2200" b="1" smtClean="0">
                <a:cs typeface="+mn-cs"/>
              </a:rPr>
              <a:t>may surpass that of HIV/AIDS</a:t>
            </a:r>
            <a:r>
              <a:rPr lang="en-US" sz="2200" smtClean="0">
                <a:cs typeface="+mn-cs"/>
              </a:rPr>
              <a:t> in the next five years. </a:t>
            </a:r>
          </a:p>
          <a:p>
            <a:pPr eaLnBrk="1" hangingPunct="1">
              <a:lnSpc>
                <a:spcPct val="90000"/>
              </a:lnSpc>
              <a:buSzPct val="130000"/>
              <a:buFont typeface="Wingdings" charset="0"/>
              <a:buChar char="ü"/>
              <a:defRPr/>
            </a:pPr>
            <a:r>
              <a:rPr lang="en-US" sz="2200" b="1" i="1" smtClean="0">
                <a:solidFill>
                  <a:srgbClr val="FF3300"/>
                </a:solidFill>
                <a:cs typeface="+mn-cs"/>
              </a:rPr>
              <a:t>TB</a:t>
            </a:r>
            <a:r>
              <a:rPr lang="en-US" sz="2200" b="1" i="1" smtClean="0">
                <a:cs typeface="+mn-cs"/>
              </a:rPr>
              <a:t> </a:t>
            </a:r>
            <a:r>
              <a:rPr lang="en-US" sz="2200" smtClean="0">
                <a:cs typeface="+mn-cs"/>
              </a:rPr>
              <a:t>has made a comeback....threat will be sustained by HIV and the growing number of new, particularly illegal, infected immigrants. </a:t>
            </a:r>
          </a:p>
          <a:p>
            <a:pPr eaLnBrk="1" hangingPunct="1">
              <a:lnSpc>
                <a:spcPct val="90000"/>
              </a:lnSpc>
              <a:buSzPct val="130000"/>
              <a:buFont typeface="Wingdings" charset="0"/>
              <a:buChar char="ü"/>
              <a:defRPr/>
            </a:pPr>
            <a:r>
              <a:rPr lang="en-US" sz="2200" b="1" i="1" smtClean="0">
                <a:solidFill>
                  <a:srgbClr val="FF3300"/>
                </a:solidFill>
                <a:cs typeface="+mn-cs"/>
              </a:rPr>
              <a:t>Influenza</a:t>
            </a:r>
            <a:r>
              <a:rPr lang="en-US" sz="2200" smtClean="0">
                <a:cs typeface="+mn-cs"/>
              </a:rPr>
              <a:t> now kills 30,000 Americans annually, and epidemiologists generally agree that it is not a question of whether, but </a:t>
            </a:r>
            <a:r>
              <a:rPr lang="en-US" sz="2200" b="1" smtClean="0">
                <a:cs typeface="+mn-cs"/>
              </a:rPr>
              <a:t>when, the next killer pandemic will occur.</a:t>
            </a:r>
            <a:r>
              <a:rPr lang="en-US" sz="2200" smtClean="0">
                <a:cs typeface="+mn-cs"/>
              </a:rPr>
              <a:t> </a:t>
            </a:r>
          </a:p>
          <a:p>
            <a:pPr eaLnBrk="1" hangingPunct="1">
              <a:lnSpc>
                <a:spcPct val="90000"/>
              </a:lnSpc>
              <a:buSzPct val="130000"/>
              <a:buFont typeface="Wingdings" charset="0"/>
              <a:buChar char="ü"/>
              <a:defRPr/>
            </a:pPr>
            <a:r>
              <a:rPr lang="en-US" sz="2200" smtClean="0">
                <a:cs typeface="+mn-cs"/>
              </a:rPr>
              <a:t>Highly virulent and increasingly </a:t>
            </a:r>
            <a:r>
              <a:rPr lang="en-US" sz="2200" b="1" i="1" smtClean="0">
                <a:solidFill>
                  <a:srgbClr val="FF3300"/>
                </a:solidFill>
                <a:cs typeface="+mn-cs"/>
              </a:rPr>
              <a:t>antimicrobial resistant pathogens</a:t>
            </a:r>
            <a:r>
              <a:rPr lang="en-US" sz="2200" smtClean="0">
                <a:cs typeface="+mn-cs"/>
              </a:rPr>
              <a:t>, are major sources of hospital-acquired infections that kill some 14,000 patients annually. </a:t>
            </a:r>
          </a:p>
          <a:p>
            <a:pPr eaLnBrk="1" hangingPunct="1">
              <a:lnSpc>
                <a:spcPct val="90000"/>
              </a:lnSpc>
              <a:buSzPct val="130000"/>
              <a:buFont typeface="Wingdings" charset="0"/>
              <a:buChar char="ü"/>
              <a:defRPr/>
            </a:pPr>
            <a:r>
              <a:rPr lang="en-US" sz="2200" smtClean="0">
                <a:cs typeface="+mn-cs"/>
              </a:rPr>
              <a:t>Doubling of US food imports over last five years contributes to tens of millions of </a:t>
            </a:r>
            <a:r>
              <a:rPr lang="en-US" sz="2200" b="1" i="1" smtClean="0">
                <a:solidFill>
                  <a:srgbClr val="FF3300"/>
                </a:solidFill>
                <a:cs typeface="+mn-cs"/>
              </a:rPr>
              <a:t>foodborne illnesses</a:t>
            </a:r>
            <a:r>
              <a:rPr lang="en-US" sz="2200" smtClean="0">
                <a:cs typeface="+mn-cs"/>
              </a:rPr>
              <a:t> and 9,000 deaths that occur annually - </a:t>
            </a:r>
            <a:r>
              <a:rPr lang="en-US" sz="2200" b="1" smtClean="0">
                <a:cs typeface="+mn-cs"/>
              </a:rPr>
              <a:t>the trend is up</a:t>
            </a:r>
            <a:r>
              <a:rPr lang="en-US" sz="2200" smtClean="0">
                <a:cs typeface="+mn-cs"/>
              </a:rPr>
              <a:t>.</a:t>
            </a:r>
          </a:p>
        </p:txBody>
      </p:sp>
    </p:spTree>
    <p:extLst>
      <p:ext uri="{BB962C8B-B14F-4D97-AF65-F5344CB8AC3E}">
        <p14:creationId xmlns:p14="http://schemas.microsoft.com/office/powerpoint/2010/main" val="2851727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ChangeArrowheads="1"/>
          </p:cNvSpPr>
          <p:nvPr/>
        </p:nvSpPr>
        <p:spPr bwMode="auto">
          <a:xfrm>
            <a:off x="1219200" y="1676400"/>
            <a:ext cx="6781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chemeClr val="accent2"/>
              </a:buClr>
              <a:buSzPct val="180000"/>
              <a:buFontTx/>
              <a:buChar char="•"/>
              <a:defRPr/>
            </a:pPr>
            <a:r>
              <a:rPr lang="en-US" sz="2300" b="0" i="1">
                <a:latin typeface="Times New Roman" charset="0"/>
                <a:cs typeface="+mn-cs"/>
              </a:rPr>
              <a:t>  Cryptosporidium parvum</a:t>
            </a:r>
          </a:p>
          <a:p>
            <a:pPr marL="342900" indent="-342900">
              <a:spcBef>
                <a:spcPct val="20000"/>
              </a:spcBef>
              <a:buClr>
                <a:schemeClr val="accent2"/>
              </a:buClr>
              <a:buSzPct val="180000"/>
              <a:buFontTx/>
              <a:buChar char="•"/>
              <a:defRPr/>
            </a:pPr>
            <a:r>
              <a:rPr lang="en-US" sz="2300" b="0">
                <a:latin typeface="Times New Roman" charset="0"/>
                <a:cs typeface="+mn-cs"/>
              </a:rPr>
              <a:t>   Ebola</a:t>
            </a:r>
          </a:p>
          <a:p>
            <a:pPr marL="342900" indent="-342900">
              <a:spcBef>
                <a:spcPct val="20000"/>
              </a:spcBef>
              <a:buClr>
                <a:schemeClr val="accent2"/>
              </a:buClr>
              <a:buSzPct val="180000"/>
              <a:buFontTx/>
              <a:buChar char="•"/>
              <a:defRPr/>
            </a:pPr>
            <a:r>
              <a:rPr lang="en-US" sz="2300" b="0">
                <a:latin typeface="Times New Roman" charset="0"/>
                <a:cs typeface="+mn-cs"/>
              </a:rPr>
              <a:t>   Legionnaire</a:t>
            </a:r>
            <a:r>
              <a:rPr lang="ja-JP" altLang="en-US" sz="2300" b="0">
                <a:latin typeface="Arial"/>
                <a:cs typeface="+mn-cs"/>
              </a:rPr>
              <a:t>’</a:t>
            </a:r>
            <a:r>
              <a:rPr lang="en-US" sz="2300" b="0">
                <a:latin typeface="Times New Roman" charset="0"/>
                <a:cs typeface="+mn-cs"/>
              </a:rPr>
              <a:t>s Disease</a:t>
            </a:r>
          </a:p>
          <a:p>
            <a:pPr marL="342900" indent="-342900">
              <a:spcBef>
                <a:spcPct val="20000"/>
              </a:spcBef>
              <a:buClr>
                <a:schemeClr val="accent2"/>
              </a:buClr>
              <a:buSzPct val="180000"/>
              <a:buFontTx/>
              <a:buChar char="•"/>
              <a:defRPr/>
            </a:pPr>
            <a:r>
              <a:rPr lang="en-US" sz="2300" b="0" i="1">
                <a:latin typeface="Times New Roman" charset="0"/>
                <a:cs typeface="+mn-cs"/>
              </a:rPr>
              <a:t>   Borrelia burgdorferi</a:t>
            </a:r>
            <a:r>
              <a:rPr lang="en-US" sz="2300" b="0">
                <a:latin typeface="Times New Roman" charset="0"/>
                <a:cs typeface="+mn-cs"/>
              </a:rPr>
              <a:t> (Lyme Disease)</a:t>
            </a:r>
          </a:p>
          <a:p>
            <a:pPr marL="342900" indent="-342900">
              <a:spcBef>
                <a:spcPct val="20000"/>
              </a:spcBef>
              <a:buClr>
                <a:schemeClr val="accent2"/>
              </a:buClr>
              <a:buSzPct val="180000"/>
              <a:buFontTx/>
              <a:buChar char="•"/>
              <a:defRPr/>
            </a:pPr>
            <a:r>
              <a:rPr lang="en-US" sz="2300" b="0">
                <a:latin typeface="Times New Roman" charset="0"/>
                <a:cs typeface="+mn-cs"/>
              </a:rPr>
              <a:t>   Mad Cow Disease</a:t>
            </a:r>
          </a:p>
          <a:p>
            <a:pPr marL="342900" indent="-342900">
              <a:spcBef>
                <a:spcPct val="20000"/>
              </a:spcBef>
              <a:buClr>
                <a:schemeClr val="accent2"/>
              </a:buClr>
              <a:buSzPct val="180000"/>
              <a:buFontTx/>
              <a:buChar char="•"/>
              <a:defRPr/>
            </a:pPr>
            <a:r>
              <a:rPr lang="en-US" sz="2300" b="0">
                <a:latin typeface="Times New Roman" charset="0"/>
                <a:cs typeface="+mn-cs"/>
              </a:rPr>
              <a:t>   HIV/AIDS</a:t>
            </a:r>
          </a:p>
          <a:p>
            <a:pPr marL="342900" indent="-342900">
              <a:spcBef>
                <a:spcPct val="20000"/>
              </a:spcBef>
              <a:buClr>
                <a:schemeClr val="accent2"/>
              </a:buClr>
              <a:buSzPct val="180000"/>
              <a:buFontTx/>
              <a:buChar char="•"/>
              <a:defRPr/>
            </a:pPr>
            <a:r>
              <a:rPr lang="en-US" sz="2300" b="0">
                <a:latin typeface="Times New Roman" charset="0"/>
                <a:cs typeface="+mn-cs"/>
              </a:rPr>
              <a:t>   West Nile Virus</a:t>
            </a:r>
          </a:p>
          <a:p>
            <a:pPr marL="342900" indent="-342900">
              <a:spcBef>
                <a:spcPct val="20000"/>
              </a:spcBef>
              <a:buClr>
                <a:schemeClr val="accent2"/>
              </a:buClr>
              <a:buSzPct val="180000"/>
              <a:buFontTx/>
              <a:buChar char="•"/>
              <a:defRPr/>
            </a:pPr>
            <a:r>
              <a:rPr lang="en-US" sz="2300" b="0">
                <a:latin typeface="Times New Roman" charset="0"/>
                <a:cs typeface="+mn-cs"/>
              </a:rPr>
              <a:t>   SARS (Coronavirus)</a:t>
            </a:r>
          </a:p>
          <a:p>
            <a:pPr marL="342900" indent="-342900">
              <a:spcBef>
                <a:spcPct val="20000"/>
              </a:spcBef>
              <a:buClr>
                <a:schemeClr val="accent2"/>
              </a:buClr>
              <a:buSzPct val="180000"/>
              <a:buFontTx/>
              <a:buChar char="•"/>
              <a:defRPr/>
            </a:pPr>
            <a:r>
              <a:rPr lang="en-US" sz="2300" b="0">
                <a:latin typeface="Times New Roman" charset="0"/>
                <a:cs typeface="+mn-cs"/>
              </a:rPr>
              <a:t>   Hantavirus</a:t>
            </a:r>
          </a:p>
          <a:p>
            <a:pPr marL="342900" indent="-342900">
              <a:spcBef>
                <a:spcPct val="20000"/>
              </a:spcBef>
              <a:buClr>
                <a:schemeClr val="accent2"/>
              </a:buClr>
              <a:buSzPct val="180000"/>
              <a:buFontTx/>
              <a:buChar char="•"/>
              <a:defRPr/>
            </a:pPr>
            <a:r>
              <a:rPr lang="en-US" sz="2300" b="0">
                <a:latin typeface="Times New Roman" charset="0"/>
                <a:cs typeface="+mn-cs"/>
              </a:rPr>
              <a:t>   Marburg Disease</a:t>
            </a:r>
          </a:p>
          <a:p>
            <a:pPr marL="342900" indent="-342900">
              <a:spcBef>
                <a:spcPct val="20000"/>
              </a:spcBef>
              <a:buClr>
                <a:schemeClr val="accent2"/>
              </a:buClr>
              <a:buSzPct val="180000"/>
              <a:buFontTx/>
              <a:buChar char="•"/>
              <a:defRPr/>
            </a:pPr>
            <a:r>
              <a:rPr lang="en-US" sz="2300" b="0">
                <a:latin typeface="Times New Roman" charset="0"/>
                <a:cs typeface="+mn-cs"/>
              </a:rPr>
              <a:t>   Creutzfeldt-Jacob Disease</a:t>
            </a:r>
          </a:p>
          <a:p>
            <a:pPr marL="342900" indent="-342900">
              <a:spcBef>
                <a:spcPct val="20000"/>
              </a:spcBef>
              <a:buClr>
                <a:schemeClr val="accent2"/>
              </a:buClr>
              <a:buSzPct val="180000"/>
              <a:buFontTx/>
              <a:buChar char="•"/>
              <a:defRPr/>
            </a:pPr>
            <a:r>
              <a:rPr lang="en-US" sz="2300" b="0">
                <a:latin typeface="Times New Roman" charset="0"/>
                <a:cs typeface="+mn-cs"/>
              </a:rPr>
              <a:t>   Rotavirus (infantile diarrhea)</a:t>
            </a:r>
          </a:p>
          <a:p>
            <a:pPr marL="342900" indent="-342900">
              <a:spcBef>
                <a:spcPct val="20000"/>
              </a:spcBef>
              <a:buClr>
                <a:schemeClr val="accent2"/>
              </a:buClr>
              <a:buSzPct val="180000"/>
              <a:buFontTx/>
              <a:buChar char="•"/>
              <a:defRPr/>
            </a:pPr>
            <a:endParaRPr lang="en-US" sz="2200" b="0">
              <a:latin typeface="Times New Roman" charset="0"/>
              <a:cs typeface="+mn-cs"/>
            </a:endParaRPr>
          </a:p>
        </p:txBody>
      </p:sp>
      <p:sp>
        <p:nvSpPr>
          <p:cNvPr id="189443" name="Rectangle 3"/>
          <p:cNvSpPr>
            <a:spLocks noChangeArrowheads="1"/>
          </p:cNvSpPr>
          <p:nvPr/>
        </p:nvSpPr>
        <p:spPr bwMode="auto">
          <a:xfrm>
            <a:off x="685800" y="381000"/>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r>
              <a:rPr lang="en-US" sz="4000" b="0">
                <a:solidFill>
                  <a:schemeClr val="accent2"/>
                </a:solidFill>
                <a:latin typeface="Times New Roman" charset="0"/>
                <a:cs typeface="+mn-cs"/>
              </a:rPr>
              <a:t>New Emerging Infectious Diseases</a:t>
            </a:r>
          </a:p>
        </p:txBody>
      </p:sp>
    </p:spTree>
    <p:extLst>
      <p:ext uri="{BB962C8B-B14F-4D97-AF65-F5344CB8AC3E}">
        <p14:creationId xmlns:p14="http://schemas.microsoft.com/office/powerpoint/2010/main" val="648669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594556" y="381000"/>
            <a:ext cx="5674078" cy="609600"/>
          </a:xfrm>
        </p:spPr>
        <p:txBody>
          <a:bodyPr>
            <a:normAutofit fontScale="90000"/>
          </a:bodyPr>
          <a:lstStyle/>
          <a:p>
            <a:pPr eaLnBrk="1" hangingPunct="1">
              <a:defRPr/>
            </a:pPr>
            <a:r>
              <a:rPr lang="en-US" b="1" dirty="0" smtClean="0">
                <a:solidFill>
                  <a:srgbClr val="000000"/>
                </a:solidFill>
                <a:cs typeface="+mj-cs"/>
              </a:rPr>
              <a:t>Convergence of Factors</a:t>
            </a:r>
          </a:p>
        </p:txBody>
      </p:sp>
      <p:sp>
        <p:nvSpPr>
          <p:cNvPr id="64515" name="Rectangle 3"/>
          <p:cNvSpPr>
            <a:spLocks noGrp="1" noChangeArrowheads="1"/>
          </p:cNvSpPr>
          <p:nvPr>
            <p:ph type="body" idx="1"/>
          </p:nvPr>
        </p:nvSpPr>
        <p:spPr>
          <a:xfrm>
            <a:off x="1371600" y="1600200"/>
            <a:ext cx="7772400" cy="4114800"/>
          </a:xfrm>
        </p:spPr>
        <p:txBody>
          <a:bodyPr>
            <a:normAutofit fontScale="92500" lnSpcReduction="10000"/>
          </a:bodyPr>
          <a:lstStyle/>
          <a:p>
            <a:pPr eaLnBrk="1" hangingPunct="1">
              <a:lnSpc>
                <a:spcPct val="90000"/>
              </a:lnSpc>
              <a:defRPr/>
            </a:pPr>
            <a:r>
              <a:rPr lang="en-US" sz="2800" smtClean="0">
                <a:cs typeface="+mn-cs"/>
              </a:rPr>
              <a:t>Microbial adaptation and change</a:t>
            </a:r>
          </a:p>
          <a:p>
            <a:pPr eaLnBrk="1" hangingPunct="1">
              <a:lnSpc>
                <a:spcPct val="90000"/>
              </a:lnSpc>
              <a:defRPr/>
            </a:pPr>
            <a:r>
              <a:rPr lang="en-US" sz="2800" smtClean="0">
                <a:cs typeface="+mn-cs"/>
              </a:rPr>
              <a:t>Human susceptibility to infection</a:t>
            </a:r>
          </a:p>
          <a:p>
            <a:pPr eaLnBrk="1" hangingPunct="1">
              <a:lnSpc>
                <a:spcPct val="90000"/>
              </a:lnSpc>
              <a:defRPr/>
            </a:pPr>
            <a:r>
              <a:rPr lang="en-US" sz="2800" smtClean="0">
                <a:cs typeface="+mn-cs"/>
              </a:rPr>
              <a:t>Travel to equatorial nations</a:t>
            </a:r>
          </a:p>
          <a:p>
            <a:pPr eaLnBrk="1" hangingPunct="1">
              <a:lnSpc>
                <a:spcPct val="90000"/>
              </a:lnSpc>
              <a:defRPr/>
            </a:pPr>
            <a:r>
              <a:rPr lang="en-US" sz="2800" smtClean="0">
                <a:cs typeface="+mn-cs"/>
              </a:rPr>
              <a:t>International travel and commerce</a:t>
            </a:r>
          </a:p>
          <a:p>
            <a:pPr eaLnBrk="1" hangingPunct="1">
              <a:lnSpc>
                <a:spcPct val="90000"/>
              </a:lnSpc>
              <a:defRPr/>
            </a:pPr>
            <a:r>
              <a:rPr lang="en-US" sz="2800" smtClean="0">
                <a:cs typeface="+mn-cs"/>
              </a:rPr>
              <a:t>Climate and weather</a:t>
            </a:r>
          </a:p>
          <a:p>
            <a:pPr eaLnBrk="1" hangingPunct="1">
              <a:lnSpc>
                <a:spcPct val="90000"/>
              </a:lnSpc>
              <a:defRPr/>
            </a:pPr>
            <a:r>
              <a:rPr lang="en-US" sz="2800" smtClean="0">
                <a:cs typeface="+mn-cs"/>
              </a:rPr>
              <a:t>Human demographics and behavior</a:t>
            </a:r>
          </a:p>
          <a:p>
            <a:pPr eaLnBrk="1" hangingPunct="1">
              <a:lnSpc>
                <a:spcPct val="90000"/>
              </a:lnSpc>
              <a:defRPr/>
            </a:pPr>
            <a:r>
              <a:rPr lang="en-US" sz="2800" smtClean="0">
                <a:cs typeface="+mn-cs"/>
              </a:rPr>
              <a:t>Breakdown of public health</a:t>
            </a:r>
          </a:p>
          <a:p>
            <a:pPr eaLnBrk="1" hangingPunct="1">
              <a:lnSpc>
                <a:spcPct val="90000"/>
              </a:lnSpc>
              <a:defRPr/>
            </a:pPr>
            <a:r>
              <a:rPr lang="en-US" sz="2800" smtClean="0">
                <a:cs typeface="+mn-cs"/>
              </a:rPr>
              <a:t>Poverty, social inequity, war, famine</a:t>
            </a:r>
          </a:p>
          <a:p>
            <a:pPr eaLnBrk="1" hangingPunct="1">
              <a:lnSpc>
                <a:spcPct val="90000"/>
              </a:lnSpc>
              <a:defRPr/>
            </a:pPr>
            <a:r>
              <a:rPr lang="en-US" sz="2800" smtClean="0">
                <a:cs typeface="+mn-cs"/>
              </a:rPr>
              <a:t>Lack of political will</a:t>
            </a:r>
          </a:p>
          <a:p>
            <a:pPr eaLnBrk="1" hangingPunct="1">
              <a:lnSpc>
                <a:spcPct val="90000"/>
              </a:lnSpc>
              <a:defRPr/>
            </a:pPr>
            <a:r>
              <a:rPr lang="en-US" sz="2800" smtClean="0">
                <a:cs typeface="+mn-cs"/>
              </a:rPr>
              <a:t>Intent to harm</a:t>
            </a:r>
          </a:p>
        </p:txBody>
      </p:sp>
    </p:spTree>
    <p:extLst>
      <p:ext uri="{BB962C8B-B14F-4D97-AF65-F5344CB8AC3E}">
        <p14:creationId xmlns:p14="http://schemas.microsoft.com/office/powerpoint/2010/main" val="243272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pPr eaLnBrk="1" hangingPunct="1">
              <a:defRPr/>
            </a:pPr>
            <a:endParaRPr lang="en-US" smtClean="0">
              <a:cs typeface="+mj-cs"/>
            </a:endParaRPr>
          </a:p>
        </p:txBody>
      </p:sp>
      <p:pic>
        <p:nvPicPr>
          <p:cNvPr id="142339" name="Picture 3" descr="101_1"/>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142340" name="Rectangle 4"/>
          <p:cNvSpPr>
            <a:spLocks noChangeArrowheads="1"/>
          </p:cNvSpPr>
          <p:nvPr/>
        </p:nvSpPr>
        <p:spPr bwMode="auto">
          <a:xfrm>
            <a:off x="0" y="1"/>
            <a:ext cx="9144000" cy="271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76213" indent="-176213" algn="ctr">
              <a:buClr>
                <a:srgbClr val="132E7E"/>
              </a:buClr>
              <a:buSzPct val="85000"/>
              <a:tabLst>
                <a:tab pos="515938" algn="l"/>
              </a:tabLst>
              <a:defRPr/>
            </a:pPr>
            <a:r>
              <a:rPr lang="en-US" sz="3200" dirty="0">
                <a:solidFill>
                  <a:schemeClr val="bg1"/>
                </a:solidFill>
                <a:cs typeface="+mn-cs"/>
              </a:rPr>
              <a:t> </a:t>
            </a:r>
            <a:r>
              <a:rPr lang="en-US" sz="3200" dirty="0">
                <a:solidFill>
                  <a:schemeClr val="bg1"/>
                </a:solidFill>
                <a:cs typeface="Times New Roman" charset="0"/>
              </a:rPr>
              <a:t>The Perfect Storm:  </a:t>
            </a:r>
          </a:p>
          <a:p>
            <a:pPr marL="176213" indent="-176213" algn="ctr">
              <a:buClr>
                <a:srgbClr val="132E7E"/>
              </a:buClr>
              <a:buSzPct val="85000"/>
              <a:tabLst>
                <a:tab pos="515938" algn="l"/>
              </a:tabLst>
              <a:defRPr/>
            </a:pPr>
            <a:r>
              <a:rPr lang="en-US" sz="3000" dirty="0">
                <a:solidFill>
                  <a:schemeClr val="bg1"/>
                </a:solidFill>
                <a:cs typeface="Times New Roman" charset="0"/>
              </a:rPr>
              <a:t>A convergence of factors, each feeding upon the other, until conditions exist for an unbelievably violent, unforgiving, force of nature that </a:t>
            </a:r>
          </a:p>
          <a:p>
            <a:pPr marL="176213" indent="-176213" algn="ctr">
              <a:buClr>
                <a:srgbClr val="132E7E"/>
              </a:buClr>
              <a:buSzPct val="85000"/>
              <a:tabLst>
                <a:tab pos="515938" algn="l"/>
              </a:tabLst>
              <a:defRPr/>
            </a:pPr>
            <a:r>
              <a:rPr lang="en-US" sz="3000" dirty="0">
                <a:solidFill>
                  <a:schemeClr val="bg1"/>
                </a:solidFill>
                <a:cs typeface="Times New Roman" charset="0"/>
              </a:rPr>
              <a:t>man is helpless to prevent.</a:t>
            </a:r>
            <a:r>
              <a:rPr lang="en-US" sz="3200" dirty="0">
                <a:solidFill>
                  <a:schemeClr val="bg1"/>
                </a:solidFill>
                <a:cs typeface="+mn-cs"/>
              </a:rPr>
              <a:t> </a:t>
            </a:r>
          </a:p>
        </p:txBody>
      </p:sp>
    </p:spTree>
    <p:extLst>
      <p:ext uri="{BB962C8B-B14F-4D97-AF65-F5344CB8AC3E}">
        <p14:creationId xmlns:p14="http://schemas.microsoft.com/office/powerpoint/2010/main" val="3423632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ext Box 2"/>
          <p:cNvSpPr txBox="1">
            <a:spLocks noChangeArrowheads="1"/>
          </p:cNvSpPr>
          <p:nvPr/>
        </p:nvSpPr>
        <p:spPr bwMode="auto">
          <a:xfrm>
            <a:off x="1181100" y="1539876"/>
            <a:ext cx="7658100" cy="4708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455613" indent="-455613" eaLnBrk="0" hangingPunct="0">
              <a:defRPr sz="2400">
                <a:solidFill>
                  <a:schemeClr val="tx1"/>
                </a:solidFill>
                <a:latin typeface="Times New Roman" charset="0"/>
                <a:ea typeface="ＭＳ Ｐゴシック" charset="0"/>
              </a:defRPr>
            </a:lvl1pPr>
            <a:lvl2pPr marL="569913"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eaLnBrk="0" fontAlgn="base" hangingPunct="0">
              <a:spcBef>
                <a:spcPct val="0"/>
              </a:spcBef>
              <a:spcAft>
                <a:spcPct val="0"/>
              </a:spcAft>
              <a:defRPr sz="2400">
                <a:solidFill>
                  <a:schemeClr val="tx1"/>
                </a:solidFill>
                <a:latin typeface="Times New Roman" charset="0"/>
                <a:ea typeface="ＭＳ Ｐゴシック" charset="0"/>
              </a:defRPr>
            </a:lvl6pPr>
            <a:lvl7pPr eaLnBrk="0" fontAlgn="base" hangingPunct="0">
              <a:spcBef>
                <a:spcPct val="0"/>
              </a:spcBef>
              <a:spcAft>
                <a:spcPct val="0"/>
              </a:spcAft>
              <a:defRPr sz="2400">
                <a:solidFill>
                  <a:schemeClr val="tx1"/>
                </a:solidFill>
                <a:latin typeface="Times New Roman" charset="0"/>
                <a:ea typeface="ＭＳ Ｐゴシック" charset="0"/>
              </a:defRPr>
            </a:lvl7pPr>
            <a:lvl8pPr eaLnBrk="0" fontAlgn="base" hangingPunct="0">
              <a:spcBef>
                <a:spcPct val="0"/>
              </a:spcBef>
              <a:spcAft>
                <a:spcPct val="0"/>
              </a:spcAft>
              <a:defRPr sz="2400">
                <a:solidFill>
                  <a:schemeClr val="tx1"/>
                </a:solidFill>
                <a:latin typeface="Times New Roman" charset="0"/>
                <a:ea typeface="ＭＳ Ｐゴシック" charset="0"/>
              </a:defRPr>
            </a:lvl8pPr>
            <a:lvl9pPr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spcBef>
                <a:spcPct val="40000"/>
              </a:spcBef>
              <a:buClr>
                <a:srgbClr val="FFFF00"/>
              </a:buClr>
              <a:defRPr/>
            </a:pPr>
            <a:r>
              <a:rPr lang="en-US" sz="2800" dirty="0" smtClean="0">
                <a:latin typeface="Arial" charset="0"/>
                <a:cs typeface="Arial" charset="0"/>
              </a:rPr>
              <a:t>◘ </a:t>
            </a:r>
            <a:r>
              <a:rPr lang="en-US" sz="2800" dirty="0" smtClean="0">
                <a:latin typeface="Arial" charset="0"/>
                <a:cs typeface="+mn-cs"/>
              </a:rPr>
              <a:t>Human demographics and behavior</a:t>
            </a:r>
          </a:p>
          <a:p>
            <a:pPr eaLnBrk="1" hangingPunct="1">
              <a:spcBef>
                <a:spcPct val="40000"/>
              </a:spcBef>
              <a:buClr>
                <a:srgbClr val="FFFF00"/>
              </a:buClr>
              <a:defRPr/>
            </a:pPr>
            <a:r>
              <a:rPr lang="en-US" sz="2800" dirty="0" smtClean="0">
                <a:latin typeface="Arial" charset="0"/>
                <a:cs typeface="Arial" charset="0"/>
              </a:rPr>
              <a:t>◘ </a:t>
            </a:r>
            <a:r>
              <a:rPr lang="en-US" sz="2800" dirty="0" smtClean="0">
                <a:latin typeface="Arial" charset="0"/>
                <a:cs typeface="+mn-cs"/>
              </a:rPr>
              <a:t>Human susceptibility to infection</a:t>
            </a:r>
          </a:p>
          <a:p>
            <a:pPr eaLnBrk="1" hangingPunct="1">
              <a:spcBef>
                <a:spcPct val="40000"/>
              </a:spcBef>
              <a:buClr>
                <a:srgbClr val="FFFF00"/>
              </a:buClr>
              <a:defRPr/>
            </a:pPr>
            <a:r>
              <a:rPr lang="en-US" sz="2800" dirty="0" smtClean="0">
                <a:latin typeface="Arial" charset="0"/>
                <a:cs typeface="Arial" charset="0"/>
              </a:rPr>
              <a:t>◘</a:t>
            </a:r>
            <a:r>
              <a:rPr lang="en-US" sz="1800" dirty="0" smtClean="0">
                <a:latin typeface="Arial" charset="0"/>
                <a:cs typeface="+mn-cs"/>
              </a:rPr>
              <a:t> </a:t>
            </a:r>
            <a:r>
              <a:rPr lang="en-US" sz="2800" dirty="0" smtClean="0">
                <a:latin typeface="Arial" charset="0"/>
                <a:cs typeface="+mn-cs"/>
              </a:rPr>
              <a:t>Economic development and land use </a:t>
            </a:r>
          </a:p>
          <a:p>
            <a:pPr eaLnBrk="1" hangingPunct="1">
              <a:spcBef>
                <a:spcPct val="40000"/>
              </a:spcBef>
              <a:buClr>
                <a:srgbClr val="FFFF00"/>
              </a:buClr>
              <a:defRPr/>
            </a:pPr>
            <a:r>
              <a:rPr lang="en-US" sz="2800" dirty="0" smtClean="0">
                <a:latin typeface="Arial" charset="0"/>
                <a:cs typeface="Arial" charset="0"/>
              </a:rPr>
              <a:t>◘</a:t>
            </a:r>
            <a:r>
              <a:rPr lang="en-US" sz="1800" dirty="0" smtClean="0">
                <a:latin typeface="Arial" charset="0"/>
                <a:cs typeface="+mn-cs"/>
              </a:rPr>
              <a:t> </a:t>
            </a:r>
            <a:r>
              <a:rPr lang="en-US" sz="2800" dirty="0" smtClean="0">
                <a:latin typeface="Arial" charset="0"/>
                <a:cs typeface="+mn-cs"/>
              </a:rPr>
              <a:t>Changing ecosystems</a:t>
            </a:r>
          </a:p>
          <a:p>
            <a:pPr eaLnBrk="1" hangingPunct="1">
              <a:spcBef>
                <a:spcPct val="40000"/>
              </a:spcBef>
              <a:buClr>
                <a:srgbClr val="FFFF00"/>
              </a:buClr>
              <a:defRPr/>
            </a:pPr>
            <a:r>
              <a:rPr lang="en-US" sz="2800" dirty="0" smtClean="0">
                <a:latin typeface="Arial" charset="0"/>
                <a:cs typeface="Arial" charset="0"/>
              </a:rPr>
              <a:t>◘</a:t>
            </a:r>
            <a:r>
              <a:rPr lang="en-US" sz="1800" dirty="0" smtClean="0">
                <a:latin typeface="Arial" charset="0"/>
                <a:cs typeface="+mn-cs"/>
              </a:rPr>
              <a:t> </a:t>
            </a:r>
            <a:r>
              <a:rPr lang="en-US" sz="2800" dirty="0" smtClean="0">
                <a:latin typeface="Arial" charset="0"/>
                <a:cs typeface="+mn-cs"/>
              </a:rPr>
              <a:t>International travel and commerce</a:t>
            </a:r>
          </a:p>
          <a:p>
            <a:pPr eaLnBrk="1" hangingPunct="1">
              <a:spcBef>
                <a:spcPct val="40000"/>
              </a:spcBef>
              <a:buClr>
                <a:srgbClr val="FFFF00"/>
              </a:buClr>
              <a:defRPr/>
            </a:pPr>
            <a:r>
              <a:rPr lang="en-US" sz="2800" dirty="0" smtClean="0">
                <a:latin typeface="Arial" charset="0"/>
                <a:cs typeface="Arial" charset="0"/>
              </a:rPr>
              <a:t>◘</a:t>
            </a:r>
            <a:r>
              <a:rPr lang="en-US" sz="1800" dirty="0" smtClean="0">
                <a:latin typeface="Arial" charset="0"/>
                <a:cs typeface="+mn-cs"/>
              </a:rPr>
              <a:t> </a:t>
            </a:r>
            <a:r>
              <a:rPr lang="en-US" sz="2800" dirty="0" smtClean="0">
                <a:latin typeface="Arial" charset="0"/>
                <a:cs typeface="+mn-cs"/>
              </a:rPr>
              <a:t>Microbial adaptation and change</a:t>
            </a:r>
          </a:p>
          <a:p>
            <a:pPr eaLnBrk="1" hangingPunct="1">
              <a:spcBef>
                <a:spcPct val="40000"/>
              </a:spcBef>
              <a:buClr>
                <a:srgbClr val="FFFF00"/>
              </a:buClr>
              <a:defRPr/>
            </a:pPr>
            <a:r>
              <a:rPr lang="en-US" sz="2800" dirty="0" smtClean="0">
                <a:latin typeface="Arial" charset="0"/>
                <a:cs typeface="Arial" charset="0"/>
              </a:rPr>
              <a:t>◘</a:t>
            </a:r>
            <a:r>
              <a:rPr lang="en-US" sz="1800" dirty="0" smtClean="0">
                <a:latin typeface="Arial" charset="0"/>
                <a:cs typeface="+mn-cs"/>
              </a:rPr>
              <a:t> </a:t>
            </a:r>
            <a:r>
              <a:rPr lang="en-US" sz="2800" dirty="0" smtClean="0">
                <a:latin typeface="Arial" charset="0"/>
                <a:cs typeface="+mn-cs"/>
              </a:rPr>
              <a:t>Breakdown of public health measures </a:t>
            </a:r>
          </a:p>
          <a:p>
            <a:pPr eaLnBrk="1" hangingPunct="1">
              <a:spcBef>
                <a:spcPct val="40000"/>
              </a:spcBef>
              <a:buClr>
                <a:srgbClr val="FFFF00"/>
              </a:buClr>
              <a:defRPr/>
            </a:pPr>
            <a:r>
              <a:rPr lang="en-US" sz="2800" dirty="0" smtClean="0">
                <a:latin typeface="Arial" charset="0"/>
                <a:cs typeface="Arial" charset="0"/>
              </a:rPr>
              <a:t>◘</a:t>
            </a:r>
            <a:r>
              <a:rPr lang="en-US" sz="2800" dirty="0" smtClean="0">
                <a:latin typeface="Arial" charset="0"/>
                <a:cs typeface="+mn-cs"/>
              </a:rPr>
              <a:t> To be determined . . .</a:t>
            </a:r>
          </a:p>
        </p:txBody>
      </p:sp>
      <p:sp>
        <p:nvSpPr>
          <p:cNvPr id="206851" name="Text Box 3"/>
          <p:cNvSpPr txBox="1">
            <a:spLocks noChangeArrowheads="1"/>
          </p:cNvSpPr>
          <p:nvPr/>
        </p:nvSpPr>
        <p:spPr bwMode="auto">
          <a:xfrm>
            <a:off x="495301" y="411164"/>
            <a:ext cx="8153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4000">
                <a:cs typeface="+mn-cs"/>
              </a:rPr>
              <a:t>Factors in Microbial Threats</a:t>
            </a:r>
          </a:p>
        </p:txBody>
      </p:sp>
      <p:sp>
        <p:nvSpPr>
          <p:cNvPr id="206852" name="Text Box 4"/>
          <p:cNvSpPr txBox="1">
            <a:spLocks noChangeArrowheads="1"/>
          </p:cNvSpPr>
          <p:nvPr/>
        </p:nvSpPr>
        <p:spPr bwMode="auto">
          <a:xfrm>
            <a:off x="1279879" y="6213475"/>
            <a:ext cx="664492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sz="2400" b="0">
              <a:latin typeface="Times New Roman" charset="0"/>
              <a:cs typeface="+mn-cs"/>
            </a:endParaRPr>
          </a:p>
        </p:txBody>
      </p:sp>
      <p:sp>
        <p:nvSpPr>
          <p:cNvPr id="206854" name="Line 6"/>
          <p:cNvSpPr>
            <a:spLocks noChangeShapeType="1"/>
          </p:cNvSpPr>
          <p:nvPr/>
        </p:nvSpPr>
        <p:spPr bwMode="auto">
          <a:xfrm>
            <a:off x="381000" y="1219200"/>
            <a:ext cx="83820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Tree>
    <p:extLst>
      <p:ext uri="{BB962C8B-B14F-4D97-AF65-F5344CB8AC3E}">
        <p14:creationId xmlns:p14="http://schemas.microsoft.com/office/powerpoint/2010/main" val="217546165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“Causes”</a:t>
            </a:r>
            <a:r>
              <a:rPr lang="en-US" dirty="0"/>
              <a:t> </a:t>
            </a:r>
            <a:r>
              <a:rPr lang="en-US" dirty="0" smtClean="0"/>
              <a:t>of Outbreaks</a:t>
            </a:r>
            <a:endParaRPr lang="en-US" dirty="0"/>
          </a:p>
        </p:txBody>
      </p:sp>
      <p:sp>
        <p:nvSpPr>
          <p:cNvPr id="3" name="Content Placeholder 2"/>
          <p:cNvSpPr>
            <a:spLocks noGrp="1"/>
          </p:cNvSpPr>
          <p:nvPr>
            <p:ph idx="1"/>
          </p:nvPr>
        </p:nvSpPr>
        <p:spPr>
          <a:xfrm>
            <a:off x="1258445" y="1600200"/>
            <a:ext cx="6123241" cy="4525963"/>
          </a:xfrm>
        </p:spPr>
        <p:txBody>
          <a:bodyPr/>
          <a:lstStyle/>
          <a:p>
            <a:r>
              <a:rPr lang="en-US" dirty="0" smtClean="0"/>
              <a:t>Sin/Lack of Prayer</a:t>
            </a:r>
          </a:p>
          <a:p>
            <a:r>
              <a:rPr lang="en-US" dirty="0" smtClean="0"/>
              <a:t>Wickedness</a:t>
            </a:r>
          </a:p>
          <a:p>
            <a:r>
              <a:rPr lang="en-US" dirty="0" smtClean="0"/>
              <a:t>Miasma</a:t>
            </a:r>
          </a:p>
          <a:p>
            <a:r>
              <a:rPr lang="en-US" dirty="0" err="1" smtClean="0"/>
              <a:t>Humours</a:t>
            </a:r>
            <a:r>
              <a:rPr lang="en-US" dirty="0" smtClean="0"/>
              <a:t> of the Body</a:t>
            </a:r>
          </a:p>
          <a:p>
            <a:r>
              <a:rPr lang="en-US" dirty="0" smtClean="0"/>
              <a:t>Excess of Blood</a:t>
            </a:r>
          </a:p>
          <a:p>
            <a:r>
              <a:rPr lang="en-US" dirty="0" smtClean="0"/>
              <a:t>Astrology</a:t>
            </a:r>
          </a:p>
          <a:p>
            <a:endParaRPr lang="en-US" dirty="0"/>
          </a:p>
        </p:txBody>
      </p:sp>
    </p:spTree>
    <p:extLst>
      <p:ext uri="{BB962C8B-B14F-4D97-AF65-F5344CB8AC3E}">
        <p14:creationId xmlns:p14="http://schemas.microsoft.com/office/powerpoint/2010/main" val="3437287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orsemen 1 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082" y="425450"/>
            <a:ext cx="4354018" cy="3077596"/>
          </a:xfrm>
          <a:prstGeom prst="rect">
            <a:avLst/>
          </a:prstGeom>
          <a:ln>
            <a:solidFill>
              <a:srgbClr val="000000"/>
            </a:solidFill>
          </a:ln>
        </p:spPr>
      </p:pic>
      <p:pic>
        <p:nvPicPr>
          <p:cNvPr id="4" name="Picture 3" descr="Horsemen 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9873" y="1269961"/>
            <a:ext cx="4184372" cy="3115033"/>
          </a:xfrm>
          <a:prstGeom prst="rect">
            <a:avLst/>
          </a:prstGeom>
          <a:ln>
            <a:noFill/>
          </a:ln>
        </p:spPr>
      </p:pic>
      <p:pic>
        <p:nvPicPr>
          <p:cNvPr id="5" name="Picture 3" descr="AHorsemen"/>
          <p:cNvPicPr>
            <a:picLocks noChangeAspect="1" noChangeArrowheads="1"/>
          </p:cNvPicPr>
          <p:nvPr/>
        </p:nvPicPr>
        <p:blipFill>
          <a:blip r:embed="rId4">
            <a:lum bright="24000"/>
            <a:extLst>
              <a:ext uri="{28A0092B-C50C-407E-A947-70E740481C1C}">
                <a14:useLocalDpi xmlns:a14="http://schemas.microsoft.com/office/drawing/2010/main" val="0"/>
              </a:ext>
            </a:extLst>
          </a:blip>
          <a:srcRect/>
          <a:stretch>
            <a:fillRect/>
          </a:stretch>
        </p:blipFill>
        <p:spPr bwMode="auto">
          <a:xfrm>
            <a:off x="175889" y="3699933"/>
            <a:ext cx="4307211" cy="287147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431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3"/>
          <p:cNvSpPr>
            <a:spLocks noChangeArrowheads="1"/>
          </p:cNvSpPr>
          <p:nvPr/>
        </p:nvSpPr>
        <p:spPr bwMode="auto">
          <a:xfrm>
            <a:off x="2333978" y="2017713"/>
            <a:ext cx="914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78852" name="Rectangle 4"/>
          <p:cNvSpPr>
            <a:spLocks noChangeArrowheads="1"/>
          </p:cNvSpPr>
          <p:nvPr/>
        </p:nvSpPr>
        <p:spPr bwMode="auto">
          <a:xfrm>
            <a:off x="338667" y="304800"/>
            <a:ext cx="8466667" cy="914400"/>
          </a:xfrm>
          <a:prstGeom prst="rect">
            <a:avLst/>
          </a:prstGeom>
          <a:noFill/>
          <a:ln w="76200">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78854" name="Rectangle 6"/>
          <p:cNvSpPr>
            <a:spLocks noChangeArrowheads="1"/>
          </p:cNvSpPr>
          <p:nvPr/>
        </p:nvSpPr>
        <p:spPr bwMode="auto">
          <a:xfrm>
            <a:off x="338667" y="457201"/>
            <a:ext cx="8060267"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defRPr/>
            </a:pPr>
            <a:r>
              <a:rPr lang="en-US" sz="3600" dirty="0">
                <a:solidFill>
                  <a:srgbClr val="000000"/>
                </a:solidFill>
                <a:cs typeface="+mn-cs"/>
              </a:rPr>
              <a:t>  </a:t>
            </a:r>
            <a:r>
              <a:rPr lang="en-US" sz="3500" dirty="0">
                <a:solidFill>
                  <a:srgbClr val="000000"/>
                </a:solidFill>
                <a:cs typeface="+mn-cs"/>
              </a:rPr>
              <a:t>The Fourth Horseman of the Apocalypse</a:t>
            </a:r>
          </a:p>
        </p:txBody>
      </p:sp>
      <p:sp>
        <p:nvSpPr>
          <p:cNvPr id="78855" name="Rectangle 7"/>
          <p:cNvSpPr>
            <a:spLocks noChangeArrowheads="1"/>
          </p:cNvSpPr>
          <p:nvPr/>
        </p:nvSpPr>
        <p:spPr bwMode="auto">
          <a:xfrm>
            <a:off x="338667" y="1766593"/>
            <a:ext cx="8386234"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just">
              <a:spcBef>
                <a:spcPct val="50000"/>
              </a:spcBef>
              <a:buClr>
                <a:schemeClr val="tx1"/>
              </a:buClr>
              <a:buSzPct val="85000"/>
              <a:defRPr/>
            </a:pPr>
            <a:r>
              <a:rPr lang="en-US" sz="3000" dirty="0">
                <a:cs typeface="Arial" charset="0"/>
              </a:rPr>
              <a:t>When the Lamb opened the fourth seal, I heard the voice of the fourth living creature say, "Come!"   I looked, and there before me was a </a:t>
            </a:r>
            <a:r>
              <a:rPr lang="en-US" sz="3000" dirty="0">
                <a:solidFill>
                  <a:schemeClr val="tx2">
                    <a:lumMod val="60000"/>
                    <a:lumOff val="40000"/>
                  </a:schemeClr>
                </a:solidFill>
                <a:cs typeface="Arial" charset="0"/>
              </a:rPr>
              <a:t>pale horse</a:t>
            </a:r>
            <a:r>
              <a:rPr lang="en-US" sz="3000" dirty="0">
                <a:cs typeface="Arial" charset="0"/>
              </a:rPr>
              <a:t>!  Its rider was named Death, and Hades was following close behind him. They were given power over a fourth of the earth to kill by sword, famine and </a:t>
            </a:r>
            <a:r>
              <a:rPr lang="en-US" sz="3000" dirty="0">
                <a:solidFill>
                  <a:srgbClr val="558ED5"/>
                </a:solidFill>
                <a:cs typeface="Arial" charset="0"/>
              </a:rPr>
              <a:t>plague</a:t>
            </a:r>
            <a:r>
              <a:rPr lang="en-US" sz="3000" dirty="0">
                <a:cs typeface="Arial" charset="0"/>
              </a:rPr>
              <a:t>, and by the wild beasts of the earth. </a:t>
            </a:r>
            <a:endParaRPr lang="en-US" sz="3000" dirty="0">
              <a:cs typeface="Times New Roman" charset="0"/>
            </a:endParaRPr>
          </a:p>
          <a:p>
            <a:pPr>
              <a:spcBef>
                <a:spcPct val="50000"/>
              </a:spcBef>
              <a:buClr>
                <a:schemeClr val="tx1"/>
              </a:buClr>
              <a:buSzPct val="85000"/>
              <a:defRPr/>
            </a:pPr>
            <a:r>
              <a:rPr lang="en-US" sz="2000" i="1" dirty="0">
                <a:cs typeface="Arial" charset="0"/>
              </a:rPr>
              <a:t>Revelation 6:7-8</a:t>
            </a:r>
          </a:p>
        </p:txBody>
      </p:sp>
    </p:spTree>
    <p:extLst>
      <p:ext uri="{BB962C8B-B14F-4D97-AF65-F5344CB8AC3E}">
        <p14:creationId xmlns:p14="http://schemas.microsoft.com/office/powerpoint/2010/main" val="3999395747"/>
      </p:ext>
    </p:extLst>
  </p:cSld>
  <p:clrMapOvr>
    <a:masterClrMapping/>
  </p:clrMapOvr>
  <p:transition xmlns:p14="http://schemas.microsoft.com/office/powerpoint/2010/mai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263"/>
            <a:ext cx="8229600" cy="1143000"/>
          </a:xfrm>
        </p:spPr>
        <p:txBody>
          <a:bodyPr>
            <a:normAutofit fontScale="90000"/>
          </a:bodyPr>
          <a:lstStyle/>
          <a:p>
            <a:r>
              <a:rPr lang="en-US" dirty="0" smtClean="0"/>
              <a:t>Unique Characteristics of </a:t>
            </a:r>
            <a:br>
              <a:rPr lang="en-US" dirty="0" smtClean="0"/>
            </a:br>
            <a:r>
              <a:rPr lang="en-US" dirty="0" smtClean="0"/>
              <a:t>Pandemic Disease</a:t>
            </a:r>
            <a:endParaRPr lang="en-US" dirty="0"/>
          </a:p>
        </p:txBody>
      </p:sp>
      <p:sp>
        <p:nvSpPr>
          <p:cNvPr id="3" name="Content Placeholder 2"/>
          <p:cNvSpPr>
            <a:spLocks noGrp="1"/>
          </p:cNvSpPr>
          <p:nvPr>
            <p:ph idx="1"/>
          </p:nvPr>
        </p:nvSpPr>
        <p:spPr>
          <a:xfrm>
            <a:off x="457200" y="1349698"/>
            <a:ext cx="8229600" cy="4905376"/>
          </a:xfrm>
        </p:spPr>
        <p:txBody>
          <a:bodyPr>
            <a:noAutofit/>
          </a:bodyPr>
          <a:lstStyle/>
          <a:p>
            <a:r>
              <a:rPr lang="en-US" sz="3600" dirty="0" smtClean="0"/>
              <a:t>Unknown cause</a:t>
            </a:r>
          </a:p>
          <a:p>
            <a:r>
              <a:rPr lang="en-US" sz="3600" dirty="0"/>
              <a:t>I</a:t>
            </a:r>
            <a:r>
              <a:rPr lang="en-US" sz="3600" dirty="0" smtClean="0"/>
              <a:t>nvisible</a:t>
            </a:r>
          </a:p>
          <a:p>
            <a:r>
              <a:rPr lang="en-US" sz="3600" dirty="0" smtClean="0"/>
              <a:t>Rapid disease progression</a:t>
            </a:r>
          </a:p>
          <a:p>
            <a:r>
              <a:rPr lang="en-US" sz="3600" dirty="0" smtClean="0"/>
              <a:t>High mortality</a:t>
            </a:r>
          </a:p>
          <a:p>
            <a:r>
              <a:rPr lang="en-US" sz="3600" dirty="0" smtClean="0"/>
              <a:t>Frightening symptoms or horrific deaths</a:t>
            </a:r>
          </a:p>
          <a:p>
            <a:r>
              <a:rPr lang="en-US" sz="3600" dirty="0" smtClean="0"/>
              <a:t>Treatment unknown or untreatable</a:t>
            </a:r>
          </a:p>
          <a:p>
            <a:r>
              <a:rPr lang="en-US" sz="3600" dirty="0" smtClean="0"/>
              <a:t>Easy transmission</a:t>
            </a:r>
          </a:p>
          <a:p>
            <a:r>
              <a:rPr lang="en-US" sz="3600" dirty="0" smtClean="0"/>
              <a:t>No respect for social status or “worth”</a:t>
            </a:r>
          </a:p>
          <a:p>
            <a:endParaRPr lang="en-US" sz="3600" dirty="0"/>
          </a:p>
        </p:txBody>
      </p:sp>
    </p:spTree>
    <p:extLst>
      <p:ext uri="{BB962C8B-B14F-4D97-AF65-F5344CB8AC3E}">
        <p14:creationId xmlns:p14="http://schemas.microsoft.com/office/powerpoint/2010/main" val="10129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98227" y="2243941"/>
            <a:ext cx="4981652" cy="1569660"/>
          </a:xfrm>
          <a:prstGeom prst="rect">
            <a:avLst/>
          </a:prstGeom>
          <a:noFill/>
        </p:spPr>
        <p:txBody>
          <a:bodyPr wrap="none" rtlCol="0">
            <a:spAutoFit/>
          </a:bodyPr>
          <a:lstStyle/>
          <a:p>
            <a:r>
              <a:rPr lang="en-US" sz="9600" b="1" dirty="0" smtClean="0"/>
              <a:t>DISEASES</a:t>
            </a:r>
          </a:p>
        </p:txBody>
      </p:sp>
    </p:spTree>
    <p:extLst>
      <p:ext uri="{BB962C8B-B14F-4D97-AF65-F5344CB8AC3E}">
        <p14:creationId xmlns:p14="http://schemas.microsoft.com/office/powerpoint/2010/main" val="786848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0" y="0"/>
            <a:ext cx="9144000" cy="693420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pic>
        <p:nvPicPr>
          <p:cNvPr id="15362" name="Picture 3" descr="smallpoxhistory"/>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2302934" y="0"/>
            <a:ext cx="4495800" cy="7086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3941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Picture 2" descr="smallpox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05200"/>
            <a:ext cx="4446412"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276123"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962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0"/>
            <a:ext cx="2294467"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96261" name="Picture 5"/>
          <p:cNvPicPr>
            <a:picLocks noGrp="1" noChangeAspect="1" noChangeArrowheads="1"/>
          </p:cNvPicPr>
          <p:nvPr>
            <p:ph type="body" idx="1"/>
          </p:nvPr>
        </p:nvPicPr>
        <p:blipFill>
          <a:blip r:embed="rId5">
            <a:extLst>
              <a:ext uri="{28A0092B-C50C-407E-A947-70E740481C1C}">
                <a14:useLocalDpi xmlns:a14="http://schemas.microsoft.com/office/drawing/2010/main" val="0"/>
              </a:ext>
            </a:extLst>
          </a:blip>
          <a:srcRect/>
          <a:stretch>
            <a:fillRect/>
          </a:stretch>
        </p:blipFill>
        <p:spPr>
          <a:xfrm>
            <a:off x="4495800" y="0"/>
            <a:ext cx="2264834" cy="3429000"/>
          </a:xfrm>
        </p:spPr>
      </p:pic>
      <p:pic>
        <p:nvPicPr>
          <p:cNvPr id="9626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45111" y="0"/>
            <a:ext cx="2297289"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9626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3429000"/>
            <a:ext cx="46482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179471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smtClean="0"/>
              <a:t>Influenza Statistics</a:t>
            </a:r>
            <a:endParaRPr lang="en-US" dirty="0"/>
          </a:p>
        </p:txBody>
      </p:sp>
      <p:sp>
        <p:nvSpPr>
          <p:cNvPr id="3" name="Content Placeholder 2"/>
          <p:cNvSpPr>
            <a:spLocks noGrp="1"/>
          </p:cNvSpPr>
          <p:nvPr>
            <p:ph idx="1"/>
          </p:nvPr>
        </p:nvSpPr>
        <p:spPr>
          <a:xfrm>
            <a:off x="457200" y="1460501"/>
            <a:ext cx="8229600" cy="4317999"/>
          </a:xfrm>
        </p:spPr>
        <p:txBody>
          <a:bodyPr>
            <a:noAutofit/>
          </a:bodyPr>
          <a:lstStyle/>
          <a:p>
            <a:r>
              <a:rPr lang="en-US" dirty="0" smtClean="0"/>
              <a:t>Yearly, there are about 36,000 deaths from flu per year in the United States, and 250,000  - 500,000 deaths per year worldwide.  </a:t>
            </a:r>
          </a:p>
          <a:p>
            <a:r>
              <a:rPr lang="en-US" dirty="0" smtClean="0"/>
              <a:t>For pandemic influenza outbreaks:</a:t>
            </a:r>
          </a:p>
          <a:p>
            <a:pPr lvl="1"/>
            <a:r>
              <a:rPr lang="en-US" sz="3200" dirty="0" smtClean="0"/>
              <a:t>16,000 died worldwide from Swine flu 2009-10</a:t>
            </a:r>
          </a:p>
          <a:p>
            <a:pPr lvl="1"/>
            <a:r>
              <a:rPr lang="en-US" sz="3200" dirty="0" smtClean="0"/>
              <a:t>25  to 50,000,000 </a:t>
            </a:r>
            <a:r>
              <a:rPr lang="en-US" sz="3200" dirty="0" smtClean="0"/>
              <a:t>died from the 1918-19 Spanish flu</a:t>
            </a:r>
          </a:p>
          <a:p>
            <a:pPr marL="0" indent="0">
              <a:buNone/>
            </a:pPr>
            <a:r>
              <a:rPr lang="en-US" dirty="0"/>
              <a:t>	</a:t>
            </a:r>
          </a:p>
        </p:txBody>
      </p:sp>
    </p:spTree>
    <p:extLst>
      <p:ext uri="{BB962C8B-B14F-4D97-AF65-F5344CB8AC3E}">
        <p14:creationId xmlns:p14="http://schemas.microsoft.com/office/powerpoint/2010/main" val="51183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174625" y="285750"/>
            <a:ext cx="8826500" cy="1957388"/>
          </a:xfrm>
        </p:spPr>
        <p:txBody>
          <a:bodyPr>
            <a:normAutofit fontScale="90000"/>
          </a:bodyPr>
          <a:lstStyle/>
          <a:p>
            <a:pPr eaLnBrk="1" hangingPunct="1">
              <a:defRPr/>
            </a:pPr>
            <a:r>
              <a:rPr lang="en-US" dirty="0" smtClean="0">
                <a:cs typeface="+mj-cs"/>
              </a:rPr>
              <a:t>Influenza</a:t>
            </a:r>
            <a:br>
              <a:rPr lang="en-US" dirty="0" smtClean="0">
                <a:cs typeface="+mj-cs"/>
              </a:rPr>
            </a:br>
            <a:r>
              <a:rPr lang="en-US" sz="4000" i="1" dirty="0" smtClean="0"/>
              <a:t>There was a little girl and her name was “</a:t>
            </a:r>
            <a:r>
              <a:rPr lang="en-US" sz="4000" i="1" dirty="0" err="1" smtClean="0"/>
              <a:t>enza</a:t>
            </a:r>
            <a:r>
              <a:rPr lang="en-US" sz="4000" i="1" dirty="0" smtClean="0"/>
              <a:t>, she opened a window, and in flu </a:t>
            </a:r>
            <a:r>
              <a:rPr lang="en-US" sz="4000" i="1" dirty="0" err="1" smtClean="0"/>
              <a:t>enza</a:t>
            </a:r>
            <a:endParaRPr lang="en-US" sz="4000" i="1" dirty="0" smtClean="0"/>
          </a:p>
        </p:txBody>
      </p:sp>
      <p:sp>
        <p:nvSpPr>
          <p:cNvPr id="196611" name="Rectangle 3"/>
          <p:cNvSpPr>
            <a:spLocks noGrp="1" noChangeArrowheads="1"/>
          </p:cNvSpPr>
          <p:nvPr>
            <p:ph type="body" idx="1"/>
          </p:nvPr>
        </p:nvSpPr>
        <p:spPr>
          <a:xfrm>
            <a:off x="615950" y="2034314"/>
            <a:ext cx="8229600" cy="4434813"/>
          </a:xfrm>
        </p:spPr>
        <p:txBody>
          <a:bodyPr>
            <a:normAutofit fontScale="92500" lnSpcReduction="10000"/>
          </a:bodyPr>
          <a:lstStyle/>
          <a:p>
            <a:pPr marL="0" indent="0" eaLnBrk="1" hangingPunct="1">
              <a:buNone/>
              <a:defRPr/>
            </a:pPr>
            <a:endParaRPr lang="en-US" dirty="0" smtClean="0">
              <a:cs typeface="+mn-cs"/>
            </a:endParaRPr>
          </a:p>
          <a:p>
            <a:r>
              <a:rPr lang="en-US" dirty="0" smtClean="0"/>
              <a:t>Yearly, there are about 36,000 deaths from flu per year in the United States, and 250,000  - 500,000 deaths per year worldwide.  </a:t>
            </a:r>
          </a:p>
          <a:p>
            <a:r>
              <a:rPr lang="en-US" dirty="0" smtClean="0"/>
              <a:t>For pandemic influenza outbreaks:</a:t>
            </a:r>
          </a:p>
          <a:p>
            <a:pPr lvl="1"/>
            <a:r>
              <a:rPr lang="en-US" sz="3200" dirty="0" smtClean="0"/>
              <a:t>16,000 died worldwide from Swine flu 2009-10</a:t>
            </a:r>
          </a:p>
          <a:p>
            <a:pPr lvl="1"/>
            <a:r>
              <a:rPr lang="en-US" dirty="0" smtClean="0">
                <a:cs typeface="+mn-cs"/>
              </a:rPr>
              <a:t>In 1918-1919, 25,000,000 people died of influenza.  The 1997 Hong Kong bird flu, other avian flus, and swine flu were just hints of what this virus can and will do.</a:t>
            </a:r>
          </a:p>
          <a:p>
            <a:pPr lvl="1"/>
            <a:endParaRPr lang="en-US" sz="3200" dirty="0" smtClean="0"/>
          </a:p>
          <a:p>
            <a:pPr eaLnBrk="1" hangingPunct="1">
              <a:defRPr/>
            </a:pPr>
            <a:endParaRPr lang="en-US" dirty="0" smtClean="0">
              <a:cs typeface="+mn-cs"/>
            </a:endParaRPr>
          </a:p>
        </p:txBody>
      </p:sp>
    </p:spTree>
    <p:extLst>
      <p:ext uri="{BB962C8B-B14F-4D97-AF65-F5344CB8AC3E}">
        <p14:creationId xmlns:p14="http://schemas.microsoft.com/office/powerpoint/2010/main" val="579039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defRPr/>
            </a:pPr>
            <a:endParaRPr lang="en-US" smtClean="0">
              <a:cs typeface="+mj-cs"/>
            </a:endParaRPr>
          </a:p>
        </p:txBody>
      </p:sp>
      <p:sp>
        <p:nvSpPr>
          <p:cNvPr id="105475" name="Rectangle 3"/>
          <p:cNvSpPr>
            <a:spLocks noGrp="1" noChangeArrowheads="1"/>
          </p:cNvSpPr>
          <p:nvPr>
            <p:ph type="body" idx="1"/>
          </p:nvPr>
        </p:nvSpPr>
        <p:spPr/>
        <p:txBody>
          <a:bodyPr/>
          <a:lstStyle/>
          <a:p>
            <a:pPr eaLnBrk="1" hangingPunct="1">
              <a:defRPr/>
            </a:pPr>
            <a:endParaRPr lang="en-US" smtClean="0">
              <a:cs typeface="+mn-cs"/>
            </a:endParaRPr>
          </a:p>
        </p:txBody>
      </p:sp>
      <p:sp>
        <p:nvSpPr>
          <p:cNvPr id="105476" name="Rectangle 4"/>
          <p:cNvSpPr>
            <a:spLocks noChangeArrowheads="1"/>
          </p:cNvSpPr>
          <p:nvPr/>
        </p:nvSpPr>
        <p:spPr bwMode="auto">
          <a:xfrm>
            <a:off x="0" y="0"/>
            <a:ext cx="9144000" cy="6858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pic>
        <p:nvPicPr>
          <p:cNvPr id="1054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992325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eaLnBrk="1" hangingPunct="1">
              <a:defRPr/>
            </a:pPr>
            <a:endParaRPr lang="en-US" smtClean="0">
              <a:cs typeface="+mj-cs"/>
            </a:endParaRPr>
          </a:p>
        </p:txBody>
      </p:sp>
      <p:sp>
        <p:nvSpPr>
          <p:cNvPr id="106499" name="Rectangle 3"/>
          <p:cNvSpPr>
            <a:spLocks noGrp="1" noChangeArrowheads="1"/>
          </p:cNvSpPr>
          <p:nvPr>
            <p:ph type="body" idx="1"/>
          </p:nvPr>
        </p:nvSpPr>
        <p:spPr/>
        <p:txBody>
          <a:bodyPr/>
          <a:lstStyle/>
          <a:p>
            <a:pPr eaLnBrk="1" hangingPunct="1">
              <a:defRPr/>
            </a:pPr>
            <a:endParaRPr lang="en-US" smtClean="0">
              <a:cs typeface="+mn-cs"/>
            </a:endParaRPr>
          </a:p>
        </p:txBody>
      </p:sp>
      <p:sp>
        <p:nvSpPr>
          <p:cNvPr id="106500" name="Rectangle 4"/>
          <p:cNvSpPr>
            <a:spLocks noChangeArrowheads="1"/>
          </p:cNvSpPr>
          <p:nvPr/>
        </p:nvSpPr>
        <p:spPr bwMode="auto">
          <a:xfrm>
            <a:off x="0" y="0"/>
            <a:ext cx="9144000" cy="6858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pic>
        <p:nvPicPr>
          <p:cNvPr id="1065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9144000" cy="600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018325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10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83530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3" name="Rectangle 3"/>
          <p:cNvSpPr>
            <a:spLocks noGrp="1" noChangeArrowheads="1"/>
          </p:cNvSpPr>
          <p:nvPr>
            <p:ph type="body" idx="1"/>
          </p:nvPr>
        </p:nvSpPr>
        <p:spPr>
          <a:xfrm>
            <a:off x="745067" y="2286000"/>
            <a:ext cx="8398933" cy="4114800"/>
          </a:xfrm>
        </p:spPr>
        <p:txBody>
          <a:bodyPr/>
          <a:lstStyle/>
          <a:p>
            <a:pPr eaLnBrk="1" hangingPunct="1">
              <a:buFont typeface="Monotype Sorts" charset="0"/>
              <a:buNone/>
              <a:defRPr/>
            </a:pPr>
            <a:r>
              <a:rPr lang="en-US" sz="12000" b="1" smtClean="0">
                <a:cs typeface="+mn-cs"/>
              </a:rPr>
              <a:t>Monkeypox</a:t>
            </a:r>
          </a:p>
        </p:txBody>
      </p:sp>
    </p:spTree>
    <p:extLst>
      <p:ext uri="{BB962C8B-B14F-4D97-AF65-F5344CB8AC3E}">
        <p14:creationId xmlns:p14="http://schemas.microsoft.com/office/powerpoint/2010/main" val="26323994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pPr eaLnBrk="1" hangingPunct="1">
              <a:defRPr/>
            </a:pPr>
            <a:r>
              <a:rPr lang="en-US" b="1" smtClean="0">
                <a:solidFill>
                  <a:schemeClr val="accent2"/>
                </a:solidFill>
                <a:cs typeface="+mj-cs"/>
              </a:rPr>
              <a:t>Monkeypox Clinical Features</a:t>
            </a:r>
          </a:p>
        </p:txBody>
      </p:sp>
      <p:sp>
        <p:nvSpPr>
          <p:cNvPr id="216067" name="Rectangle 3"/>
          <p:cNvSpPr>
            <a:spLocks noGrp="1" noChangeArrowheads="1"/>
          </p:cNvSpPr>
          <p:nvPr>
            <p:ph type="body" idx="1"/>
          </p:nvPr>
        </p:nvSpPr>
        <p:spPr>
          <a:xfrm>
            <a:off x="457200" y="1600200"/>
            <a:ext cx="8382000" cy="5029200"/>
          </a:xfrm>
        </p:spPr>
        <p:txBody>
          <a:bodyPr/>
          <a:lstStyle/>
          <a:p>
            <a:pPr eaLnBrk="1" hangingPunct="1">
              <a:lnSpc>
                <a:spcPct val="80000"/>
              </a:lnSpc>
              <a:buFont typeface="Monotype Sorts" charset="0"/>
              <a:buNone/>
              <a:defRPr/>
            </a:pPr>
            <a:r>
              <a:rPr lang="en-US" sz="2400" b="1" smtClean="0">
                <a:cs typeface="+mn-cs"/>
              </a:rPr>
              <a:t>◘</a:t>
            </a:r>
            <a:r>
              <a:rPr lang="en-US" sz="2400" smtClean="0">
                <a:cs typeface="+mn-cs"/>
              </a:rPr>
              <a:t> </a:t>
            </a:r>
            <a:r>
              <a:rPr lang="en-US" sz="2400" b="1" smtClean="0">
                <a:cs typeface="+mn-cs"/>
              </a:rPr>
              <a:t>Monkeypox illness</a:t>
            </a:r>
          </a:p>
          <a:p>
            <a:pPr eaLnBrk="1" hangingPunct="1">
              <a:lnSpc>
                <a:spcPct val="80000"/>
              </a:lnSpc>
              <a:buFont typeface="Monotype Sorts" charset="0"/>
              <a:buNone/>
              <a:defRPr/>
            </a:pPr>
            <a:r>
              <a:rPr lang="en-US" sz="2400" b="1" smtClean="0">
                <a:cs typeface="+mn-cs"/>
              </a:rPr>
              <a:t>		- similar to smallpox, usually milder</a:t>
            </a:r>
          </a:p>
          <a:p>
            <a:pPr eaLnBrk="1" hangingPunct="1">
              <a:lnSpc>
                <a:spcPct val="80000"/>
              </a:lnSpc>
              <a:buFont typeface="Monotype Sorts" charset="0"/>
              <a:buNone/>
              <a:defRPr/>
            </a:pPr>
            <a:endParaRPr lang="en-US" sz="800" b="1" smtClean="0">
              <a:cs typeface="+mn-cs"/>
            </a:endParaRPr>
          </a:p>
          <a:p>
            <a:pPr eaLnBrk="1" hangingPunct="1">
              <a:lnSpc>
                <a:spcPct val="80000"/>
              </a:lnSpc>
              <a:buFont typeface="Monotype Sorts" charset="0"/>
              <a:buNone/>
              <a:defRPr/>
            </a:pPr>
            <a:r>
              <a:rPr lang="en-US" sz="2400" b="1" smtClean="0">
                <a:cs typeface="+mn-cs"/>
              </a:rPr>
              <a:t>◘</a:t>
            </a:r>
            <a:r>
              <a:rPr lang="en-US" sz="2400" smtClean="0">
                <a:cs typeface="+mn-cs"/>
              </a:rPr>
              <a:t> </a:t>
            </a:r>
            <a:r>
              <a:rPr lang="en-US" sz="2400" b="1" smtClean="0">
                <a:cs typeface="+mn-cs"/>
              </a:rPr>
              <a:t>Incubation period 7-21 days</a:t>
            </a:r>
          </a:p>
          <a:p>
            <a:pPr eaLnBrk="1" hangingPunct="1">
              <a:lnSpc>
                <a:spcPct val="80000"/>
              </a:lnSpc>
              <a:defRPr/>
            </a:pPr>
            <a:endParaRPr lang="en-US" sz="800" b="1" smtClean="0">
              <a:cs typeface="+mn-cs"/>
            </a:endParaRPr>
          </a:p>
          <a:p>
            <a:pPr eaLnBrk="1" hangingPunct="1">
              <a:lnSpc>
                <a:spcPct val="80000"/>
              </a:lnSpc>
              <a:buFont typeface="Monotype Sorts" charset="0"/>
              <a:buNone/>
              <a:defRPr/>
            </a:pPr>
            <a:r>
              <a:rPr lang="en-US" sz="2400" b="1" smtClean="0">
                <a:cs typeface="+mn-cs"/>
              </a:rPr>
              <a:t>◘</a:t>
            </a:r>
            <a:r>
              <a:rPr lang="en-US" sz="2400" smtClean="0">
                <a:cs typeface="+mn-cs"/>
              </a:rPr>
              <a:t> </a:t>
            </a:r>
            <a:r>
              <a:rPr lang="en-US" sz="2400" b="1" smtClean="0">
                <a:cs typeface="+mn-cs"/>
              </a:rPr>
              <a:t>Febrile illness prodrome</a:t>
            </a:r>
          </a:p>
          <a:p>
            <a:pPr eaLnBrk="1" hangingPunct="1">
              <a:lnSpc>
                <a:spcPct val="80000"/>
              </a:lnSpc>
              <a:buFont typeface="Monotype Sorts" charset="0"/>
              <a:buNone/>
              <a:defRPr/>
            </a:pPr>
            <a:r>
              <a:rPr lang="en-US" sz="2400" b="1" smtClean="0">
                <a:cs typeface="+mn-cs"/>
              </a:rPr>
              <a:t>		- fever, chills/sweats, headache, myalgias</a:t>
            </a:r>
          </a:p>
          <a:p>
            <a:pPr eaLnBrk="1" hangingPunct="1">
              <a:lnSpc>
                <a:spcPct val="80000"/>
              </a:lnSpc>
              <a:buFont typeface="Monotype Sorts" charset="0"/>
              <a:buNone/>
              <a:defRPr/>
            </a:pPr>
            <a:r>
              <a:rPr lang="en-US" sz="2400" b="1" smtClean="0">
                <a:cs typeface="+mn-cs"/>
              </a:rPr>
              <a:t>		- sore throat, cough, shortness of breath</a:t>
            </a:r>
          </a:p>
          <a:p>
            <a:pPr eaLnBrk="1" hangingPunct="1">
              <a:lnSpc>
                <a:spcPct val="80000"/>
              </a:lnSpc>
              <a:buFont typeface="Monotype Sorts" charset="0"/>
              <a:buNone/>
              <a:defRPr/>
            </a:pPr>
            <a:r>
              <a:rPr lang="en-US" sz="2400" b="1" smtClean="0">
                <a:cs typeface="+mn-cs"/>
              </a:rPr>
              <a:t>		- lymphadenopathy</a:t>
            </a:r>
          </a:p>
          <a:p>
            <a:pPr eaLnBrk="1" hangingPunct="1">
              <a:lnSpc>
                <a:spcPct val="80000"/>
              </a:lnSpc>
              <a:buFont typeface="Monotype Sorts" charset="0"/>
              <a:buNone/>
              <a:defRPr/>
            </a:pPr>
            <a:endParaRPr lang="en-US" sz="800" b="1" smtClean="0">
              <a:cs typeface="+mn-cs"/>
            </a:endParaRPr>
          </a:p>
          <a:p>
            <a:pPr eaLnBrk="1" hangingPunct="1">
              <a:lnSpc>
                <a:spcPct val="80000"/>
              </a:lnSpc>
              <a:buFont typeface="Monotype Sorts" charset="0"/>
              <a:buNone/>
              <a:defRPr/>
            </a:pPr>
            <a:r>
              <a:rPr lang="en-US" sz="2400" b="1" smtClean="0">
                <a:cs typeface="+mn-cs"/>
              </a:rPr>
              <a:t>◘</a:t>
            </a:r>
            <a:r>
              <a:rPr lang="en-US" sz="2400" smtClean="0">
                <a:cs typeface="+mn-cs"/>
              </a:rPr>
              <a:t> </a:t>
            </a:r>
            <a:r>
              <a:rPr lang="en-US" sz="2400" b="1" smtClean="0">
                <a:cs typeface="+mn-cs"/>
              </a:rPr>
              <a:t>Rash: typically 1-3 days after viral prodrome</a:t>
            </a:r>
          </a:p>
          <a:p>
            <a:pPr eaLnBrk="1" hangingPunct="1">
              <a:lnSpc>
                <a:spcPct val="80000"/>
              </a:lnSpc>
              <a:buFont typeface="Monotype Sorts" charset="0"/>
              <a:buNone/>
              <a:defRPr/>
            </a:pPr>
            <a:r>
              <a:rPr lang="en-US" sz="2400" b="1" smtClean="0">
                <a:cs typeface="+mn-cs"/>
              </a:rPr>
              <a:t>		- papules     vesicles     pustules     crusting</a:t>
            </a:r>
          </a:p>
          <a:p>
            <a:pPr eaLnBrk="1" hangingPunct="1">
              <a:lnSpc>
                <a:spcPct val="80000"/>
              </a:lnSpc>
              <a:buFont typeface="Monotype Sorts" charset="0"/>
              <a:buNone/>
              <a:defRPr/>
            </a:pPr>
            <a:r>
              <a:rPr lang="en-US" sz="2400" b="1" smtClean="0">
                <a:cs typeface="+mn-cs"/>
              </a:rPr>
              <a:t>		- scab and fall off usually within 2 weeks</a:t>
            </a:r>
          </a:p>
          <a:p>
            <a:pPr eaLnBrk="1" hangingPunct="1">
              <a:lnSpc>
                <a:spcPct val="80000"/>
              </a:lnSpc>
              <a:buFont typeface="Monotype Sorts" charset="0"/>
              <a:buNone/>
              <a:defRPr/>
            </a:pPr>
            <a:endParaRPr lang="en-US" sz="800" b="1" smtClean="0">
              <a:cs typeface="+mn-cs"/>
            </a:endParaRPr>
          </a:p>
          <a:p>
            <a:pPr eaLnBrk="1" hangingPunct="1">
              <a:lnSpc>
                <a:spcPct val="80000"/>
              </a:lnSpc>
              <a:buFont typeface="Monotype Sorts" charset="0"/>
              <a:buNone/>
              <a:defRPr/>
            </a:pPr>
            <a:r>
              <a:rPr lang="en-US" sz="2400" b="1" smtClean="0">
                <a:cs typeface="+mn-cs"/>
              </a:rPr>
              <a:t>◘</a:t>
            </a:r>
            <a:r>
              <a:rPr lang="en-US" sz="2400" smtClean="0">
                <a:cs typeface="+mn-cs"/>
              </a:rPr>
              <a:t> </a:t>
            </a:r>
            <a:r>
              <a:rPr lang="en-US" sz="2400" b="1" smtClean="0">
                <a:cs typeface="+mn-cs"/>
              </a:rPr>
              <a:t>Mortality: 1 – 10% in Africa</a:t>
            </a:r>
          </a:p>
          <a:p>
            <a:pPr eaLnBrk="1" hangingPunct="1">
              <a:lnSpc>
                <a:spcPct val="80000"/>
              </a:lnSpc>
              <a:buFont typeface="Monotype Sorts" charset="0"/>
              <a:buNone/>
              <a:defRPr/>
            </a:pPr>
            <a:r>
              <a:rPr lang="en-US" sz="2400" b="1" smtClean="0">
                <a:cs typeface="+mn-cs"/>
              </a:rPr>
              <a:t>		- no deaths in U.S.</a:t>
            </a:r>
          </a:p>
          <a:p>
            <a:pPr eaLnBrk="1" hangingPunct="1">
              <a:lnSpc>
                <a:spcPct val="80000"/>
              </a:lnSpc>
              <a:buFont typeface="Monotype Sorts" charset="0"/>
              <a:buNone/>
              <a:defRPr/>
            </a:pPr>
            <a:endParaRPr lang="en-US" sz="2800" b="1" smtClean="0">
              <a:cs typeface="+mn-cs"/>
            </a:endParaRPr>
          </a:p>
        </p:txBody>
      </p:sp>
      <p:sp>
        <p:nvSpPr>
          <p:cNvPr id="216068" name="Line 4"/>
          <p:cNvSpPr>
            <a:spLocks noChangeShapeType="1"/>
          </p:cNvSpPr>
          <p:nvPr/>
        </p:nvSpPr>
        <p:spPr bwMode="auto">
          <a:xfrm>
            <a:off x="2819400" y="5105400"/>
            <a:ext cx="38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216069" name="Line 5"/>
          <p:cNvSpPr>
            <a:spLocks noChangeShapeType="1"/>
          </p:cNvSpPr>
          <p:nvPr/>
        </p:nvSpPr>
        <p:spPr bwMode="auto">
          <a:xfrm>
            <a:off x="4419600" y="5105400"/>
            <a:ext cx="38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216070" name="Line 6"/>
          <p:cNvSpPr>
            <a:spLocks noChangeShapeType="1"/>
          </p:cNvSpPr>
          <p:nvPr/>
        </p:nvSpPr>
        <p:spPr bwMode="auto">
          <a:xfrm>
            <a:off x="6096000" y="5105400"/>
            <a:ext cx="38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216071" name="Line 7"/>
          <p:cNvSpPr>
            <a:spLocks noChangeShapeType="1"/>
          </p:cNvSpPr>
          <p:nvPr/>
        </p:nvSpPr>
        <p:spPr bwMode="auto">
          <a:xfrm>
            <a:off x="381000" y="1371600"/>
            <a:ext cx="83820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Tree>
    <p:extLst>
      <p:ext uri="{BB962C8B-B14F-4D97-AF65-F5344CB8AC3E}">
        <p14:creationId xmlns:p14="http://schemas.microsoft.com/office/powerpoint/2010/main" val="419273674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2" descr="prairiedog1"/>
          <p:cNvPicPr>
            <a:picLocks noChangeAspect="1" noChangeArrowheads="1"/>
          </p:cNvPicPr>
          <p:nvPr/>
        </p:nvPicPr>
        <p:blipFill>
          <a:blip r:embed="rId2">
            <a:extLst>
              <a:ext uri="{28A0092B-C50C-407E-A947-70E740481C1C}">
                <a14:useLocalDpi xmlns:a14="http://schemas.microsoft.com/office/drawing/2010/main" val="0"/>
              </a:ext>
            </a:extLst>
          </a:blip>
          <a:srcRect l="3783" r="13687"/>
          <a:stretch>
            <a:fillRect/>
          </a:stretch>
        </p:blipFill>
        <p:spPr bwMode="auto">
          <a:xfrm>
            <a:off x="0" y="0"/>
            <a:ext cx="9144000"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947" name="Text Box 3"/>
          <p:cNvSpPr txBox="1">
            <a:spLocks noChangeArrowheads="1"/>
          </p:cNvSpPr>
          <p:nvPr/>
        </p:nvSpPr>
        <p:spPr bwMode="auto">
          <a:xfrm>
            <a:off x="1044222" y="5791201"/>
            <a:ext cx="7108136" cy="830997"/>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400" b="0">
                <a:latin typeface="Times New Roman" charset="0"/>
                <a:cs typeface="+mn-cs"/>
              </a:rPr>
              <a:t>Primary inoculation site, Marshfield index case, 5/26/03</a:t>
            </a:r>
          </a:p>
          <a:p>
            <a:pPr>
              <a:defRPr/>
            </a:pPr>
            <a:r>
              <a:rPr lang="en-US" sz="2400" b="0">
                <a:latin typeface="Times New Roman" charset="0"/>
                <a:cs typeface="+mn-cs"/>
              </a:rPr>
              <a:t>Hospital day 4, 13 days following prairie dog bite</a:t>
            </a:r>
          </a:p>
        </p:txBody>
      </p:sp>
    </p:spTree>
    <p:extLst>
      <p:ext uri="{BB962C8B-B14F-4D97-AF65-F5344CB8AC3E}">
        <p14:creationId xmlns:p14="http://schemas.microsoft.com/office/powerpoint/2010/main" val="144013961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2" descr="prairiedog2"/>
          <p:cNvPicPr>
            <a:picLocks noChangeAspect="1" noChangeArrowheads="1"/>
          </p:cNvPicPr>
          <p:nvPr/>
        </p:nvPicPr>
        <p:blipFill>
          <a:blip r:embed="rId2">
            <a:extLst>
              <a:ext uri="{28A0092B-C50C-407E-A947-70E740481C1C}">
                <a14:useLocalDpi xmlns:a14="http://schemas.microsoft.com/office/drawing/2010/main" val="0"/>
              </a:ext>
            </a:extLst>
          </a:blip>
          <a:srcRect l="21666" t="37364"/>
          <a:stretch>
            <a:fillRect/>
          </a:stretch>
        </p:blipFill>
        <p:spPr bwMode="auto">
          <a:xfrm>
            <a:off x="152400" y="152401"/>
            <a:ext cx="8305800"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0" name="Picture 3" descr="prairiedog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3167064"/>
            <a:ext cx="6019800" cy="353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1972" name="Line 4"/>
          <p:cNvSpPr>
            <a:spLocks noChangeShapeType="1"/>
          </p:cNvSpPr>
          <p:nvPr/>
        </p:nvSpPr>
        <p:spPr bwMode="auto">
          <a:xfrm flipH="1">
            <a:off x="2971800" y="990600"/>
            <a:ext cx="152400" cy="2133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211973" name="Line 5"/>
          <p:cNvSpPr>
            <a:spLocks noChangeShapeType="1"/>
          </p:cNvSpPr>
          <p:nvPr/>
        </p:nvSpPr>
        <p:spPr bwMode="auto">
          <a:xfrm>
            <a:off x="4724400" y="457200"/>
            <a:ext cx="4267200" cy="2667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211974" name="Text Box 6"/>
          <p:cNvSpPr txBox="1">
            <a:spLocks noChangeArrowheads="1"/>
          </p:cNvSpPr>
          <p:nvPr/>
        </p:nvSpPr>
        <p:spPr bwMode="auto">
          <a:xfrm>
            <a:off x="76200" y="5105400"/>
            <a:ext cx="2819400" cy="120032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2400" b="0">
                <a:latin typeface="Times New Roman" charset="0"/>
                <a:cs typeface="+mn-cs"/>
              </a:rPr>
              <a:t>Marshfield index case, 5/26/03</a:t>
            </a:r>
          </a:p>
          <a:p>
            <a:pPr>
              <a:defRPr/>
            </a:pPr>
            <a:r>
              <a:rPr lang="en-US" sz="2400" b="0">
                <a:latin typeface="Times New Roman" charset="0"/>
                <a:cs typeface="+mn-cs"/>
              </a:rPr>
              <a:t>disseminated lesions</a:t>
            </a:r>
          </a:p>
        </p:txBody>
      </p:sp>
    </p:spTree>
    <p:extLst>
      <p:ext uri="{BB962C8B-B14F-4D97-AF65-F5344CB8AC3E}">
        <p14:creationId xmlns:p14="http://schemas.microsoft.com/office/powerpoint/2010/main" val="363890796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endParaRPr lang="en-US" smtClean="0">
              <a:cs typeface="+mj-cs"/>
            </a:endParaRPr>
          </a:p>
        </p:txBody>
      </p:sp>
      <p:sp>
        <p:nvSpPr>
          <p:cNvPr id="58371" name="Rectangle 3"/>
          <p:cNvSpPr>
            <a:spLocks noChangeArrowheads="1"/>
          </p:cNvSpPr>
          <p:nvPr/>
        </p:nvSpPr>
        <p:spPr bwMode="auto">
          <a:xfrm>
            <a:off x="0" y="0"/>
            <a:ext cx="9144000" cy="6858000"/>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58372" name="Rectangle 4"/>
          <p:cNvSpPr>
            <a:spLocks noGrp="1" noChangeArrowheads="1"/>
          </p:cNvSpPr>
          <p:nvPr>
            <p:ph type="body" idx="1"/>
          </p:nvPr>
        </p:nvSpPr>
        <p:spPr/>
        <p:txBody>
          <a:bodyPr/>
          <a:lstStyle/>
          <a:p>
            <a:pPr eaLnBrk="1" hangingPunct="1">
              <a:defRPr/>
            </a:pPr>
            <a:endParaRPr lang="en-US" smtClean="0">
              <a:cs typeface="+mn-cs"/>
            </a:endParaRPr>
          </a:p>
        </p:txBody>
      </p:sp>
      <p:pic>
        <p:nvPicPr>
          <p:cNvPr id="40964" name="Picture 5"/>
          <p:cNvPicPr>
            <a:picLocks noChangeAspect="1" noChangeArrowheads="1"/>
          </p:cNvPicPr>
          <p:nvPr/>
        </p:nvPicPr>
        <p:blipFill>
          <a:blip r:embed="rId2">
            <a:lum bright="-12000" contrast="24000"/>
            <a:extLst>
              <a:ext uri="{28A0092B-C50C-407E-A947-70E740481C1C}">
                <a14:useLocalDpi xmlns:a14="http://schemas.microsoft.com/office/drawing/2010/main" val="0"/>
              </a:ext>
            </a:extLst>
          </a:blip>
          <a:srcRect/>
          <a:stretch>
            <a:fillRect/>
          </a:stretch>
        </p:blipFill>
        <p:spPr bwMode="auto">
          <a:xfrm>
            <a:off x="0" y="609600"/>
            <a:ext cx="9144000" cy="565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8619165"/>
      </p:ext>
    </p:extLst>
  </p:cSld>
  <p:clrMapOvr>
    <a:masterClrMapping/>
  </p:clrMapOvr>
  <p:transition xmlns:p14="http://schemas.microsoft.com/office/powerpoint/2010/mai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0" y="304800"/>
            <a:ext cx="9144000" cy="1143000"/>
          </a:xfrm>
        </p:spPr>
        <p:txBody>
          <a:bodyPr>
            <a:normAutofit fontScale="90000"/>
          </a:bodyPr>
          <a:lstStyle/>
          <a:p>
            <a:pPr eaLnBrk="1" hangingPunct="1">
              <a:defRPr/>
            </a:pPr>
            <a:r>
              <a:rPr lang="en-US" sz="2300" b="1" smtClean="0">
                <a:solidFill>
                  <a:schemeClr val="accent2"/>
                </a:solidFill>
                <a:cs typeface="+mj-cs"/>
              </a:rPr>
              <a:t>Epidemic Curve: Monkeypox Cases</a:t>
            </a:r>
            <a:br>
              <a:rPr lang="en-US" sz="2300" b="1" smtClean="0">
                <a:solidFill>
                  <a:schemeClr val="accent2"/>
                </a:solidFill>
                <a:cs typeface="+mj-cs"/>
              </a:rPr>
            </a:br>
            <a:r>
              <a:rPr lang="en-US" sz="2300" b="1" smtClean="0">
                <a:solidFill>
                  <a:schemeClr val="accent2"/>
                </a:solidFill>
                <a:cs typeface="+mj-cs"/>
              </a:rPr>
              <a:t> By Known Date of Illness Onset</a:t>
            </a:r>
            <a:br>
              <a:rPr lang="en-US" sz="2300" b="1" smtClean="0">
                <a:solidFill>
                  <a:schemeClr val="accent2"/>
                </a:solidFill>
                <a:cs typeface="+mj-cs"/>
              </a:rPr>
            </a:br>
            <a:r>
              <a:rPr lang="en-US" sz="2300" b="1" smtClean="0">
                <a:solidFill>
                  <a:schemeClr val="accent2"/>
                </a:solidFill>
                <a:cs typeface="+mj-cs"/>
              </a:rPr>
              <a:t>Illinois, Indiana, Kansas, Missouri, Ohio, Wisconsin</a:t>
            </a:r>
            <a:br>
              <a:rPr lang="en-US" sz="2300" b="1" smtClean="0">
                <a:solidFill>
                  <a:schemeClr val="accent2"/>
                </a:solidFill>
                <a:cs typeface="+mj-cs"/>
              </a:rPr>
            </a:br>
            <a:r>
              <a:rPr lang="en-US" sz="2300" b="1" smtClean="0">
                <a:solidFill>
                  <a:schemeClr val="accent2"/>
                </a:solidFill>
                <a:cs typeface="+mj-cs"/>
              </a:rPr>
              <a:t>May 15 - June 20, 2003</a:t>
            </a:r>
          </a:p>
        </p:txBody>
      </p:sp>
      <p:graphicFrame>
        <p:nvGraphicFramePr>
          <p:cNvPr id="53250" name="Object 3"/>
          <p:cNvGraphicFramePr>
            <a:graphicFrameLocks noGrp="1" noChangeAspect="1"/>
          </p:cNvGraphicFramePr>
          <p:nvPr>
            <p:ph type="chart" idx="1"/>
            <p:extLst>
              <p:ext uri="{D42A27DB-BD31-4B8C-83A1-F6EECF244321}">
                <p14:modId xmlns:p14="http://schemas.microsoft.com/office/powerpoint/2010/main" val="3977220516"/>
              </p:ext>
            </p:extLst>
          </p:nvPr>
        </p:nvGraphicFramePr>
        <p:xfrm>
          <a:off x="1155700" y="1600200"/>
          <a:ext cx="8204200" cy="4816475"/>
        </p:xfrm>
        <a:graphic>
          <a:graphicData uri="http://schemas.openxmlformats.org/presentationml/2006/ole">
            <mc:AlternateContent xmlns:mc="http://schemas.openxmlformats.org/markup-compatibility/2006">
              <mc:Choice xmlns:v="urn:schemas-microsoft-com:vml" Requires="v">
                <p:oleObj spid="_x0000_s54290" name="Chart" r:id="rId3" imgW="8242300" imgH="4838700" progId="MSGraph.Chart.8">
                  <p:embed followColorScheme="full"/>
                </p:oleObj>
              </mc:Choice>
              <mc:Fallback>
                <p:oleObj name="Chart" r:id="rId3" imgW="8242300" imgH="4838700" progId="MSGraph.Chart.8">
                  <p:embed followColorScheme="full"/>
                  <p:pic>
                    <p:nvPicPr>
                      <p:cNvPr id="0" name=""/>
                      <p:cNvPicPr>
                        <a:picLocks noChangeAspect="1" noChangeArrowheads="1"/>
                      </p:cNvPicPr>
                      <p:nvPr/>
                    </p:nvPicPr>
                    <p:blipFill>
                      <a:blip r:embed="rId4"/>
                      <a:srcRect/>
                      <a:stretch>
                        <a:fillRect/>
                      </a:stretch>
                    </p:blipFill>
                    <p:spPr bwMode="auto">
                      <a:xfrm>
                        <a:off x="1155700" y="1600200"/>
                        <a:ext cx="8204200" cy="481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7092" name="Text Box 4"/>
          <p:cNvSpPr txBox="1">
            <a:spLocks noChangeArrowheads="1"/>
          </p:cNvSpPr>
          <p:nvPr/>
        </p:nvSpPr>
        <p:spPr bwMode="auto">
          <a:xfrm>
            <a:off x="2133600" y="6537325"/>
            <a:ext cx="6019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600" b="0">
                <a:cs typeface="+mn-cs"/>
              </a:rPr>
              <a:t>*70 of 72 cases had known date of onset of symptoms</a:t>
            </a:r>
          </a:p>
        </p:txBody>
      </p:sp>
      <p:sp>
        <p:nvSpPr>
          <p:cNvPr id="217093" name="Text Box 5"/>
          <p:cNvSpPr txBox="1">
            <a:spLocks noChangeArrowheads="1"/>
          </p:cNvSpPr>
          <p:nvPr/>
        </p:nvSpPr>
        <p:spPr bwMode="auto">
          <a:xfrm>
            <a:off x="1689101" y="6019801"/>
            <a:ext cx="825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800">
                <a:cs typeface="+mn-cs"/>
              </a:rPr>
              <a:t>N=70*</a:t>
            </a:r>
          </a:p>
        </p:txBody>
      </p:sp>
      <p:sp>
        <p:nvSpPr>
          <p:cNvPr id="217094" name="Line 6"/>
          <p:cNvSpPr>
            <a:spLocks noChangeShapeType="1"/>
          </p:cNvSpPr>
          <p:nvPr/>
        </p:nvSpPr>
        <p:spPr bwMode="auto">
          <a:xfrm>
            <a:off x="228600" y="1752600"/>
            <a:ext cx="86106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Tree>
    <p:extLst>
      <p:ext uri="{BB962C8B-B14F-4D97-AF65-F5344CB8AC3E}">
        <p14:creationId xmlns:p14="http://schemas.microsoft.com/office/powerpoint/2010/main" val="276368501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p:cNvPicPr>
            <a:picLocks noChangeAspect="1" noChangeArrowheads="1"/>
          </p:cNvPicPr>
          <p:nvPr/>
        </p:nvPicPr>
        <p:blipFill>
          <a:blip r:embed="rId2">
            <a:extLst>
              <a:ext uri="{28A0092B-C50C-407E-A947-70E740481C1C}">
                <a14:useLocalDpi xmlns:a14="http://schemas.microsoft.com/office/drawing/2010/main" val="0"/>
              </a:ext>
            </a:extLst>
          </a:blip>
          <a:srcRect l="7501" t="12502" r="6563" b="2501"/>
          <a:stretch>
            <a:fillRect/>
          </a:stretch>
        </p:blipFill>
        <p:spPr bwMode="auto">
          <a:xfrm>
            <a:off x="0" y="15876"/>
            <a:ext cx="9144000" cy="678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269970207"/>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457200" y="152400"/>
            <a:ext cx="8229600" cy="1143000"/>
          </a:xfrm>
        </p:spPr>
        <p:txBody>
          <a:bodyPr/>
          <a:lstStyle/>
          <a:p>
            <a:pPr eaLnBrk="1" hangingPunct="1">
              <a:defRPr/>
            </a:pPr>
            <a:r>
              <a:rPr lang="en-US" b="1" smtClean="0">
                <a:solidFill>
                  <a:schemeClr val="accent2"/>
                </a:solidFill>
                <a:cs typeface="+mj-cs"/>
              </a:rPr>
              <a:t>Monkeypox Virus</a:t>
            </a:r>
          </a:p>
        </p:txBody>
      </p:sp>
      <p:sp>
        <p:nvSpPr>
          <p:cNvPr id="215043" name="Rectangle 3"/>
          <p:cNvSpPr>
            <a:spLocks noGrp="1" noChangeArrowheads="1"/>
          </p:cNvSpPr>
          <p:nvPr>
            <p:ph type="body" idx="1"/>
          </p:nvPr>
        </p:nvSpPr>
        <p:spPr>
          <a:xfrm>
            <a:off x="609600" y="1447800"/>
            <a:ext cx="8229600" cy="5257800"/>
          </a:xfrm>
        </p:spPr>
        <p:txBody>
          <a:bodyPr/>
          <a:lstStyle/>
          <a:p>
            <a:pPr eaLnBrk="1" hangingPunct="1">
              <a:lnSpc>
                <a:spcPct val="80000"/>
              </a:lnSpc>
              <a:buFont typeface="Monotype Sorts" charset="0"/>
              <a:buNone/>
              <a:defRPr/>
            </a:pPr>
            <a:r>
              <a:rPr lang="en-US" sz="2800" b="1" smtClean="0">
                <a:cs typeface="+mn-cs"/>
              </a:rPr>
              <a:t>◘</a:t>
            </a:r>
            <a:r>
              <a:rPr lang="en-US" sz="2800" smtClean="0">
                <a:cs typeface="+mn-cs"/>
              </a:rPr>
              <a:t> </a:t>
            </a:r>
            <a:r>
              <a:rPr lang="en-US" sz="2400" b="1" smtClean="0">
                <a:cs typeface="+mn-cs"/>
              </a:rPr>
              <a:t>1958: discovered in laboratory monkeys</a:t>
            </a:r>
          </a:p>
          <a:p>
            <a:pPr eaLnBrk="1" hangingPunct="1">
              <a:lnSpc>
                <a:spcPct val="80000"/>
              </a:lnSpc>
              <a:defRPr/>
            </a:pPr>
            <a:endParaRPr lang="en-US" sz="800" b="1" smtClean="0">
              <a:cs typeface="+mn-cs"/>
            </a:endParaRPr>
          </a:p>
          <a:p>
            <a:pPr eaLnBrk="1" hangingPunct="1">
              <a:lnSpc>
                <a:spcPct val="80000"/>
              </a:lnSpc>
              <a:buFont typeface="Monotype Sorts" charset="0"/>
              <a:buNone/>
              <a:defRPr/>
            </a:pPr>
            <a:r>
              <a:rPr lang="en-US" sz="2800" b="1" smtClean="0">
                <a:cs typeface="+mn-cs"/>
              </a:rPr>
              <a:t>◘</a:t>
            </a:r>
            <a:r>
              <a:rPr lang="en-US" sz="2800" smtClean="0">
                <a:cs typeface="+mn-cs"/>
              </a:rPr>
              <a:t> </a:t>
            </a:r>
            <a:r>
              <a:rPr lang="en-US" sz="2400" b="1" smtClean="0">
                <a:cs typeface="+mn-cs"/>
              </a:rPr>
              <a:t>1970: first reported illness in humans</a:t>
            </a:r>
          </a:p>
          <a:p>
            <a:pPr eaLnBrk="1" hangingPunct="1">
              <a:lnSpc>
                <a:spcPct val="80000"/>
              </a:lnSpc>
              <a:defRPr/>
            </a:pPr>
            <a:endParaRPr lang="en-US" sz="800" b="1" smtClean="0">
              <a:cs typeface="+mn-cs"/>
            </a:endParaRPr>
          </a:p>
          <a:p>
            <a:pPr eaLnBrk="1" hangingPunct="1">
              <a:lnSpc>
                <a:spcPct val="80000"/>
              </a:lnSpc>
              <a:buFont typeface="Monotype Sorts" charset="0"/>
              <a:buNone/>
              <a:defRPr/>
            </a:pPr>
            <a:r>
              <a:rPr lang="en-US" sz="2800" b="1" smtClean="0">
                <a:cs typeface="+mn-cs"/>
              </a:rPr>
              <a:t>◘</a:t>
            </a:r>
            <a:r>
              <a:rPr lang="en-US" sz="2800" smtClean="0">
                <a:cs typeface="+mn-cs"/>
              </a:rPr>
              <a:t> </a:t>
            </a:r>
            <a:r>
              <a:rPr lang="en-US" sz="2400" b="1" smtClean="0">
                <a:cs typeface="+mn-cs"/>
              </a:rPr>
              <a:t>Indigenous to Central and West Africa</a:t>
            </a:r>
          </a:p>
          <a:p>
            <a:pPr eaLnBrk="1" hangingPunct="1">
              <a:lnSpc>
                <a:spcPct val="80000"/>
              </a:lnSpc>
              <a:buFont typeface="Monotype Sorts" charset="0"/>
              <a:buNone/>
              <a:defRPr/>
            </a:pPr>
            <a:r>
              <a:rPr lang="en-US" sz="2400" b="1" smtClean="0">
                <a:cs typeface="+mn-cs"/>
              </a:rPr>
              <a:t>	- found in many rodent species</a:t>
            </a:r>
          </a:p>
          <a:p>
            <a:pPr eaLnBrk="1" hangingPunct="1">
              <a:lnSpc>
                <a:spcPct val="80000"/>
              </a:lnSpc>
              <a:buFont typeface="Monotype Sorts" charset="0"/>
              <a:buNone/>
              <a:defRPr/>
            </a:pPr>
            <a:endParaRPr lang="en-US" sz="800" b="1" smtClean="0">
              <a:cs typeface="+mn-cs"/>
            </a:endParaRPr>
          </a:p>
          <a:p>
            <a:pPr eaLnBrk="1" hangingPunct="1">
              <a:lnSpc>
                <a:spcPct val="80000"/>
              </a:lnSpc>
              <a:buFont typeface="Monotype Sorts" charset="0"/>
              <a:buNone/>
              <a:defRPr/>
            </a:pPr>
            <a:r>
              <a:rPr lang="en-US" sz="2800" b="1" smtClean="0">
                <a:cs typeface="+mn-cs"/>
              </a:rPr>
              <a:t>◘</a:t>
            </a:r>
            <a:r>
              <a:rPr lang="en-US" sz="2800" smtClean="0">
                <a:cs typeface="+mn-cs"/>
              </a:rPr>
              <a:t> </a:t>
            </a:r>
            <a:r>
              <a:rPr lang="en-US" sz="2400" b="1" smtClean="0">
                <a:cs typeface="+mn-cs"/>
              </a:rPr>
              <a:t>Orthopoxvirus: Brick-shaped DNA virus</a:t>
            </a:r>
          </a:p>
          <a:p>
            <a:pPr eaLnBrk="1" hangingPunct="1">
              <a:lnSpc>
                <a:spcPct val="80000"/>
              </a:lnSpc>
              <a:buFont typeface="Monotype Sorts" charset="0"/>
              <a:buNone/>
              <a:defRPr/>
            </a:pPr>
            <a:r>
              <a:rPr lang="en-US" sz="2400" b="1" smtClean="0">
                <a:cs typeface="+mn-cs"/>
              </a:rPr>
              <a:t>	- variola (smallpox), vaccinia (smallpox vaccine),</a:t>
            </a:r>
          </a:p>
          <a:p>
            <a:pPr eaLnBrk="1" hangingPunct="1">
              <a:lnSpc>
                <a:spcPct val="80000"/>
              </a:lnSpc>
              <a:buFont typeface="Monotype Sorts" charset="0"/>
              <a:buNone/>
              <a:defRPr/>
            </a:pPr>
            <a:r>
              <a:rPr lang="en-US" sz="2400" b="1" smtClean="0">
                <a:cs typeface="+mn-cs"/>
              </a:rPr>
              <a:t>	  cowpox, monkeypox, raccoonpox, skunkpox, </a:t>
            </a:r>
          </a:p>
          <a:p>
            <a:pPr eaLnBrk="1" hangingPunct="1">
              <a:lnSpc>
                <a:spcPct val="80000"/>
              </a:lnSpc>
              <a:buFont typeface="Monotype Sorts" charset="0"/>
              <a:buNone/>
              <a:defRPr/>
            </a:pPr>
            <a:r>
              <a:rPr lang="en-US" sz="2400" b="1" smtClean="0">
                <a:cs typeface="+mn-cs"/>
              </a:rPr>
              <a:t>	  camelpox</a:t>
            </a:r>
          </a:p>
          <a:p>
            <a:pPr eaLnBrk="1" hangingPunct="1">
              <a:lnSpc>
                <a:spcPct val="80000"/>
              </a:lnSpc>
              <a:buFont typeface="Monotype Sorts" charset="0"/>
              <a:buNone/>
              <a:defRPr/>
            </a:pPr>
            <a:endParaRPr lang="en-US" sz="800" b="1" smtClean="0">
              <a:cs typeface="+mn-cs"/>
            </a:endParaRPr>
          </a:p>
          <a:p>
            <a:pPr eaLnBrk="1" hangingPunct="1">
              <a:lnSpc>
                <a:spcPct val="80000"/>
              </a:lnSpc>
              <a:buFont typeface="Monotype Sorts" charset="0"/>
              <a:buNone/>
              <a:defRPr/>
            </a:pPr>
            <a:r>
              <a:rPr lang="en-US" sz="2800" b="1" smtClean="0">
                <a:cs typeface="+mn-cs"/>
              </a:rPr>
              <a:t>◘</a:t>
            </a:r>
            <a:r>
              <a:rPr lang="en-US" sz="2800" smtClean="0">
                <a:cs typeface="+mn-cs"/>
              </a:rPr>
              <a:t> </a:t>
            </a:r>
            <a:r>
              <a:rPr lang="en-US" sz="2400" b="1" smtClean="0">
                <a:cs typeface="+mn-cs"/>
              </a:rPr>
              <a:t>Monkeypox transmission</a:t>
            </a:r>
          </a:p>
          <a:p>
            <a:pPr eaLnBrk="1" hangingPunct="1">
              <a:lnSpc>
                <a:spcPct val="80000"/>
              </a:lnSpc>
              <a:buFont typeface="Monotype Sorts" charset="0"/>
              <a:buNone/>
              <a:defRPr/>
            </a:pPr>
            <a:r>
              <a:rPr lang="en-US" sz="2400" b="1" smtClean="0">
                <a:cs typeface="+mn-cs"/>
              </a:rPr>
              <a:t>	- primarily contact, human or animal</a:t>
            </a:r>
          </a:p>
          <a:p>
            <a:pPr eaLnBrk="1" hangingPunct="1">
              <a:lnSpc>
                <a:spcPct val="80000"/>
              </a:lnSpc>
              <a:buFont typeface="Monotype Sorts" charset="0"/>
              <a:buNone/>
              <a:defRPr/>
            </a:pPr>
            <a:r>
              <a:rPr lang="en-US" sz="2400" b="1" smtClean="0">
                <a:cs typeface="+mn-cs"/>
              </a:rPr>
              <a:t>	- droplet</a:t>
            </a:r>
          </a:p>
          <a:p>
            <a:pPr eaLnBrk="1" hangingPunct="1">
              <a:lnSpc>
                <a:spcPct val="80000"/>
              </a:lnSpc>
              <a:buFont typeface="Monotype Sorts" charset="0"/>
              <a:buNone/>
              <a:defRPr/>
            </a:pPr>
            <a:r>
              <a:rPr lang="en-US" sz="2400" b="1" smtClean="0">
                <a:cs typeface="+mn-cs"/>
              </a:rPr>
              <a:t>	- perhaps airborne</a:t>
            </a:r>
          </a:p>
          <a:p>
            <a:pPr eaLnBrk="1" hangingPunct="1">
              <a:lnSpc>
                <a:spcPct val="80000"/>
              </a:lnSpc>
              <a:defRPr/>
            </a:pPr>
            <a:endParaRPr lang="en-US" sz="2400" b="1" smtClean="0">
              <a:cs typeface="+mn-cs"/>
            </a:endParaRPr>
          </a:p>
        </p:txBody>
      </p:sp>
      <p:sp>
        <p:nvSpPr>
          <p:cNvPr id="215044" name="Line 4"/>
          <p:cNvSpPr>
            <a:spLocks noChangeShapeType="1"/>
          </p:cNvSpPr>
          <p:nvPr/>
        </p:nvSpPr>
        <p:spPr bwMode="auto">
          <a:xfrm>
            <a:off x="533400" y="1219200"/>
            <a:ext cx="80772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Tree>
    <p:extLst>
      <p:ext uri="{BB962C8B-B14F-4D97-AF65-F5344CB8AC3E}">
        <p14:creationId xmlns:p14="http://schemas.microsoft.com/office/powerpoint/2010/main" val="214454588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pPr eaLnBrk="1" hangingPunct="1">
              <a:defRPr/>
            </a:pPr>
            <a:r>
              <a:rPr lang="en-US" b="1" smtClean="0">
                <a:solidFill>
                  <a:schemeClr val="accent2"/>
                </a:solidFill>
                <a:cs typeface="+mj-cs"/>
              </a:rPr>
              <a:t>Control Measures</a:t>
            </a:r>
          </a:p>
        </p:txBody>
      </p:sp>
      <p:sp>
        <p:nvSpPr>
          <p:cNvPr id="220163" name="Rectangle 3"/>
          <p:cNvSpPr>
            <a:spLocks noGrp="1" noChangeArrowheads="1"/>
          </p:cNvSpPr>
          <p:nvPr>
            <p:ph type="body" idx="1"/>
          </p:nvPr>
        </p:nvSpPr>
        <p:spPr>
          <a:xfrm>
            <a:off x="228600" y="1752600"/>
            <a:ext cx="8915400" cy="5257800"/>
          </a:xfrm>
        </p:spPr>
        <p:txBody>
          <a:bodyPr/>
          <a:lstStyle/>
          <a:p>
            <a:pPr eaLnBrk="1" hangingPunct="1">
              <a:buFont typeface="Monotype Sorts" charset="0"/>
              <a:buNone/>
              <a:defRPr/>
            </a:pPr>
            <a:r>
              <a:rPr lang="en-US" sz="2800" b="1" smtClean="0">
                <a:cs typeface="+mn-cs"/>
              </a:rPr>
              <a:t>◘ Exotic pet trade from IL distributor in at least 17 states</a:t>
            </a:r>
          </a:p>
          <a:p>
            <a:pPr eaLnBrk="1" hangingPunct="1">
              <a:buFont typeface="Monotype Sorts" charset="0"/>
              <a:buNone/>
              <a:defRPr/>
            </a:pPr>
            <a:r>
              <a:rPr lang="en-US" sz="2800" b="1" smtClean="0">
                <a:cs typeface="+mn-cs"/>
              </a:rPr>
              <a:t>		- WI, IL, IN, MO, OH, KY,TX, SC, FL,TN, PA, 	 	  MS, MA, MI, NJ, NY, KS</a:t>
            </a:r>
          </a:p>
          <a:p>
            <a:pPr eaLnBrk="1" hangingPunct="1">
              <a:buFont typeface="Monotype Sorts" charset="0"/>
              <a:buNone/>
              <a:defRPr/>
            </a:pPr>
            <a:r>
              <a:rPr lang="en-US" sz="2800" b="1" smtClean="0">
                <a:cs typeface="+mn-cs"/>
              </a:rPr>
              <a:t>		- Quarantine and ban on selling implicated 	  	  exotic pets in U.S. – 6/11/03</a:t>
            </a:r>
          </a:p>
          <a:p>
            <a:pPr eaLnBrk="1" hangingPunct="1">
              <a:buFont typeface="Monotype Sorts" charset="0"/>
              <a:buNone/>
              <a:defRPr/>
            </a:pPr>
            <a:r>
              <a:rPr lang="en-US" sz="800" b="1" smtClean="0">
                <a:cs typeface="+mn-cs"/>
              </a:rPr>
              <a:t> </a:t>
            </a:r>
          </a:p>
          <a:p>
            <a:pPr eaLnBrk="1" hangingPunct="1">
              <a:buFont typeface="Monotype Sorts" charset="0"/>
              <a:buNone/>
              <a:defRPr/>
            </a:pPr>
            <a:r>
              <a:rPr lang="en-US" sz="2800" b="1" smtClean="0">
                <a:cs typeface="+mn-cs"/>
              </a:rPr>
              <a:t>◘</a:t>
            </a:r>
            <a:r>
              <a:rPr lang="en-US" sz="2800" b="1" smtClean="0">
                <a:solidFill>
                  <a:schemeClr val="bg2"/>
                </a:solidFill>
                <a:cs typeface="+mn-cs"/>
              </a:rPr>
              <a:t> </a:t>
            </a:r>
            <a:r>
              <a:rPr lang="en-US" sz="2800" b="1" smtClean="0">
                <a:cs typeface="+mn-cs"/>
              </a:rPr>
              <a:t>Embargo on importation of all rodents from Africa to U.S. – 6/11/03</a:t>
            </a:r>
          </a:p>
          <a:p>
            <a:pPr eaLnBrk="1" hangingPunct="1">
              <a:defRPr/>
            </a:pPr>
            <a:endParaRPr lang="en-US" sz="800" b="1" smtClean="0">
              <a:cs typeface="+mn-cs"/>
            </a:endParaRPr>
          </a:p>
          <a:p>
            <a:pPr eaLnBrk="1" hangingPunct="1">
              <a:buFont typeface="Monotype Sorts" charset="0"/>
              <a:buNone/>
              <a:defRPr/>
            </a:pPr>
            <a:r>
              <a:rPr lang="en-US" sz="2800" b="1" smtClean="0">
                <a:cs typeface="+mn-cs"/>
              </a:rPr>
              <a:t>◘ Smallpox vaccination for post-exposure to monkeypox human or animal cases – 6/11/03</a:t>
            </a:r>
          </a:p>
        </p:txBody>
      </p:sp>
      <p:sp>
        <p:nvSpPr>
          <p:cNvPr id="220164" name="Line 4"/>
          <p:cNvSpPr>
            <a:spLocks noChangeShapeType="1"/>
          </p:cNvSpPr>
          <p:nvPr/>
        </p:nvSpPr>
        <p:spPr bwMode="auto">
          <a:xfrm>
            <a:off x="381000" y="1371600"/>
            <a:ext cx="83820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Tree>
    <p:extLst>
      <p:ext uri="{BB962C8B-B14F-4D97-AF65-F5344CB8AC3E}">
        <p14:creationId xmlns:p14="http://schemas.microsoft.com/office/powerpoint/2010/main" val="26321670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685800"/>
            <a:ext cx="51816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62892586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defRPr/>
            </a:pPr>
            <a:endParaRPr lang="en-US" smtClean="0">
              <a:cs typeface="+mj-cs"/>
            </a:endParaRPr>
          </a:p>
        </p:txBody>
      </p:sp>
      <p:sp>
        <p:nvSpPr>
          <p:cNvPr id="62467" name="Rectangle 3"/>
          <p:cNvSpPr>
            <a:spLocks noGrp="1" noChangeArrowheads="1"/>
          </p:cNvSpPr>
          <p:nvPr>
            <p:ph type="body" idx="1"/>
          </p:nvPr>
        </p:nvSpPr>
        <p:spPr/>
        <p:txBody>
          <a:bodyPr/>
          <a:lstStyle/>
          <a:p>
            <a:pPr eaLnBrk="1" hangingPunct="1">
              <a:defRPr/>
            </a:pPr>
            <a:endParaRPr lang="en-US" smtClean="0">
              <a:cs typeface="+mn-cs"/>
            </a:endParaRPr>
          </a:p>
        </p:txBody>
      </p:sp>
      <p:pic>
        <p:nvPicPr>
          <p:cNvPr id="29699" name="Picture 4" descr="SARS flipp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352800"/>
            <a:ext cx="13792200" cy="1069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624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Group 2"/>
          <p:cNvGrpSpPr>
            <a:grpSpLocks/>
          </p:cNvGrpSpPr>
          <p:nvPr/>
        </p:nvGrpSpPr>
        <p:grpSpPr bwMode="auto">
          <a:xfrm>
            <a:off x="-381000" y="-609600"/>
            <a:ext cx="9829800" cy="7848600"/>
            <a:chOff x="-240" y="-384"/>
            <a:chExt cx="6192" cy="4944"/>
          </a:xfrm>
        </p:grpSpPr>
        <p:sp>
          <p:nvSpPr>
            <p:cNvPr id="149507" name="Rectangle 3"/>
            <p:cNvSpPr>
              <a:spLocks noChangeArrowheads="1"/>
            </p:cNvSpPr>
            <p:nvPr/>
          </p:nvSpPr>
          <p:spPr bwMode="auto">
            <a:xfrm>
              <a:off x="0" y="0"/>
              <a:ext cx="5760" cy="4320"/>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49508" name="Oval 4"/>
            <p:cNvSpPr>
              <a:spLocks noChangeArrowheads="1"/>
            </p:cNvSpPr>
            <p:nvPr/>
          </p:nvSpPr>
          <p:spPr bwMode="auto">
            <a:xfrm>
              <a:off x="-240" y="3453"/>
              <a:ext cx="816" cy="816"/>
            </a:xfrm>
            <a:prstGeom prst="ellipse">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a:noFill/>
            </a:ln>
            <a:effectLst/>
            <a:extLst>
              <a:ext uri="{91240B29-F687-4f45-9708-019B960494DF}">
                <a14:hiddenLine xmlns:a14="http://schemas.microsoft.com/office/drawing/2010/main" w="9525">
                  <a:solidFill>
                    <a:srgbClr val="3366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49509" name="Line 5"/>
            <p:cNvSpPr>
              <a:spLocks noChangeShapeType="1"/>
            </p:cNvSpPr>
            <p:nvPr/>
          </p:nvSpPr>
          <p:spPr bwMode="auto">
            <a:xfrm>
              <a:off x="288" y="-384"/>
              <a:ext cx="0" cy="4800"/>
            </a:xfrm>
            <a:prstGeom prst="line">
              <a:avLst/>
            </a:prstGeom>
            <a:noFill/>
            <a:ln w="28575">
              <a:pattFill prst="lgCheck">
                <a:fgClr>
                  <a:srgbClr val="669900"/>
                </a:fgClr>
                <a:bgClr>
                  <a:srgbClr val="EAEAEA"/>
                </a:bgClr>
              </a:patt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149510" name="Oval 6"/>
            <p:cNvSpPr>
              <a:spLocks noChangeArrowheads="1"/>
            </p:cNvSpPr>
            <p:nvPr/>
          </p:nvSpPr>
          <p:spPr bwMode="auto">
            <a:xfrm>
              <a:off x="-96" y="3453"/>
              <a:ext cx="816" cy="816"/>
            </a:xfrm>
            <a:prstGeom prst="ellipse">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a:noFill/>
            </a:ln>
            <a:effectLst/>
            <a:extLst>
              <a:ext uri="{91240B29-F687-4f45-9708-019B960494DF}">
                <a14:hiddenLine xmlns:a14="http://schemas.microsoft.com/office/drawing/2010/main" w="9525">
                  <a:solidFill>
                    <a:srgbClr val="3366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49511" name="Line 7"/>
            <p:cNvSpPr>
              <a:spLocks noChangeShapeType="1"/>
            </p:cNvSpPr>
            <p:nvPr/>
          </p:nvSpPr>
          <p:spPr bwMode="auto">
            <a:xfrm>
              <a:off x="144" y="3888"/>
              <a:ext cx="5808" cy="0"/>
            </a:xfrm>
            <a:prstGeom prst="line">
              <a:avLst/>
            </a:prstGeom>
            <a:noFill/>
            <a:ln w="28575">
              <a:pattFill prst="lgCheck">
                <a:fgClr>
                  <a:srgbClr val="009900"/>
                </a:fgClr>
                <a:bgClr>
                  <a:srgbClr val="EAEAEA"/>
                </a:bgClr>
              </a:patt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149512" name="Text Box 8"/>
            <p:cNvSpPr txBox="1">
              <a:spLocks noChangeArrowheads="1"/>
            </p:cNvSpPr>
            <p:nvPr/>
          </p:nvSpPr>
          <p:spPr bwMode="auto">
            <a:xfrm>
              <a:off x="2304" y="3888"/>
              <a:ext cx="3504" cy="298"/>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2500" b="0">
                  <a:solidFill>
                    <a:schemeClr val="bg1"/>
                  </a:solidFill>
                  <a:latin typeface="SouvenirItcTEEDem" charset="0"/>
                  <a:cs typeface="+mn-cs"/>
                </a:rPr>
                <a:t>DuPage County Health Department</a:t>
              </a:r>
            </a:p>
          </p:txBody>
        </p:sp>
        <p:grpSp>
          <p:nvGrpSpPr>
            <p:cNvPr id="30732" name="Group 9"/>
            <p:cNvGrpSpPr>
              <a:grpSpLocks/>
            </p:cNvGrpSpPr>
            <p:nvPr/>
          </p:nvGrpSpPr>
          <p:grpSpPr bwMode="auto">
            <a:xfrm>
              <a:off x="-144" y="3213"/>
              <a:ext cx="1392" cy="1347"/>
              <a:chOff x="-48" y="2880"/>
              <a:chExt cx="1392" cy="1347"/>
            </a:xfrm>
          </p:grpSpPr>
          <p:sp>
            <p:nvSpPr>
              <p:cNvPr id="149514" name="Oval 10"/>
              <p:cNvSpPr>
                <a:spLocks noChangeArrowheads="1"/>
              </p:cNvSpPr>
              <p:nvPr/>
            </p:nvSpPr>
            <p:spPr bwMode="auto">
              <a:xfrm>
                <a:off x="184" y="3128"/>
                <a:ext cx="809" cy="808"/>
              </a:xfrm>
              <a:prstGeom prst="ellipse">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38100">
                <a:solidFill>
                  <a:srgbClr val="0066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49515" name="Oval 11"/>
              <p:cNvSpPr>
                <a:spLocks noChangeArrowheads="1"/>
              </p:cNvSpPr>
              <p:nvPr/>
            </p:nvSpPr>
            <p:spPr bwMode="auto">
              <a:xfrm>
                <a:off x="338" y="3279"/>
                <a:ext cx="508" cy="507"/>
              </a:xfrm>
              <a:prstGeom prst="ellipse">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76200">
                <a:solidFill>
                  <a:srgbClr val="0066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49516" name="Line 12"/>
              <p:cNvSpPr>
                <a:spLocks noChangeShapeType="1"/>
              </p:cNvSpPr>
              <p:nvPr/>
            </p:nvSpPr>
            <p:spPr bwMode="auto">
              <a:xfrm rot="900000">
                <a:off x="581" y="2880"/>
                <a:ext cx="1" cy="1347"/>
              </a:xfrm>
              <a:prstGeom prst="line">
                <a:avLst/>
              </a:prstGeom>
              <a:noFill/>
              <a:ln w="28575">
                <a:solidFill>
                  <a:srgbClr val="0066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149517" name="Line 13"/>
              <p:cNvSpPr>
                <a:spLocks noChangeShapeType="1"/>
              </p:cNvSpPr>
              <p:nvPr/>
            </p:nvSpPr>
            <p:spPr bwMode="auto">
              <a:xfrm rot="900000">
                <a:off x="-48" y="3509"/>
                <a:ext cx="1392" cy="0"/>
              </a:xfrm>
              <a:prstGeom prst="line">
                <a:avLst/>
              </a:prstGeom>
              <a:noFill/>
              <a:ln w="28575">
                <a:solidFill>
                  <a:srgbClr val="0066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pic>
            <p:nvPicPr>
              <p:cNvPr id="149518" name="Picture 14" descr="an04220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 y="3322"/>
                <a:ext cx="321" cy="428"/>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a:noFill/>
              </a:ln>
              <a:extLst>
                <a:ext uri="{91240B29-F687-4f45-9708-019B960494DF}">
                  <a14:hiddenLine xmlns:a14="http://schemas.microsoft.com/office/drawing/2010/main" w="9525">
                    <a:solidFill>
                      <a:srgbClr val="99CC00"/>
                    </a:solidFill>
                    <a:miter lim="800000"/>
                    <a:headEnd/>
                    <a:tailEnd/>
                  </a14:hiddenLine>
                </a:ext>
              </a:extLst>
            </p:spPr>
          </p:pic>
        </p:grpSp>
      </p:grpSp>
      <p:sp>
        <p:nvSpPr>
          <p:cNvPr id="149519" name="Rectangle 15"/>
          <p:cNvSpPr>
            <a:spLocks noChangeArrowheads="1"/>
          </p:cNvSpPr>
          <p:nvPr/>
        </p:nvSpPr>
        <p:spPr bwMode="auto">
          <a:xfrm>
            <a:off x="457200" y="228600"/>
            <a:ext cx="73152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2075" tIns="46038" rIns="92075" bIns="46038" anchor="ctr"/>
          <a:lstStyle/>
          <a:p>
            <a:pPr>
              <a:defRPr/>
            </a:pPr>
            <a:r>
              <a:rPr lang="en-US" sz="4400" b="0">
                <a:solidFill>
                  <a:schemeClr val="bg1"/>
                </a:solidFill>
                <a:effectLst>
                  <a:outerShdw blurRad="38100" dist="38100" dir="2700000" algn="tl">
                    <a:srgbClr val="DDDDDD"/>
                  </a:outerShdw>
                </a:effectLst>
                <a:latin typeface="Serpentine" charset="0"/>
                <a:cs typeface="+mn-cs"/>
              </a:rPr>
              <a:t>SARS</a:t>
            </a:r>
          </a:p>
        </p:txBody>
      </p:sp>
      <p:sp>
        <p:nvSpPr>
          <p:cNvPr id="149520" name="Rectangle 16"/>
          <p:cNvSpPr>
            <a:spLocks noChangeArrowheads="1"/>
          </p:cNvSpPr>
          <p:nvPr/>
        </p:nvSpPr>
        <p:spPr bwMode="auto">
          <a:xfrm>
            <a:off x="2819400" y="1981200"/>
            <a:ext cx="6096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2075" tIns="46038" rIns="92075" bIns="46038"/>
          <a:lstStyle/>
          <a:p>
            <a:pPr marL="342900" indent="-342900">
              <a:spcBef>
                <a:spcPct val="20000"/>
              </a:spcBef>
              <a:buClr>
                <a:schemeClr val="accent2"/>
              </a:buClr>
              <a:buSzPct val="75000"/>
              <a:buFont typeface="Monotype Sorts" charset="0"/>
              <a:buNone/>
              <a:defRPr/>
            </a:pPr>
            <a:endParaRPr lang="en-US" sz="3200" b="0">
              <a:cs typeface="+mn-cs"/>
            </a:endParaRPr>
          </a:p>
          <a:p>
            <a:pPr marL="342900" indent="-342900">
              <a:spcBef>
                <a:spcPct val="20000"/>
              </a:spcBef>
              <a:buClr>
                <a:schemeClr val="accent2"/>
              </a:buClr>
              <a:buSzPct val="75000"/>
              <a:buFont typeface="Monotype Sorts" charset="0"/>
              <a:buChar char="l"/>
              <a:defRPr/>
            </a:pPr>
            <a:endParaRPr lang="en-US" sz="3200" b="0">
              <a:cs typeface="+mn-cs"/>
            </a:endParaRPr>
          </a:p>
          <a:p>
            <a:pPr marL="342900" indent="-342900">
              <a:spcBef>
                <a:spcPct val="20000"/>
              </a:spcBef>
              <a:buClr>
                <a:schemeClr val="accent2"/>
              </a:buClr>
              <a:buSzPct val="75000"/>
              <a:buFont typeface="Monotype Sorts" charset="0"/>
              <a:buChar char="l"/>
              <a:defRPr/>
            </a:pPr>
            <a:endParaRPr lang="en-US" sz="3200" b="0">
              <a:cs typeface="+mn-cs"/>
            </a:endParaRPr>
          </a:p>
        </p:txBody>
      </p:sp>
      <p:sp>
        <p:nvSpPr>
          <p:cNvPr id="149521" name="Line 17"/>
          <p:cNvSpPr>
            <a:spLocks noChangeShapeType="1"/>
          </p:cNvSpPr>
          <p:nvPr/>
        </p:nvSpPr>
        <p:spPr bwMode="auto">
          <a:xfrm>
            <a:off x="0" y="990600"/>
            <a:ext cx="10058400" cy="0"/>
          </a:xfrm>
          <a:prstGeom prst="line">
            <a:avLst/>
          </a:prstGeom>
          <a:noFill/>
          <a:ln w="28575">
            <a:pattFill prst="lgCheck">
              <a:fgClr>
                <a:srgbClr val="009900"/>
              </a:fgClr>
              <a:bgClr>
                <a:srgbClr val="FFFFFF"/>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149522" name="Rectangle 18"/>
          <p:cNvSpPr>
            <a:spLocks noChangeArrowheads="1"/>
          </p:cNvSpPr>
          <p:nvPr/>
        </p:nvSpPr>
        <p:spPr bwMode="auto">
          <a:xfrm>
            <a:off x="457200" y="990600"/>
            <a:ext cx="84582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en-US" sz="1800">
                <a:solidFill>
                  <a:schemeClr val="bg1"/>
                </a:solidFill>
                <a:latin typeface="Verdana" charset="0"/>
                <a:cs typeface="+mn-cs"/>
              </a:rPr>
              <a:t>Suspected Case:</a:t>
            </a:r>
            <a:endParaRPr lang="en-US" sz="1800" b="0">
              <a:solidFill>
                <a:schemeClr val="bg1"/>
              </a:solidFill>
              <a:latin typeface="Times New Roman" charset="0"/>
              <a:cs typeface="+mn-cs"/>
            </a:endParaRPr>
          </a:p>
          <a:p>
            <a:pPr eaLnBrk="0" hangingPunct="0">
              <a:defRPr/>
            </a:pPr>
            <a:r>
              <a:rPr lang="en-US" sz="1800" b="0">
                <a:solidFill>
                  <a:schemeClr val="bg1"/>
                </a:solidFill>
                <a:latin typeface="Verdana" charset="0"/>
                <a:cs typeface="+mn-cs"/>
              </a:rPr>
              <a:t>Respiratory illness of unknown etiology with onset since February 1, 2003, and the following criteria:</a:t>
            </a:r>
            <a:endParaRPr lang="en-US" sz="1800" b="0">
              <a:solidFill>
                <a:schemeClr val="bg1"/>
              </a:solidFill>
              <a:latin typeface="Times New Roman" charset="0"/>
              <a:cs typeface="+mn-cs"/>
            </a:endParaRPr>
          </a:p>
          <a:p>
            <a:pPr lvl="1" eaLnBrk="0" hangingPunct="0">
              <a:buFontTx/>
              <a:buChar char="•"/>
              <a:defRPr/>
            </a:pPr>
            <a:r>
              <a:rPr lang="en-US" sz="1800" b="0">
                <a:solidFill>
                  <a:schemeClr val="bg1"/>
                </a:solidFill>
                <a:latin typeface="Verdana" charset="0"/>
                <a:cs typeface="+mn-cs"/>
              </a:rPr>
              <a:t>Measured temperature greater than 100.4° F (greater than 38° C) </a:t>
            </a:r>
            <a:r>
              <a:rPr lang="en-US" sz="1800">
                <a:solidFill>
                  <a:schemeClr val="bg1"/>
                </a:solidFill>
                <a:latin typeface="Verdana" charset="0"/>
                <a:cs typeface="+mn-cs"/>
              </a:rPr>
              <a:t>AND</a:t>
            </a:r>
            <a:br>
              <a:rPr lang="en-US" sz="1800">
                <a:solidFill>
                  <a:schemeClr val="bg1"/>
                </a:solidFill>
                <a:latin typeface="Verdana" charset="0"/>
                <a:cs typeface="+mn-cs"/>
              </a:rPr>
            </a:br>
            <a:endParaRPr lang="en-US" sz="1800" b="0">
              <a:solidFill>
                <a:schemeClr val="bg1"/>
              </a:solidFill>
              <a:latin typeface="Times New Roman" charset="0"/>
              <a:cs typeface="+mn-cs"/>
            </a:endParaRPr>
          </a:p>
          <a:p>
            <a:pPr lvl="1" eaLnBrk="0" hangingPunct="0">
              <a:buFontTx/>
              <a:buChar char="•"/>
              <a:defRPr/>
            </a:pPr>
            <a:r>
              <a:rPr lang="en-US" sz="1800" b="0">
                <a:solidFill>
                  <a:schemeClr val="bg1"/>
                </a:solidFill>
                <a:latin typeface="Verdana" charset="0"/>
                <a:cs typeface="+mn-cs"/>
              </a:rPr>
              <a:t>One or more clinical findings of respiratory illness (e.g. cough, shortness of breath, difficulty breathing, hypoxia, or radiographic findings of either pneumonia or acute respiratory distress syndrome) </a:t>
            </a:r>
            <a:r>
              <a:rPr lang="en-US" sz="1800">
                <a:solidFill>
                  <a:schemeClr val="bg1"/>
                </a:solidFill>
                <a:latin typeface="Verdana" charset="0"/>
                <a:cs typeface="+mn-cs"/>
              </a:rPr>
              <a:t>AND</a:t>
            </a:r>
            <a:br>
              <a:rPr lang="en-US" sz="1800">
                <a:solidFill>
                  <a:schemeClr val="bg1"/>
                </a:solidFill>
                <a:latin typeface="Verdana" charset="0"/>
                <a:cs typeface="+mn-cs"/>
              </a:rPr>
            </a:br>
            <a:endParaRPr lang="en-US" sz="1800" b="0">
              <a:solidFill>
                <a:schemeClr val="bg1"/>
              </a:solidFill>
              <a:latin typeface="Times New Roman" charset="0"/>
              <a:cs typeface="+mn-cs"/>
            </a:endParaRPr>
          </a:p>
          <a:p>
            <a:pPr lvl="1" eaLnBrk="0" hangingPunct="0">
              <a:buFontTx/>
              <a:buChar char="•"/>
              <a:defRPr/>
            </a:pPr>
            <a:r>
              <a:rPr lang="en-US" sz="1800" b="0">
                <a:solidFill>
                  <a:schemeClr val="bg1"/>
                </a:solidFill>
                <a:latin typeface="Verdana" charset="0"/>
                <a:cs typeface="+mn-cs"/>
              </a:rPr>
              <a:t>Travel† within 10 days of onset of symptoms to an area with documented or suspected community transmission of SARS (see list below; excludes areas with secondary cases limited to healthcare workers or direct household contacts)</a:t>
            </a:r>
            <a:br>
              <a:rPr lang="en-US" sz="1800" b="0">
                <a:solidFill>
                  <a:schemeClr val="bg1"/>
                </a:solidFill>
                <a:latin typeface="Verdana" charset="0"/>
                <a:cs typeface="+mn-cs"/>
              </a:rPr>
            </a:br>
            <a:r>
              <a:rPr lang="en-US" sz="1800">
                <a:solidFill>
                  <a:schemeClr val="bg1"/>
                </a:solidFill>
                <a:latin typeface="Verdana" charset="0"/>
                <a:cs typeface="+mn-cs"/>
              </a:rPr>
              <a:t>OR</a:t>
            </a:r>
            <a:br>
              <a:rPr lang="en-US" sz="1800">
                <a:solidFill>
                  <a:schemeClr val="bg1"/>
                </a:solidFill>
                <a:latin typeface="Verdana" charset="0"/>
                <a:cs typeface="+mn-cs"/>
              </a:rPr>
            </a:br>
            <a:r>
              <a:rPr lang="en-US" sz="1800" b="0">
                <a:solidFill>
                  <a:schemeClr val="bg1"/>
                </a:solidFill>
                <a:latin typeface="Verdana" charset="0"/>
                <a:cs typeface="+mn-cs"/>
              </a:rPr>
              <a:t>Close contact* within 10 days of onset of symptoms with a person known to be a suspect SARS case. </a:t>
            </a:r>
            <a:endParaRPr lang="en-US" sz="1800" b="0">
              <a:solidFill>
                <a:schemeClr val="bg1"/>
              </a:solidFill>
              <a:latin typeface="Times New Roman" charset="0"/>
              <a:cs typeface="+mn-cs"/>
            </a:endParaRPr>
          </a:p>
          <a:p>
            <a:pPr eaLnBrk="0" hangingPunct="0">
              <a:defRPr/>
            </a:pPr>
            <a:endParaRPr lang="en-US" sz="1800" b="0">
              <a:solidFill>
                <a:schemeClr val="bg1"/>
              </a:solidFill>
              <a:latin typeface="Times New Roman" charset="0"/>
              <a:cs typeface="+mn-cs"/>
            </a:endParaRPr>
          </a:p>
        </p:txBody>
      </p:sp>
    </p:spTree>
    <p:extLst>
      <p:ext uri="{BB962C8B-B14F-4D97-AF65-F5344CB8AC3E}">
        <p14:creationId xmlns:p14="http://schemas.microsoft.com/office/powerpoint/2010/main" val="14591401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1083734" y="228600"/>
            <a:ext cx="6976533" cy="762000"/>
          </a:xfrm>
        </p:spPr>
        <p:txBody>
          <a:bodyPr>
            <a:normAutofit fontScale="90000"/>
          </a:bodyPr>
          <a:lstStyle/>
          <a:p>
            <a:pPr eaLnBrk="1" hangingPunct="1">
              <a:defRPr/>
            </a:pPr>
            <a:r>
              <a:rPr lang="en-US" sz="3200" b="1" smtClean="0">
                <a:solidFill>
                  <a:schemeClr val="accent2"/>
                </a:solidFill>
                <a:latin typeface="Arial" charset="0"/>
                <a:cs typeface="+mj-cs"/>
              </a:rPr>
              <a:t>Initial signs of a worldwide outbreak</a:t>
            </a:r>
          </a:p>
        </p:txBody>
      </p:sp>
      <p:sp>
        <p:nvSpPr>
          <p:cNvPr id="120835" name="Rectangle 3"/>
          <p:cNvSpPr>
            <a:spLocks noGrp="1" noChangeArrowheads="1"/>
          </p:cNvSpPr>
          <p:nvPr>
            <p:ph type="body" idx="1"/>
          </p:nvPr>
        </p:nvSpPr>
        <p:spPr>
          <a:xfrm>
            <a:off x="533400" y="1828800"/>
            <a:ext cx="8229600" cy="4114800"/>
          </a:xfrm>
        </p:spPr>
        <p:txBody>
          <a:bodyPr/>
          <a:lstStyle/>
          <a:p>
            <a:pPr eaLnBrk="1" hangingPunct="1">
              <a:lnSpc>
                <a:spcPct val="90000"/>
              </a:lnSpc>
              <a:buClr>
                <a:schemeClr val="tx1"/>
              </a:buClr>
              <a:defRPr/>
            </a:pPr>
            <a:r>
              <a:rPr lang="en-US" sz="2400" b="1" smtClean="0">
                <a:cs typeface="+mn-cs"/>
              </a:rPr>
              <a:t>February 11, 2003</a:t>
            </a:r>
          </a:p>
          <a:p>
            <a:pPr lvl="1" eaLnBrk="1" hangingPunct="1">
              <a:lnSpc>
                <a:spcPct val="90000"/>
              </a:lnSpc>
              <a:buClr>
                <a:schemeClr val="tx1"/>
              </a:buClr>
              <a:defRPr/>
            </a:pPr>
            <a:r>
              <a:rPr lang="en-US" sz="2000" b="1" smtClean="0"/>
              <a:t>Respiratory illness in Guangdong province, China</a:t>
            </a:r>
          </a:p>
          <a:p>
            <a:pPr lvl="1" eaLnBrk="1" hangingPunct="1">
              <a:lnSpc>
                <a:spcPct val="90000"/>
              </a:lnSpc>
              <a:buClr>
                <a:schemeClr val="tx1"/>
              </a:buClr>
              <a:defRPr/>
            </a:pPr>
            <a:r>
              <a:rPr lang="en-US" sz="2000" b="1" smtClean="0"/>
              <a:t>305 cases, 5 deaths since November 16, 2002</a:t>
            </a:r>
          </a:p>
          <a:p>
            <a:pPr lvl="1" eaLnBrk="1" hangingPunct="1">
              <a:lnSpc>
                <a:spcPct val="90000"/>
              </a:lnSpc>
              <a:buClr>
                <a:schemeClr val="tx1"/>
              </a:buClr>
              <a:defRPr/>
            </a:pPr>
            <a:endParaRPr lang="en-US" sz="2000" b="1" smtClean="0"/>
          </a:p>
          <a:p>
            <a:pPr eaLnBrk="1" hangingPunct="1">
              <a:lnSpc>
                <a:spcPct val="90000"/>
              </a:lnSpc>
              <a:buClr>
                <a:schemeClr val="tx1"/>
              </a:buClr>
              <a:defRPr/>
            </a:pPr>
            <a:r>
              <a:rPr lang="en-US" sz="2400" b="1" smtClean="0">
                <a:cs typeface="+mn-cs"/>
              </a:rPr>
              <a:t>February 26—March 12, 2003</a:t>
            </a:r>
          </a:p>
          <a:p>
            <a:pPr lvl="1" eaLnBrk="1" hangingPunct="1">
              <a:lnSpc>
                <a:spcPct val="90000"/>
              </a:lnSpc>
              <a:buClr>
                <a:schemeClr val="tx1"/>
              </a:buClr>
              <a:defRPr/>
            </a:pPr>
            <a:r>
              <a:rPr lang="en-US" sz="2000" b="1" smtClean="0"/>
              <a:t>Disease spreads to large number of health care workers in Hong Kong and Vietnam</a:t>
            </a:r>
          </a:p>
          <a:p>
            <a:pPr lvl="1" eaLnBrk="1" hangingPunct="1">
              <a:lnSpc>
                <a:spcPct val="90000"/>
              </a:lnSpc>
              <a:buClr>
                <a:schemeClr val="tx1"/>
              </a:buClr>
              <a:defRPr/>
            </a:pPr>
            <a:endParaRPr lang="en-US" sz="2000" b="1" smtClean="0"/>
          </a:p>
          <a:p>
            <a:pPr eaLnBrk="1" hangingPunct="1">
              <a:lnSpc>
                <a:spcPct val="90000"/>
              </a:lnSpc>
              <a:buClr>
                <a:schemeClr val="tx1"/>
              </a:buClr>
              <a:defRPr/>
            </a:pPr>
            <a:r>
              <a:rPr lang="en-US" sz="2400" b="1" smtClean="0">
                <a:cs typeface="+mn-cs"/>
              </a:rPr>
              <a:t>March 12, 2003</a:t>
            </a:r>
          </a:p>
          <a:p>
            <a:pPr lvl="1" eaLnBrk="1" hangingPunct="1">
              <a:lnSpc>
                <a:spcPct val="90000"/>
              </a:lnSpc>
              <a:buClr>
                <a:schemeClr val="tx1"/>
              </a:buClr>
              <a:defRPr/>
            </a:pPr>
            <a:r>
              <a:rPr lang="en-US" sz="2000" b="1" smtClean="0"/>
              <a:t>Global alert for Severe Acute Respiratory Syndrome (SARS)</a:t>
            </a:r>
          </a:p>
          <a:p>
            <a:pPr lvl="1" eaLnBrk="1" hangingPunct="1">
              <a:lnSpc>
                <a:spcPct val="90000"/>
              </a:lnSpc>
              <a:buClr>
                <a:schemeClr val="tx1"/>
              </a:buClr>
              <a:defRPr/>
            </a:pPr>
            <a:r>
              <a:rPr lang="en-US" sz="2000" b="1" smtClean="0"/>
              <a:t>CDC offers assistance to the WHO</a:t>
            </a:r>
          </a:p>
        </p:txBody>
      </p:sp>
      <p:sp>
        <p:nvSpPr>
          <p:cNvPr id="120837" name="Text Box 5"/>
          <p:cNvSpPr txBox="1">
            <a:spLocks noChangeArrowheads="1"/>
          </p:cNvSpPr>
          <p:nvPr/>
        </p:nvSpPr>
        <p:spPr bwMode="auto">
          <a:xfrm>
            <a:off x="7992534" y="6019801"/>
            <a:ext cx="702236" cy="461665"/>
          </a:xfrm>
          <a:prstGeom prst="rect">
            <a:avLst/>
          </a:prstGeom>
          <a:solidFill>
            <a:srgbClr val="0000FF"/>
          </a:solidFill>
          <a:ln w="28575">
            <a:solidFill>
              <a:srgbClr val="000000"/>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400">
                <a:cs typeface="+mn-cs"/>
              </a:rPr>
              <a:t>CDC</a:t>
            </a:r>
          </a:p>
        </p:txBody>
      </p:sp>
    </p:spTree>
    <p:extLst>
      <p:ext uri="{BB962C8B-B14F-4D97-AF65-F5344CB8AC3E}">
        <p14:creationId xmlns:p14="http://schemas.microsoft.com/office/powerpoint/2010/main" val="3811133880"/>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ChangeArrowheads="1"/>
          </p:cNvSpPr>
          <p:nvPr/>
        </p:nvSpPr>
        <p:spPr bwMode="auto">
          <a:xfrm>
            <a:off x="685800" y="685800"/>
            <a:ext cx="8077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r>
              <a:rPr lang="en-US" sz="3200">
                <a:solidFill>
                  <a:schemeClr val="accent2"/>
                </a:solidFill>
                <a:cs typeface="+mn-cs"/>
              </a:rPr>
              <a:t>Efforts to Contain Spread</a:t>
            </a:r>
          </a:p>
        </p:txBody>
      </p:sp>
      <p:sp>
        <p:nvSpPr>
          <p:cNvPr id="131075" name="Rectangle 3"/>
          <p:cNvSpPr>
            <a:spLocks noChangeArrowheads="1"/>
          </p:cNvSpPr>
          <p:nvPr/>
        </p:nvSpPr>
        <p:spPr bwMode="auto">
          <a:xfrm>
            <a:off x="990600" y="1524000"/>
            <a:ext cx="74676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nSpc>
                <a:spcPct val="110000"/>
              </a:lnSpc>
              <a:spcBef>
                <a:spcPct val="20000"/>
              </a:spcBef>
              <a:buClr>
                <a:schemeClr val="accent2"/>
              </a:buClr>
              <a:buSzPct val="75000"/>
              <a:buFont typeface="Monotype Sorts" charset="0"/>
              <a:buChar char="l"/>
              <a:defRPr/>
            </a:pPr>
            <a:r>
              <a:rPr lang="en-US" sz="3200" u="sng">
                <a:cs typeface="+mn-cs"/>
              </a:rPr>
              <a:t>Locally</a:t>
            </a:r>
          </a:p>
          <a:p>
            <a:pPr marL="742950" lvl="1" indent="-285750">
              <a:lnSpc>
                <a:spcPct val="110000"/>
              </a:lnSpc>
              <a:spcBef>
                <a:spcPct val="20000"/>
              </a:spcBef>
              <a:buClr>
                <a:schemeClr val="folHlink"/>
              </a:buClr>
              <a:buFontTx/>
              <a:buChar char="»"/>
              <a:defRPr/>
            </a:pPr>
            <a:r>
              <a:rPr lang="en-US" sz="2400">
                <a:cs typeface="+mn-cs"/>
              </a:rPr>
              <a:t>Home quarantine</a:t>
            </a:r>
          </a:p>
          <a:p>
            <a:pPr marL="742950" lvl="1" indent="-285750">
              <a:lnSpc>
                <a:spcPct val="110000"/>
              </a:lnSpc>
              <a:spcBef>
                <a:spcPct val="20000"/>
              </a:spcBef>
              <a:buClr>
                <a:schemeClr val="folHlink"/>
              </a:buClr>
              <a:buFontTx/>
              <a:buChar char="»"/>
              <a:defRPr/>
            </a:pPr>
            <a:r>
              <a:rPr lang="en-US" sz="2400">
                <a:cs typeface="+mn-cs"/>
              </a:rPr>
              <a:t>Hospital closures</a:t>
            </a:r>
          </a:p>
          <a:p>
            <a:pPr marL="742950" lvl="1" indent="-285750">
              <a:lnSpc>
                <a:spcPct val="110000"/>
              </a:lnSpc>
              <a:spcBef>
                <a:spcPct val="20000"/>
              </a:spcBef>
              <a:buClr>
                <a:schemeClr val="folHlink"/>
              </a:buClr>
              <a:buFontTx/>
              <a:buChar char="»"/>
              <a:defRPr/>
            </a:pPr>
            <a:r>
              <a:rPr lang="en-US" sz="2400">
                <a:cs typeface="+mn-cs"/>
              </a:rPr>
              <a:t>School closures</a:t>
            </a:r>
          </a:p>
          <a:p>
            <a:pPr marL="342900" indent="-342900">
              <a:lnSpc>
                <a:spcPct val="110000"/>
              </a:lnSpc>
              <a:spcBef>
                <a:spcPct val="20000"/>
              </a:spcBef>
              <a:buClr>
                <a:schemeClr val="accent2"/>
              </a:buClr>
              <a:buSzPct val="75000"/>
              <a:buFont typeface="Monotype Sorts" charset="0"/>
              <a:buChar char="l"/>
              <a:defRPr/>
            </a:pPr>
            <a:r>
              <a:rPr lang="en-US" sz="3200" u="sng">
                <a:cs typeface="+mn-cs"/>
              </a:rPr>
              <a:t>Internationally</a:t>
            </a:r>
          </a:p>
          <a:p>
            <a:pPr marL="742950" lvl="1" indent="-285750">
              <a:lnSpc>
                <a:spcPct val="110000"/>
              </a:lnSpc>
              <a:spcBef>
                <a:spcPct val="20000"/>
              </a:spcBef>
              <a:buClr>
                <a:schemeClr val="folHlink"/>
              </a:buClr>
              <a:buFontTx/>
              <a:buChar char="»"/>
              <a:defRPr/>
            </a:pPr>
            <a:r>
              <a:rPr lang="en-US" sz="2400">
                <a:cs typeface="+mn-cs"/>
              </a:rPr>
              <a:t>Travel advisories</a:t>
            </a:r>
          </a:p>
          <a:p>
            <a:pPr marL="742950" lvl="1" indent="-285750">
              <a:lnSpc>
                <a:spcPct val="110000"/>
              </a:lnSpc>
              <a:spcBef>
                <a:spcPct val="20000"/>
              </a:spcBef>
              <a:buClr>
                <a:schemeClr val="folHlink"/>
              </a:buClr>
              <a:buFontTx/>
              <a:buChar char="»"/>
              <a:defRPr/>
            </a:pPr>
            <a:r>
              <a:rPr lang="en-US" sz="2400">
                <a:cs typeface="+mn-cs"/>
              </a:rPr>
              <a:t>Health Alert Notices</a:t>
            </a:r>
          </a:p>
          <a:p>
            <a:pPr marL="742950" lvl="1" indent="-285750">
              <a:lnSpc>
                <a:spcPct val="110000"/>
              </a:lnSpc>
              <a:spcBef>
                <a:spcPct val="20000"/>
              </a:spcBef>
              <a:buClr>
                <a:schemeClr val="folHlink"/>
              </a:buClr>
              <a:buFontTx/>
              <a:buChar char="»"/>
              <a:defRPr/>
            </a:pPr>
            <a:r>
              <a:rPr lang="en-US" sz="2400">
                <a:cs typeface="+mn-cs"/>
              </a:rPr>
              <a:t>Screening airline passengers</a:t>
            </a:r>
          </a:p>
        </p:txBody>
      </p:sp>
      <p:sp>
        <p:nvSpPr>
          <p:cNvPr id="131076" name="Text Box 4"/>
          <p:cNvSpPr txBox="1">
            <a:spLocks noChangeArrowheads="1"/>
          </p:cNvSpPr>
          <p:nvPr/>
        </p:nvSpPr>
        <p:spPr bwMode="auto">
          <a:xfrm>
            <a:off x="7992534" y="6019801"/>
            <a:ext cx="702236" cy="461665"/>
          </a:xfrm>
          <a:prstGeom prst="rect">
            <a:avLst/>
          </a:prstGeom>
          <a:solidFill>
            <a:srgbClr val="0000FF"/>
          </a:solidFill>
          <a:ln w="28575">
            <a:solidFill>
              <a:srgbClr val="000000"/>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400">
                <a:cs typeface="+mn-cs"/>
              </a:rPr>
              <a:t>CDC</a:t>
            </a:r>
          </a:p>
        </p:txBody>
      </p:sp>
    </p:spTree>
    <p:extLst>
      <p:ext uri="{BB962C8B-B14F-4D97-AF65-F5344CB8AC3E}">
        <p14:creationId xmlns:p14="http://schemas.microsoft.com/office/powerpoint/2010/main" val="29420471"/>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89" name="Group 2"/>
          <p:cNvGrpSpPr>
            <a:grpSpLocks/>
          </p:cNvGrpSpPr>
          <p:nvPr/>
        </p:nvGrpSpPr>
        <p:grpSpPr bwMode="auto">
          <a:xfrm>
            <a:off x="-381000" y="-609600"/>
            <a:ext cx="9829800" cy="7848600"/>
            <a:chOff x="-240" y="-384"/>
            <a:chExt cx="6192" cy="4944"/>
          </a:xfrm>
        </p:grpSpPr>
        <p:sp>
          <p:nvSpPr>
            <p:cNvPr id="150531" name="Rectangle 3"/>
            <p:cNvSpPr>
              <a:spLocks noChangeArrowheads="1"/>
            </p:cNvSpPr>
            <p:nvPr/>
          </p:nvSpPr>
          <p:spPr bwMode="auto">
            <a:xfrm>
              <a:off x="0" y="0"/>
              <a:ext cx="5760" cy="4320"/>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50532" name="Oval 4"/>
            <p:cNvSpPr>
              <a:spLocks noChangeArrowheads="1"/>
            </p:cNvSpPr>
            <p:nvPr/>
          </p:nvSpPr>
          <p:spPr bwMode="auto">
            <a:xfrm>
              <a:off x="-240" y="3453"/>
              <a:ext cx="816" cy="816"/>
            </a:xfrm>
            <a:prstGeom prst="ellipse">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a:noFill/>
            </a:ln>
            <a:effectLst/>
            <a:extLst>
              <a:ext uri="{91240B29-F687-4f45-9708-019B960494DF}">
                <a14:hiddenLine xmlns:a14="http://schemas.microsoft.com/office/drawing/2010/main" w="9525">
                  <a:solidFill>
                    <a:srgbClr val="3366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50533" name="Line 5"/>
            <p:cNvSpPr>
              <a:spLocks noChangeShapeType="1"/>
            </p:cNvSpPr>
            <p:nvPr/>
          </p:nvSpPr>
          <p:spPr bwMode="auto">
            <a:xfrm>
              <a:off x="288" y="-384"/>
              <a:ext cx="0" cy="4800"/>
            </a:xfrm>
            <a:prstGeom prst="line">
              <a:avLst/>
            </a:prstGeom>
            <a:noFill/>
            <a:ln w="28575">
              <a:pattFill prst="lgCheck">
                <a:fgClr>
                  <a:srgbClr val="669900"/>
                </a:fgClr>
                <a:bgClr>
                  <a:srgbClr val="EAEAEA"/>
                </a:bgClr>
              </a:patt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150534" name="Oval 6"/>
            <p:cNvSpPr>
              <a:spLocks noChangeArrowheads="1"/>
            </p:cNvSpPr>
            <p:nvPr/>
          </p:nvSpPr>
          <p:spPr bwMode="auto">
            <a:xfrm>
              <a:off x="-96" y="3453"/>
              <a:ext cx="816" cy="816"/>
            </a:xfrm>
            <a:prstGeom prst="ellipse">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a:noFill/>
            </a:ln>
            <a:effectLst/>
            <a:extLst>
              <a:ext uri="{91240B29-F687-4f45-9708-019B960494DF}">
                <a14:hiddenLine xmlns:a14="http://schemas.microsoft.com/office/drawing/2010/main" w="9525">
                  <a:solidFill>
                    <a:srgbClr val="3366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50535" name="Line 7"/>
            <p:cNvSpPr>
              <a:spLocks noChangeShapeType="1"/>
            </p:cNvSpPr>
            <p:nvPr/>
          </p:nvSpPr>
          <p:spPr bwMode="auto">
            <a:xfrm>
              <a:off x="144" y="3888"/>
              <a:ext cx="5808" cy="0"/>
            </a:xfrm>
            <a:prstGeom prst="line">
              <a:avLst/>
            </a:prstGeom>
            <a:noFill/>
            <a:ln w="28575">
              <a:pattFill prst="lgCheck">
                <a:fgClr>
                  <a:srgbClr val="009900"/>
                </a:fgClr>
                <a:bgClr>
                  <a:srgbClr val="EAEAEA"/>
                </a:bgClr>
              </a:patt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150536" name="Text Box 8"/>
            <p:cNvSpPr txBox="1">
              <a:spLocks noChangeArrowheads="1"/>
            </p:cNvSpPr>
            <p:nvPr/>
          </p:nvSpPr>
          <p:spPr bwMode="auto">
            <a:xfrm>
              <a:off x="2304" y="3888"/>
              <a:ext cx="3504" cy="298"/>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2500" b="0">
                  <a:solidFill>
                    <a:schemeClr val="bg1"/>
                  </a:solidFill>
                  <a:latin typeface="SouvenirItcTEEDem" charset="0"/>
                  <a:cs typeface="+mn-cs"/>
                </a:rPr>
                <a:t>DuPage County Health Department</a:t>
              </a:r>
            </a:p>
          </p:txBody>
        </p:sp>
        <p:grpSp>
          <p:nvGrpSpPr>
            <p:cNvPr id="37901" name="Group 9"/>
            <p:cNvGrpSpPr>
              <a:grpSpLocks/>
            </p:cNvGrpSpPr>
            <p:nvPr/>
          </p:nvGrpSpPr>
          <p:grpSpPr bwMode="auto">
            <a:xfrm>
              <a:off x="-144" y="3213"/>
              <a:ext cx="1392" cy="1347"/>
              <a:chOff x="-48" y="2880"/>
              <a:chExt cx="1392" cy="1347"/>
            </a:xfrm>
          </p:grpSpPr>
          <p:sp>
            <p:nvSpPr>
              <p:cNvPr id="150538" name="Oval 10"/>
              <p:cNvSpPr>
                <a:spLocks noChangeArrowheads="1"/>
              </p:cNvSpPr>
              <p:nvPr/>
            </p:nvSpPr>
            <p:spPr bwMode="auto">
              <a:xfrm>
                <a:off x="184" y="3128"/>
                <a:ext cx="809" cy="808"/>
              </a:xfrm>
              <a:prstGeom prst="ellipse">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38100">
                <a:solidFill>
                  <a:srgbClr val="0066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50539" name="Oval 11"/>
              <p:cNvSpPr>
                <a:spLocks noChangeArrowheads="1"/>
              </p:cNvSpPr>
              <p:nvPr/>
            </p:nvSpPr>
            <p:spPr bwMode="auto">
              <a:xfrm>
                <a:off x="338" y="3279"/>
                <a:ext cx="508" cy="507"/>
              </a:xfrm>
              <a:prstGeom prst="ellipse">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76200">
                <a:solidFill>
                  <a:srgbClr val="0066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50540" name="Line 12"/>
              <p:cNvSpPr>
                <a:spLocks noChangeShapeType="1"/>
              </p:cNvSpPr>
              <p:nvPr/>
            </p:nvSpPr>
            <p:spPr bwMode="auto">
              <a:xfrm rot="900000">
                <a:off x="581" y="2880"/>
                <a:ext cx="1" cy="1347"/>
              </a:xfrm>
              <a:prstGeom prst="line">
                <a:avLst/>
              </a:prstGeom>
              <a:noFill/>
              <a:ln w="28575">
                <a:solidFill>
                  <a:srgbClr val="0066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150541" name="Line 13"/>
              <p:cNvSpPr>
                <a:spLocks noChangeShapeType="1"/>
              </p:cNvSpPr>
              <p:nvPr/>
            </p:nvSpPr>
            <p:spPr bwMode="auto">
              <a:xfrm rot="900000">
                <a:off x="-48" y="3509"/>
                <a:ext cx="1392" cy="0"/>
              </a:xfrm>
              <a:prstGeom prst="line">
                <a:avLst/>
              </a:prstGeom>
              <a:noFill/>
              <a:ln w="28575">
                <a:solidFill>
                  <a:srgbClr val="0066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pic>
            <p:nvPicPr>
              <p:cNvPr id="150542" name="Picture 14" descr="an04220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 y="3322"/>
                <a:ext cx="321" cy="428"/>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a:noFill/>
              </a:ln>
              <a:extLst>
                <a:ext uri="{91240B29-F687-4f45-9708-019B960494DF}">
                  <a14:hiddenLine xmlns:a14="http://schemas.microsoft.com/office/drawing/2010/main" w="9525">
                    <a:solidFill>
                      <a:srgbClr val="99CC00"/>
                    </a:solidFill>
                    <a:miter lim="800000"/>
                    <a:headEnd/>
                    <a:tailEnd/>
                  </a14:hiddenLine>
                </a:ext>
              </a:extLst>
            </p:spPr>
          </p:pic>
        </p:grpSp>
      </p:grpSp>
      <p:sp>
        <p:nvSpPr>
          <p:cNvPr id="150543" name="Rectangle 15"/>
          <p:cNvSpPr>
            <a:spLocks noChangeArrowheads="1"/>
          </p:cNvSpPr>
          <p:nvPr/>
        </p:nvSpPr>
        <p:spPr bwMode="auto">
          <a:xfrm>
            <a:off x="0" y="228600"/>
            <a:ext cx="91440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2075" tIns="46038" rIns="92075" bIns="46038" anchor="ctr"/>
          <a:lstStyle/>
          <a:p>
            <a:pPr>
              <a:defRPr/>
            </a:pPr>
            <a:r>
              <a:rPr lang="en-US" sz="3600" b="0">
                <a:solidFill>
                  <a:schemeClr val="bg1"/>
                </a:solidFill>
                <a:effectLst>
                  <a:outerShdw blurRad="38100" dist="38100" dir="2700000" algn="tl">
                    <a:srgbClr val="DDDDDD"/>
                  </a:outerShdw>
                </a:effectLst>
                <a:latin typeface="Serpentine" charset="0"/>
                <a:cs typeface="+mn-cs"/>
              </a:rPr>
              <a:t>Coronaviridae – coronavirus (+) sense RNA</a:t>
            </a:r>
          </a:p>
        </p:txBody>
      </p:sp>
      <p:sp>
        <p:nvSpPr>
          <p:cNvPr id="150544" name="Rectangle 16"/>
          <p:cNvSpPr>
            <a:spLocks noChangeArrowheads="1"/>
          </p:cNvSpPr>
          <p:nvPr/>
        </p:nvSpPr>
        <p:spPr bwMode="auto">
          <a:xfrm>
            <a:off x="2819400" y="1981200"/>
            <a:ext cx="6096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2075" tIns="46038" rIns="92075" bIns="46038"/>
          <a:lstStyle/>
          <a:p>
            <a:pPr marL="342900" indent="-342900">
              <a:spcBef>
                <a:spcPct val="20000"/>
              </a:spcBef>
              <a:buClr>
                <a:schemeClr val="accent2"/>
              </a:buClr>
              <a:buSzPct val="75000"/>
              <a:buFont typeface="Monotype Sorts" charset="0"/>
              <a:buNone/>
              <a:defRPr/>
            </a:pPr>
            <a:endParaRPr lang="en-US" sz="3200" b="0">
              <a:cs typeface="+mn-cs"/>
            </a:endParaRPr>
          </a:p>
          <a:p>
            <a:pPr marL="342900" indent="-342900">
              <a:spcBef>
                <a:spcPct val="20000"/>
              </a:spcBef>
              <a:buClr>
                <a:schemeClr val="accent2"/>
              </a:buClr>
              <a:buSzPct val="75000"/>
              <a:buFont typeface="Monotype Sorts" charset="0"/>
              <a:buChar char="l"/>
              <a:defRPr/>
            </a:pPr>
            <a:endParaRPr lang="en-US" sz="3200" b="0">
              <a:cs typeface="+mn-cs"/>
            </a:endParaRPr>
          </a:p>
          <a:p>
            <a:pPr marL="342900" indent="-342900">
              <a:spcBef>
                <a:spcPct val="20000"/>
              </a:spcBef>
              <a:buClr>
                <a:schemeClr val="accent2"/>
              </a:buClr>
              <a:buSzPct val="75000"/>
              <a:buFont typeface="Monotype Sorts" charset="0"/>
              <a:buChar char="l"/>
              <a:defRPr/>
            </a:pPr>
            <a:endParaRPr lang="en-US" sz="3200" b="0">
              <a:cs typeface="+mn-cs"/>
            </a:endParaRPr>
          </a:p>
        </p:txBody>
      </p:sp>
      <p:sp>
        <p:nvSpPr>
          <p:cNvPr id="150545" name="Line 17"/>
          <p:cNvSpPr>
            <a:spLocks noChangeShapeType="1"/>
          </p:cNvSpPr>
          <p:nvPr/>
        </p:nvSpPr>
        <p:spPr bwMode="auto">
          <a:xfrm>
            <a:off x="0" y="990600"/>
            <a:ext cx="10058400" cy="0"/>
          </a:xfrm>
          <a:prstGeom prst="line">
            <a:avLst/>
          </a:prstGeom>
          <a:noFill/>
          <a:ln w="28575">
            <a:pattFill prst="lgCheck">
              <a:fgClr>
                <a:srgbClr val="009900"/>
              </a:fgClr>
              <a:bgClr>
                <a:srgbClr val="FFFFFF"/>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pic>
        <p:nvPicPr>
          <p:cNvPr id="37893" name="Picture 18" descr="SAR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1" y="1371600"/>
            <a:ext cx="3656189"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19" descr="Coron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371601"/>
            <a:ext cx="4572000" cy="415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19478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ChangeArrowheads="1"/>
          </p:cNvSpPr>
          <p:nvPr/>
        </p:nvSpPr>
        <p:spPr bwMode="auto">
          <a:xfrm>
            <a:off x="0" y="0"/>
            <a:ext cx="9144000" cy="6858000"/>
          </a:xfrm>
          <a:prstGeom prst="rect">
            <a:avLst/>
          </a:prstGeom>
          <a:gradFill rotWithShape="0">
            <a:gsLst>
              <a:gs pos="0">
                <a:srgbClr val="0000FF">
                  <a:gamma/>
                  <a:shade val="46275"/>
                  <a:invGamma/>
                </a:srgbClr>
              </a:gs>
              <a:gs pos="100000">
                <a:srgbClr val="0000FF"/>
              </a:gs>
            </a:gsLst>
            <a:lin ang="5400000" scaled="1"/>
          </a:gra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38243" name="Oval 3"/>
          <p:cNvSpPr>
            <a:spLocks noChangeArrowheads="1"/>
          </p:cNvSpPr>
          <p:nvPr/>
        </p:nvSpPr>
        <p:spPr bwMode="auto">
          <a:xfrm>
            <a:off x="3733800" y="2382838"/>
            <a:ext cx="2209800" cy="2209800"/>
          </a:xfrm>
          <a:prstGeom prst="ellipse">
            <a:avLst/>
          </a:prstGeom>
          <a:solidFill>
            <a:srgbClr val="FFFF66"/>
          </a:soli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srgbClr val="000000"/>
              </a:solidFill>
              <a:cs typeface="+mn-cs"/>
            </a:endParaRPr>
          </a:p>
        </p:txBody>
      </p:sp>
      <p:sp>
        <p:nvSpPr>
          <p:cNvPr id="138244" name="Text Box 4"/>
          <p:cNvSpPr txBox="1">
            <a:spLocks noChangeArrowheads="1"/>
          </p:cNvSpPr>
          <p:nvPr/>
        </p:nvSpPr>
        <p:spPr bwMode="auto">
          <a:xfrm>
            <a:off x="4267200" y="3373438"/>
            <a:ext cx="1219200" cy="58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600" dirty="0">
                <a:solidFill>
                  <a:srgbClr val="000000"/>
                </a:solidFill>
                <a:cs typeface="+mn-cs"/>
              </a:rPr>
              <a:t>Hotel M</a:t>
            </a:r>
            <a:br>
              <a:rPr lang="en-US" sz="1600" dirty="0">
                <a:solidFill>
                  <a:srgbClr val="000000"/>
                </a:solidFill>
                <a:cs typeface="+mn-cs"/>
              </a:rPr>
            </a:br>
            <a:r>
              <a:rPr lang="en-US" sz="1600" dirty="0">
                <a:solidFill>
                  <a:srgbClr val="000000"/>
                </a:solidFill>
                <a:cs typeface="+mn-cs"/>
              </a:rPr>
              <a:t>Hong Kong</a:t>
            </a:r>
          </a:p>
        </p:txBody>
      </p:sp>
      <p:sp>
        <p:nvSpPr>
          <p:cNvPr id="138245" name="AutoShape 5"/>
          <p:cNvSpPr>
            <a:spLocks noChangeArrowheads="1"/>
          </p:cNvSpPr>
          <p:nvPr/>
        </p:nvSpPr>
        <p:spPr bwMode="auto">
          <a:xfrm>
            <a:off x="1600201" y="1600201"/>
            <a:ext cx="1562100" cy="1363663"/>
          </a:xfrm>
          <a:prstGeom prst="pentagon">
            <a:avLst/>
          </a:prstGeom>
          <a:solidFill>
            <a:srgbClr val="FF9999"/>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38246" name="Text Box 6"/>
          <p:cNvSpPr txBox="1">
            <a:spLocks noChangeArrowheads="1"/>
          </p:cNvSpPr>
          <p:nvPr/>
        </p:nvSpPr>
        <p:spPr bwMode="auto">
          <a:xfrm>
            <a:off x="1752600" y="1981200"/>
            <a:ext cx="1291776" cy="92333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defRPr/>
            </a:pPr>
            <a:r>
              <a:rPr lang="en-US" dirty="0">
                <a:solidFill>
                  <a:srgbClr val="000000"/>
                </a:solidFill>
                <a:cs typeface="+mn-cs"/>
              </a:rPr>
              <a:t>Guangdong Province, China</a:t>
            </a:r>
          </a:p>
        </p:txBody>
      </p:sp>
      <p:sp>
        <p:nvSpPr>
          <p:cNvPr id="138247" name="Text Box 7"/>
          <p:cNvSpPr txBox="1">
            <a:spLocks noChangeArrowheads="1"/>
          </p:cNvSpPr>
          <p:nvPr/>
        </p:nvSpPr>
        <p:spPr bwMode="auto">
          <a:xfrm>
            <a:off x="2971800" y="2362200"/>
            <a:ext cx="381000" cy="376238"/>
          </a:xfrm>
          <a:prstGeom prst="rect">
            <a:avLst/>
          </a:prstGeom>
          <a:solidFill>
            <a:srgbClr val="FF9999"/>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800" dirty="0">
                <a:solidFill>
                  <a:srgbClr val="000000"/>
                </a:solidFill>
                <a:cs typeface="+mn-cs"/>
              </a:rPr>
              <a:t>A</a:t>
            </a:r>
          </a:p>
        </p:txBody>
      </p:sp>
      <p:sp>
        <p:nvSpPr>
          <p:cNvPr id="138248" name="Text Box 8"/>
          <p:cNvSpPr txBox="1">
            <a:spLocks noChangeArrowheads="1"/>
          </p:cNvSpPr>
          <p:nvPr/>
        </p:nvSpPr>
        <p:spPr bwMode="auto">
          <a:xfrm>
            <a:off x="4572000" y="2916239"/>
            <a:ext cx="419100" cy="376237"/>
          </a:xfrm>
          <a:prstGeom prst="rect">
            <a:avLst/>
          </a:prstGeom>
          <a:solidFill>
            <a:srgbClr val="FF9999"/>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800">
                <a:solidFill>
                  <a:srgbClr val="000000"/>
                </a:solidFill>
                <a:cs typeface="+mn-cs"/>
              </a:rPr>
              <a:t>A</a:t>
            </a:r>
          </a:p>
        </p:txBody>
      </p:sp>
      <p:grpSp>
        <p:nvGrpSpPr>
          <p:cNvPr id="138249" name="Group 9"/>
          <p:cNvGrpSpPr>
            <a:grpSpLocks/>
          </p:cNvGrpSpPr>
          <p:nvPr/>
        </p:nvGrpSpPr>
        <p:grpSpPr bwMode="auto">
          <a:xfrm>
            <a:off x="609600" y="3124201"/>
            <a:ext cx="3962400" cy="2016125"/>
            <a:chOff x="384" y="1968"/>
            <a:chExt cx="2496" cy="1270"/>
          </a:xfrm>
        </p:grpSpPr>
        <p:sp>
          <p:nvSpPr>
            <p:cNvPr id="138250" name="Rectangle 10"/>
            <p:cNvSpPr>
              <a:spLocks noChangeArrowheads="1"/>
            </p:cNvSpPr>
            <p:nvPr/>
          </p:nvSpPr>
          <p:spPr bwMode="auto">
            <a:xfrm>
              <a:off x="384" y="2051"/>
              <a:ext cx="1200" cy="912"/>
            </a:xfrm>
            <a:prstGeom prst="rect">
              <a:avLst/>
            </a:prstGeom>
            <a:solidFill>
              <a:srgbClr val="FFFF66"/>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38251" name="Text Box 11"/>
            <p:cNvSpPr txBox="1">
              <a:spLocks noChangeArrowheads="1"/>
            </p:cNvSpPr>
            <p:nvPr/>
          </p:nvSpPr>
          <p:spPr bwMode="auto">
            <a:xfrm>
              <a:off x="2208" y="2352"/>
              <a:ext cx="384" cy="237"/>
            </a:xfrm>
            <a:prstGeom prst="rect">
              <a:avLst/>
            </a:prstGeom>
            <a:solidFill>
              <a:srgbClr val="FFFF66"/>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800">
                  <a:solidFill>
                    <a:schemeClr val="bg2"/>
                  </a:solidFill>
                  <a:cs typeface="+mn-cs"/>
                </a:rPr>
                <a:t>H,J</a:t>
              </a:r>
            </a:p>
          </p:txBody>
        </p:sp>
        <p:sp>
          <p:nvSpPr>
            <p:cNvPr id="138252" name="Text Box 12"/>
            <p:cNvSpPr txBox="1">
              <a:spLocks noChangeArrowheads="1"/>
            </p:cNvSpPr>
            <p:nvPr/>
          </p:nvSpPr>
          <p:spPr bwMode="auto">
            <a:xfrm>
              <a:off x="1488" y="2147"/>
              <a:ext cx="264" cy="237"/>
            </a:xfrm>
            <a:prstGeom prst="rect">
              <a:avLst/>
            </a:prstGeom>
            <a:solidFill>
              <a:srgbClr val="FF9999"/>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800">
                  <a:solidFill>
                    <a:srgbClr val="000000"/>
                  </a:solidFill>
                  <a:cs typeface="+mn-cs"/>
                </a:rPr>
                <a:t>A</a:t>
              </a:r>
            </a:p>
          </p:txBody>
        </p:sp>
        <p:sp>
          <p:nvSpPr>
            <p:cNvPr id="138253" name="Text Box 13"/>
            <p:cNvSpPr txBox="1">
              <a:spLocks noChangeArrowheads="1"/>
            </p:cNvSpPr>
            <p:nvPr/>
          </p:nvSpPr>
          <p:spPr bwMode="auto">
            <a:xfrm>
              <a:off x="1488" y="2579"/>
              <a:ext cx="384" cy="237"/>
            </a:xfrm>
            <a:prstGeom prst="rect">
              <a:avLst/>
            </a:prstGeom>
            <a:solidFill>
              <a:srgbClr val="FFFF66"/>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800" dirty="0">
                  <a:solidFill>
                    <a:srgbClr val="000000"/>
                  </a:solidFill>
                  <a:cs typeface="+mn-cs"/>
                </a:rPr>
                <a:t>H,J</a:t>
              </a:r>
            </a:p>
          </p:txBody>
        </p:sp>
        <p:sp>
          <p:nvSpPr>
            <p:cNvPr id="138254" name="Text Box 14"/>
            <p:cNvSpPr txBox="1">
              <a:spLocks noChangeArrowheads="1"/>
            </p:cNvSpPr>
            <p:nvPr/>
          </p:nvSpPr>
          <p:spPr bwMode="auto">
            <a:xfrm>
              <a:off x="480" y="2304"/>
              <a:ext cx="1008" cy="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dirty="0">
                  <a:solidFill>
                    <a:srgbClr val="000000"/>
                  </a:solidFill>
                  <a:cs typeface="+mn-cs"/>
                </a:rPr>
                <a:t>Hong Kong SAR</a:t>
              </a:r>
            </a:p>
            <a:p>
              <a:pPr algn="ctr">
                <a:spcBef>
                  <a:spcPct val="50000"/>
                </a:spcBef>
                <a:defRPr/>
              </a:pPr>
              <a:r>
                <a:rPr lang="en-US" dirty="0">
                  <a:solidFill>
                    <a:srgbClr val="000000"/>
                  </a:solidFill>
                  <a:cs typeface="+mn-cs"/>
                </a:rPr>
                <a:t>95 HCW</a:t>
              </a:r>
            </a:p>
          </p:txBody>
        </p:sp>
        <p:sp>
          <p:nvSpPr>
            <p:cNvPr id="138255" name="Text Box 15"/>
            <p:cNvSpPr txBox="1">
              <a:spLocks noChangeArrowheads="1"/>
            </p:cNvSpPr>
            <p:nvPr/>
          </p:nvSpPr>
          <p:spPr bwMode="auto">
            <a:xfrm>
              <a:off x="384" y="3059"/>
              <a:ext cx="1200" cy="179"/>
            </a:xfrm>
            <a:prstGeom prst="rect">
              <a:avLst/>
            </a:prstGeom>
            <a:solidFill>
              <a:srgbClr val="FFFF66"/>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200" dirty="0">
                  <a:solidFill>
                    <a:srgbClr val="000000"/>
                  </a:solidFill>
                  <a:cs typeface="+mn-cs"/>
                </a:rPr>
                <a:t> &gt;100  close contacts</a:t>
              </a:r>
            </a:p>
          </p:txBody>
        </p:sp>
        <p:sp>
          <p:nvSpPr>
            <p:cNvPr id="138256" name="Line 16"/>
            <p:cNvSpPr>
              <a:spLocks noChangeShapeType="1"/>
            </p:cNvSpPr>
            <p:nvPr/>
          </p:nvSpPr>
          <p:spPr bwMode="auto">
            <a:xfrm flipH="1">
              <a:off x="1776" y="1968"/>
              <a:ext cx="1104" cy="288"/>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138257" name="Line 17"/>
            <p:cNvSpPr>
              <a:spLocks noChangeShapeType="1"/>
            </p:cNvSpPr>
            <p:nvPr/>
          </p:nvSpPr>
          <p:spPr bwMode="auto">
            <a:xfrm flipH="1">
              <a:off x="1872" y="2496"/>
              <a:ext cx="336" cy="192"/>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sp>
        <p:nvSpPr>
          <p:cNvPr id="138258" name="Line 18"/>
          <p:cNvSpPr>
            <a:spLocks noChangeShapeType="1"/>
          </p:cNvSpPr>
          <p:nvPr/>
        </p:nvSpPr>
        <p:spPr bwMode="auto">
          <a:xfrm>
            <a:off x="3352800" y="2590800"/>
            <a:ext cx="1219200" cy="457200"/>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nvGrpSpPr>
          <p:cNvPr id="138259" name="Group 19"/>
          <p:cNvGrpSpPr>
            <a:grpSpLocks/>
          </p:cNvGrpSpPr>
          <p:nvPr/>
        </p:nvGrpSpPr>
        <p:grpSpPr bwMode="auto">
          <a:xfrm>
            <a:off x="5638800" y="3733802"/>
            <a:ext cx="2362200" cy="2320926"/>
            <a:chOff x="3552" y="2352"/>
            <a:chExt cx="1488" cy="1462"/>
          </a:xfrm>
        </p:grpSpPr>
        <p:sp>
          <p:nvSpPr>
            <p:cNvPr id="138260" name="Rectangle 20"/>
            <p:cNvSpPr>
              <a:spLocks noChangeArrowheads="1"/>
            </p:cNvSpPr>
            <p:nvPr/>
          </p:nvSpPr>
          <p:spPr bwMode="auto">
            <a:xfrm>
              <a:off x="4320" y="3169"/>
              <a:ext cx="720" cy="575"/>
            </a:xfrm>
            <a:prstGeom prst="rect">
              <a:avLst/>
            </a:prstGeom>
            <a:solidFill>
              <a:srgbClr val="99CCFF"/>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srgbClr val="000000"/>
                </a:solidFill>
                <a:cs typeface="+mn-cs"/>
              </a:endParaRPr>
            </a:p>
          </p:txBody>
        </p:sp>
        <p:sp>
          <p:nvSpPr>
            <p:cNvPr id="138261" name="Text Box 21"/>
            <p:cNvSpPr txBox="1">
              <a:spLocks noChangeArrowheads="1"/>
            </p:cNvSpPr>
            <p:nvPr/>
          </p:nvSpPr>
          <p:spPr bwMode="auto">
            <a:xfrm>
              <a:off x="4368" y="3145"/>
              <a:ext cx="624" cy="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dirty="0">
                  <a:solidFill>
                    <a:srgbClr val="000000"/>
                  </a:solidFill>
                  <a:cs typeface="+mn-cs"/>
                </a:rPr>
                <a:t>United </a:t>
              </a:r>
              <a:r>
                <a:rPr lang="en-US" dirty="0" smtClean="0">
                  <a:solidFill>
                    <a:srgbClr val="000000"/>
                  </a:solidFill>
                  <a:cs typeface="+mn-cs"/>
                </a:rPr>
                <a:t>States</a:t>
              </a:r>
            </a:p>
            <a:p>
              <a:pPr algn="ctr">
                <a:spcBef>
                  <a:spcPct val="50000"/>
                </a:spcBef>
                <a:defRPr/>
              </a:pPr>
              <a:r>
                <a:rPr lang="en-US" dirty="0" smtClean="0">
                  <a:solidFill>
                    <a:srgbClr val="000000"/>
                  </a:solidFill>
                  <a:cs typeface="+mn-cs"/>
                </a:rPr>
                <a:t>1 </a:t>
              </a:r>
              <a:r>
                <a:rPr lang="en-US" dirty="0">
                  <a:solidFill>
                    <a:srgbClr val="000000"/>
                  </a:solidFill>
                  <a:cs typeface="+mn-cs"/>
                </a:rPr>
                <a:t>HCW</a:t>
              </a:r>
            </a:p>
          </p:txBody>
        </p:sp>
        <p:sp>
          <p:nvSpPr>
            <p:cNvPr id="138262" name="Text Box 22"/>
            <p:cNvSpPr txBox="1">
              <a:spLocks noChangeArrowheads="1"/>
            </p:cNvSpPr>
            <p:nvPr/>
          </p:nvSpPr>
          <p:spPr bwMode="auto">
            <a:xfrm>
              <a:off x="3552" y="2352"/>
              <a:ext cx="528" cy="237"/>
            </a:xfrm>
            <a:prstGeom prst="rect">
              <a:avLst/>
            </a:prstGeom>
            <a:solidFill>
              <a:srgbClr val="99CCFF"/>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800" dirty="0">
                  <a:solidFill>
                    <a:srgbClr val="000000"/>
                  </a:solidFill>
                  <a:cs typeface="+mn-cs"/>
                </a:rPr>
                <a:t>I, L,M</a:t>
              </a:r>
            </a:p>
          </p:txBody>
        </p:sp>
        <p:sp>
          <p:nvSpPr>
            <p:cNvPr id="138263" name="Text Box 23"/>
            <p:cNvSpPr txBox="1">
              <a:spLocks noChangeArrowheads="1"/>
            </p:cNvSpPr>
            <p:nvPr/>
          </p:nvSpPr>
          <p:spPr bwMode="auto">
            <a:xfrm>
              <a:off x="4176" y="2979"/>
              <a:ext cx="480" cy="237"/>
            </a:xfrm>
            <a:prstGeom prst="rect">
              <a:avLst/>
            </a:prstGeom>
            <a:solidFill>
              <a:srgbClr val="99CCFF"/>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800" dirty="0">
                  <a:solidFill>
                    <a:srgbClr val="000000"/>
                  </a:solidFill>
                  <a:cs typeface="+mn-cs"/>
                </a:rPr>
                <a:t>I,L,M</a:t>
              </a:r>
            </a:p>
          </p:txBody>
        </p:sp>
        <p:sp>
          <p:nvSpPr>
            <p:cNvPr id="138264" name="Line 24"/>
            <p:cNvSpPr>
              <a:spLocks noChangeShapeType="1"/>
            </p:cNvSpPr>
            <p:nvPr/>
          </p:nvSpPr>
          <p:spPr bwMode="auto">
            <a:xfrm>
              <a:off x="3744" y="2592"/>
              <a:ext cx="432" cy="384"/>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grpSp>
        <p:nvGrpSpPr>
          <p:cNvPr id="138265" name="Group 25"/>
          <p:cNvGrpSpPr>
            <a:grpSpLocks/>
          </p:cNvGrpSpPr>
          <p:nvPr/>
        </p:nvGrpSpPr>
        <p:grpSpPr bwMode="auto">
          <a:xfrm>
            <a:off x="5791200" y="3035300"/>
            <a:ext cx="2286000" cy="873125"/>
            <a:chOff x="3648" y="1912"/>
            <a:chExt cx="1440" cy="550"/>
          </a:xfrm>
        </p:grpSpPr>
        <p:sp>
          <p:nvSpPr>
            <p:cNvPr id="138266" name="Text Box 26"/>
            <p:cNvSpPr txBox="1">
              <a:spLocks noChangeArrowheads="1"/>
            </p:cNvSpPr>
            <p:nvPr/>
          </p:nvSpPr>
          <p:spPr bwMode="auto">
            <a:xfrm>
              <a:off x="3648" y="2019"/>
              <a:ext cx="336" cy="237"/>
            </a:xfrm>
            <a:prstGeom prst="rect">
              <a:avLst/>
            </a:prstGeom>
            <a:solidFill>
              <a:srgbClr val="C0C0C0"/>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800">
                  <a:solidFill>
                    <a:srgbClr val="000000"/>
                  </a:solidFill>
                  <a:cs typeface="+mn-cs"/>
                </a:rPr>
                <a:t>K</a:t>
              </a:r>
            </a:p>
          </p:txBody>
        </p:sp>
        <p:sp>
          <p:nvSpPr>
            <p:cNvPr id="138267" name="Rectangle 27"/>
            <p:cNvSpPr>
              <a:spLocks noChangeArrowheads="1"/>
            </p:cNvSpPr>
            <p:nvPr/>
          </p:nvSpPr>
          <p:spPr bwMode="auto">
            <a:xfrm>
              <a:off x="4416" y="1912"/>
              <a:ext cx="672" cy="536"/>
            </a:xfrm>
            <a:prstGeom prst="rect">
              <a:avLst/>
            </a:prstGeom>
            <a:solidFill>
              <a:srgbClr val="C0C0C0"/>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srgbClr val="000000"/>
                </a:solidFill>
                <a:cs typeface="+mn-cs"/>
              </a:endParaRPr>
            </a:p>
          </p:txBody>
        </p:sp>
        <p:sp>
          <p:nvSpPr>
            <p:cNvPr id="138268" name="Text Box 28"/>
            <p:cNvSpPr txBox="1">
              <a:spLocks noChangeArrowheads="1"/>
            </p:cNvSpPr>
            <p:nvPr/>
          </p:nvSpPr>
          <p:spPr bwMode="auto">
            <a:xfrm>
              <a:off x="4512" y="1968"/>
              <a:ext cx="528" cy="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dirty="0">
                  <a:solidFill>
                    <a:srgbClr val="000000"/>
                  </a:solidFill>
                  <a:cs typeface="+mn-cs"/>
                </a:rPr>
                <a:t>Ireland</a:t>
              </a:r>
            </a:p>
            <a:p>
              <a:pPr algn="ctr">
                <a:spcBef>
                  <a:spcPct val="50000"/>
                </a:spcBef>
                <a:defRPr/>
              </a:pPr>
              <a:r>
                <a:rPr lang="en-US" dirty="0">
                  <a:solidFill>
                    <a:srgbClr val="000000"/>
                  </a:solidFill>
                  <a:cs typeface="+mn-cs"/>
                </a:rPr>
                <a:t>0 HCW</a:t>
              </a:r>
            </a:p>
          </p:txBody>
        </p:sp>
        <p:sp>
          <p:nvSpPr>
            <p:cNvPr id="138269" name="Text Box 29"/>
            <p:cNvSpPr txBox="1">
              <a:spLocks noChangeArrowheads="1"/>
            </p:cNvSpPr>
            <p:nvPr/>
          </p:nvSpPr>
          <p:spPr bwMode="auto">
            <a:xfrm>
              <a:off x="4176" y="2019"/>
              <a:ext cx="336" cy="237"/>
            </a:xfrm>
            <a:prstGeom prst="rect">
              <a:avLst/>
            </a:prstGeom>
            <a:solidFill>
              <a:srgbClr val="C0C0C0"/>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800">
                  <a:solidFill>
                    <a:srgbClr val="000000"/>
                  </a:solidFill>
                  <a:cs typeface="+mn-cs"/>
                </a:rPr>
                <a:t>K</a:t>
              </a:r>
            </a:p>
          </p:txBody>
        </p:sp>
        <p:sp>
          <p:nvSpPr>
            <p:cNvPr id="138270" name="Line 30"/>
            <p:cNvSpPr>
              <a:spLocks noChangeShapeType="1"/>
            </p:cNvSpPr>
            <p:nvPr/>
          </p:nvSpPr>
          <p:spPr bwMode="auto">
            <a:xfrm>
              <a:off x="3984" y="2112"/>
              <a:ext cx="192" cy="0"/>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000000"/>
                </a:solidFill>
                <a:cs typeface="+mn-cs"/>
              </a:endParaRPr>
            </a:p>
          </p:txBody>
        </p:sp>
      </p:grpSp>
      <p:grpSp>
        <p:nvGrpSpPr>
          <p:cNvPr id="138271" name="Group 31"/>
          <p:cNvGrpSpPr>
            <a:grpSpLocks/>
          </p:cNvGrpSpPr>
          <p:nvPr/>
        </p:nvGrpSpPr>
        <p:grpSpPr bwMode="auto">
          <a:xfrm>
            <a:off x="4876800" y="4343400"/>
            <a:ext cx="1752600" cy="2209800"/>
            <a:chOff x="3072" y="2736"/>
            <a:chExt cx="1104" cy="1392"/>
          </a:xfrm>
        </p:grpSpPr>
        <p:sp>
          <p:nvSpPr>
            <p:cNvPr id="138272" name="Rectangle 32"/>
            <p:cNvSpPr>
              <a:spLocks noChangeArrowheads="1"/>
            </p:cNvSpPr>
            <p:nvPr/>
          </p:nvSpPr>
          <p:spPr bwMode="auto">
            <a:xfrm>
              <a:off x="3336" y="3303"/>
              <a:ext cx="720" cy="575"/>
            </a:xfrm>
            <a:prstGeom prst="rect">
              <a:avLst/>
            </a:prstGeom>
            <a:solidFill>
              <a:srgbClr val="CC99FF"/>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srgbClr val="000000"/>
                </a:solidFill>
                <a:cs typeface="+mn-cs"/>
              </a:endParaRPr>
            </a:p>
          </p:txBody>
        </p:sp>
        <p:sp>
          <p:nvSpPr>
            <p:cNvPr id="138273" name="Text Box 33"/>
            <p:cNvSpPr txBox="1">
              <a:spLocks noChangeArrowheads="1"/>
            </p:cNvSpPr>
            <p:nvPr/>
          </p:nvSpPr>
          <p:spPr bwMode="auto">
            <a:xfrm>
              <a:off x="3072" y="2736"/>
              <a:ext cx="528" cy="237"/>
            </a:xfrm>
            <a:prstGeom prst="rect">
              <a:avLst/>
            </a:prstGeom>
            <a:solidFill>
              <a:srgbClr val="CC99FF"/>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endParaRPr lang="en-US" sz="1800">
                <a:solidFill>
                  <a:srgbClr val="000000"/>
                </a:solidFill>
                <a:cs typeface="+mn-cs"/>
              </a:endParaRPr>
            </a:p>
          </p:txBody>
        </p:sp>
        <p:sp>
          <p:nvSpPr>
            <p:cNvPr id="138274" name="Text Box 34"/>
            <p:cNvSpPr txBox="1">
              <a:spLocks noChangeArrowheads="1"/>
            </p:cNvSpPr>
            <p:nvPr/>
          </p:nvSpPr>
          <p:spPr bwMode="auto">
            <a:xfrm>
              <a:off x="3336" y="3405"/>
              <a:ext cx="720" cy="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defRPr/>
              </a:pPr>
              <a:r>
                <a:rPr lang="en-US" dirty="0">
                  <a:solidFill>
                    <a:srgbClr val="000000"/>
                  </a:solidFill>
                  <a:cs typeface="+mn-cs"/>
                </a:rPr>
                <a:t>Singapore</a:t>
              </a:r>
            </a:p>
            <a:p>
              <a:pPr algn="ctr">
                <a:spcBef>
                  <a:spcPct val="50000"/>
                </a:spcBef>
                <a:defRPr/>
              </a:pPr>
              <a:r>
                <a:rPr lang="en-US" dirty="0">
                  <a:solidFill>
                    <a:srgbClr val="000000"/>
                  </a:solidFill>
                  <a:cs typeface="+mn-cs"/>
                </a:rPr>
                <a:t>34 HCW</a:t>
              </a:r>
            </a:p>
          </p:txBody>
        </p:sp>
        <p:sp>
          <p:nvSpPr>
            <p:cNvPr id="138275" name="Text Box 35"/>
            <p:cNvSpPr txBox="1">
              <a:spLocks noChangeArrowheads="1"/>
            </p:cNvSpPr>
            <p:nvPr/>
          </p:nvSpPr>
          <p:spPr bwMode="auto">
            <a:xfrm>
              <a:off x="3216" y="3949"/>
              <a:ext cx="960" cy="179"/>
            </a:xfrm>
            <a:prstGeom prst="rect">
              <a:avLst/>
            </a:prstGeom>
            <a:solidFill>
              <a:srgbClr val="CC99FF"/>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200">
                  <a:solidFill>
                    <a:srgbClr val="000000"/>
                  </a:solidFill>
                  <a:cs typeface="+mn-cs"/>
                </a:rPr>
                <a:t>37 close contacts</a:t>
              </a:r>
            </a:p>
          </p:txBody>
        </p:sp>
        <p:sp>
          <p:nvSpPr>
            <p:cNvPr id="138276" name="Line 36"/>
            <p:cNvSpPr>
              <a:spLocks noChangeShapeType="1"/>
            </p:cNvSpPr>
            <p:nvPr/>
          </p:nvSpPr>
          <p:spPr bwMode="auto">
            <a:xfrm>
              <a:off x="3408" y="2976"/>
              <a:ext cx="144" cy="144"/>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000000"/>
                </a:solidFill>
                <a:cs typeface="+mn-cs"/>
              </a:endParaRPr>
            </a:p>
          </p:txBody>
        </p:sp>
        <p:sp>
          <p:nvSpPr>
            <p:cNvPr id="138277" name="Text Box 37"/>
            <p:cNvSpPr txBox="1">
              <a:spLocks noChangeArrowheads="1"/>
            </p:cNvSpPr>
            <p:nvPr/>
          </p:nvSpPr>
          <p:spPr bwMode="auto">
            <a:xfrm>
              <a:off x="3072" y="2736"/>
              <a:ext cx="42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800">
                  <a:solidFill>
                    <a:srgbClr val="000000"/>
                  </a:solidFill>
                  <a:cs typeface="+mn-cs"/>
                </a:rPr>
                <a:t>C,D,E</a:t>
              </a:r>
            </a:p>
          </p:txBody>
        </p:sp>
        <p:sp>
          <p:nvSpPr>
            <p:cNvPr id="138278" name="Text Box 38"/>
            <p:cNvSpPr txBox="1">
              <a:spLocks noChangeArrowheads="1"/>
            </p:cNvSpPr>
            <p:nvPr/>
          </p:nvSpPr>
          <p:spPr bwMode="auto">
            <a:xfrm>
              <a:off x="3418" y="3145"/>
              <a:ext cx="528" cy="237"/>
            </a:xfrm>
            <a:prstGeom prst="rect">
              <a:avLst/>
            </a:prstGeom>
            <a:solidFill>
              <a:srgbClr val="CC99FF"/>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endParaRPr lang="en-US" sz="1800">
                <a:solidFill>
                  <a:srgbClr val="000000"/>
                </a:solidFill>
                <a:cs typeface="+mn-cs"/>
              </a:endParaRPr>
            </a:p>
          </p:txBody>
        </p:sp>
        <p:sp>
          <p:nvSpPr>
            <p:cNvPr id="138279" name="Text Box 39"/>
            <p:cNvSpPr txBox="1">
              <a:spLocks noChangeArrowheads="1"/>
            </p:cNvSpPr>
            <p:nvPr/>
          </p:nvSpPr>
          <p:spPr bwMode="auto">
            <a:xfrm>
              <a:off x="3408" y="3120"/>
              <a:ext cx="42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800">
                  <a:solidFill>
                    <a:srgbClr val="000000"/>
                  </a:solidFill>
                  <a:cs typeface="+mn-cs"/>
                </a:rPr>
                <a:t>C,D,E</a:t>
              </a:r>
            </a:p>
          </p:txBody>
        </p:sp>
      </p:grpSp>
      <p:grpSp>
        <p:nvGrpSpPr>
          <p:cNvPr id="138280" name="Group 40"/>
          <p:cNvGrpSpPr>
            <a:grpSpLocks/>
          </p:cNvGrpSpPr>
          <p:nvPr/>
        </p:nvGrpSpPr>
        <p:grpSpPr bwMode="auto">
          <a:xfrm>
            <a:off x="2438400" y="4292600"/>
            <a:ext cx="1905000" cy="2260600"/>
            <a:chOff x="1536" y="2704"/>
            <a:chExt cx="1200" cy="1424"/>
          </a:xfrm>
        </p:grpSpPr>
        <p:sp>
          <p:nvSpPr>
            <p:cNvPr id="138281" name="Rectangle 41"/>
            <p:cNvSpPr>
              <a:spLocks noChangeArrowheads="1"/>
            </p:cNvSpPr>
            <p:nvPr/>
          </p:nvSpPr>
          <p:spPr bwMode="auto">
            <a:xfrm>
              <a:off x="1680" y="3312"/>
              <a:ext cx="720" cy="575"/>
            </a:xfrm>
            <a:prstGeom prst="rect">
              <a:avLst/>
            </a:prstGeom>
            <a:solidFill>
              <a:srgbClr val="FFCCFF"/>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srgbClr val="000000"/>
                </a:solidFill>
                <a:cs typeface="+mn-cs"/>
              </a:endParaRPr>
            </a:p>
          </p:txBody>
        </p:sp>
        <p:sp>
          <p:nvSpPr>
            <p:cNvPr id="138282" name="Text Box 42"/>
            <p:cNvSpPr txBox="1">
              <a:spLocks noChangeArrowheads="1"/>
            </p:cNvSpPr>
            <p:nvPr/>
          </p:nvSpPr>
          <p:spPr bwMode="auto">
            <a:xfrm>
              <a:off x="2496" y="2704"/>
              <a:ext cx="240" cy="237"/>
            </a:xfrm>
            <a:prstGeom prst="rect">
              <a:avLst/>
            </a:prstGeom>
            <a:solidFill>
              <a:srgbClr val="FFCCFF"/>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800">
                  <a:solidFill>
                    <a:srgbClr val="000000"/>
                  </a:solidFill>
                  <a:cs typeface="+mn-cs"/>
                </a:rPr>
                <a:t>B</a:t>
              </a:r>
            </a:p>
          </p:txBody>
        </p:sp>
        <p:sp>
          <p:nvSpPr>
            <p:cNvPr id="138283" name="Text Box 43"/>
            <p:cNvSpPr txBox="1">
              <a:spLocks noChangeArrowheads="1"/>
            </p:cNvSpPr>
            <p:nvPr/>
          </p:nvSpPr>
          <p:spPr bwMode="auto">
            <a:xfrm>
              <a:off x="1968" y="3168"/>
              <a:ext cx="240" cy="237"/>
            </a:xfrm>
            <a:prstGeom prst="rect">
              <a:avLst/>
            </a:prstGeom>
            <a:solidFill>
              <a:srgbClr val="FFCCFF"/>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800">
                  <a:solidFill>
                    <a:srgbClr val="000000"/>
                  </a:solidFill>
                  <a:cs typeface="+mn-cs"/>
                </a:rPr>
                <a:t>B</a:t>
              </a:r>
            </a:p>
          </p:txBody>
        </p:sp>
        <p:sp>
          <p:nvSpPr>
            <p:cNvPr id="138284" name="Text Box 44"/>
            <p:cNvSpPr txBox="1">
              <a:spLocks noChangeArrowheads="1"/>
            </p:cNvSpPr>
            <p:nvPr/>
          </p:nvSpPr>
          <p:spPr bwMode="auto">
            <a:xfrm>
              <a:off x="1728" y="3456"/>
              <a:ext cx="624" cy="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dirty="0">
                  <a:solidFill>
                    <a:srgbClr val="000000"/>
                  </a:solidFill>
                  <a:cs typeface="+mn-cs"/>
                </a:rPr>
                <a:t>Vietnam</a:t>
              </a:r>
            </a:p>
            <a:p>
              <a:pPr algn="ctr">
                <a:spcBef>
                  <a:spcPct val="50000"/>
                </a:spcBef>
                <a:defRPr/>
              </a:pPr>
              <a:r>
                <a:rPr lang="en-US" dirty="0">
                  <a:solidFill>
                    <a:srgbClr val="000000"/>
                  </a:solidFill>
                  <a:cs typeface="+mn-cs"/>
                </a:rPr>
                <a:t>37 HCW</a:t>
              </a:r>
            </a:p>
          </p:txBody>
        </p:sp>
        <p:sp>
          <p:nvSpPr>
            <p:cNvPr id="138285" name="Line 45"/>
            <p:cNvSpPr>
              <a:spLocks noChangeShapeType="1"/>
            </p:cNvSpPr>
            <p:nvPr/>
          </p:nvSpPr>
          <p:spPr bwMode="auto">
            <a:xfrm flipH="1">
              <a:off x="2160" y="2832"/>
              <a:ext cx="336" cy="336"/>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000000"/>
                </a:solidFill>
                <a:cs typeface="+mn-cs"/>
              </a:endParaRPr>
            </a:p>
          </p:txBody>
        </p:sp>
        <p:sp>
          <p:nvSpPr>
            <p:cNvPr id="138286" name="Text Box 46"/>
            <p:cNvSpPr txBox="1">
              <a:spLocks noChangeArrowheads="1"/>
            </p:cNvSpPr>
            <p:nvPr/>
          </p:nvSpPr>
          <p:spPr bwMode="auto">
            <a:xfrm>
              <a:off x="1536" y="3949"/>
              <a:ext cx="960" cy="179"/>
            </a:xfrm>
            <a:prstGeom prst="rect">
              <a:avLst/>
            </a:prstGeom>
            <a:solidFill>
              <a:srgbClr val="FFCCFF"/>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200">
                  <a:solidFill>
                    <a:srgbClr val="000000"/>
                  </a:solidFill>
                  <a:cs typeface="+mn-cs"/>
                </a:rPr>
                <a:t>21 close contacts</a:t>
              </a:r>
            </a:p>
          </p:txBody>
        </p:sp>
      </p:grpSp>
      <p:grpSp>
        <p:nvGrpSpPr>
          <p:cNvPr id="138287" name="Group 47"/>
          <p:cNvGrpSpPr>
            <a:grpSpLocks/>
          </p:cNvGrpSpPr>
          <p:nvPr/>
        </p:nvGrpSpPr>
        <p:grpSpPr bwMode="auto">
          <a:xfrm>
            <a:off x="5410200" y="1565276"/>
            <a:ext cx="2590800" cy="1254125"/>
            <a:chOff x="3408" y="986"/>
            <a:chExt cx="1632" cy="790"/>
          </a:xfrm>
        </p:grpSpPr>
        <p:sp>
          <p:nvSpPr>
            <p:cNvPr id="138288" name="Rectangle 48"/>
            <p:cNvSpPr>
              <a:spLocks noChangeArrowheads="1"/>
            </p:cNvSpPr>
            <p:nvPr/>
          </p:nvSpPr>
          <p:spPr bwMode="auto">
            <a:xfrm>
              <a:off x="4176" y="986"/>
              <a:ext cx="720" cy="575"/>
            </a:xfrm>
            <a:prstGeom prst="rect">
              <a:avLst/>
            </a:prstGeom>
            <a:solidFill>
              <a:srgbClr val="FF9933"/>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srgbClr val="000000"/>
                </a:solidFill>
                <a:cs typeface="+mn-cs"/>
              </a:endParaRPr>
            </a:p>
          </p:txBody>
        </p:sp>
        <p:sp>
          <p:nvSpPr>
            <p:cNvPr id="138289" name="Text Box 49"/>
            <p:cNvSpPr txBox="1">
              <a:spLocks noChangeArrowheads="1"/>
            </p:cNvSpPr>
            <p:nvPr/>
          </p:nvSpPr>
          <p:spPr bwMode="auto">
            <a:xfrm>
              <a:off x="3408" y="1539"/>
              <a:ext cx="384" cy="237"/>
            </a:xfrm>
            <a:prstGeom prst="rect">
              <a:avLst/>
            </a:prstGeom>
            <a:solidFill>
              <a:srgbClr val="FF9933"/>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800">
                  <a:solidFill>
                    <a:srgbClr val="000000"/>
                  </a:solidFill>
                  <a:cs typeface="+mn-cs"/>
                </a:rPr>
                <a:t>F,G</a:t>
              </a:r>
            </a:p>
          </p:txBody>
        </p:sp>
        <p:sp>
          <p:nvSpPr>
            <p:cNvPr id="138290" name="Text Box 50"/>
            <p:cNvSpPr txBox="1">
              <a:spLocks noChangeArrowheads="1"/>
            </p:cNvSpPr>
            <p:nvPr/>
          </p:nvSpPr>
          <p:spPr bwMode="auto">
            <a:xfrm>
              <a:off x="4272" y="1056"/>
              <a:ext cx="672" cy="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a:solidFill>
                    <a:srgbClr val="000000"/>
                  </a:solidFill>
                  <a:cs typeface="+mn-cs"/>
                </a:rPr>
                <a:t>Canada</a:t>
              </a:r>
            </a:p>
            <a:p>
              <a:pPr algn="ctr">
                <a:spcBef>
                  <a:spcPct val="50000"/>
                </a:spcBef>
                <a:defRPr/>
              </a:pPr>
              <a:r>
                <a:rPr lang="en-US">
                  <a:solidFill>
                    <a:srgbClr val="000000"/>
                  </a:solidFill>
                  <a:cs typeface="+mn-cs"/>
                </a:rPr>
                <a:t>18 HCW</a:t>
              </a:r>
            </a:p>
          </p:txBody>
        </p:sp>
        <p:sp>
          <p:nvSpPr>
            <p:cNvPr id="138291" name="Text Box 51"/>
            <p:cNvSpPr txBox="1">
              <a:spLocks noChangeArrowheads="1"/>
            </p:cNvSpPr>
            <p:nvPr/>
          </p:nvSpPr>
          <p:spPr bwMode="auto">
            <a:xfrm>
              <a:off x="3936" y="1226"/>
              <a:ext cx="384" cy="237"/>
            </a:xfrm>
            <a:prstGeom prst="rect">
              <a:avLst/>
            </a:prstGeom>
            <a:solidFill>
              <a:srgbClr val="FF9933"/>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800">
                  <a:solidFill>
                    <a:srgbClr val="000000"/>
                  </a:solidFill>
                  <a:cs typeface="+mn-cs"/>
                </a:rPr>
                <a:t>F,G</a:t>
              </a:r>
            </a:p>
          </p:txBody>
        </p:sp>
        <p:sp>
          <p:nvSpPr>
            <p:cNvPr id="138292" name="Line 52"/>
            <p:cNvSpPr>
              <a:spLocks noChangeShapeType="1"/>
            </p:cNvSpPr>
            <p:nvPr/>
          </p:nvSpPr>
          <p:spPr bwMode="auto">
            <a:xfrm flipV="1">
              <a:off x="3552" y="1344"/>
              <a:ext cx="384" cy="192"/>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000000"/>
                </a:solidFill>
                <a:cs typeface="+mn-cs"/>
              </a:endParaRPr>
            </a:p>
          </p:txBody>
        </p:sp>
        <p:sp>
          <p:nvSpPr>
            <p:cNvPr id="138293" name="Text Box 53"/>
            <p:cNvSpPr txBox="1">
              <a:spLocks noChangeArrowheads="1"/>
            </p:cNvSpPr>
            <p:nvPr/>
          </p:nvSpPr>
          <p:spPr bwMode="auto">
            <a:xfrm>
              <a:off x="4080" y="1597"/>
              <a:ext cx="960" cy="179"/>
            </a:xfrm>
            <a:prstGeom prst="rect">
              <a:avLst/>
            </a:prstGeom>
            <a:solidFill>
              <a:schemeClr val="accent1"/>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1200">
                  <a:solidFill>
                    <a:srgbClr val="000000"/>
                  </a:solidFill>
                  <a:cs typeface="+mn-cs"/>
                </a:rPr>
                <a:t> 11 close contacts</a:t>
              </a:r>
            </a:p>
          </p:txBody>
        </p:sp>
      </p:grpSp>
      <p:sp>
        <p:nvSpPr>
          <p:cNvPr id="138294" name="Text Box 54"/>
          <p:cNvSpPr txBox="1">
            <a:spLocks noChangeArrowheads="1"/>
          </p:cNvSpPr>
          <p:nvPr/>
        </p:nvSpPr>
        <p:spPr bwMode="auto">
          <a:xfrm>
            <a:off x="0" y="423863"/>
            <a:ext cx="91440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3200" dirty="0">
                <a:solidFill>
                  <a:srgbClr val="FFFFFF"/>
                </a:solidFill>
                <a:cs typeface="+mn-cs"/>
              </a:rPr>
              <a:t>Spread from Hotel M</a:t>
            </a:r>
          </a:p>
          <a:p>
            <a:pPr algn="ctr">
              <a:defRPr/>
            </a:pPr>
            <a:r>
              <a:rPr lang="en-US" sz="2400" dirty="0">
                <a:solidFill>
                  <a:srgbClr val="FFFFFF"/>
                </a:solidFill>
                <a:cs typeface="+mn-cs"/>
              </a:rPr>
              <a:t>Reported as of March 28, 2003</a:t>
            </a:r>
          </a:p>
        </p:txBody>
      </p:sp>
      <p:sp>
        <p:nvSpPr>
          <p:cNvPr id="138295" name="Text Box 55"/>
          <p:cNvSpPr txBox="1">
            <a:spLocks noChangeArrowheads="1"/>
          </p:cNvSpPr>
          <p:nvPr/>
        </p:nvSpPr>
        <p:spPr bwMode="auto">
          <a:xfrm>
            <a:off x="8060267" y="6019801"/>
            <a:ext cx="702236" cy="461665"/>
          </a:xfrm>
          <a:prstGeom prst="rect">
            <a:avLst/>
          </a:prstGeom>
          <a:solidFill>
            <a:srgbClr val="0000FF"/>
          </a:solidFill>
          <a:ln w="28575">
            <a:solidFill>
              <a:srgbClr val="000000"/>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400">
                <a:cs typeface="+mn-cs"/>
              </a:rPr>
              <a:t>CDC</a:t>
            </a:r>
          </a:p>
        </p:txBody>
      </p:sp>
    </p:spTree>
    <p:extLst>
      <p:ext uri="{BB962C8B-B14F-4D97-AF65-F5344CB8AC3E}">
        <p14:creationId xmlns:p14="http://schemas.microsoft.com/office/powerpoint/2010/main" val="5401645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382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3828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3827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3825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13826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1382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defRPr/>
            </a:pPr>
            <a:endParaRPr lang="en-US" smtClean="0">
              <a:cs typeface="+mj-cs"/>
            </a:endParaRPr>
          </a:p>
        </p:txBody>
      </p:sp>
      <p:sp>
        <p:nvSpPr>
          <p:cNvPr id="108547" name="Rectangle 3"/>
          <p:cNvSpPr>
            <a:spLocks noGrp="1" noChangeArrowheads="1"/>
          </p:cNvSpPr>
          <p:nvPr>
            <p:ph type="body" idx="1"/>
          </p:nvPr>
        </p:nvSpPr>
        <p:spPr/>
        <p:txBody>
          <a:bodyPr/>
          <a:lstStyle/>
          <a:p>
            <a:pPr eaLnBrk="1" hangingPunct="1">
              <a:defRPr/>
            </a:pPr>
            <a:endParaRPr lang="en-US" smtClean="0">
              <a:cs typeface="+mn-cs"/>
            </a:endParaRPr>
          </a:p>
        </p:txBody>
      </p:sp>
      <p:sp>
        <p:nvSpPr>
          <p:cNvPr id="108548" name="Rectangle 4"/>
          <p:cNvSpPr>
            <a:spLocks noChangeArrowheads="1"/>
          </p:cNvSpPr>
          <p:nvPr/>
        </p:nvSpPr>
        <p:spPr bwMode="auto">
          <a:xfrm>
            <a:off x="0" y="0"/>
            <a:ext cx="9144000" cy="6858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sz="2400" b="0">
              <a:latin typeface="Times New Roman" charset="0"/>
              <a:cs typeface="+mn-cs"/>
            </a:endParaRPr>
          </a:p>
        </p:txBody>
      </p:sp>
      <p:pic>
        <p:nvPicPr>
          <p:cNvPr id="1085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0"/>
            <a:ext cx="7620000" cy="680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9317045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defRPr/>
            </a:pPr>
            <a:endParaRPr lang="en-US" smtClean="0">
              <a:cs typeface="+mj-cs"/>
            </a:endParaRPr>
          </a:p>
        </p:txBody>
      </p:sp>
      <p:sp>
        <p:nvSpPr>
          <p:cNvPr id="104451" name="Rectangle 3"/>
          <p:cNvSpPr>
            <a:spLocks noGrp="1" noChangeArrowheads="1"/>
          </p:cNvSpPr>
          <p:nvPr>
            <p:ph type="body" idx="1"/>
          </p:nvPr>
        </p:nvSpPr>
        <p:spPr/>
        <p:txBody>
          <a:bodyPr/>
          <a:lstStyle/>
          <a:p>
            <a:pPr eaLnBrk="1" hangingPunct="1">
              <a:defRPr/>
            </a:pPr>
            <a:endParaRPr lang="en-US" smtClean="0">
              <a:cs typeface="+mn-cs"/>
            </a:endParaRPr>
          </a:p>
        </p:txBody>
      </p:sp>
      <p:pic>
        <p:nvPicPr>
          <p:cNvPr id="67587" name="Picture 4" descr="NWpic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4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31697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1151467" y="381000"/>
            <a:ext cx="6976533" cy="685800"/>
          </a:xfrm>
        </p:spPr>
        <p:txBody>
          <a:bodyPr>
            <a:normAutofit fontScale="90000"/>
          </a:bodyPr>
          <a:lstStyle/>
          <a:p>
            <a:pPr eaLnBrk="1" hangingPunct="1">
              <a:defRPr/>
            </a:pPr>
            <a:r>
              <a:rPr lang="en-US" smtClean="0">
                <a:solidFill>
                  <a:schemeClr val="accent2"/>
                </a:solidFill>
                <a:cs typeface="+mj-cs"/>
              </a:rPr>
              <a:t>HEMORRHAGIC FEVERS</a:t>
            </a:r>
          </a:p>
        </p:txBody>
      </p:sp>
      <p:sp>
        <p:nvSpPr>
          <p:cNvPr id="97283" name="Rectangle 3"/>
          <p:cNvSpPr>
            <a:spLocks noGrp="1" noChangeArrowheads="1"/>
          </p:cNvSpPr>
          <p:nvPr>
            <p:ph type="body" idx="1"/>
          </p:nvPr>
        </p:nvSpPr>
        <p:spPr/>
        <p:txBody>
          <a:bodyPr/>
          <a:lstStyle/>
          <a:p>
            <a:pPr eaLnBrk="1" hangingPunct="1">
              <a:lnSpc>
                <a:spcPct val="90000"/>
              </a:lnSpc>
              <a:buFont typeface="Monotype Sorts" charset="0"/>
              <a:buNone/>
              <a:defRPr/>
            </a:pPr>
            <a:r>
              <a:rPr lang="en-US" sz="2800" smtClean="0">
                <a:cs typeface="+mn-cs"/>
              </a:rPr>
              <a:t>   </a:t>
            </a:r>
            <a:r>
              <a:rPr lang="en-US" sz="2800" smtClean="0">
                <a:cs typeface="Arial" charset="0"/>
              </a:rPr>
              <a:t>These highly infectious viruses lead to a potentially lethal disease syndrome characterized by fever, malaise, vomiting, mucosal and gastrointestinal (GI) bleeding, edema, and hypotension.</a:t>
            </a:r>
          </a:p>
          <a:p>
            <a:pPr eaLnBrk="1" hangingPunct="1">
              <a:lnSpc>
                <a:spcPct val="90000"/>
              </a:lnSpc>
              <a:buFont typeface="Monotype Sorts" charset="0"/>
              <a:buNone/>
              <a:defRPr/>
            </a:pPr>
            <a:endParaRPr lang="en-US" sz="2800" smtClean="0">
              <a:cs typeface="Arial" charset="0"/>
            </a:endParaRPr>
          </a:p>
          <a:p>
            <a:pPr lvl="2" eaLnBrk="1" hangingPunct="1">
              <a:lnSpc>
                <a:spcPct val="90000"/>
              </a:lnSpc>
              <a:spcBef>
                <a:spcPct val="0"/>
              </a:spcBef>
              <a:buClr>
                <a:srgbClr val="FF3300"/>
              </a:buClr>
              <a:buSzPct val="155000"/>
              <a:buFont typeface="Wingdings" charset="0"/>
              <a:buChar char="v"/>
              <a:defRPr/>
            </a:pPr>
            <a:r>
              <a:rPr lang="en-US" sz="2000" smtClean="0"/>
              <a:t>      </a:t>
            </a:r>
            <a:r>
              <a:rPr lang="en-US" sz="2800" smtClean="0"/>
              <a:t>Ebola</a:t>
            </a:r>
          </a:p>
          <a:p>
            <a:pPr lvl="2" eaLnBrk="1" hangingPunct="1">
              <a:lnSpc>
                <a:spcPct val="90000"/>
              </a:lnSpc>
              <a:spcBef>
                <a:spcPct val="0"/>
              </a:spcBef>
              <a:buClr>
                <a:srgbClr val="FF3300"/>
              </a:buClr>
              <a:buFont typeface="Wingdings" charset="0"/>
              <a:buChar char="v"/>
              <a:defRPr/>
            </a:pPr>
            <a:r>
              <a:rPr lang="en-US" sz="2800" smtClean="0"/>
              <a:t>    Marburg</a:t>
            </a:r>
          </a:p>
          <a:p>
            <a:pPr lvl="2" eaLnBrk="1" hangingPunct="1">
              <a:lnSpc>
                <a:spcPct val="90000"/>
              </a:lnSpc>
              <a:spcBef>
                <a:spcPct val="0"/>
              </a:spcBef>
              <a:buClr>
                <a:srgbClr val="FF3300"/>
              </a:buClr>
              <a:buFont typeface="Wingdings" charset="0"/>
              <a:buChar char="v"/>
              <a:defRPr/>
            </a:pPr>
            <a:r>
              <a:rPr lang="en-US" sz="2800" smtClean="0"/>
              <a:t>    Lassa Fever</a:t>
            </a:r>
          </a:p>
          <a:p>
            <a:pPr lvl="2" eaLnBrk="1" hangingPunct="1">
              <a:lnSpc>
                <a:spcPct val="90000"/>
              </a:lnSpc>
              <a:spcBef>
                <a:spcPct val="0"/>
              </a:spcBef>
              <a:buClr>
                <a:srgbClr val="FF3300"/>
              </a:buClr>
              <a:buFont typeface="Wingdings" charset="0"/>
              <a:buChar char="v"/>
              <a:defRPr/>
            </a:pPr>
            <a:r>
              <a:rPr lang="en-US" sz="2800" smtClean="0"/>
              <a:t>    Machupo</a:t>
            </a:r>
          </a:p>
          <a:p>
            <a:pPr lvl="2" eaLnBrk="1" hangingPunct="1">
              <a:lnSpc>
                <a:spcPct val="90000"/>
              </a:lnSpc>
              <a:spcBef>
                <a:spcPct val="0"/>
              </a:spcBef>
              <a:buClr>
                <a:srgbClr val="FF3300"/>
              </a:buClr>
              <a:buFont typeface="Wingdings" charset="0"/>
              <a:buChar char="v"/>
              <a:defRPr/>
            </a:pPr>
            <a:r>
              <a:rPr lang="en-US" sz="2800" smtClean="0"/>
              <a:t>    Rift Valley Fever</a:t>
            </a:r>
          </a:p>
        </p:txBody>
      </p:sp>
    </p:spTree>
    <p:extLst>
      <p:ext uri="{BB962C8B-B14F-4D97-AF65-F5344CB8AC3E}">
        <p14:creationId xmlns:p14="http://schemas.microsoft.com/office/powerpoint/2010/main" val="37751068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bola 1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751" y="1900679"/>
            <a:ext cx="3671071" cy="2741066"/>
          </a:xfrm>
          <a:prstGeom prst="rect">
            <a:avLst/>
          </a:prstGeom>
        </p:spPr>
      </p:pic>
      <p:pic>
        <p:nvPicPr>
          <p:cNvPr id="5" name="Picture 4" descr="Ebola 12 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52" y="4737100"/>
            <a:ext cx="2857500" cy="2120900"/>
          </a:xfrm>
          <a:prstGeom prst="rect">
            <a:avLst/>
          </a:prstGeom>
        </p:spPr>
      </p:pic>
      <p:pic>
        <p:nvPicPr>
          <p:cNvPr id="6" name="Picture 5" descr="Ebola 7 2.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8003" y="471727"/>
            <a:ext cx="1612900" cy="1079500"/>
          </a:xfrm>
          <a:prstGeom prst="rect">
            <a:avLst/>
          </a:prstGeom>
        </p:spPr>
      </p:pic>
      <p:pic>
        <p:nvPicPr>
          <p:cNvPr id="7" name="Picture 6" descr="Ebola 10.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51133" y="3957714"/>
            <a:ext cx="4543105" cy="2900286"/>
          </a:xfrm>
          <a:prstGeom prst="rect">
            <a:avLst/>
          </a:prstGeom>
        </p:spPr>
      </p:pic>
      <p:pic>
        <p:nvPicPr>
          <p:cNvPr id="8" name="Picture 7" descr="Ebola 3.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9684" y="2231306"/>
            <a:ext cx="2339215" cy="1503781"/>
          </a:xfrm>
          <a:prstGeom prst="rect">
            <a:avLst/>
          </a:prstGeom>
        </p:spPr>
      </p:pic>
      <p:pic>
        <p:nvPicPr>
          <p:cNvPr id="9" name="Picture 8" descr="Ebola 9.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751" y="57339"/>
            <a:ext cx="7087770" cy="1843340"/>
          </a:xfrm>
          <a:prstGeom prst="rect">
            <a:avLst/>
          </a:prstGeom>
        </p:spPr>
      </p:pic>
      <p:pic>
        <p:nvPicPr>
          <p:cNvPr id="10" name="Picture 9" descr="Ebola 1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48899" y="1994434"/>
            <a:ext cx="3701244" cy="2362848"/>
          </a:xfrm>
          <a:prstGeom prst="rect">
            <a:avLst/>
          </a:prstGeom>
        </p:spPr>
      </p:pic>
      <p:pic>
        <p:nvPicPr>
          <p:cNvPr id="12" name="Picture 11" descr="Ebola 8.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69252" y="5327015"/>
            <a:ext cx="1766186" cy="1137317"/>
          </a:xfrm>
          <a:prstGeom prst="rect">
            <a:avLst/>
          </a:prstGeom>
        </p:spPr>
      </p:pic>
    </p:spTree>
    <p:extLst>
      <p:ext uri="{BB962C8B-B14F-4D97-AF65-F5344CB8AC3E}">
        <p14:creationId xmlns:p14="http://schemas.microsoft.com/office/powerpoint/2010/main" val="15792465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urse Defies Ebola Quarantine Goes For Bike Ride In Maine.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7611" y="545486"/>
            <a:ext cx="8909611" cy="5011656"/>
          </a:xfrm>
          <a:prstGeom prst="rect">
            <a:avLst/>
          </a:prstGeom>
        </p:spPr>
      </p:pic>
      <p:sp>
        <p:nvSpPr>
          <p:cNvPr id="3" name="TextBox 2"/>
          <p:cNvSpPr txBox="1"/>
          <p:nvPr/>
        </p:nvSpPr>
        <p:spPr>
          <a:xfrm>
            <a:off x="1165259" y="5825515"/>
            <a:ext cx="6653033" cy="707886"/>
          </a:xfrm>
          <a:prstGeom prst="rect">
            <a:avLst/>
          </a:prstGeom>
          <a:noFill/>
        </p:spPr>
        <p:txBody>
          <a:bodyPr wrap="none" rtlCol="0">
            <a:spAutoFit/>
          </a:bodyPr>
          <a:lstStyle/>
          <a:p>
            <a:r>
              <a:rPr lang="en-US" sz="4000" dirty="0" smtClean="0"/>
              <a:t>Nurse Defies Quarantine Order</a:t>
            </a:r>
            <a:endParaRPr lang="en-US" sz="4000" dirty="0"/>
          </a:p>
        </p:txBody>
      </p:sp>
    </p:spTree>
    <p:extLst>
      <p:ext uri="{BB962C8B-B14F-4D97-AF65-F5344CB8AC3E}">
        <p14:creationId xmlns:p14="http://schemas.microsoft.com/office/powerpoint/2010/main" val="200230770"/>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Nurse_ No Option but to Fight Ebola Quarantine_2.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8000" y="381000"/>
            <a:ext cx="8128000" cy="6096000"/>
          </a:xfrm>
          <a:prstGeom prst="rect">
            <a:avLst/>
          </a:prstGeom>
        </p:spPr>
      </p:pic>
    </p:spTree>
    <p:extLst>
      <p:ext uri="{BB962C8B-B14F-4D97-AF65-F5344CB8AC3E}">
        <p14:creationId xmlns:p14="http://schemas.microsoft.com/office/powerpoint/2010/main" val="3767477835"/>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NNU Strike.jpe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7600" y="673100"/>
            <a:ext cx="6897624" cy="5495544"/>
          </a:xfrm>
          <a:prstGeom prst="rect">
            <a:avLst/>
          </a:prstGeom>
        </p:spPr>
      </p:pic>
    </p:spTree>
    <p:extLst>
      <p:ext uri="{BB962C8B-B14F-4D97-AF65-F5344CB8AC3E}">
        <p14:creationId xmlns:p14="http://schemas.microsoft.com/office/powerpoint/2010/main" val="1653888704"/>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bola Stats 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5602" y="206375"/>
            <a:ext cx="7164148" cy="6442759"/>
          </a:xfrm>
          <a:prstGeom prst="rect">
            <a:avLst/>
          </a:prstGeom>
          <a:ln w="38100" cmpd="sng">
            <a:solidFill>
              <a:schemeClr val="tx1"/>
            </a:solidFill>
          </a:ln>
        </p:spPr>
      </p:pic>
    </p:spTree>
    <p:extLst>
      <p:ext uri="{BB962C8B-B14F-4D97-AF65-F5344CB8AC3E}">
        <p14:creationId xmlns:p14="http://schemas.microsoft.com/office/powerpoint/2010/main" val="21522473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bola Stats 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065" y="1254125"/>
            <a:ext cx="7828935" cy="3370792"/>
          </a:xfrm>
          <a:prstGeom prst="rect">
            <a:avLst/>
          </a:prstGeom>
          <a:ln w="38100" cmpd="sng">
            <a:solidFill>
              <a:schemeClr val="tx1"/>
            </a:solidFill>
          </a:ln>
        </p:spPr>
      </p:pic>
    </p:spTree>
    <p:extLst>
      <p:ext uri="{BB962C8B-B14F-4D97-AF65-F5344CB8AC3E}">
        <p14:creationId xmlns:p14="http://schemas.microsoft.com/office/powerpoint/2010/main" val="9058761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bola Stats 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248" y="1031875"/>
            <a:ext cx="8116003" cy="4095750"/>
          </a:xfrm>
          <a:prstGeom prst="rect">
            <a:avLst/>
          </a:prstGeom>
          <a:ln w="38100" cmpd="sng">
            <a:solidFill>
              <a:schemeClr val="tx1"/>
            </a:solidFill>
          </a:ln>
        </p:spPr>
      </p:pic>
    </p:spTree>
    <p:extLst>
      <p:ext uri="{BB962C8B-B14F-4D97-AF65-F5344CB8AC3E}">
        <p14:creationId xmlns:p14="http://schemas.microsoft.com/office/powerpoint/2010/main" val="15258108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303" y="1807745"/>
            <a:ext cx="8229600" cy="1143000"/>
          </a:xfrm>
        </p:spPr>
        <p:txBody>
          <a:bodyPr/>
          <a:lstStyle/>
          <a:p>
            <a:r>
              <a:rPr lang="en-US" dirty="0" smtClean="0"/>
              <a:t>SURVEILLANCE MECHANISMS</a:t>
            </a:r>
            <a:endParaRPr lang="en-US" dirty="0"/>
          </a:p>
        </p:txBody>
      </p:sp>
    </p:spTree>
    <p:extLst>
      <p:ext uri="{BB962C8B-B14F-4D97-AF65-F5344CB8AC3E}">
        <p14:creationId xmlns:p14="http://schemas.microsoft.com/office/powerpoint/2010/main" val="1650839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fluenza Surveillance 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02286" y="769971"/>
            <a:ext cx="8974183" cy="4322729"/>
          </a:xfrm>
          <a:prstGeom prst="rect">
            <a:avLst/>
          </a:prstGeom>
        </p:spPr>
      </p:pic>
    </p:spTree>
    <p:extLst>
      <p:ext uri="{BB962C8B-B14F-4D97-AF65-F5344CB8AC3E}">
        <p14:creationId xmlns:p14="http://schemas.microsoft.com/office/powerpoint/2010/main" val="6424192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348390" y="202013"/>
            <a:ext cx="6496756" cy="762000"/>
          </a:xfrm>
        </p:spPr>
        <p:txBody>
          <a:bodyPr/>
          <a:lstStyle/>
          <a:p>
            <a:pPr eaLnBrk="1" hangingPunct="1">
              <a:defRPr/>
            </a:pPr>
            <a:r>
              <a:rPr lang="en-US" sz="4000" dirty="0" smtClean="0">
                <a:solidFill>
                  <a:srgbClr val="3366FF"/>
                </a:solidFill>
                <a:cs typeface="+mj-cs"/>
              </a:rPr>
              <a:t>Existing Surveillance Systems</a:t>
            </a:r>
          </a:p>
        </p:txBody>
      </p:sp>
      <p:sp>
        <p:nvSpPr>
          <p:cNvPr id="68611" name="Rectangle 3"/>
          <p:cNvSpPr>
            <a:spLocks noGrp="1" noChangeArrowheads="1"/>
          </p:cNvSpPr>
          <p:nvPr>
            <p:ph type="body" idx="1"/>
          </p:nvPr>
        </p:nvSpPr>
        <p:spPr>
          <a:xfrm>
            <a:off x="1142201" y="1276494"/>
            <a:ext cx="7606026" cy="5257800"/>
          </a:xfrm>
        </p:spPr>
        <p:txBody>
          <a:bodyPr/>
          <a:lstStyle/>
          <a:p>
            <a:pPr eaLnBrk="1" hangingPunct="1">
              <a:lnSpc>
                <a:spcPct val="90000"/>
              </a:lnSpc>
              <a:defRPr/>
            </a:pPr>
            <a:r>
              <a:rPr lang="en-US" sz="1800" dirty="0" smtClean="0">
                <a:cs typeface="Times New Roman" charset="0"/>
              </a:rPr>
              <a:t>RABNET – for rabies</a:t>
            </a:r>
          </a:p>
          <a:p>
            <a:pPr eaLnBrk="1" hangingPunct="1">
              <a:lnSpc>
                <a:spcPct val="90000"/>
              </a:lnSpc>
              <a:defRPr/>
            </a:pPr>
            <a:r>
              <a:rPr lang="en-US" sz="1800" dirty="0" smtClean="0">
                <a:cs typeface="Times New Roman" charset="0"/>
              </a:rPr>
              <a:t>PACNET – Pacific Public Health Service Network</a:t>
            </a:r>
          </a:p>
          <a:p>
            <a:pPr eaLnBrk="1" hangingPunct="1">
              <a:lnSpc>
                <a:spcPct val="90000"/>
              </a:lnSpc>
              <a:defRPr/>
            </a:pPr>
            <a:r>
              <a:rPr lang="en-US" sz="1800" dirty="0" smtClean="0">
                <a:cs typeface="Times New Roman" charset="0"/>
              </a:rPr>
              <a:t>GPHIN – Global Public Health Intelligence Network </a:t>
            </a:r>
          </a:p>
          <a:p>
            <a:pPr eaLnBrk="1" hangingPunct="1">
              <a:lnSpc>
                <a:spcPct val="90000"/>
              </a:lnSpc>
              <a:defRPr/>
            </a:pPr>
            <a:r>
              <a:rPr lang="en-US" sz="1800" dirty="0" smtClean="0">
                <a:cs typeface="Times New Roman" charset="0"/>
              </a:rPr>
              <a:t>NEDSS/INEDSS</a:t>
            </a:r>
          </a:p>
          <a:p>
            <a:pPr eaLnBrk="1" hangingPunct="1">
              <a:lnSpc>
                <a:spcPct val="90000"/>
              </a:lnSpc>
              <a:defRPr/>
            </a:pPr>
            <a:r>
              <a:rPr lang="en-US" sz="1800" dirty="0" smtClean="0">
                <a:cs typeface="Times New Roman" charset="0"/>
              </a:rPr>
              <a:t>WHO-Related Sites</a:t>
            </a:r>
          </a:p>
          <a:p>
            <a:pPr eaLnBrk="1" hangingPunct="1">
              <a:lnSpc>
                <a:spcPct val="90000"/>
              </a:lnSpc>
              <a:defRPr/>
            </a:pPr>
            <a:r>
              <a:rPr lang="en-US" sz="1800" dirty="0" smtClean="0">
                <a:cs typeface="Times New Roman" charset="0"/>
              </a:rPr>
              <a:t>	HIV-AIDS </a:t>
            </a:r>
          </a:p>
          <a:p>
            <a:pPr eaLnBrk="1" hangingPunct="1">
              <a:lnSpc>
                <a:spcPct val="90000"/>
              </a:lnSpc>
              <a:defRPr/>
            </a:pPr>
            <a:r>
              <a:rPr lang="en-US" sz="1800" dirty="0" smtClean="0">
                <a:cs typeface="Times New Roman" charset="0"/>
              </a:rPr>
              <a:t>	FLUNET</a:t>
            </a:r>
          </a:p>
          <a:p>
            <a:pPr eaLnBrk="1" hangingPunct="1">
              <a:lnSpc>
                <a:spcPct val="90000"/>
              </a:lnSpc>
              <a:defRPr/>
            </a:pPr>
            <a:r>
              <a:rPr lang="en-US" sz="1800" dirty="0" smtClean="0">
                <a:cs typeface="Times New Roman" charset="0"/>
              </a:rPr>
              <a:t>	TB Monitoring System</a:t>
            </a:r>
          </a:p>
          <a:p>
            <a:pPr eaLnBrk="1" hangingPunct="1">
              <a:lnSpc>
                <a:spcPct val="90000"/>
              </a:lnSpc>
              <a:defRPr/>
            </a:pPr>
            <a:r>
              <a:rPr lang="en-US" sz="1800" dirty="0" smtClean="0">
                <a:cs typeface="Times New Roman" charset="0"/>
              </a:rPr>
              <a:t>	Global Salmonella Surveillance System</a:t>
            </a:r>
          </a:p>
          <a:p>
            <a:pPr eaLnBrk="1" hangingPunct="1">
              <a:lnSpc>
                <a:spcPct val="90000"/>
              </a:lnSpc>
              <a:defRPr/>
            </a:pPr>
            <a:r>
              <a:rPr lang="en-US" sz="1800" dirty="0" smtClean="0">
                <a:cs typeface="Times New Roman" charset="0"/>
              </a:rPr>
              <a:t>	UNAIDS Country Sites ]</a:t>
            </a:r>
          </a:p>
          <a:p>
            <a:pPr eaLnBrk="1" hangingPunct="1">
              <a:lnSpc>
                <a:spcPct val="90000"/>
              </a:lnSpc>
              <a:defRPr/>
            </a:pPr>
            <a:r>
              <a:rPr lang="en-US" sz="1800" dirty="0" smtClean="0">
                <a:cs typeface="Times New Roman" charset="0"/>
              </a:rPr>
              <a:t>Disease/Rumor Outbreak List</a:t>
            </a:r>
          </a:p>
          <a:p>
            <a:pPr eaLnBrk="1" hangingPunct="1">
              <a:lnSpc>
                <a:spcPct val="90000"/>
              </a:lnSpc>
              <a:defRPr/>
            </a:pPr>
            <a:r>
              <a:rPr lang="en-US" sz="1800" dirty="0" smtClean="0">
                <a:cs typeface="Times New Roman" charset="0"/>
              </a:rPr>
              <a:t>INSPEAR – International Network for Study and Prevention of Emerging</a:t>
            </a:r>
          </a:p>
          <a:p>
            <a:pPr eaLnBrk="1" hangingPunct="1">
              <a:lnSpc>
                <a:spcPct val="90000"/>
              </a:lnSpc>
              <a:defRPr/>
            </a:pPr>
            <a:r>
              <a:rPr lang="en-US" sz="1800" dirty="0" smtClean="0">
                <a:cs typeface="Times New Roman" charset="0"/>
              </a:rPr>
              <a:t>     Antimicrobial Resistance</a:t>
            </a:r>
          </a:p>
          <a:p>
            <a:pPr eaLnBrk="1" hangingPunct="1">
              <a:lnSpc>
                <a:spcPct val="90000"/>
              </a:lnSpc>
              <a:defRPr/>
            </a:pPr>
            <a:r>
              <a:rPr lang="en-US" sz="1800" dirty="0" smtClean="0">
                <a:cs typeface="Times New Roman" charset="0"/>
              </a:rPr>
              <a:t>WHONET – Used by 159 labs in 30 nations</a:t>
            </a:r>
          </a:p>
          <a:p>
            <a:pPr eaLnBrk="1" hangingPunct="1">
              <a:lnSpc>
                <a:spcPct val="90000"/>
              </a:lnSpc>
              <a:defRPr/>
            </a:pPr>
            <a:r>
              <a:rPr lang="en-US" sz="1800" dirty="0" err="1" smtClean="0">
                <a:cs typeface="Times New Roman" charset="0"/>
              </a:rPr>
              <a:t>RedBAT</a:t>
            </a:r>
            <a:endParaRPr lang="en-US" sz="1800" dirty="0" smtClean="0">
              <a:cs typeface="Times New Roman" charset="0"/>
            </a:endParaRPr>
          </a:p>
          <a:p>
            <a:pPr eaLnBrk="1" hangingPunct="1">
              <a:lnSpc>
                <a:spcPct val="90000"/>
              </a:lnSpc>
              <a:defRPr/>
            </a:pPr>
            <a:r>
              <a:rPr lang="en-US" sz="1800" dirty="0" err="1" smtClean="0">
                <a:cs typeface="Times New Roman" charset="0"/>
              </a:rPr>
              <a:t>Meditune</a:t>
            </a:r>
            <a:endParaRPr lang="en-US" sz="1800" dirty="0" smtClean="0">
              <a:cs typeface="Times New Roman" charset="0"/>
            </a:endParaRPr>
          </a:p>
          <a:p>
            <a:pPr eaLnBrk="1" hangingPunct="1">
              <a:lnSpc>
                <a:spcPct val="90000"/>
              </a:lnSpc>
              <a:defRPr/>
            </a:pPr>
            <a:r>
              <a:rPr lang="en-US" sz="1800" dirty="0" smtClean="0">
                <a:cs typeface="Times New Roman" charset="0"/>
              </a:rPr>
              <a:t>RODS  Real-Time Outbreak and Disease Surveillance System</a:t>
            </a:r>
          </a:p>
          <a:p>
            <a:pPr eaLnBrk="1" hangingPunct="1">
              <a:lnSpc>
                <a:spcPct val="90000"/>
              </a:lnSpc>
              <a:defRPr/>
            </a:pPr>
            <a:endParaRPr lang="en-US" sz="1800" dirty="0" smtClean="0">
              <a:cs typeface="+mn-cs"/>
            </a:endParaRPr>
          </a:p>
        </p:txBody>
      </p:sp>
      <p:pic>
        <p:nvPicPr>
          <p:cNvPr id="4" name="Picture 3" descr="GOARN.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5368" y="860846"/>
            <a:ext cx="1492859" cy="3571154"/>
          </a:xfrm>
          <a:prstGeom prst="rect">
            <a:avLst/>
          </a:prstGeom>
        </p:spPr>
      </p:pic>
    </p:spTree>
    <p:extLst>
      <p:ext uri="{BB962C8B-B14F-4D97-AF65-F5344CB8AC3E}">
        <p14:creationId xmlns:p14="http://schemas.microsoft.com/office/powerpoint/2010/main" val="6838566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203201" y="1676401"/>
            <a:ext cx="8939389" cy="4986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defRPr/>
            </a:pPr>
            <a:r>
              <a:rPr lang="ja-JP" altLang="en-US" sz="2400" b="0">
                <a:latin typeface="Arial"/>
                <a:cs typeface="+mn-cs"/>
              </a:rPr>
              <a:t>“</a:t>
            </a:r>
            <a:r>
              <a:rPr lang="en-US" sz="2400" b="0">
                <a:cs typeface="+mn-cs"/>
              </a:rPr>
              <a:t>I have determined that the national and international system of infectious disease surveillance, prevention, and response is inadequate to protect the health of United States citizens from emerging infectious diseases.</a:t>
            </a:r>
            <a:r>
              <a:rPr lang="ja-JP" altLang="en-US" sz="2400" b="0">
                <a:latin typeface="Arial"/>
                <a:cs typeface="+mn-cs"/>
              </a:rPr>
              <a:t>”</a:t>
            </a:r>
            <a:endParaRPr lang="en-US" sz="2400" b="0">
              <a:cs typeface="+mn-cs"/>
            </a:endParaRPr>
          </a:p>
          <a:p>
            <a:pPr eaLnBrk="0" hangingPunct="0">
              <a:defRPr/>
            </a:pPr>
            <a:endParaRPr lang="en-US" sz="2400" b="0">
              <a:cs typeface="+mn-cs"/>
            </a:endParaRPr>
          </a:p>
          <a:p>
            <a:pPr eaLnBrk="0" hangingPunct="0">
              <a:defRPr/>
            </a:pPr>
            <a:r>
              <a:rPr lang="ja-JP" altLang="en-US" sz="2400" b="0">
                <a:latin typeface="Arial"/>
                <a:cs typeface="+mn-cs"/>
              </a:rPr>
              <a:t>“</a:t>
            </a:r>
            <a:r>
              <a:rPr lang="en-US" sz="2400" b="0">
                <a:cs typeface="+mn-cs"/>
              </a:rPr>
              <a:t>The mission of the DoD will be expanded to include support of global surveillance, training, research, and response to emerging infectious disease threats.</a:t>
            </a:r>
            <a:r>
              <a:rPr lang="ja-JP" altLang="en-US" sz="2400" b="0">
                <a:latin typeface="Arial"/>
                <a:cs typeface="+mn-cs"/>
              </a:rPr>
              <a:t>”</a:t>
            </a:r>
            <a:endParaRPr lang="en-US" sz="2400" b="0">
              <a:cs typeface="+mn-cs"/>
            </a:endParaRPr>
          </a:p>
          <a:p>
            <a:pPr eaLnBrk="0" hangingPunct="0">
              <a:defRPr/>
            </a:pPr>
            <a:endParaRPr lang="en-US" sz="2400" b="0">
              <a:cs typeface="+mn-cs"/>
            </a:endParaRPr>
          </a:p>
          <a:p>
            <a:pPr eaLnBrk="0" hangingPunct="0">
              <a:defRPr/>
            </a:pPr>
            <a:r>
              <a:rPr lang="ja-JP" altLang="en-US" sz="2400" b="0">
                <a:latin typeface="Arial"/>
                <a:cs typeface="+mn-cs"/>
              </a:rPr>
              <a:t>“</a:t>
            </a:r>
            <a:r>
              <a:rPr lang="en-US" sz="2400" b="0">
                <a:cs typeface="+mn-cs"/>
              </a:rPr>
              <a:t>DoD will strengthen its global disease reduction efforts through: centralized coordination; improved preventive health programs and epidemiological capabilities; and enhanced involvement with military treatment facilities and United States and overseas laboratories.</a:t>
            </a:r>
            <a:r>
              <a:rPr lang="ja-JP" altLang="en-US" sz="2400" b="0">
                <a:latin typeface="Arial"/>
                <a:cs typeface="+mn-cs"/>
              </a:rPr>
              <a:t>”</a:t>
            </a:r>
            <a:r>
              <a:rPr lang="en-US" sz="3000" b="0">
                <a:cs typeface="+mn-cs"/>
              </a:rPr>
              <a:t> </a:t>
            </a:r>
          </a:p>
        </p:txBody>
      </p:sp>
      <p:sp>
        <p:nvSpPr>
          <p:cNvPr id="23555" name="Rectangle 3"/>
          <p:cNvSpPr>
            <a:spLocks noChangeArrowheads="1"/>
          </p:cNvSpPr>
          <p:nvPr/>
        </p:nvSpPr>
        <p:spPr bwMode="auto">
          <a:xfrm>
            <a:off x="778933" y="106364"/>
            <a:ext cx="77724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defRPr/>
            </a:pPr>
            <a:r>
              <a:rPr lang="en-US" sz="3600" b="0">
                <a:solidFill>
                  <a:schemeClr val="accent2"/>
                </a:solidFill>
                <a:latin typeface="Times New Roman" charset="0"/>
                <a:cs typeface="+mn-cs"/>
              </a:rPr>
              <a:t>Presidential Decision Directive NSTC-7</a:t>
            </a:r>
          </a:p>
          <a:p>
            <a:pPr algn="ctr" eaLnBrk="0" hangingPunct="0">
              <a:defRPr/>
            </a:pPr>
            <a:r>
              <a:rPr lang="en-US" sz="3600" b="0">
                <a:solidFill>
                  <a:schemeClr val="accent2"/>
                </a:solidFill>
                <a:latin typeface="Times New Roman" charset="0"/>
                <a:cs typeface="+mn-cs"/>
              </a:rPr>
              <a:t>June 1996</a:t>
            </a:r>
          </a:p>
        </p:txBody>
      </p:sp>
    </p:spTree>
    <p:extLst>
      <p:ext uri="{BB962C8B-B14F-4D97-AF65-F5344CB8AC3E}">
        <p14:creationId xmlns:p14="http://schemas.microsoft.com/office/powerpoint/2010/main" val="1222467660"/>
      </p:ext>
    </p:extLst>
  </p:cSld>
  <p:clrMapOvr>
    <a:masterClrMapping/>
  </p:clrMapOvr>
  <p:transition xmlns:p14="http://schemas.microsoft.com/office/powerpoint/2010/mai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D Surveillance Pprogram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370" y="579579"/>
            <a:ext cx="8120090" cy="5824457"/>
          </a:xfrm>
          <a:prstGeom prst="rect">
            <a:avLst/>
          </a:prstGeom>
        </p:spPr>
      </p:pic>
    </p:spTree>
    <p:extLst>
      <p:ext uri="{BB962C8B-B14F-4D97-AF65-F5344CB8AC3E}">
        <p14:creationId xmlns:p14="http://schemas.microsoft.com/office/powerpoint/2010/main" val="22205010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812800" y="457200"/>
            <a:ext cx="7772400" cy="762000"/>
          </a:xfrm>
        </p:spPr>
        <p:txBody>
          <a:bodyPr/>
          <a:lstStyle/>
          <a:p>
            <a:pPr eaLnBrk="1" hangingPunct="1">
              <a:defRPr/>
            </a:pPr>
            <a:r>
              <a:rPr lang="en-US" smtClean="0">
                <a:solidFill>
                  <a:schemeClr val="accent2"/>
                </a:solidFill>
                <a:cs typeface="+mj-cs"/>
              </a:rPr>
              <a:t>USAID Surveillance Programs</a:t>
            </a:r>
          </a:p>
        </p:txBody>
      </p:sp>
      <p:sp>
        <p:nvSpPr>
          <p:cNvPr id="48131" name="Rectangle 3"/>
          <p:cNvSpPr>
            <a:spLocks noChangeArrowheads="1"/>
          </p:cNvSpPr>
          <p:nvPr/>
        </p:nvSpPr>
        <p:spPr bwMode="auto">
          <a:xfrm>
            <a:off x="1831622" y="1839913"/>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cs typeface="+mn-cs"/>
            </a:endParaRPr>
          </a:p>
        </p:txBody>
      </p:sp>
      <p:pic>
        <p:nvPicPr>
          <p:cNvPr id="21507" name="Picture 4" descr="map of the world with clickable regions of Latin America, Africa, Asia/Near East and Europe/Eurasia.  Clicking on a region takes you to a different location, where you can find links to individual countries within the reg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752601"/>
            <a:ext cx="7848600" cy="471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0130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81000" y="228600"/>
            <a:ext cx="8382000" cy="685800"/>
          </a:xfrm>
        </p:spPr>
        <p:txBody>
          <a:bodyPr>
            <a:normAutofit fontScale="90000"/>
          </a:bodyPr>
          <a:lstStyle/>
          <a:p>
            <a:pPr eaLnBrk="1" hangingPunct="1">
              <a:defRPr/>
            </a:pPr>
            <a:r>
              <a:rPr lang="en-US" sz="2400" b="1" smtClean="0">
                <a:solidFill>
                  <a:schemeClr val="accent2"/>
                </a:solidFill>
                <a:latin typeface="Arial" charset="0"/>
                <a:cs typeface="+mj-cs"/>
              </a:rPr>
              <a:t>The U.S.-Mexico Border Infectious Disease Surveillance Project: Establishing Bi-national Border Surveillance</a:t>
            </a:r>
            <a:endParaRPr lang="en-US" b="1" smtClean="0">
              <a:solidFill>
                <a:schemeClr val="accent2"/>
              </a:solidFill>
              <a:cs typeface="+mj-cs"/>
            </a:endParaRPr>
          </a:p>
        </p:txBody>
      </p:sp>
      <p:sp>
        <p:nvSpPr>
          <p:cNvPr id="50179" name="Rectangle 3"/>
          <p:cNvSpPr>
            <a:spLocks noGrp="1" noChangeArrowheads="1"/>
          </p:cNvSpPr>
          <p:nvPr>
            <p:ph type="body" idx="1"/>
          </p:nvPr>
        </p:nvSpPr>
        <p:spPr/>
        <p:txBody>
          <a:bodyPr/>
          <a:lstStyle/>
          <a:p>
            <a:pPr eaLnBrk="1" hangingPunct="1">
              <a:buFont typeface="Monotype Sorts" charset="0"/>
              <a:buNone/>
              <a:defRPr/>
            </a:pPr>
            <a:r>
              <a:rPr lang="en-US" smtClean="0">
                <a:cs typeface="+mn-cs"/>
              </a:rPr>
              <a:t> </a:t>
            </a:r>
          </a:p>
        </p:txBody>
      </p:sp>
      <p:pic>
        <p:nvPicPr>
          <p:cNvPr id="22531" name="Picture 4" descr="02-0047_2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085850"/>
            <a:ext cx="7696200" cy="577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1" name="Rectangle 5"/>
          <p:cNvSpPr>
            <a:spLocks noChangeArrowheads="1"/>
          </p:cNvSpPr>
          <p:nvPr/>
        </p:nvSpPr>
        <p:spPr bwMode="auto">
          <a:xfrm>
            <a:off x="1143000" y="762000"/>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cs typeface="+mn-cs"/>
            </a:endParaRPr>
          </a:p>
        </p:txBody>
      </p:sp>
    </p:spTree>
    <p:extLst>
      <p:ext uri="{BB962C8B-B14F-4D97-AF65-F5344CB8AC3E}">
        <p14:creationId xmlns:p14="http://schemas.microsoft.com/office/powerpoint/2010/main" val="1565887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0" y="1066800"/>
            <a:ext cx="91440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51203" name="Text Box 3"/>
          <p:cNvSpPr txBox="1">
            <a:spLocks noChangeArrowheads="1"/>
          </p:cNvSpPr>
          <p:nvPr/>
        </p:nvSpPr>
        <p:spPr bwMode="auto">
          <a:xfrm>
            <a:off x="2167467" y="5105400"/>
            <a:ext cx="494453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3200">
                <a:latin typeface="Times New Roman" charset="0"/>
                <a:cs typeface="+mn-cs"/>
              </a:rPr>
              <a:t>APEC – EINET</a:t>
            </a:r>
          </a:p>
          <a:p>
            <a:pPr algn="ctr">
              <a:defRPr/>
            </a:pPr>
            <a:r>
              <a:rPr lang="en-US" sz="3200">
                <a:latin typeface="Times New Roman" charset="0"/>
                <a:cs typeface="+mn-cs"/>
              </a:rPr>
              <a:t>Emerging Infections Network</a:t>
            </a:r>
          </a:p>
        </p:txBody>
      </p:sp>
    </p:spTree>
    <p:extLst>
      <p:ext uri="{BB962C8B-B14F-4D97-AF65-F5344CB8AC3E}">
        <p14:creationId xmlns:p14="http://schemas.microsoft.com/office/powerpoint/2010/main" val="23056983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Societal Response to Disease</a:t>
            </a:r>
            <a:endParaRPr lang="en-US" dirty="0"/>
          </a:p>
        </p:txBody>
      </p:sp>
      <p:sp>
        <p:nvSpPr>
          <p:cNvPr id="3" name="Content Placeholder 2"/>
          <p:cNvSpPr>
            <a:spLocks noGrp="1"/>
          </p:cNvSpPr>
          <p:nvPr>
            <p:ph idx="1"/>
          </p:nvPr>
        </p:nvSpPr>
        <p:spPr/>
        <p:txBody>
          <a:bodyPr/>
          <a:lstStyle/>
          <a:p>
            <a:r>
              <a:rPr lang="en-US" dirty="0" smtClean="0"/>
              <a:t>Fear</a:t>
            </a:r>
          </a:p>
          <a:p>
            <a:r>
              <a:rPr lang="en-US" dirty="0" smtClean="0"/>
              <a:t>Stigmatization</a:t>
            </a:r>
          </a:p>
          <a:p>
            <a:r>
              <a:rPr lang="en-US" dirty="0" smtClean="0"/>
              <a:t>Violence</a:t>
            </a:r>
          </a:p>
          <a:p>
            <a:r>
              <a:rPr lang="en-US" dirty="0" smtClean="0"/>
              <a:t>Quarantine</a:t>
            </a:r>
          </a:p>
          <a:p>
            <a:r>
              <a:rPr lang="en-US" dirty="0" smtClean="0"/>
              <a:t>Search for someone to blame  (someone or some group did something wrong)</a:t>
            </a:r>
          </a:p>
          <a:p>
            <a:r>
              <a:rPr lang="en-US" dirty="0" smtClean="0"/>
              <a:t>Retribution </a:t>
            </a:r>
          </a:p>
          <a:p>
            <a:endParaRPr lang="en-US" dirty="0"/>
          </a:p>
        </p:txBody>
      </p:sp>
    </p:spTree>
    <p:extLst>
      <p:ext uri="{BB962C8B-B14F-4D97-AF65-F5344CB8AC3E}">
        <p14:creationId xmlns:p14="http://schemas.microsoft.com/office/powerpoint/2010/main" val="9994128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Pharmaceutical Response to Disease</a:t>
            </a:r>
            <a:endParaRPr lang="en-US" dirty="0"/>
          </a:p>
        </p:txBody>
      </p:sp>
      <p:sp>
        <p:nvSpPr>
          <p:cNvPr id="3" name="Content Placeholder 2"/>
          <p:cNvSpPr>
            <a:spLocks noGrp="1"/>
          </p:cNvSpPr>
          <p:nvPr>
            <p:ph idx="1"/>
          </p:nvPr>
        </p:nvSpPr>
        <p:spPr>
          <a:xfrm>
            <a:off x="457200" y="1417638"/>
            <a:ext cx="8229600" cy="4708525"/>
          </a:xfrm>
        </p:spPr>
        <p:txBody>
          <a:bodyPr/>
          <a:lstStyle/>
          <a:p>
            <a:r>
              <a:rPr lang="en-US" dirty="0" smtClean="0"/>
              <a:t>Vaccination</a:t>
            </a:r>
          </a:p>
          <a:p>
            <a:r>
              <a:rPr lang="en-US" dirty="0" smtClean="0"/>
              <a:t>Antivirals/anti-</a:t>
            </a:r>
            <a:r>
              <a:rPr lang="en-US" dirty="0" err="1" smtClean="0"/>
              <a:t>bacterials</a:t>
            </a:r>
            <a:endParaRPr lang="en-US" dirty="0" smtClean="0"/>
          </a:p>
          <a:p>
            <a:r>
              <a:rPr lang="en-US" dirty="0" smtClean="0"/>
              <a:t>Biologics</a:t>
            </a:r>
          </a:p>
          <a:p>
            <a:r>
              <a:rPr lang="en-US" dirty="0" smtClean="0"/>
              <a:t>Supportive therapies (fluids, feeding, breathing, etc.)</a:t>
            </a:r>
            <a:endParaRPr lang="en-US" dirty="0"/>
          </a:p>
        </p:txBody>
      </p:sp>
    </p:spTree>
    <p:extLst>
      <p:ext uri="{BB962C8B-B14F-4D97-AF65-F5344CB8AC3E}">
        <p14:creationId xmlns:p14="http://schemas.microsoft.com/office/powerpoint/2010/main" val="14699791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Non-</a:t>
            </a:r>
            <a:r>
              <a:rPr lang="en-US" dirty="0"/>
              <a:t>P</a:t>
            </a:r>
            <a:r>
              <a:rPr lang="en-US" dirty="0" smtClean="0"/>
              <a:t>harmaceutical </a:t>
            </a:r>
            <a:br>
              <a:rPr lang="en-US" dirty="0" smtClean="0"/>
            </a:br>
            <a:r>
              <a:rPr lang="en-US" dirty="0" smtClean="0"/>
              <a:t>Community Responses</a:t>
            </a:r>
            <a:endParaRPr lang="en-US" dirty="0"/>
          </a:p>
        </p:txBody>
      </p:sp>
      <p:sp>
        <p:nvSpPr>
          <p:cNvPr id="3" name="Content Placeholder 2"/>
          <p:cNvSpPr>
            <a:spLocks noGrp="1"/>
          </p:cNvSpPr>
          <p:nvPr>
            <p:ph idx="1"/>
          </p:nvPr>
        </p:nvSpPr>
        <p:spPr/>
        <p:txBody>
          <a:bodyPr>
            <a:noAutofit/>
          </a:bodyPr>
          <a:lstStyle/>
          <a:p>
            <a:r>
              <a:rPr lang="en-US" sz="3600" dirty="0" smtClean="0"/>
              <a:t>Travel Restrictions (Advisories and Bans)</a:t>
            </a:r>
          </a:p>
          <a:p>
            <a:r>
              <a:rPr lang="en-US" sz="3600" dirty="0" smtClean="0"/>
              <a:t>Border Closure</a:t>
            </a:r>
          </a:p>
          <a:p>
            <a:r>
              <a:rPr lang="en-US" sz="3600" dirty="0" smtClean="0"/>
              <a:t>Mandatory Airport Screening and Testing</a:t>
            </a:r>
          </a:p>
          <a:p>
            <a:r>
              <a:rPr lang="en-US" sz="3600" dirty="0" smtClean="0"/>
              <a:t>Quarantine</a:t>
            </a:r>
          </a:p>
          <a:p>
            <a:r>
              <a:rPr lang="en-US" sz="3600" dirty="0"/>
              <a:t>S</a:t>
            </a:r>
            <a:r>
              <a:rPr lang="en-US" sz="3600" dirty="0" smtClean="0"/>
              <a:t>chool Closure </a:t>
            </a:r>
          </a:p>
          <a:p>
            <a:r>
              <a:rPr lang="en-US" sz="3600" dirty="0" smtClean="0"/>
              <a:t>Banning Large </a:t>
            </a:r>
            <a:r>
              <a:rPr lang="en-US" sz="3600" dirty="0"/>
              <a:t>G</a:t>
            </a:r>
            <a:r>
              <a:rPr lang="en-US" sz="3600" dirty="0" smtClean="0"/>
              <a:t>atherings </a:t>
            </a:r>
          </a:p>
          <a:p>
            <a:r>
              <a:rPr lang="en-US" sz="3600" dirty="0" smtClean="0"/>
              <a:t>Other Social </a:t>
            </a:r>
            <a:r>
              <a:rPr lang="en-US" sz="3600" dirty="0"/>
              <a:t>D</a:t>
            </a:r>
            <a:r>
              <a:rPr lang="en-US" sz="3600" dirty="0" smtClean="0"/>
              <a:t>istancing Measures  </a:t>
            </a:r>
            <a:endParaRPr lang="en-US" sz="3600" dirty="0"/>
          </a:p>
        </p:txBody>
      </p:sp>
    </p:spTree>
    <p:extLst>
      <p:ext uri="{BB962C8B-B14F-4D97-AF65-F5344CB8AC3E}">
        <p14:creationId xmlns:p14="http://schemas.microsoft.com/office/powerpoint/2010/main" val="26921245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Governmental Response to </a:t>
            </a:r>
            <a:br>
              <a:rPr lang="en-US" dirty="0" smtClean="0"/>
            </a:br>
            <a:r>
              <a:rPr lang="en-US" dirty="0" smtClean="0"/>
              <a:t>Infectious Disease</a:t>
            </a:r>
            <a:endParaRPr lang="en-US" dirty="0"/>
          </a:p>
        </p:txBody>
      </p:sp>
      <p:sp>
        <p:nvSpPr>
          <p:cNvPr id="3" name="Content Placeholder 2"/>
          <p:cNvSpPr>
            <a:spLocks noGrp="1"/>
          </p:cNvSpPr>
          <p:nvPr>
            <p:ph idx="1"/>
          </p:nvPr>
        </p:nvSpPr>
        <p:spPr/>
        <p:txBody>
          <a:bodyPr>
            <a:normAutofit/>
          </a:bodyPr>
          <a:lstStyle/>
          <a:p>
            <a:r>
              <a:rPr lang="en-US" sz="3600" dirty="0" smtClean="0"/>
              <a:t>Imposing of social distancing measures</a:t>
            </a:r>
          </a:p>
          <a:p>
            <a:r>
              <a:rPr lang="en-US" sz="3600" dirty="0" smtClean="0"/>
              <a:t>Quarantine</a:t>
            </a:r>
          </a:p>
          <a:p>
            <a:r>
              <a:rPr lang="en-US" sz="3600" dirty="0" smtClean="0"/>
              <a:t>School Closure</a:t>
            </a:r>
          </a:p>
          <a:p>
            <a:r>
              <a:rPr lang="en-US" sz="3600" dirty="0" smtClean="0"/>
              <a:t>Ban on Large Gatherings (sports, concerts, conventions, malls, etc.)</a:t>
            </a:r>
            <a:endParaRPr lang="en-US" sz="3600" dirty="0"/>
          </a:p>
        </p:txBody>
      </p:sp>
    </p:spTree>
    <p:extLst>
      <p:ext uri="{BB962C8B-B14F-4D97-AF65-F5344CB8AC3E}">
        <p14:creationId xmlns:p14="http://schemas.microsoft.com/office/powerpoint/2010/main" val="26759700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International Response to </a:t>
            </a:r>
            <a:br>
              <a:rPr lang="en-US" dirty="0" smtClean="0"/>
            </a:br>
            <a:r>
              <a:rPr lang="en-US" dirty="0" smtClean="0"/>
              <a:t>Infectious Disease</a:t>
            </a:r>
            <a:endParaRPr lang="en-US" dirty="0"/>
          </a:p>
        </p:txBody>
      </p:sp>
      <p:sp>
        <p:nvSpPr>
          <p:cNvPr id="3" name="Content Placeholder 2"/>
          <p:cNvSpPr>
            <a:spLocks noGrp="1"/>
          </p:cNvSpPr>
          <p:nvPr>
            <p:ph idx="1"/>
          </p:nvPr>
        </p:nvSpPr>
        <p:spPr/>
        <p:txBody>
          <a:bodyPr>
            <a:noAutofit/>
          </a:bodyPr>
          <a:lstStyle/>
          <a:p>
            <a:r>
              <a:rPr lang="en-US" sz="3600" dirty="0" smtClean="0"/>
              <a:t>Implementation of intergovernmental agreements concerning movement of citizens</a:t>
            </a:r>
          </a:p>
          <a:p>
            <a:r>
              <a:rPr lang="en-US" sz="3600" dirty="0" smtClean="0"/>
              <a:t>Imposition of border screening </a:t>
            </a:r>
          </a:p>
          <a:p>
            <a:r>
              <a:rPr lang="en-US" sz="3600" dirty="0" smtClean="0"/>
              <a:t>Issuance of travel advisories</a:t>
            </a:r>
          </a:p>
          <a:p>
            <a:r>
              <a:rPr lang="en-US" sz="3600" dirty="0" smtClean="0"/>
              <a:t>Activation of international aid agreements concerning pharmaceutical interventions.  </a:t>
            </a:r>
          </a:p>
          <a:p>
            <a:endParaRPr lang="en-US" sz="3600" dirty="0"/>
          </a:p>
        </p:txBody>
      </p:sp>
    </p:spTree>
    <p:extLst>
      <p:ext uri="{BB962C8B-B14F-4D97-AF65-F5344CB8AC3E}">
        <p14:creationId xmlns:p14="http://schemas.microsoft.com/office/powerpoint/2010/main" val="25003571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125" y="2016125"/>
            <a:ext cx="8229600" cy="3048000"/>
          </a:xfrm>
        </p:spPr>
        <p:txBody>
          <a:bodyPr>
            <a:normAutofit fontScale="90000"/>
          </a:bodyPr>
          <a:lstStyle/>
          <a:p>
            <a:r>
              <a:rPr lang="en-US" dirty="0" smtClean="0"/>
              <a:t>Are Our Medical Systems Prepared for Large Numbers of </a:t>
            </a:r>
            <a:br>
              <a:rPr lang="en-US" dirty="0" smtClean="0"/>
            </a:br>
            <a:r>
              <a:rPr lang="en-US" dirty="0" smtClean="0"/>
              <a:t>Infectious Residents??</a:t>
            </a:r>
            <a:br>
              <a:rPr lang="en-US" dirty="0" smtClean="0"/>
            </a:br>
            <a:r>
              <a:rPr lang="en-US" dirty="0" smtClean="0"/>
              <a:t/>
            </a:r>
            <a:br>
              <a:rPr lang="en-US" dirty="0" smtClean="0"/>
            </a:br>
            <a:r>
              <a:rPr lang="en-US" dirty="0"/>
              <a:t/>
            </a:r>
            <a:br>
              <a:rPr lang="en-US" dirty="0"/>
            </a:br>
            <a:r>
              <a:rPr lang="en-US" dirty="0" smtClean="0"/>
              <a:t>Are They Prepared to Implement Disaster Triage Procedures Involving Limited Supplies and Pharmaceuticals?</a:t>
            </a:r>
            <a:endParaRPr lang="en-US" dirty="0"/>
          </a:p>
        </p:txBody>
      </p:sp>
    </p:spTree>
    <p:extLst>
      <p:ext uri="{BB962C8B-B14F-4D97-AF65-F5344CB8AC3E}">
        <p14:creationId xmlns:p14="http://schemas.microsoft.com/office/powerpoint/2010/main" val="23364219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424487"/>
          </a:xfrm>
        </p:spPr>
        <p:txBody>
          <a:bodyPr>
            <a:normAutofit/>
          </a:bodyPr>
          <a:lstStyle/>
          <a:p>
            <a:r>
              <a:rPr lang="en-US" dirty="0" smtClean="0"/>
              <a:t>Has Our Readiness for Pandemic Disease Improved?</a:t>
            </a:r>
            <a:br>
              <a:rPr lang="en-US" dirty="0" smtClean="0"/>
            </a:br>
            <a:r>
              <a:rPr lang="en-US" dirty="0"/>
              <a:t/>
            </a:r>
            <a:br>
              <a:rPr lang="en-US" dirty="0"/>
            </a:br>
            <a:r>
              <a:rPr lang="en-US" dirty="0" smtClean="0"/>
              <a:t>Is the Public Better Informed??</a:t>
            </a:r>
            <a:r>
              <a:rPr lang="en-US" dirty="0"/>
              <a:t/>
            </a:r>
            <a:br>
              <a:rPr lang="en-US" dirty="0"/>
            </a:br>
            <a:r>
              <a:rPr lang="en-US" dirty="0" smtClean="0"/>
              <a:t/>
            </a:r>
            <a:br>
              <a:rPr lang="en-US" dirty="0" smtClean="0"/>
            </a:br>
            <a:r>
              <a:rPr lang="en-US" dirty="0" smtClean="0"/>
              <a:t>Are our Communication Systems Tested and Messages Prepared? </a:t>
            </a:r>
            <a:endParaRPr lang="en-US" dirty="0"/>
          </a:p>
        </p:txBody>
      </p:sp>
    </p:spTree>
    <p:extLst>
      <p:ext uri="{BB962C8B-B14F-4D97-AF65-F5344CB8AC3E}">
        <p14:creationId xmlns:p14="http://schemas.microsoft.com/office/powerpoint/2010/main" val="12147443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6041"/>
          </a:xfrm>
        </p:spPr>
        <p:txBody>
          <a:bodyPr>
            <a:noAutofit/>
          </a:bodyPr>
          <a:lstStyle/>
          <a:p>
            <a:r>
              <a:rPr lang="en-US" sz="5400" b="1" dirty="0" smtClean="0"/>
              <a:t>Conclusions</a:t>
            </a:r>
            <a:endParaRPr lang="en-US" sz="5400" b="1" dirty="0"/>
          </a:p>
        </p:txBody>
      </p:sp>
      <p:sp>
        <p:nvSpPr>
          <p:cNvPr id="3" name="Content Placeholder 2"/>
          <p:cNvSpPr>
            <a:spLocks noGrp="1"/>
          </p:cNvSpPr>
          <p:nvPr>
            <p:ph idx="1"/>
          </p:nvPr>
        </p:nvSpPr>
        <p:spPr>
          <a:xfrm>
            <a:off x="457200" y="1409000"/>
            <a:ext cx="8229600" cy="4818430"/>
          </a:xfrm>
        </p:spPr>
        <p:txBody>
          <a:bodyPr>
            <a:noAutofit/>
          </a:bodyPr>
          <a:lstStyle/>
          <a:p>
            <a:pPr marL="514350" indent="-514350">
              <a:buFont typeface="+mj-lt"/>
              <a:buAutoNum type="arabicPeriod"/>
            </a:pPr>
            <a:r>
              <a:rPr lang="en-US" sz="3400" dirty="0" smtClean="0"/>
              <a:t>Each nation must strengthen their own procedures for surveillance an containment measures.</a:t>
            </a:r>
          </a:p>
          <a:p>
            <a:pPr marL="514350" indent="-514350">
              <a:buFont typeface="+mj-lt"/>
              <a:buAutoNum type="arabicPeriod"/>
            </a:pPr>
            <a:r>
              <a:rPr lang="en-US" sz="3400" dirty="0" smtClean="0"/>
              <a:t>He WHO Global Influenza Preparedness Plan should be used as a guide to further create relationships necessary to share vital information rapidly concerning disease occurrence, spread and containment.</a:t>
            </a:r>
            <a:endParaRPr lang="en-US" sz="3400" dirty="0"/>
          </a:p>
        </p:txBody>
      </p:sp>
    </p:spTree>
    <p:extLst>
      <p:ext uri="{BB962C8B-B14F-4D97-AF65-F5344CB8AC3E}">
        <p14:creationId xmlns:p14="http://schemas.microsoft.com/office/powerpoint/2010/main" val="34483487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87062"/>
            <a:ext cx="8229600" cy="6123058"/>
          </a:xfrm>
        </p:spPr>
        <p:txBody>
          <a:bodyPr>
            <a:normAutofit/>
          </a:bodyPr>
          <a:lstStyle/>
          <a:p>
            <a:r>
              <a:rPr lang="en-US" dirty="0" smtClean="0"/>
              <a:t>Develop and refine all communications mechanisms to citizens to assure proportional response by those at risk.</a:t>
            </a:r>
          </a:p>
          <a:p>
            <a:r>
              <a:rPr lang="en-US" dirty="0" smtClean="0"/>
              <a:t>All nations should be made aware of the effect that containment measures would have on not only their citizens, but the citizens of other nations.</a:t>
            </a:r>
          </a:p>
          <a:p>
            <a:r>
              <a:rPr lang="en-US" dirty="0" smtClean="0"/>
              <a:t>Carefully consider the value and effect of travel restrictions and quarantine measures, and make any actions evidence-based and in consultation with other nations.   </a:t>
            </a:r>
            <a:endParaRPr lang="en-US" dirty="0"/>
          </a:p>
        </p:txBody>
      </p:sp>
    </p:spTree>
    <p:extLst>
      <p:ext uri="{BB962C8B-B14F-4D97-AF65-F5344CB8AC3E}">
        <p14:creationId xmlns:p14="http://schemas.microsoft.com/office/powerpoint/2010/main" val="12877973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6600" dirty="0" smtClean="0"/>
              <a:t>Thank You for your Kind Attention!</a:t>
            </a:r>
            <a:endParaRPr lang="en-US" sz="6600" dirty="0"/>
          </a:p>
        </p:txBody>
      </p:sp>
    </p:spTree>
    <p:extLst>
      <p:ext uri="{BB962C8B-B14F-4D97-AF65-F5344CB8AC3E}">
        <p14:creationId xmlns:p14="http://schemas.microsoft.com/office/powerpoint/2010/main" val="28298902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5639</TotalTime>
  <Words>2081</Words>
  <Application>Microsoft Macintosh PowerPoint</Application>
  <PresentationFormat>On-screen Show (4:3)</PresentationFormat>
  <Paragraphs>332</Paragraphs>
  <Slides>69</Slides>
  <Notes>5</Notes>
  <HiddenSlides>0</HiddenSlides>
  <MMClips>2</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69</vt:i4>
      </vt:variant>
    </vt:vector>
  </HeadingPairs>
  <TitlesOfParts>
    <vt:vector size="71" baseType="lpstr">
      <vt:lpstr>Office Theme</vt:lpstr>
      <vt:lpstr>Chart</vt:lpstr>
      <vt:lpstr>PowerPoint Presentation</vt:lpstr>
      <vt:lpstr>Topics to be Covered</vt:lpstr>
      <vt:lpstr>Lest We Forget Global Realities The Infectious Disease Killing Fields</vt:lpstr>
      <vt:lpstr>Biologic Disasters</vt:lpstr>
      <vt:lpstr>PowerPoint Presentation</vt:lpstr>
      <vt:lpstr>PowerPoint Presentation</vt:lpstr>
      <vt:lpstr>PowerPoint Presentation</vt:lpstr>
      <vt:lpstr>PowerPoint Presentation</vt:lpstr>
      <vt:lpstr>Re-Emerging Diseases</vt:lpstr>
      <vt:lpstr>PowerPoint Presentation</vt:lpstr>
      <vt:lpstr>Convergence of Factors</vt:lpstr>
      <vt:lpstr>PowerPoint Presentation</vt:lpstr>
      <vt:lpstr>PowerPoint Presentation</vt:lpstr>
      <vt:lpstr>Early “Causes” of Outbreaks</vt:lpstr>
      <vt:lpstr>PowerPoint Presentation</vt:lpstr>
      <vt:lpstr>PowerPoint Presentation</vt:lpstr>
      <vt:lpstr>Unique Characteristics of  Pandemic Disease</vt:lpstr>
      <vt:lpstr>PowerPoint Presentation</vt:lpstr>
      <vt:lpstr>PowerPoint Presentation</vt:lpstr>
      <vt:lpstr>PowerPoint Presentation</vt:lpstr>
      <vt:lpstr>Influenza Statistics</vt:lpstr>
      <vt:lpstr>Influenza There was a little girl and her name was “enza, she opened a window, and in flu enza</vt:lpstr>
      <vt:lpstr>PowerPoint Presentation</vt:lpstr>
      <vt:lpstr>PowerPoint Presentation</vt:lpstr>
      <vt:lpstr>PowerPoint Presentation</vt:lpstr>
      <vt:lpstr>PowerPoint Presentation</vt:lpstr>
      <vt:lpstr>Monkeypox Clinical Features</vt:lpstr>
      <vt:lpstr>PowerPoint Presentation</vt:lpstr>
      <vt:lpstr>PowerPoint Presentation</vt:lpstr>
      <vt:lpstr>PowerPoint Presentation</vt:lpstr>
      <vt:lpstr>Epidemic Curve: Monkeypox Cases  By Known Date of Illness Onset Illinois, Indiana, Kansas, Missouri, Ohio, Wisconsin May 15 - June 20, 2003</vt:lpstr>
      <vt:lpstr>PowerPoint Presentation</vt:lpstr>
      <vt:lpstr>Monkeypox Virus</vt:lpstr>
      <vt:lpstr>Control Measures</vt:lpstr>
      <vt:lpstr>PowerPoint Presentation</vt:lpstr>
      <vt:lpstr>PowerPoint Presentation</vt:lpstr>
      <vt:lpstr>PowerPoint Presentation</vt:lpstr>
      <vt:lpstr>Initial signs of a worldwide outbreak</vt:lpstr>
      <vt:lpstr>PowerPoint Presentation</vt:lpstr>
      <vt:lpstr>PowerPoint Presentation</vt:lpstr>
      <vt:lpstr>PowerPoint Presentation</vt:lpstr>
      <vt:lpstr>PowerPoint Presentation</vt:lpstr>
      <vt:lpstr>PowerPoint Presentation</vt:lpstr>
      <vt:lpstr>HEMORRHAGIC FEVERS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SURVEILLANCE MECHANISMS</vt:lpstr>
      <vt:lpstr>PowerPoint Presentation</vt:lpstr>
      <vt:lpstr>Existing Surveillance Systems</vt:lpstr>
      <vt:lpstr>PowerPoint Presentation</vt:lpstr>
      <vt:lpstr>PowerPoint Presentation</vt:lpstr>
      <vt:lpstr>USAID Surveillance Programs</vt:lpstr>
      <vt:lpstr>The U.S.-Mexico Border Infectious Disease Surveillance Project: Establishing Bi-national Border Surveillance</vt:lpstr>
      <vt:lpstr>PowerPoint Presentation</vt:lpstr>
      <vt:lpstr>Societal Response to Disease</vt:lpstr>
      <vt:lpstr>Pharmaceutical Response to Disease</vt:lpstr>
      <vt:lpstr>Non-Pharmaceutical  Community Responses</vt:lpstr>
      <vt:lpstr>Governmental Response to  Infectious Disease</vt:lpstr>
      <vt:lpstr>International Response to  Infectious Disease</vt:lpstr>
      <vt:lpstr>Are Our Medical Systems Prepared for Large Numbers of  Infectious Residents??   Are They Prepared to Implement Disaster Triage Procedures Involving Limited Supplies and Pharmaceuticals?</vt:lpstr>
      <vt:lpstr>Has Our Readiness for Pandemic Disease Improved?  Is the Public Better Informed??  Are our Communication Systems Tested and Messages Prepared? </vt:lpstr>
      <vt:lpstr>Conclusions</vt:lpstr>
      <vt:lpstr>PowerPoint Presentation</vt:lpstr>
      <vt:lpstr>PowerPoint Presentation</vt:lpstr>
    </vt:vector>
  </TitlesOfParts>
  <Company>SXU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Hagen</dc:creator>
  <cp:lastModifiedBy>James Hagen</cp:lastModifiedBy>
  <cp:revision>40</cp:revision>
  <cp:lastPrinted>2015-06-19T17:47:55Z</cp:lastPrinted>
  <dcterms:created xsi:type="dcterms:W3CDTF">2015-06-18T15:11:21Z</dcterms:created>
  <dcterms:modified xsi:type="dcterms:W3CDTF">2015-06-23T06:01:32Z</dcterms:modified>
</cp:coreProperties>
</file>