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77" r:id="rId3"/>
    <p:sldId id="278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285" r:id="rId14"/>
    <p:sldId id="319" r:id="rId15"/>
    <p:sldId id="315" r:id="rId16"/>
    <p:sldId id="316" r:id="rId17"/>
    <p:sldId id="322" r:id="rId18"/>
    <p:sldId id="318" r:id="rId19"/>
    <p:sldId id="321" r:id="rId20"/>
    <p:sldId id="324" r:id="rId21"/>
    <p:sldId id="320" r:id="rId22"/>
    <p:sldId id="301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365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92601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28DBFF-CD0A-914E-971A-2A4F8693CC61}" type="datetimeFigureOut">
              <a:rPr lang="en-US" smtClean="0"/>
              <a:t>6/17/2015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5F23C2-BD04-E746-B360-178CB1606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824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9F30C36E-F9DF-9A47-8FD5-35DF7D7DD5FD}" type="slidenum">
              <a:rPr lang="en-US" sz="1200"/>
              <a:pPr eaLnBrk="1" hangingPunct="1"/>
              <a:t>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300828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739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505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645DF31C-6A71-C448-9927-F23E5671CAA8}" type="slidenum">
              <a:rPr lang="en-US" sz="1200"/>
              <a:pPr eaLnBrk="1" hangingPunct="1"/>
              <a:t>22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542746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148263" y="2924175"/>
            <a:ext cx="3887787" cy="647700"/>
          </a:xfrm>
          <a:effectLst>
            <a:outerShdw blurRad="63500" dist="17961" dir="2700000" algn="ctr" rotWithShape="0">
              <a:schemeClr val="bg2">
                <a:alpha val="74998"/>
              </a:schemeClr>
            </a:outerShdw>
          </a:effectLst>
        </p:spPr>
        <p:txBody>
          <a:bodyPr/>
          <a:lstStyle>
            <a:lvl1pPr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ru-RU" noProof="0" smtClean="0"/>
          </a:p>
        </p:txBody>
      </p:sp>
      <p:sp>
        <p:nvSpPr>
          <p:cNvPr id="2693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148263" y="3594100"/>
            <a:ext cx="3887787" cy="338138"/>
          </a:xfrm>
          <a:effectLst>
            <a:outerShdw blurRad="63500" dist="17961" dir="2700000" algn="ctr" rotWithShape="0">
              <a:schemeClr val="bg2">
                <a:alpha val="74998"/>
              </a:schemeClr>
            </a:outerShdw>
          </a:effectLst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ru-RU" noProof="0" smtClean="0"/>
          </a:p>
        </p:txBody>
      </p:sp>
    </p:spTree>
    <p:extLst>
      <p:ext uri="{BB962C8B-B14F-4D97-AF65-F5344CB8AC3E}">
        <p14:creationId xmlns:p14="http://schemas.microsoft.com/office/powerpoint/2010/main" val="4180816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137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9625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63713" y="981075"/>
            <a:ext cx="3055937" cy="5113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2050" y="981075"/>
            <a:ext cx="3055938" cy="5113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122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088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539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2490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3118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0759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16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6688" y="333375"/>
            <a:ext cx="1582737" cy="57610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63713" y="333375"/>
            <a:ext cx="4600575" cy="57610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302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763713" y="333375"/>
            <a:ext cx="6335712" cy="57610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184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63713" y="333375"/>
            <a:ext cx="6335712" cy="50800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bg1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63713" y="981075"/>
            <a:ext cx="6264275" cy="5113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2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2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cwtaylor1@gmail.co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24525" y="2492896"/>
            <a:ext cx="3240088" cy="1132954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b="0" dirty="0" smtClean="0">
                <a:cs typeface="+mj-cs"/>
              </a:rPr>
              <a:t>The Problem of Bugs, Barriers and Borders</a:t>
            </a:r>
            <a:endParaRPr lang="uk-UA" sz="2400" b="0" dirty="0" smtClean="0">
              <a:cs typeface="+mj-cs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 </a:t>
            </a:r>
            <a:r>
              <a:rPr lang="en-US" dirty="0" smtClean="0"/>
              <a:t>          Carl Taylor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An Unseen Enemy</a:t>
            </a:r>
          </a:p>
        </p:txBody>
      </p:sp>
      <p:pic>
        <p:nvPicPr>
          <p:cNvPr id="16386" name="Content Placeholder 4" descr="Screen Shot 2014-04-20 at 8.55.46 AM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325" r="-11325"/>
          <a:stretch>
            <a:fillRect/>
          </a:stretch>
        </p:blipFill>
        <p:spPr>
          <a:xfrm>
            <a:off x="1763713" y="981075"/>
            <a:ext cx="6264275" cy="482418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 From An Uncertain Source </a:t>
            </a:r>
          </a:p>
        </p:txBody>
      </p:sp>
      <p:pic>
        <p:nvPicPr>
          <p:cNvPr id="18434" name="Content Placeholder 4" descr="Screen Shot 2014-04-19 at 8.39.07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06" b="12306"/>
          <a:stretch>
            <a:fillRect/>
          </a:stretch>
        </p:blipFill>
        <p:spPr>
          <a:xfrm>
            <a:off x="4355976" y="3501008"/>
            <a:ext cx="4788024" cy="2376264"/>
          </a:xfrm>
        </p:spPr>
      </p:pic>
      <p:pic>
        <p:nvPicPr>
          <p:cNvPr id="18435" name="Picture 5" descr="Screen Shot 2014-04-19 at 8.47.49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268760"/>
            <a:ext cx="4692377" cy="2232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Screen Shot 2015-06-17 at 6.36.03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268760"/>
            <a:ext cx="4104456" cy="4680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Developing The Capability To </a:t>
            </a:r>
            <a:r>
              <a:rPr lang="en-US" dirty="0" smtClean="0">
                <a:latin typeface="Calibri" charset="0"/>
              </a:rPr>
              <a:t>Spillover?</a:t>
            </a:r>
            <a:endParaRPr lang="en-US" dirty="0">
              <a:latin typeface="Calibri" charset="0"/>
            </a:endParaRPr>
          </a:p>
        </p:txBody>
      </p:sp>
      <p:pic>
        <p:nvPicPr>
          <p:cNvPr id="19458" name="Content Placeholder 3" descr="Screen Shot 2014-04-20 at 8.57.12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77" b="13377"/>
          <a:stretch>
            <a:fillRect/>
          </a:stretch>
        </p:blipFill>
        <p:spPr>
          <a:xfrm>
            <a:off x="5638800" y="1676400"/>
            <a:ext cx="3505200" cy="4128864"/>
          </a:xfrm>
        </p:spPr>
      </p:pic>
      <p:sp>
        <p:nvSpPr>
          <p:cNvPr id="19459" name="TextBox 1"/>
          <p:cNvSpPr txBox="1">
            <a:spLocks noChangeArrowheads="1"/>
          </p:cNvSpPr>
          <p:nvPr/>
        </p:nvSpPr>
        <p:spPr bwMode="auto">
          <a:xfrm>
            <a:off x="1219200" y="2133600"/>
            <a:ext cx="4114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dirty="0"/>
              <a:t>We Conclude MERS is a </a:t>
            </a:r>
            <a:r>
              <a:rPr lang="en-US" dirty="0" smtClean="0"/>
              <a:t>Slowly</a:t>
            </a:r>
            <a:endParaRPr lang="en-US" dirty="0"/>
          </a:p>
          <a:p>
            <a:pPr eaLnBrk="1" hangingPunct="1"/>
            <a:r>
              <a:rPr lang="en-US" dirty="0"/>
              <a:t>Growing Epidemic at or Near</a:t>
            </a:r>
          </a:p>
          <a:p>
            <a:pPr eaLnBrk="1" hangingPunct="1"/>
            <a:r>
              <a:rPr lang="en-US" dirty="0"/>
              <a:t>Human to Human Transmission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</a:rPr>
              <a:t>With Seven Certainties</a:t>
            </a: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Calibri" charset="0"/>
              </a:rPr>
              <a:t>First-Disease Spread (unlike storms or other natural disasters) is unpredictable</a:t>
            </a:r>
          </a:p>
        </p:txBody>
      </p:sp>
      <p:pic>
        <p:nvPicPr>
          <p:cNvPr id="2" name="Picture 1" descr="Screen Shot 2015-06-17 at 6.41.0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2348880"/>
            <a:ext cx="8572500" cy="3988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</a:rPr>
              <a:t>Second: </a:t>
            </a:r>
            <a:r>
              <a:rPr lang="en-US" dirty="0">
                <a:latin typeface="Calibri" charset="0"/>
              </a:rPr>
              <a:t>The Most Devastating Impact May Be Financial</a:t>
            </a:r>
          </a:p>
        </p:txBody>
      </p:sp>
      <p:pic>
        <p:nvPicPr>
          <p:cNvPr id="21506" name="Content Placeholder 3" descr="Screen Shot 2014-04-19 at 8.21.34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703" b="-770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</a:rPr>
              <a:t>Third: </a:t>
            </a:r>
            <a:r>
              <a:rPr lang="en-US" dirty="0">
                <a:latin typeface="Calibri" charset="0"/>
              </a:rPr>
              <a:t>A Virus Is More Nimble Than Your Disaster Plan</a:t>
            </a:r>
          </a:p>
        </p:txBody>
      </p:sp>
      <p:pic>
        <p:nvPicPr>
          <p:cNvPr id="22530" name="Content Placeholder 3" descr="Screen Shot 2014-04-20 at 9.29.22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463" r="-33463"/>
          <a:stretch>
            <a:fillRect/>
          </a:stretch>
        </p:blipFill>
        <p:spPr>
          <a:xfrm>
            <a:off x="1763713" y="1124743"/>
            <a:ext cx="6264275" cy="48245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</a:rPr>
              <a:t>Fourth: </a:t>
            </a:r>
            <a:r>
              <a:rPr lang="en-US" dirty="0">
                <a:latin typeface="Calibri" charset="0"/>
              </a:rPr>
              <a:t>If This Is Your Only Battleground You Have Lost</a:t>
            </a:r>
          </a:p>
        </p:txBody>
      </p:sp>
      <p:pic>
        <p:nvPicPr>
          <p:cNvPr id="13" name="Content Placeholder 12" descr="Screen Shot 2015-06-17 at 6.31.56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539" b="-24539"/>
          <a:stretch>
            <a:fillRect/>
          </a:stretch>
        </p:blipFill>
        <p:spPr>
          <a:xfrm>
            <a:off x="755576" y="332656"/>
            <a:ext cx="8208911" cy="652534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</a:rPr>
              <a:t>Fifth: The </a:t>
            </a:r>
            <a:r>
              <a:rPr lang="en-US" dirty="0">
                <a:latin typeface="Calibri" charset="0"/>
              </a:rPr>
              <a:t>Experts Will Be Wrong (often)</a:t>
            </a:r>
          </a:p>
        </p:txBody>
      </p:sp>
      <p:pic>
        <p:nvPicPr>
          <p:cNvPr id="24578" name="Content Placeholder 3" descr="Screen Shot 2014-04-20 at 9.36.31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9974" b="-6997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1782762"/>
          </a:xfrm>
        </p:spPr>
        <p:txBody>
          <a:bodyPr/>
          <a:lstStyle/>
          <a:p>
            <a:r>
              <a:rPr lang="en-US" dirty="0" smtClean="0">
                <a:latin typeface="Calibri" charset="0"/>
              </a:rPr>
              <a:t>Sixth: </a:t>
            </a:r>
            <a:r>
              <a:rPr lang="en-US" dirty="0">
                <a:latin typeface="Calibri" charset="0"/>
              </a:rPr>
              <a:t>Your Advice Will Have To Sound Certain When The Facts And Science Are Not</a:t>
            </a:r>
          </a:p>
        </p:txBody>
      </p:sp>
      <p:pic>
        <p:nvPicPr>
          <p:cNvPr id="25602" name="Content Placeholder 3" descr="Screen Shot 2014-04-28 at 7.17.11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714" r="-9714"/>
          <a:stretch>
            <a:fillRect/>
          </a:stretch>
        </p:blipFill>
        <p:spPr>
          <a:xfrm>
            <a:off x="457200" y="2362201"/>
            <a:ext cx="8229600" cy="351507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</a:rPr>
              <a:t>Seventh: </a:t>
            </a:r>
            <a:r>
              <a:rPr lang="en-US" dirty="0">
                <a:latin typeface="Calibri" charset="0"/>
              </a:rPr>
              <a:t>In The Absence of Advice Your Community Will React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762000" y="1828800"/>
            <a:ext cx="8229600" cy="4525963"/>
          </a:xfrm>
        </p:spPr>
        <p:txBody>
          <a:bodyPr/>
          <a:lstStyle/>
          <a:p>
            <a:r>
              <a:rPr lang="en-US" b="1" dirty="0">
                <a:latin typeface="Calibri" charset="0"/>
              </a:rPr>
              <a:t>Travel and Tourism threat: Killer </a:t>
            </a:r>
            <a:r>
              <a:rPr lang="en-US" b="1" dirty="0" smtClean="0">
                <a:latin typeface="Calibri" charset="0"/>
              </a:rPr>
              <a:t>virus </a:t>
            </a:r>
            <a:r>
              <a:rPr lang="en-US" b="1" dirty="0">
                <a:latin typeface="Calibri" charset="0"/>
              </a:rPr>
              <a:t>is spreading</a:t>
            </a:r>
          </a:p>
          <a:p>
            <a:endParaRPr lang="en-US" dirty="0">
              <a:latin typeface="Calibri" charset="0"/>
            </a:endParaRPr>
          </a:p>
        </p:txBody>
      </p:sp>
      <p:pic>
        <p:nvPicPr>
          <p:cNvPr id="2" name="Picture 1" descr="Screen Shot 2015-06-16 at 2.16.5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420888"/>
            <a:ext cx="6624736" cy="35283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</a:rPr>
              <a:t>Crisis </a:t>
            </a:r>
            <a:r>
              <a:rPr lang="en-US" dirty="0">
                <a:latin typeface="Calibri" charset="0"/>
              </a:rPr>
              <a:t>Risk Management Is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>
                <a:latin typeface="Calibri" charset="0"/>
              </a:rPr>
              <a:t> A commitment to a process to make the best decision in a highly uncertain environment</a:t>
            </a:r>
          </a:p>
        </p:txBody>
      </p:sp>
      <p:pic>
        <p:nvPicPr>
          <p:cNvPr id="27651" name="Content Placeholder 3" descr="Screen Shot 2014-04-28 at 7.44.1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89" b="5589"/>
          <a:stretch>
            <a:fillRect/>
          </a:stretch>
        </p:blipFill>
        <p:spPr bwMode="auto">
          <a:xfrm>
            <a:off x="762000" y="2514601"/>
            <a:ext cx="7848600" cy="3434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orbel" charset="0"/>
              </a:rPr>
              <a:t>Dealing With </a:t>
            </a:r>
            <a:r>
              <a:rPr lang="en-US" dirty="0" smtClean="0">
                <a:latin typeface="Corbel" charset="0"/>
              </a:rPr>
              <a:t>Outbreaks and Preparedness</a:t>
            </a:r>
            <a:endParaRPr lang="en-US" dirty="0">
              <a:latin typeface="Corbel" charset="0"/>
            </a:endParaRPr>
          </a:p>
        </p:txBody>
      </p:sp>
      <p:sp>
        <p:nvSpPr>
          <p:cNvPr id="24578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95400"/>
            <a:ext cx="6248400" cy="51054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Corbel" charset="0"/>
                <a:cs typeface="ＭＳ Ｐゴシック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>
              <a:latin typeface="Corbel" charset="0"/>
              <a:cs typeface="ＭＳ Ｐゴシック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>
              <a:latin typeface="Corbel" charset="0"/>
              <a:cs typeface="ＭＳ Ｐゴシック" charset="0"/>
            </a:endParaRPr>
          </a:p>
          <a:p>
            <a:pPr lvl="1" eaLnBrk="1" fontAlgn="auto" hangingPunct="1">
              <a:spcAft>
                <a:spcPts val="0"/>
              </a:spcAft>
              <a:buFont typeface="Wingdings" charset="0"/>
              <a:buNone/>
              <a:defRPr/>
            </a:pPr>
            <a:endParaRPr lang="en-US" dirty="0">
              <a:latin typeface="Corbel" charset="0"/>
              <a:ea typeface="ＭＳ Ｐゴシック" charset="0"/>
              <a:cs typeface="+mn-cs"/>
            </a:endParaRPr>
          </a:p>
        </p:txBody>
      </p:sp>
      <p:pic>
        <p:nvPicPr>
          <p:cNvPr id="25603" name="Picture 1" descr="Screen Shot 2012-08-18 at 9.11.53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524000"/>
            <a:ext cx="2667000" cy="442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1" descr="Screen Shot 2014-04-20 at 8.56.22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5791200" cy="442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 Begins With Economics</a:t>
            </a:r>
            <a:endParaRPr lang="en-US" dirty="0"/>
          </a:p>
        </p:txBody>
      </p:sp>
      <p:pic>
        <p:nvPicPr>
          <p:cNvPr id="5" name="Content Placeholder 4" descr="Screen Shot 2015-02-28 at 12.02.01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4114" b="-134114"/>
          <a:stretch>
            <a:fillRect/>
          </a:stretch>
        </p:blipFill>
        <p:spPr>
          <a:xfrm>
            <a:off x="1763713" y="1124744"/>
            <a:ext cx="6264275" cy="4969669"/>
          </a:xfrm>
        </p:spPr>
      </p:pic>
    </p:spTree>
    <p:extLst>
      <p:ext uri="{BB962C8B-B14F-4D97-AF65-F5344CB8AC3E}">
        <p14:creationId xmlns:p14="http://schemas.microsoft.com/office/powerpoint/2010/main" val="223750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Have A Plan To Manage Risk-</a:t>
            </a:r>
            <a:br>
              <a:rPr lang="en-US" dirty="0" smtClean="0"/>
            </a:br>
            <a:r>
              <a:rPr lang="en-US" dirty="0" smtClean="0"/>
              <a:t>Four Pillars</a:t>
            </a:r>
            <a:endParaRPr lang="en-US" dirty="0"/>
          </a:p>
        </p:txBody>
      </p:sp>
      <p:pic>
        <p:nvPicPr>
          <p:cNvPr id="4" name="Content Placeholder 3" descr="Screen Shot 2014-12-14 at 12.34.32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004" r="-14004"/>
          <a:stretch>
            <a:fillRect/>
          </a:stretch>
        </p:blipFill>
        <p:spPr>
          <a:xfrm>
            <a:off x="1259632" y="1268760"/>
            <a:ext cx="7200799" cy="4608512"/>
          </a:xfrm>
        </p:spPr>
      </p:pic>
    </p:spTree>
    <p:extLst>
      <p:ext uri="{BB962C8B-B14F-4D97-AF65-F5344CB8AC3E}">
        <p14:creationId xmlns:p14="http://schemas.microsoft.com/office/powerpoint/2010/main" val="97668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First- Practice Community Inclusion (Systems of Systems Sensing)</a:t>
            </a:r>
            <a:endParaRPr lang="en-US" dirty="0"/>
          </a:p>
        </p:txBody>
      </p:sp>
      <p:pic>
        <p:nvPicPr>
          <p:cNvPr id="4" name="Content Placeholder 3" descr="Screen Shot 2014-12-14 at 12.35.03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7524" b="-6752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9317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Second- Develop Models To Determine Risk Parameters</a:t>
            </a:r>
            <a:endParaRPr lang="en-US" dirty="0"/>
          </a:p>
        </p:txBody>
      </p:sp>
      <p:pic>
        <p:nvPicPr>
          <p:cNvPr id="4" name="Content Placeholder 3" descr="Screen Shot 2015-03-07 at 5.50.11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652" b="-665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0443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Third- Optimize Decision Support</a:t>
            </a:r>
            <a:endParaRPr lang="en-US" dirty="0"/>
          </a:p>
        </p:txBody>
      </p:sp>
      <p:pic>
        <p:nvPicPr>
          <p:cNvPr id="4" name="Content Placeholder 3" descr="Screen Shot 2015-01-17 at 5.27.01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203" b="-92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8787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Fourth- Manage Actions</a:t>
            </a:r>
            <a:endParaRPr lang="en-US" dirty="0"/>
          </a:p>
        </p:txBody>
      </p:sp>
      <p:pic>
        <p:nvPicPr>
          <p:cNvPr id="6" name="Content Placeholder 5" descr="Screen Shot 2015-01-17 at 11.05.43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184" b="-518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2453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With An Ending Goal of Enhanced Response</a:t>
            </a:r>
            <a:endParaRPr lang="en-US" dirty="0"/>
          </a:p>
        </p:txBody>
      </p:sp>
      <p:pic>
        <p:nvPicPr>
          <p:cNvPr id="4" name="Content Placeholder 3" descr="Screen Shot 2015-03-07 at 6.07.01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968" b="-2596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5791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4-08-22 at 7.59.56 PM.png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024" r="-16024"/>
          <a:stretch>
            <a:fillRect/>
          </a:stretch>
        </p:blipFill>
        <p:spPr>
          <a:xfrm>
            <a:off x="251520" y="1758551"/>
            <a:ext cx="8244780" cy="41187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andwriting - Dakota"/>
                <a:cs typeface="Handwriting - Dakota"/>
              </a:rPr>
              <a:t>Where to Begin?</a:t>
            </a:r>
            <a:endParaRPr lang="en-US" dirty="0">
              <a:latin typeface="Handwriting - Dakota"/>
              <a:cs typeface="Handwriting - Dakota"/>
            </a:endParaRPr>
          </a:p>
        </p:txBody>
      </p:sp>
    </p:spTree>
    <p:extLst>
      <p:ext uri="{BB962C8B-B14F-4D97-AF65-F5344CB8AC3E}">
        <p14:creationId xmlns:p14="http://schemas.microsoft.com/office/powerpoint/2010/main" val="106582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Questions</a:t>
            </a:r>
          </a:p>
        </p:txBody>
      </p:sp>
      <p:sp>
        <p:nvSpPr>
          <p:cNvPr id="44034" name="TextBox 3"/>
          <p:cNvSpPr txBox="1">
            <a:spLocks noChangeArrowheads="1"/>
          </p:cNvSpPr>
          <p:nvPr/>
        </p:nvSpPr>
        <p:spPr bwMode="auto">
          <a:xfrm>
            <a:off x="5105400" y="2590800"/>
            <a:ext cx="40386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/>
              <a:t>Contact:   Carl Taylor</a:t>
            </a:r>
          </a:p>
          <a:p>
            <a:pPr eaLnBrk="1" hangingPunct="1"/>
            <a:r>
              <a:rPr lang="en-US" sz="1800"/>
              <a:t>                  Fraser Institute for Health</a:t>
            </a:r>
          </a:p>
          <a:p>
            <a:pPr eaLnBrk="1" hangingPunct="1"/>
            <a:r>
              <a:rPr lang="en-US" sz="1800"/>
              <a:t>                  and Risk Analytics</a:t>
            </a:r>
          </a:p>
          <a:p>
            <a:pPr eaLnBrk="1" hangingPunct="1"/>
            <a:r>
              <a:rPr lang="en-US" sz="1800"/>
              <a:t>                  </a:t>
            </a:r>
            <a:r>
              <a:rPr lang="en-US" sz="1800">
                <a:hlinkClick r:id="rId3"/>
              </a:rPr>
              <a:t>cwtaylor1@gmail.com</a:t>
            </a:r>
            <a:endParaRPr lang="en-US" sz="1800"/>
          </a:p>
          <a:p>
            <a:pPr eaLnBrk="1" hangingPunct="1"/>
            <a:r>
              <a:rPr lang="en-US" sz="1800"/>
              <a:t>                   carl.taylor1226  Skype</a:t>
            </a:r>
          </a:p>
        </p:txBody>
      </p:sp>
      <p:pic>
        <p:nvPicPr>
          <p:cNvPr id="44035" name="Content Placeholder 2" descr="Screen Shot 2014-04-05 at 2.13.09 PM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58" b="13458"/>
          <a:stretch>
            <a:fillRect/>
          </a:stretch>
        </p:blipFill>
        <p:spPr>
          <a:xfrm>
            <a:off x="457200" y="1600201"/>
            <a:ext cx="4191000" cy="41330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-17">
  <a:themeElements>
    <a:clrScheme name="">
      <a:dk1>
        <a:srgbClr val="4D4D4D"/>
      </a:dk1>
      <a:lt1>
        <a:srgbClr val="FFFFFF"/>
      </a:lt1>
      <a:dk2>
        <a:srgbClr val="000000"/>
      </a:dk2>
      <a:lt2>
        <a:srgbClr val="76390C"/>
      </a:lt2>
      <a:accent1>
        <a:srgbClr val="C8991F"/>
      </a:accent1>
      <a:accent2>
        <a:srgbClr val="0001A8"/>
      </a:accent2>
      <a:accent3>
        <a:srgbClr val="FFFFFF"/>
      </a:accent3>
      <a:accent4>
        <a:srgbClr val="404040"/>
      </a:accent4>
      <a:accent5>
        <a:srgbClr val="E0CAAB"/>
      </a:accent5>
      <a:accent6>
        <a:srgbClr val="000198"/>
      </a:accent6>
      <a:hlink>
        <a:srgbClr val="78D2E1"/>
      </a:hlink>
      <a:folHlink>
        <a:srgbClr val="EAEAEA"/>
      </a:folHlink>
    </a:clrScheme>
    <a:fontScheme name="templat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template 1">
        <a:dk1>
          <a:srgbClr val="4D4D4D"/>
        </a:dk1>
        <a:lt1>
          <a:srgbClr val="FFFFFF"/>
        </a:lt1>
        <a:dk2>
          <a:srgbClr val="000000"/>
        </a:dk2>
        <a:lt2>
          <a:srgbClr val="803F0C"/>
        </a:lt2>
        <a:accent1>
          <a:srgbClr val="88450E"/>
        </a:accent1>
        <a:accent2>
          <a:srgbClr val="C66514"/>
        </a:accent2>
        <a:accent3>
          <a:srgbClr val="FFFFFF"/>
        </a:accent3>
        <a:accent4>
          <a:srgbClr val="404040"/>
        </a:accent4>
        <a:accent5>
          <a:srgbClr val="C3B0AA"/>
        </a:accent5>
        <a:accent6>
          <a:srgbClr val="B35B11"/>
        </a:accent6>
        <a:hlink>
          <a:srgbClr val="FFBB00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4D4D4D"/>
        </a:dk1>
        <a:lt1>
          <a:srgbClr val="FFFFFF"/>
        </a:lt1>
        <a:dk2>
          <a:srgbClr val="000000"/>
        </a:dk2>
        <a:lt2>
          <a:srgbClr val="6E6048"/>
        </a:lt2>
        <a:accent1>
          <a:srgbClr val="B69E77"/>
        </a:accent1>
        <a:accent2>
          <a:srgbClr val="9E280E"/>
        </a:accent2>
        <a:accent3>
          <a:srgbClr val="FFFFFF"/>
        </a:accent3>
        <a:accent4>
          <a:srgbClr val="404040"/>
        </a:accent4>
        <a:accent5>
          <a:srgbClr val="D7CCBD"/>
        </a:accent5>
        <a:accent6>
          <a:srgbClr val="8F230C"/>
        </a:accent6>
        <a:hlink>
          <a:srgbClr val="E1C6A4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000000"/>
        </a:dk2>
        <a:lt2>
          <a:srgbClr val="532F3C"/>
        </a:lt2>
        <a:accent1>
          <a:srgbClr val="CDC09A"/>
        </a:accent1>
        <a:accent2>
          <a:srgbClr val="AC9F55"/>
        </a:accent2>
        <a:accent3>
          <a:srgbClr val="FFFFFF"/>
        </a:accent3>
        <a:accent4>
          <a:srgbClr val="404040"/>
        </a:accent4>
        <a:accent5>
          <a:srgbClr val="E3DCCA"/>
        </a:accent5>
        <a:accent6>
          <a:srgbClr val="9B904C"/>
        </a:accent6>
        <a:hlink>
          <a:srgbClr val="DBD3C7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000000"/>
        </a:dk2>
        <a:lt2>
          <a:srgbClr val="064300"/>
        </a:lt2>
        <a:accent1>
          <a:srgbClr val="AC927F"/>
        </a:accent1>
        <a:accent2>
          <a:srgbClr val="3AAE00"/>
        </a:accent2>
        <a:accent3>
          <a:srgbClr val="FFFFFF"/>
        </a:accent3>
        <a:accent4>
          <a:srgbClr val="404040"/>
        </a:accent4>
        <a:accent5>
          <a:srgbClr val="D2C7C0"/>
        </a:accent5>
        <a:accent6>
          <a:srgbClr val="349D00"/>
        </a:accent6>
        <a:hlink>
          <a:srgbClr val="D2B8A0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000000"/>
        </a:dk2>
        <a:lt2>
          <a:srgbClr val="033100"/>
        </a:lt2>
        <a:accent1>
          <a:srgbClr val="2F9400"/>
        </a:accent1>
        <a:accent2>
          <a:srgbClr val="6C838B"/>
        </a:accent2>
        <a:accent3>
          <a:srgbClr val="FFFFFF"/>
        </a:accent3>
        <a:accent4>
          <a:srgbClr val="404040"/>
        </a:accent4>
        <a:accent5>
          <a:srgbClr val="ADC8AA"/>
        </a:accent5>
        <a:accent6>
          <a:srgbClr val="61767D"/>
        </a:accent6>
        <a:hlink>
          <a:srgbClr val="996E68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000000"/>
        </a:dk2>
        <a:lt2>
          <a:srgbClr val="063B00"/>
        </a:lt2>
        <a:accent1>
          <a:srgbClr val="33A800"/>
        </a:accent1>
        <a:accent2>
          <a:srgbClr val="B26D33"/>
        </a:accent2>
        <a:accent3>
          <a:srgbClr val="FFFFFF"/>
        </a:accent3>
        <a:accent4>
          <a:srgbClr val="404040"/>
        </a:accent4>
        <a:accent5>
          <a:srgbClr val="ADD1AA"/>
        </a:accent5>
        <a:accent6>
          <a:srgbClr val="A1622D"/>
        </a:accent6>
        <a:hlink>
          <a:srgbClr val="CE7931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7">
        <a:dk1>
          <a:srgbClr val="4D4D4D"/>
        </a:dk1>
        <a:lt1>
          <a:srgbClr val="FFFFFF"/>
        </a:lt1>
        <a:dk2>
          <a:srgbClr val="000000"/>
        </a:dk2>
        <a:lt2>
          <a:srgbClr val="224700"/>
        </a:lt2>
        <a:accent1>
          <a:srgbClr val="68A500"/>
        </a:accent1>
        <a:accent2>
          <a:srgbClr val="8CB400"/>
        </a:accent2>
        <a:accent3>
          <a:srgbClr val="FFFFFF"/>
        </a:accent3>
        <a:accent4>
          <a:srgbClr val="404040"/>
        </a:accent4>
        <a:accent5>
          <a:srgbClr val="B9CFAA"/>
        </a:accent5>
        <a:accent6>
          <a:srgbClr val="7EA300"/>
        </a:accent6>
        <a:hlink>
          <a:srgbClr val="DC888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8">
        <a:dk1>
          <a:srgbClr val="4D4D4D"/>
        </a:dk1>
        <a:lt1>
          <a:srgbClr val="FFFFFF"/>
        </a:lt1>
        <a:dk2>
          <a:srgbClr val="000000"/>
        </a:dk2>
        <a:lt2>
          <a:srgbClr val="224700"/>
        </a:lt2>
        <a:accent1>
          <a:srgbClr val="68A500"/>
        </a:accent1>
        <a:accent2>
          <a:srgbClr val="8CB400"/>
        </a:accent2>
        <a:accent3>
          <a:srgbClr val="FFFFFF"/>
        </a:accent3>
        <a:accent4>
          <a:srgbClr val="404040"/>
        </a:accent4>
        <a:accent5>
          <a:srgbClr val="B9CFAA"/>
        </a:accent5>
        <a:accent6>
          <a:srgbClr val="7EA300"/>
        </a:accent6>
        <a:hlink>
          <a:srgbClr val="C0C425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9">
        <a:dk1>
          <a:srgbClr val="4D4D4D"/>
        </a:dk1>
        <a:lt1>
          <a:srgbClr val="FFFFFF"/>
        </a:lt1>
        <a:dk2>
          <a:srgbClr val="000000"/>
        </a:dk2>
        <a:lt2>
          <a:srgbClr val="265400"/>
        </a:lt2>
        <a:accent1>
          <a:srgbClr val="37A091"/>
        </a:accent1>
        <a:accent2>
          <a:srgbClr val="CC8587"/>
        </a:accent2>
        <a:accent3>
          <a:srgbClr val="FFFFFF"/>
        </a:accent3>
        <a:accent4>
          <a:srgbClr val="404040"/>
        </a:accent4>
        <a:accent5>
          <a:srgbClr val="AECDC7"/>
        </a:accent5>
        <a:accent6>
          <a:srgbClr val="B9787A"/>
        </a:accent6>
        <a:hlink>
          <a:srgbClr val="FCE46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0">
        <a:dk1>
          <a:srgbClr val="4D4D4D"/>
        </a:dk1>
        <a:lt1>
          <a:srgbClr val="FFFFFF"/>
        </a:lt1>
        <a:dk2>
          <a:srgbClr val="000000"/>
        </a:dk2>
        <a:lt2>
          <a:srgbClr val="546715"/>
        </a:lt2>
        <a:accent1>
          <a:srgbClr val="EF733A"/>
        </a:accent1>
        <a:accent2>
          <a:srgbClr val="C1D72E"/>
        </a:accent2>
        <a:accent3>
          <a:srgbClr val="FFFFFF"/>
        </a:accent3>
        <a:accent4>
          <a:srgbClr val="404040"/>
        </a:accent4>
        <a:accent5>
          <a:srgbClr val="F6BCAE"/>
        </a:accent5>
        <a:accent6>
          <a:srgbClr val="AFC329"/>
        </a:accent6>
        <a:hlink>
          <a:srgbClr val="F19545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1">
        <a:dk1>
          <a:srgbClr val="4D4D4D"/>
        </a:dk1>
        <a:lt1>
          <a:srgbClr val="FFFFFF"/>
        </a:lt1>
        <a:dk2>
          <a:srgbClr val="000000"/>
        </a:dk2>
        <a:lt2>
          <a:srgbClr val="406810"/>
        </a:lt2>
        <a:accent1>
          <a:srgbClr val="D24811"/>
        </a:accent1>
        <a:accent2>
          <a:srgbClr val="73B70F"/>
        </a:accent2>
        <a:accent3>
          <a:srgbClr val="FFFFFF"/>
        </a:accent3>
        <a:accent4>
          <a:srgbClr val="404040"/>
        </a:accent4>
        <a:accent5>
          <a:srgbClr val="E5B1AA"/>
        </a:accent5>
        <a:accent6>
          <a:srgbClr val="68A60C"/>
        </a:accent6>
        <a:hlink>
          <a:srgbClr val="6CA2C7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2">
        <a:dk1>
          <a:srgbClr val="4D4D4D"/>
        </a:dk1>
        <a:lt1>
          <a:srgbClr val="FFFFFF"/>
        </a:lt1>
        <a:dk2>
          <a:srgbClr val="000000"/>
        </a:dk2>
        <a:lt2>
          <a:srgbClr val="102214"/>
        </a:lt2>
        <a:accent1>
          <a:srgbClr val="457136"/>
        </a:accent1>
        <a:accent2>
          <a:srgbClr val="599B51"/>
        </a:accent2>
        <a:accent3>
          <a:srgbClr val="FFFFFF"/>
        </a:accent3>
        <a:accent4>
          <a:srgbClr val="404040"/>
        </a:accent4>
        <a:accent5>
          <a:srgbClr val="B0BBAE"/>
        </a:accent5>
        <a:accent6>
          <a:srgbClr val="508C49"/>
        </a:accent6>
        <a:hlink>
          <a:srgbClr val="78A55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3">
        <a:dk1>
          <a:srgbClr val="4D4D4D"/>
        </a:dk1>
        <a:lt1>
          <a:srgbClr val="FFFFFF"/>
        </a:lt1>
        <a:dk2>
          <a:srgbClr val="000000"/>
        </a:dk2>
        <a:lt2>
          <a:srgbClr val="043000"/>
        </a:lt2>
        <a:accent1>
          <a:srgbClr val="33A900"/>
        </a:accent1>
        <a:accent2>
          <a:srgbClr val="525B56"/>
        </a:accent2>
        <a:accent3>
          <a:srgbClr val="FFFFFF"/>
        </a:accent3>
        <a:accent4>
          <a:srgbClr val="404040"/>
        </a:accent4>
        <a:accent5>
          <a:srgbClr val="ADD1AA"/>
        </a:accent5>
        <a:accent6>
          <a:srgbClr val="49524D"/>
        </a:accent6>
        <a:hlink>
          <a:srgbClr val="747D79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4">
        <a:dk1>
          <a:srgbClr val="4D4D4D"/>
        </a:dk1>
        <a:lt1>
          <a:srgbClr val="FFFFFF"/>
        </a:lt1>
        <a:dk2>
          <a:srgbClr val="000000"/>
        </a:dk2>
        <a:lt2>
          <a:srgbClr val="043000"/>
        </a:lt2>
        <a:accent1>
          <a:srgbClr val="92674C"/>
        </a:accent1>
        <a:accent2>
          <a:srgbClr val="525B56"/>
        </a:accent2>
        <a:accent3>
          <a:srgbClr val="FFFFFF"/>
        </a:accent3>
        <a:accent4>
          <a:srgbClr val="404040"/>
        </a:accent4>
        <a:accent5>
          <a:srgbClr val="C7B8B2"/>
        </a:accent5>
        <a:accent6>
          <a:srgbClr val="49524D"/>
        </a:accent6>
        <a:hlink>
          <a:srgbClr val="747D79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5">
        <a:dk1>
          <a:srgbClr val="4D4D4D"/>
        </a:dk1>
        <a:lt1>
          <a:srgbClr val="FFFFFF"/>
        </a:lt1>
        <a:dk2>
          <a:srgbClr val="000000"/>
        </a:dk2>
        <a:lt2>
          <a:srgbClr val="333333"/>
        </a:lt2>
        <a:accent1>
          <a:srgbClr val="92674C"/>
        </a:accent1>
        <a:accent2>
          <a:srgbClr val="525B56"/>
        </a:accent2>
        <a:accent3>
          <a:srgbClr val="FFFFFF"/>
        </a:accent3>
        <a:accent4>
          <a:srgbClr val="404040"/>
        </a:accent4>
        <a:accent5>
          <a:srgbClr val="C7B8B2"/>
        </a:accent5>
        <a:accent6>
          <a:srgbClr val="49524D"/>
        </a:accent6>
        <a:hlink>
          <a:srgbClr val="747D79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6">
        <a:dk1>
          <a:srgbClr val="4D4D4D"/>
        </a:dk1>
        <a:lt1>
          <a:srgbClr val="FFFFFF"/>
        </a:lt1>
        <a:dk2>
          <a:srgbClr val="000000"/>
        </a:dk2>
        <a:lt2>
          <a:srgbClr val="93755B"/>
        </a:lt2>
        <a:accent1>
          <a:srgbClr val="92674C"/>
        </a:accent1>
        <a:accent2>
          <a:srgbClr val="7B301B"/>
        </a:accent2>
        <a:accent3>
          <a:srgbClr val="FFFFFF"/>
        </a:accent3>
        <a:accent4>
          <a:srgbClr val="404040"/>
        </a:accent4>
        <a:accent5>
          <a:srgbClr val="C7B8B2"/>
        </a:accent5>
        <a:accent6>
          <a:srgbClr val="6F2A17"/>
        </a:accent6>
        <a:hlink>
          <a:srgbClr val="CE832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template-17.pot</Template>
  <TotalTime>332</TotalTime>
  <Words>224</Words>
  <Application>Microsoft Office PowerPoint</Application>
  <PresentationFormat>On-screen Show (4:3)</PresentationFormat>
  <Paragraphs>38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ＭＳ Ｐゴシック</vt:lpstr>
      <vt:lpstr>ＭＳ Ｐゴシック</vt:lpstr>
      <vt:lpstr>Arial</vt:lpstr>
      <vt:lpstr>Calibri</vt:lpstr>
      <vt:lpstr>Corbel</vt:lpstr>
      <vt:lpstr>Handwriting - Dakota</vt:lpstr>
      <vt:lpstr>Wingdings</vt:lpstr>
      <vt:lpstr>template-17</vt:lpstr>
      <vt:lpstr>The Problem of Bugs, Barriers and Borders</vt:lpstr>
      <vt:lpstr>An Unseen Enemy</vt:lpstr>
      <vt:lpstr> From An Uncertain Source </vt:lpstr>
      <vt:lpstr>Developing The Capability To Spillover?</vt:lpstr>
      <vt:lpstr>With Seven Certainties</vt:lpstr>
      <vt:lpstr>Second: The Most Devastating Impact May Be Financial</vt:lpstr>
      <vt:lpstr>Third: A Virus Is More Nimble Than Your Disaster Plan</vt:lpstr>
      <vt:lpstr>Fourth: If This Is Your Only Battleground You Have Lost</vt:lpstr>
      <vt:lpstr>Fifth: The Experts Will Be Wrong (often)</vt:lpstr>
      <vt:lpstr>Sixth: Your Advice Will Have To Sound Certain When The Facts And Science Are Not</vt:lpstr>
      <vt:lpstr>Seventh: In The Absence of Advice Your Community Will React</vt:lpstr>
      <vt:lpstr>Crisis Risk Management Is</vt:lpstr>
      <vt:lpstr>Dealing With Outbreaks and Preparedness</vt:lpstr>
      <vt:lpstr>Planning Begins With Economics</vt:lpstr>
      <vt:lpstr>Have A Plan To Manage Risk- Four Pillars</vt:lpstr>
      <vt:lpstr>First- Practice Community Inclusion (Systems of Systems Sensing)</vt:lpstr>
      <vt:lpstr>Second- Develop Models To Determine Risk Parameters</vt:lpstr>
      <vt:lpstr>Third- Optimize Decision Support</vt:lpstr>
      <vt:lpstr>Fourth- Manage Actions</vt:lpstr>
      <vt:lpstr>With An Ending Goal of Enhanced Response</vt:lpstr>
      <vt:lpstr>Where to Begin?</vt:lpstr>
      <vt:lpstr>Questions</vt:lpstr>
    </vt:vector>
  </TitlesOfParts>
  <Company>-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PoweredTemplates.com</dc:creator>
  <cp:lastModifiedBy>Robertson, Thomas V (US SSA)</cp:lastModifiedBy>
  <cp:revision>108</cp:revision>
  <dcterms:created xsi:type="dcterms:W3CDTF">2006-06-13T13:10:30Z</dcterms:created>
  <dcterms:modified xsi:type="dcterms:W3CDTF">2015-06-17T14:06:37Z</dcterms:modified>
</cp:coreProperties>
</file>