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84" r:id="rId3"/>
    <p:sldId id="299" r:id="rId4"/>
    <p:sldId id="283" r:id="rId5"/>
    <p:sldId id="261" r:id="rId6"/>
    <p:sldId id="282" r:id="rId7"/>
    <p:sldId id="257" r:id="rId8"/>
    <p:sldId id="281" r:id="rId9"/>
    <p:sldId id="262" r:id="rId10"/>
    <p:sldId id="295" r:id="rId11"/>
    <p:sldId id="258" r:id="rId12"/>
    <p:sldId id="259" r:id="rId13"/>
    <p:sldId id="260" r:id="rId14"/>
    <p:sldId id="263" r:id="rId15"/>
    <p:sldId id="264" r:id="rId16"/>
    <p:sldId id="265" r:id="rId17"/>
    <p:sldId id="266" r:id="rId18"/>
    <p:sldId id="293" r:id="rId19"/>
    <p:sldId id="294" r:id="rId20"/>
    <p:sldId id="296" r:id="rId21"/>
    <p:sldId id="297" r:id="rId22"/>
    <p:sldId id="298" r:id="rId23"/>
    <p:sldId id="267" r:id="rId24"/>
    <p:sldId id="268" r:id="rId25"/>
    <p:sldId id="269" r:id="rId26"/>
    <p:sldId id="270" r:id="rId27"/>
    <p:sldId id="271" r:id="rId28"/>
    <p:sldId id="272" r:id="rId29"/>
    <p:sldId id="292" r:id="rId30"/>
    <p:sldId id="273" r:id="rId31"/>
    <p:sldId id="274" r:id="rId32"/>
    <p:sldId id="276" r:id="rId33"/>
    <p:sldId id="277" r:id="rId34"/>
    <p:sldId id="280" r:id="rId35"/>
    <p:sldId id="279" r:id="rId36"/>
    <p:sldId id="285" r:id="rId37"/>
    <p:sldId id="278" r:id="rId38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Microsoft YaHei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2256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76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fld id="{B40A8A97-B3BF-5A4B-A9EF-BC611BD2E9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4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2C0C4B-0B13-C04A-9A13-E18F58D57E50}" type="slidenum">
              <a:rPr lang="en-US"/>
              <a:pPr/>
              <a:t>1</a:t>
            </a:fld>
            <a:endParaRPr lang="en-US"/>
          </a:p>
        </p:txBody>
      </p:sp>
      <p:sp>
        <p:nvSpPr>
          <p:cNvPr id="266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66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40A8A97-B3BF-5A4B-A9EF-BC611BD2E9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81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C69B3C-95BF-474F-ADE4-3B66E2083D50}" type="slidenum">
              <a:rPr lang="en-US"/>
              <a:pPr/>
              <a:t>5</a:t>
            </a:fld>
            <a:endParaRPr lang="en-US"/>
          </a:p>
        </p:txBody>
      </p:sp>
      <p:sp>
        <p:nvSpPr>
          <p:cNvPr id="317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17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13A058-28C0-5C45-BA4D-8FF641828A2B}" type="slidenum">
              <a:rPr lang="en-US"/>
              <a:pPr/>
              <a:t>7</a:t>
            </a:fld>
            <a:endParaRPr lang="en-US"/>
          </a:p>
        </p:txBody>
      </p:sp>
      <p:sp>
        <p:nvSpPr>
          <p:cNvPr id="276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76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B5BADA-A9B4-0F47-A631-219A83B8A1D3}" type="slidenum">
              <a:rPr lang="en-US"/>
              <a:pPr/>
              <a:t>9</a:t>
            </a:fld>
            <a:endParaRPr lang="en-US"/>
          </a:p>
        </p:txBody>
      </p:sp>
      <p:sp>
        <p:nvSpPr>
          <p:cNvPr id="327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27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9FB58D-F15F-3646-8573-AFF95C7EFCF0}" type="slidenum">
              <a:rPr lang="en-US"/>
              <a:pPr/>
              <a:t>11</a:t>
            </a:fld>
            <a:endParaRPr lang="en-US"/>
          </a:p>
        </p:txBody>
      </p:sp>
      <p:sp>
        <p:nvSpPr>
          <p:cNvPr id="286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86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E4EC86D-254D-C64C-B461-A555EB70CFBC}" type="slidenum">
              <a:rPr lang="en-US"/>
              <a:pPr/>
              <a:t>12</a:t>
            </a:fld>
            <a:endParaRPr lang="en-US"/>
          </a:p>
        </p:txBody>
      </p:sp>
      <p:sp>
        <p:nvSpPr>
          <p:cNvPr id="296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96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5635DF-D858-3D4A-BAB0-0BB1B64A448C}" type="slidenum">
              <a:rPr lang="en-US"/>
              <a:pPr/>
              <a:t>13</a:t>
            </a:fld>
            <a:endParaRPr lang="en-US"/>
          </a:p>
        </p:txBody>
      </p:sp>
      <p:sp>
        <p:nvSpPr>
          <p:cNvPr id="307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07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F7F85A-82E7-2D47-96E1-3C13E8BA5B22}" type="slidenum">
              <a:rPr lang="en-US"/>
              <a:pPr/>
              <a:t>14</a:t>
            </a:fld>
            <a:endParaRPr lang="en-US"/>
          </a:p>
        </p:txBody>
      </p:sp>
      <p:sp>
        <p:nvSpPr>
          <p:cNvPr id="337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37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9005AF-ACFF-9249-AC96-4B667ECE9531}" type="slidenum">
              <a:rPr lang="en-US"/>
              <a:pPr/>
              <a:t>15</a:t>
            </a:fld>
            <a:endParaRPr lang="en-US"/>
          </a:p>
        </p:txBody>
      </p:sp>
      <p:sp>
        <p:nvSpPr>
          <p:cNvPr id="348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48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194183-CA8B-5A43-A14D-962176E5FA82}" type="slidenum">
              <a:rPr lang="en-US"/>
              <a:pPr/>
              <a:t>16</a:t>
            </a:fld>
            <a:endParaRPr lang="en-US"/>
          </a:p>
        </p:txBody>
      </p:sp>
      <p:sp>
        <p:nvSpPr>
          <p:cNvPr id="358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58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BAB617-4778-3D45-A179-BA85F42AEAF0}" type="slidenum">
              <a:rPr lang="en-US"/>
              <a:pPr/>
              <a:t>17</a:t>
            </a:fld>
            <a:endParaRPr lang="en-US"/>
          </a:p>
        </p:txBody>
      </p:sp>
      <p:sp>
        <p:nvSpPr>
          <p:cNvPr id="368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68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2ECC9F-496A-4F42-952A-4633BC2E1223}" type="slidenum">
              <a:rPr lang="en-US"/>
              <a:pPr/>
              <a:t>23</a:t>
            </a:fld>
            <a:endParaRPr lang="en-US"/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D3C519-18F3-3043-B097-4183D85DE13F}" type="slidenum">
              <a:rPr lang="en-US"/>
              <a:pPr/>
              <a:t>24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053920-CBC3-F04C-889B-0BA65E0D5B3C}" type="slidenum">
              <a:rPr lang="en-US"/>
              <a:pPr/>
              <a:t>25</a:t>
            </a:fld>
            <a:endParaRPr lang="en-US"/>
          </a:p>
        </p:txBody>
      </p:sp>
      <p:sp>
        <p:nvSpPr>
          <p:cNvPr id="399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99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608955-963B-2149-B16B-327468DF4511}" type="slidenum">
              <a:rPr lang="en-US"/>
              <a:pPr/>
              <a:t>26</a:t>
            </a:fld>
            <a:endParaRPr lang="en-US"/>
          </a:p>
        </p:txBody>
      </p:sp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C0E3F3-DFAD-5B49-B2E5-C9BDDB60AF2A}" type="slidenum">
              <a:rPr lang="en-US"/>
              <a:pPr/>
              <a:t>27</a:t>
            </a:fld>
            <a:endParaRPr lang="en-US"/>
          </a:p>
        </p:txBody>
      </p:sp>
      <p:sp>
        <p:nvSpPr>
          <p:cNvPr id="419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19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2CA883-2EAA-8742-B88C-539320700B73}" type="slidenum">
              <a:rPr lang="en-US"/>
              <a:pPr/>
              <a:t>28</a:t>
            </a:fld>
            <a:endParaRPr lang="en-US"/>
          </a:p>
        </p:txBody>
      </p:sp>
      <p:sp>
        <p:nvSpPr>
          <p:cNvPr id="430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30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16FA84-E6B8-0D46-9B0C-58AB307C2D27}" type="slidenum">
              <a:rPr lang="en-US"/>
              <a:pPr/>
              <a:t>30</a:t>
            </a:fld>
            <a:endParaRPr lang="en-US"/>
          </a:p>
        </p:txBody>
      </p:sp>
      <p:sp>
        <p:nvSpPr>
          <p:cNvPr id="440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40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2F9DC3-F682-2542-B925-DED27662E46C}" type="slidenum">
              <a:rPr lang="en-US"/>
              <a:pPr/>
              <a:t>31</a:t>
            </a:fld>
            <a:endParaRPr lang="en-US"/>
          </a:p>
        </p:txBody>
      </p:sp>
      <p:sp>
        <p:nvSpPr>
          <p:cNvPr id="450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50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C2852E-20B1-A54C-AF0B-3E3F56287501}" type="slidenum">
              <a:rPr lang="en-US"/>
              <a:pPr/>
              <a:t>32</a:t>
            </a:fld>
            <a:endParaRPr lang="en-US"/>
          </a:p>
        </p:txBody>
      </p:sp>
      <p:sp>
        <p:nvSpPr>
          <p:cNvPr id="471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71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3B780A-201F-DB41-BECD-830B7801B31F}" type="slidenum">
              <a:rPr lang="en-US"/>
              <a:pPr/>
              <a:t>33</a:t>
            </a:fld>
            <a:endParaRPr lang="en-US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C1C9D0-58BB-5B45-9888-B84B9924285F}" type="slidenum">
              <a:rPr lang="en-US"/>
              <a:pPr/>
              <a:t>37</a:t>
            </a:fld>
            <a:endParaRPr lang="en-US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2A5BFDF-238B-5F46-A50F-0F4693516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5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F40E202-24B1-9245-B0E4-87F2CA23B7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7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3F707B-7E6D-F346-AE4B-90FA5B0FA2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2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51836C-4824-0B4F-8DC2-CB73234503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6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529776-B59C-B048-98B8-20AC875F16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7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BD1B2D6-D91C-E348-955A-2B05CAF5C9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5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8693D4C-2635-654D-8CC0-3D0BD636B8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E53E35F-C7B2-0545-9659-14D39F238D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6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94B09D5-F315-3843-9473-BBA5C73945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49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12FB64E-220B-8C49-918B-109449A94D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45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CE9D332-E3FE-FF40-8AF6-16A39CAAE3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charset="0"/>
                <a:cs typeface="Lucida Sans Unicode" charset="0"/>
              </a:defRPr>
            </a:lvl1pPr>
          </a:lstStyle>
          <a:p>
            <a:fld id="{DDDB7C40-6CE1-F24C-9313-DE157951EDD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Microsoft YaHei" charset="0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hyperlink" Target="%20connie.m.white@gmail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hyperlink" Target="http://www.usatoday.com/story/news/world/2015/04/27/drone-video-nepal-earthquake/26473121/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image" Target="../media/image22.jpe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1.jpeg"/><Relationship Id="rId10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hyperlink" Target="http://bio.biologists.org/content/3/3/221.full.pdf+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914400"/>
            <a:ext cx="6400800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92113" y="282575"/>
            <a:ext cx="95758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9072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82000"/>
              </a:lnSpc>
            </a:pPr>
            <a:r>
              <a:rPr lang="en-US" sz="4000" b="1">
                <a:latin typeface="David" charset="0"/>
              </a:rPr>
              <a:t>Technological Advances Leveraging Use of  </a:t>
            </a:r>
          </a:p>
          <a:p>
            <a:pPr>
              <a:lnSpc>
                <a:spcPct val="82000"/>
              </a:lnSpc>
            </a:pPr>
            <a:r>
              <a:rPr lang="en-US" sz="4000" b="1">
                <a:latin typeface="David" charset="0"/>
              </a:rPr>
              <a:t>Small Unmanned Aerial Vehicles </a:t>
            </a:r>
          </a:p>
          <a:p>
            <a:pPr>
              <a:lnSpc>
                <a:spcPct val="82000"/>
              </a:lnSpc>
            </a:pPr>
            <a:r>
              <a:rPr lang="en-US" sz="4000" b="1">
                <a:latin typeface="David" charset="0"/>
              </a:rPr>
              <a:t>in Emergency Management </a:t>
            </a:r>
            <a:r>
              <a:rPr lang="en-US" sz="4000" b="1" i="1">
                <a:latin typeface="Corbel" charset="0"/>
              </a:rPr>
              <a:t> 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82563" y="5668963"/>
            <a:ext cx="9783762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/>
            <a:r>
              <a:rPr lang="en-US" sz="2400" b="1"/>
              <a:t>by Connie White, James Hagen,  Michael West, Edward Dearman</a:t>
            </a:r>
          </a:p>
          <a:p>
            <a:pPr algn="ctr"/>
            <a:endParaRPr lang="en-US" sz="2000" b="1"/>
          </a:p>
          <a:p>
            <a:pPr algn="ctr"/>
            <a:r>
              <a:rPr lang="en-US" sz="2000" i="1"/>
              <a:t>*Author to whom correspondence should be addressed; </a:t>
            </a:r>
          </a:p>
          <a:p>
            <a:pPr algn="ctr"/>
            <a:r>
              <a:rPr lang="en-US" sz="2000" i="1"/>
              <a:t>E-Mail:</a:t>
            </a:r>
            <a:r>
              <a:rPr lang="en-US" sz="2000" i="1">
                <a:hlinkClick r:id="rId4"/>
              </a:rPr>
              <a:t> connie.m.white@gmail.com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31838" y="7132638"/>
            <a:ext cx="7954962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7347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/>
            <a:r>
              <a:rPr lang="en-US" sz="1400" i="1"/>
              <a:t>The International Emergency Management Society (TIEMS-USA), Portland, OR, 2015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“Drones”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512" y="1768475"/>
            <a:ext cx="8647113" cy="4987925"/>
          </a:xfrm>
        </p:spPr>
        <p:txBody>
          <a:bodyPr/>
          <a:lstStyle/>
          <a:p>
            <a:r>
              <a:rPr lang="en-US" sz="4400" dirty="0" smtClean="0"/>
              <a:t>Fixed wing</a:t>
            </a:r>
          </a:p>
          <a:p>
            <a:r>
              <a:rPr lang="en-US" sz="4400" dirty="0" smtClean="0"/>
              <a:t>Rotary wing</a:t>
            </a:r>
          </a:p>
          <a:p>
            <a:r>
              <a:rPr lang="en-US" sz="4400" dirty="0" smtClean="0"/>
              <a:t>Tilt-rotor</a:t>
            </a:r>
          </a:p>
          <a:p>
            <a:r>
              <a:rPr lang="en-US" sz="4400" dirty="0" smtClean="0"/>
              <a:t>Ducted fan</a:t>
            </a:r>
          </a:p>
          <a:p>
            <a:r>
              <a:rPr lang="en-US" sz="4400" dirty="0"/>
              <a:t>A</a:t>
            </a:r>
            <a:r>
              <a:rPr lang="en-US" sz="4400" dirty="0" smtClean="0"/>
              <a:t>irships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836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198437"/>
            <a:ext cx="9069387" cy="838200"/>
          </a:xfrm>
        </p:spPr>
        <p:txBody>
          <a:bodyPr/>
          <a:lstStyle/>
          <a:p>
            <a:r>
              <a:rPr lang="en-US" dirty="0" smtClean="0"/>
              <a:t>Main Uses for Drones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313" y="1265237"/>
            <a:ext cx="8153400" cy="4987925"/>
          </a:xfrm>
        </p:spPr>
        <p:txBody>
          <a:bodyPr/>
          <a:lstStyle/>
          <a:p>
            <a:r>
              <a:rPr lang="en-US" sz="2800" dirty="0" smtClean="0"/>
              <a:t>Agriculture</a:t>
            </a:r>
          </a:p>
          <a:p>
            <a:r>
              <a:rPr lang="en-US" sz="2800" dirty="0" smtClean="0"/>
              <a:t>Mines</a:t>
            </a:r>
          </a:p>
          <a:p>
            <a:r>
              <a:rPr lang="en-US" sz="2800" dirty="0" smtClean="0"/>
              <a:t>Construction Sites</a:t>
            </a:r>
          </a:p>
          <a:p>
            <a:r>
              <a:rPr lang="en-US" sz="2800" dirty="0" smtClean="0"/>
              <a:t>Wildlife Research</a:t>
            </a:r>
          </a:p>
          <a:p>
            <a:r>
              <a:rPr lang="en-US" sz="2800" dirty="0" smtClean="0"/>
              <a:t>Prospecting</a:t>
            </a:r>
          </a:p>
          <a:p>
            <a:r>
              <a:rPr lang="en-US" sz="2800" b="1" dirty="0" smtClean="0"/>
              <a:t>Environmental Monitoring</a:t>
            </a:r>
          </a:p>
          <a:p>
            <a:r>
              <a:rPr lang="en-US" sz="2800" b="1" dirty="0" smtClean="0"/>
              <a:t>Infrastructure Inspection</a:t>
            </a:r>
          </a:p>
          <a:p>
            <a:r>
              <a:rPr lang="en-US" sz="2800" b="1" dirty="0" smtClean="0"/>
              <a:t>Emergency Response</a:t>
            </a:r>
          </a:p>
          <a:p>
            <a:r>
              <a:rPr lang="en-US" sz="2800" b="1" dirty="0" smtClean="0"/>
              <a:t>Storm Tracking/Monitoring</a:t>
            </a:r>
          </a:p>
          <a:p>
            <a:r>
              <a:rPr lang="en-US" sz="2800" b="1" dirty="0" smtClean="0"/>
              <a:t>Search and Rescue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83112" y="6827837"/>
            <a:ext cx="5264019" cy="4955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https://</a:t>
            </a:r>
            <a:r>
              <a:rPr lang="en-US" sz="1400" dirty="0" err="1" smtClean="0"/>
              <a:t>www.sensorsandsystems.com</a:t>
            </a:r>
            <a:r>
              <a:rPr lang="en-US" sz="1400" dirty="0" smtClean="0"/>
              <a:t>/dialog/perspectives/30861</a:t>
            </a:r>
          </a:p>
          <a:p>
            <a:r>
              <a:rPr lang="en-US" sz="1400" dirty="0" smtClean="0"/>
              <a:t>-what-are-the-top-ten-civilian-uses-of-drones-that-don’t-impin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0356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12" y="1112837"/>
            <a:ext cx="9069387" cy="6024563"/>
          </a:xfrm>
        </p:spPr>
        <p:txBody>
          <a:bodyPr/>
          <a:lstStyle/>
          <a:p>
            <a:r>
              <a:rPr lang="en-US" sz="5400" dirty="0" smtClean="0"/>
              <a:t>Through the first few months of 2015, the government approved drone operations in 43 disasters in 13 countries (23 were ground based operations).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7833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4BA31AD-8AA0-5D43-8536-82B648315C0D}" type="slidenum">
              <a:rPr lang="en-US"/>
              <a:pPr/>
              <a:t>5</a:t>
            </a:fld>
            <a:endParaRPr lang="en-US"/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Past Disaster Use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0" indent="1079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UAVs have been used in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2009 Typhoon Morakot in Taiwan,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L'Aquila in 2009,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Haiti in 2010,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The Great Earthquake of Japan, Fukushima in 2011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Nepal Earthquake 2015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22325" y="6883400"/>
            <a:ext cx="8594725" cy="449263"/>
          </a:xfrm>
          <a:prstGeom prst="rect">
            <a:avLst/>
          </a:prstGeom>
          <a:noFill/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9000" tIns="64584" rIns="99000" bIns="54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1200"/>
              <a:t>Adams, Stuart M. and Friedland, Carol J.  A Survey of Unmanned Aerial Vehicle (UAV) Usage for Imagery Collection in Disaster Research and Management, Louisiana State University, 2011.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12" y="-7310"/>
            <a:ext cx="8408263" cy="81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2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BA6A725-C45E-964C-B20A-B8688AA11C48}" type="slidenum">
              <a:rPr lang="en-US"/>
              <a:pPr/>
              <a:t>7</a:t>
            </a:fld>
            <a:endParaRPr 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66325" cy="676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829050" y="6791325"/>
            <a:ext cx="2387600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>
                <a:hlinkClick r:id="rId4"/>
              </a:rPr>
              <a:t>Nepal Drone Video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6"/>
            <a:ext cx="9069387" cy="811212"/>
          </a:xfrm>
        </p:spPr>
        <p:txBody>
          <a:bodyPr/>
          <a:lstStyle/>
          <a:p>
            <a:r>
              <a:rPr lang="en-US" dirty="0" smtClean="0"/>
              <a:t>Drone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112837"/>
            <a:ext cx="9069387" cy="6248400"/>
          </a:xfrm>
        </p:spPr>
        <p:txBody>
          <a:bodyPr/>
          <a:lstStyle/>
          <a:p>
            <a:pPr lvl="1"/>
            <a:r>
              <a:rPr lang="fr-FR" sz="2900" dirty="0"/>
              <a:t>a) Reconnaissance and </a:t>
            </a:r>
            <a:r>
              <a:rPr lang="fr-FR" sz="2900" dirty="0" err="1"/>
              <a:t>Mapping</a:t>
            </a:r>
            <a:r>
              <a:rPr lang="fr-FR" sz="2900" dirty="0"/>
              <a:t> </a:t>
            </a:r>
            <a:r>
              <a:rPr lang="fr-FR" sz="2900" dirty="0" smtClean="0"/>
              <a:t> </a:t>
            </a:r>
            <a:endParaRPr lang="fr-FR" sz="2900" dirty="0"/>
          </a:p>
          <a:p>
            <a:pPr lvl="1"/>
            <a:r>
              <a:rPr lang="en-US" sz="2900" dirty="0"/>
              <a:t>b) Structural Integrity </a:t>
            </a:r>
            <a:r>
              <a:rPr lang="en-US" sz="2900" dirty="0" smtClean="0"/>
              <a:t> </a:t>
            </a:r>
            <a:endParaRPr lang="en-US" sz="2900" dirty="0"/>
          </a:p>
          <a:p>
            <a:pPr lvl="1"/>
            <a:r>
              <a:rPr lang="en-US" sz="2900" dirty="0"/>
              <a:t>c) Temporary Infrastructure / Supply </a:t>
            </a:r>
            <a:r>
              <a:rPr lang="en-US" sz="2900" dirty="0" smtClean="0"/>
              <a:t>Delivery </a:t>
            </a:r>
            <a:endParaRPr lang="en-US" sz="2900" dirty="0"/>
          </a:p>
          <a:p>
            <a:pPr lvl="1"/>
            <a:r>
              <a:rPr lang="en-US" sz="2900" dirty="0"/>
              <a:t>d) Wildfire Detection and Extinguishing </a:t>
            </a:r>
            <a:r>
              <a:rPr lang="en-US" sz="2900" dirty="0" smtClean="0"/>
              <a:t> </a:t>
            </a:r>
            <a:endParaRPr lang="en-US" sz="2900" dirty="0"/>
          </a:p>
          <a:p>
            <a:pPr lvl="1"/>
            <a:r>
              <a:rPr lang="en-US" sz="2900" dirty="0"/>
              <a:t>e) High-Rise Building Fire Response </a:t>
            </a:r>
          </a:p>
          <a:p>
            <a:pPr lvl="1"/>
            <a:r>
              <a:rPr lang="en-US" sz="2900" dirty="0"/>
              <a:t>f) Chemical, Biological, Radiological, Nuclear, or Explosive (CBRNE) Events </a:t>
            </a:r>
            <a:r>
              <a:rPr lang="en-US" sz="2900" dirty="0" smtClean="0"/>
              <a:t> </a:t>
            </a:r>
            <a:endParaRPr lang="en-US" sz="2900" dirty="0"/>
          </a:p>
          <a:p>
            <a:pPr lvl="1"/>
            <a:r>
              <a:rPr lang="en-US" sz="2900" dirty="0"/>
              <a:t>g) Search and Rescue Operations </a:t>
            </a:r>
            <a:endParaRPr lang="en-US" sz="2900" dirty="0" smtClean="0"/>
          </a:p>
          <a:p>
            <a:pPr lvl="1"/>
            <a:r>
              <a:rPr lang="en-US" sz="2900" dirty="0" smtClean="0"/>
              <a:t>h</a:t>
            </a:r>
            <a:r>
              <a:rPr lang="en-US" sz="2900" dirty="0"/>
              <a:t>) Insurance Claims Response and Risk Assessment </a:t>
            </a:r>
            <a:r>
              <a:rPr lang="en-US" sz="2900" dirty="0" smtClean="0"/>
              <a:t> </a:t>
            </a:r>
            <a:endParaRPr lang="en-US" sz="2900" dirty="0"/>
          </a:p>
          <a:p>
            <a:pPr lvl="1"/>
            <a:r>
              <a:rPr lang="en-US" sz="2900" dirty="0" err="1"/>
              <a:t>i</a:t>
            </a:r>
            <a:r>
              <a:rPr lang="en-US" sz="2900" dirty="0"/>
              <a:t>) Logistics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45112" y="6446837"/>
            <a:ext cx="4495800" cy="61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Drones for Disaster Response</a:t>
            </a:r>
          </a:p>
          <a:p>
            <a:r>
              <a:rPr lang="en-US" dirty="0"/>
              <a:t>and Relief </a:t>
            </a:r>
            <a:r>
              <a:rPr lang="en-US" dirty="0" smtClean="0"/>
              <a:t>Operations, APRIL </a:t>
            </a:r>
            <a:r>
              <a:rPr lang="en-US" dirty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624466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688FF75-5411-CA47-96DB-49E8C85CF32A}" type="slidenum">
              <a:rPr lang="en-US"/>
              <a:pPr/>
              <a:t>9</a:t>
            </a:fld>
            <a:endParaRPr lang="en-US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Present Disaster Application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4425950" cy="4989513"/>
          </a:xfrm>
          <a:ln/>
        </p:spPr>
        <p:txBody>
          <a:bodyPr tIns="22932"/>
          <a:lstStyle/>
          <a:p>
            <a:pPr marL="0" indent="1079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Images can be analyzed to use to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produce hazard maps,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dense surface models,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detailed building renderings,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comprehensive elevation models, and other disaster area characteristics.  </a:t>
            </a:r>
          </a:p>
          <a:p>
            <a:pPr marL="431800" indent="-323850">
              <a:buSzPct val="45000"/>
              <a:buFont typeface="Wingdings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60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5151438" y="1768475"/>
            <a:ext cx="4425950" cy="4989513"/>
          </a:xfrm>
          <a:ln/>
        </p:spPr>
        <p:txBody>
          <a:bodyPr tIns="22932"/>
          <a:lstStyle/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Coordinate rescue efforts,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record building responses to the disaster,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detect building failures,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investigate access issues, 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600"/>
              <a:t>and verify experimental disaster modeling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22325" y="6883400"/>
            <a:ext cx="8594725" cy="449263"/>
          </a:xfrm>
          <a:prstGeom prst="rect">
            <a:avLst/>
          </a:prstGeom>
          <a:noFill/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9000" tIns="64584" rIns="99000" bIns="54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1200"/>
              <a:t>Adams, Stuart M. and Friedland, Carol J.  A Survey of Unmanned Aerial Vehicle (UAV) Usage for Imagery Collection in Disaster Research and Management, Louisiana State University, 2011.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Communications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312" y="2027237"/>
            <a:ext cx="9069387" cy="4987925"/>
          </a:xfrm>
        </p:spPr>
        <p:txBody>
          <a:bodyPr/>
          <a:lstStyle/>
          <a:p>
            <a:pPr marL="742950" indent="-742950">
              <a:buFont typeface="Wingdings" charset="2"/>
              <a:buChar char="§"/>
            </a:pPr>
            <a:r>
              <a:rPr lang="en-US" sz="4000" dirty="0" smtClean="0"/>
              <a:t>FM Repeater</a:t>
            </a:r>
          </a:p>
          <a:p>
            <a:pPr marL="742950" indent="-742950">
              <a:buFont typeface="Wingdings" charset="2"/>
              <a:buChar char="§"/>
            </a:pPr>
            <a:r>
              <a:rPr lang="en-US" sz="4000" dirty="0" smtClean="0"/>
              <a:t>UHF/VHF Radio Communications</a:t>
            </a:r>
          </a:p>
          <a:p>
            <a:pPr marL="742950" indent="-742950">
              <a:buFont typeface="Wingdings" charset="2"/>
              <a:buChar char="§"/>
            </a:pPr>
            <a:r>
              <a:rPr lang="en-US" sz="4000" dirty="0" smtClean="0"/>
              <a:t>IP Network Relays</a:t>
            </a:r>
          </a:p>
          <a:p>
            <a:pPr marL="742950" indent="-742950">
              <a:buFont typeface="Wingdings" charset="2"/>
              <a:buChar char="§"/>
            </a:pPr>
            <a:r>
              <a:rPr lang="en-US" sz="4000" dirty="0" smtClean="0"/>
              <a:t>Cellphone Tower Capability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3643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437E8BF-A60A-B140-AD31-83E1C04F464C}" type="slidenum">
              <a:rPr lang="en-US"/>
              <a:pPr/>
              <a:t>11</a:t>
            </a:fld>
            <a:endParaRPr lang="en-US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2103438"/>
            <a:ext cx="6308725" cy="499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49275" y="365125"/>
            <a:ext cx="87788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2800" b="1"/>
              <a:t>3 Primary Components:</a:t>
            </a:r>
          </a:p>
          <a:p>
            <a:r>
              <a:rPr lang="en-US" sz="2800"/>
              <a:t> </a:t>
            </a:r>
          </a:p>
          <a:p>
            <a:r>
              <a:rPr lang="en-US" sz="2800"/>
              <a:t>(1) Aircraft (2) Sensor Payload (3) Ground Station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143C59A-0294-9347-B540-EBE51E5CFE8C}" type="slidenum">
              <a:rPr lang="en-US"/>
              <a:pPr/>
              <a:t>12</a:t>
            </a:fld>
            <a:endParaRPr lang="en-US"/>
          </a:p>
        </p:txBody>
      </p:sp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Classifications based on: Size, Flight Endurance &amp; Capabilities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12347"/>
          <a:lstStyle/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1400"/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31838" y="6832600"/>
            <a:ext cx="8412162" cy="449263"/>
          </a:xfrm>
          <a:prstGeom prst="rect">
            <a:avLst/>
          </a:prstGeom>
          <a:noFill/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9000" tIns="64584" rIns="99000" bIns="54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1200"/>
              <a:t>Watts, A.C., Ambrosia, V.G., and Hinkley, E.A. Unmanned Aircraft Systems in Remote Sensing and Scientific Research: Classification and Considerations of Use. Remote Sensing ISSN 2072-4292, 2012, 4, 1671-1692.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806575"/>
            <a:ext cx="78105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28B7AAD-B841-4A40-8FE9-E6B22F9790BB}" type="slidenum">
              <a:rPr lang="en-US"/>
              <a:pPr/>
              <a:t>13</a:t>
            </a:fld>
            <a:endParaRPr 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A2C60D6-437F-234D-88E5-AAEA0EC368AB}" type="slidenum">
              <a:rPr lang="en-US"/>
              <a:pPr/>
              <a:t>14</a:t>
            </a:fld>
            <a:endParaRPr lang="en-US"/>
          </a:p>
        </p:txBody>
      </p:sp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UAV integration into EM Phases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1736725"/>
            <a:ext cx="7132637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4022725"/>
            <a:ext cx="1371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022725" y="2651125"/>
            <a:ext cx="21939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73224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3200">
                <a:solidFill>
                  <a:srgbClr val="FFFFFF"/>
                </a:solidFill>
              </a:rPr>
              <a:t>Response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069013" y="4116388"/>
            <a:ext cx="2011362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73224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3200">
                <a:solidFill>
                  <a:srgbClr val="FFFFFF"/>
                </a:solidFill>
              </a:rPr>
              <a:t>Recovery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749675" y="5672138"/>
            <a:ext cx="27432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73224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3200">
                <a:solidFill>
                  <a:srgbClr val="FFFFFF"/>
                </a:solidFill>
              </a:rPr>
              <a:t>Preparedness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011363" y="4116388"/>
            <a:ext cx="2286000" cy="10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73224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3200">
                <a:solidFill>
                  <a:srgbClr val="FFFFFF"/>
                </a:solidFill>
              </a:rPr>
              <a:t>Exercises</a:t>
            </a:r>
          </a:p>
          <a:p>
            <a:r>
              <a:rPr lang="en-US" sz="3200">
                <a:solidFill>
                  <a:srgbClr val="FFFFFF"/>
                </a:solidFill>
              </a:rPr>
              <a:t>(Mitigation)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9ECC3AF-D405-D847-9753-32A2E941F19F}" type="slidenum">
              <a:rPr lang="en-US"/>
              <a:pPr/>
              <a:t>15</a:t>
            </a:fld>
            <a:endParaRPr lang="en-US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04438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9038" y="-165100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Physical Barriers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188913"/>
            <a:ext cx="9070975" cy="4989512"/>
          </a:xfrm>
          <a:ln/>
        </p:spPr>
        <p:txBody>
          <a:bodyPr tIns="24695"/>
          <a:lstStyle/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Trees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Buildings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Power Lines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Goats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Water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114800" y="6126163"/>
            <a:ext cx="5394325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 marL="431800" indent="-215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lvl="1">
              <a:buSzPct val="45000"/>
              <a:buFont typeface="Wingdings" charset="0"/>
              <a:buChar char=""/>
            </a:pPr>
            <a:r>
              <a:rPr lang="en-US" sz="4000"/>
              <a:t>*</a:t>
            </a:r>
            <a:r>
              <a:rPr lang="en-US" sz="2800" i="1"/>
              <a:t>need committed pilot and dedicated spotter on location per UAV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2BFF2DA-3059-6143-9AF9-2566E5D6F029}" type="slidenum">
              <a:rPr lang="en-US"/>
              <a:pPr/>
              <a:t>16</a:t>
            </a:fld>
            <a:endParaRPr lang="en-US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6075" y="109538"/>
            <a:ext cx="9070975" cy="1262062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Natural Barriers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35275" y="1096963"/>
            <a:ext cx="9070975" cy="4989512"/>
          </a:xfrm>
          <a:ln/>
        </p:spPr>
        <p:txBody>
          <a:bodyPr tIns="21168"/>
          <a:lstStyle/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/>
              <a:t>Weather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/>
              <a:t>Distance – line of site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/>
              <a:t>Bird Attacks – both in flight, on ground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/>
              <a:t>Disaster Debris (volcanic ash)</a:t>
            </a:r>
          </a:p>
          <a:p>
            <a:pPr marL="863600" lvl="1" indent="-323850">
              <a:buSzPct val="75000"/>
              <a:buFont typeface="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i="1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2B33852-4F2A-D94C-97EC-3DC29E9ACAB5}" type="slidenum">
              <a:rPr lang="en-US"/>
              <a:pPr/>
              <a:t>17</a:t>
            </a:fld>
            <a:endParaRPr lang="en-US"/>
          </a:p>
        </p:txBody>
      </p:sp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Man-made Barriers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35280"/>
          <a:lstStyle/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/>
              <a:t>Pilot Training &amp; Certifications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/>
              <a:t>Monetary</a:t>
            </a:r>
          </a:p>
          <a:p>
            <a:pPr marL="863600" lvl="1" indent="-323850">
              <a:buSzPct val="75000"/>
              <a:buFont typeface="Symbol" charset="0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/>
              <a:t>Rules &amp; Regulations (FAA - USA)</a:t>
            </a:r>
          </a:p>
          <a:p>
            <a:pPr marL="863600" lvl="1" indent="-323850">
              <a:buSzPct val="75000"/>
              <a:buFont typeface="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400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3932238"/>
            <a:ext cx="33147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irspace Char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4" y="808037"/>
            <a:ext cx="10148621" cy="515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88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irspace Chart Ful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177800"/>
            <a:ext cx="6375400" cy="71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89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Entry of the Academic World!</a:t>
            </a:r>
            <a:endParaRPr lang="en-US" dirty="0"/>
          </a:p>
        </p:txBody>
      </p:sp>
      <p:pic>
        <p:nvPicPr>
          <p:cNvPr id="6" name="Content Placeholder 5" descr="Drone Pilots 2b.pdf"/>
          <p:cNvPicPr>
            <a:picLocks noGrp="1" noChangeAspect="1"/>
          </p:cNvPicPr>
          <p:nvPr>
            <p:ph idx="1"/>
          </p:nvPr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47" r="-89147"/>
          <a:stretch>
            <a:fillRect/>
          </a:stretch>
        </p:blipFill>
        <p:spPr>
          <a:xfrm rot="16200000">
            <a:off x="-2933355" y="-133694"/>
            <a:ext cx="15794935" cy="8686800"/>
          </a:xfrm>
        </p:spPr>
      </p:pic>
    </p:spTree>
    <p:extLst>
      <p:ext uri="{BB962C8B-B14F-4D97-AF65-F5344CB8AC3E}">
        <p14:creationId xmlns:p14="http://schemas.microsoft.com/office/powerpoint/2010/main" val="2508975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912" y="301626"/>
            <a:ext cx="9448800" cy="735012"/>
          </a:xfrm>
        </p:spPr>
        <p:txBody>
          <a:bodyPr/>
          <a:lstStyle/>
          <a:p>
            <a:r>
              <a:rPr lang="en-US" sz="4000" dirty="0" smtClean="0"/>
              <a:t>Hinds Community College - Mississippi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912" y="1112837"/>
            <a:ext cx="9069387" cy="6248400"/>
          </a:xfrm>
        </p:spPr>
        <p:txBody>
          <a:bodyPr/>
          <a:lstStyle/>
          <a:p>
            <a:r>
              <a:rPr lang="en-US" sz="2200" b="1" dirty="0"/>
              <a:t>The Unmanned Aerial Systems (UAS) concentration offers a 2-year Associates of Applied Science degree plus industry and government certifications. This program prepares students for careers as operators and/or coordinators of Unmanned Aerial Vehicles (UAV), also known as “drones”.</a:t>
            </a:r>
          </a:p>
          <a:p>
            <a:pPr lvl="1"/>
            <a:r>
              <a:rPr lang="en-US" sz="1900" b="1" dirty="0"/>
              <a:t>- </a:t>
            </a:r>
            <a:r>
              <a:rPr lang="en-US" sz="1900" b="1" dirty="0">
                <a:solidFill>
                  <a:schemeClr val="tx1"/>
                </a:solidFill>
              </a:rPr>
              <a:t>Hands on operation of fixed-wing and rotary aircraft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Full-scale simulator software/hardware systems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From basic stages to the advanced stages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Launch and recovery techniques, and, autopilot operation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Construction and repair of UAVs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Risk awareness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Data links and sensors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Commercial applications –</a:t>
            </a:r>
          </a:p>
          <a:p>
            <a:pPr lvl="1"/>
            <a:r>
              <a:rPr lang="en-US" sz="1900" b="1" dirty="0" smtClean="0">
                <a:solidFill>
                  <a:schemeClr val="tx1"/>
                </a:solidFill>
              </a:rPr>
              <a:t>- Aerial </a:t>
            </a:r>
            <a:r>
              <a:rPr lang="en-US" sz="1900" b="1" dirty="0">
                <a:solidFill>
                  <a:schemeClr val="tx1"/>
                </a:solidFill>
              </a:rPr>
              <a:t>photography, agriculture, surveying, mapping</a:t>
            </a:r>
          </a:p>
          <a:p>
            <a:pPr lvl="1"/>
            <a:r>
              <a:rPr lang="en-US" sz="1900" b="1" dirty="0" smtClean="0">
                <a:solidFill>
                  <a:schemeClr val="tx1"/>
                </a:solidFill>
              </a:rPr>
              <a:t>- Monitoring </a:t>
            </a:r>
            <a:r>
              <a:rPr lang="en-US" sz="1900" b="1" dirty="0">
                <a:solidFill>
                  <a:schemeClr val="tx1"/>
                </a:solidFill>
              </a:rPr>
              <a:t>– ecological, livestock</a:t>
            </a:r>
          </a:p>
          <a:p>
            <a:pPr lvl="1"/>
            <a:r>
              <a:rPr lang="en-US" sz="1900" b="1" dirty="0" smtClean="0">
                <a:solidFill>
                  <a:schemeClr val="tx1"/>
                </a:solidFill>
              </a:rPr>
              <a:t>- Inspection </a:t>
            </a:r>
            <a:r>
              <a:rPr lang="en-US" sz="1900" b="1" dirty="0">
                <a:solidFill>
                  <a:schemeClr val="tx1"/>
                </a:solidFill>
              </a:rPr>
              <a:t>– towers, buildings, real estate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043672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8312" y="1417637"/>
            <a:ext cx="8915400" cy="181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Learn </a:t>
            </a:r>
            <a:r>
              <a:rPr lang="en-US" sz="2400" dirty="0"/>
              <a:t>to pilot and operate Unmanned Aircraft Systems (UAS) for commercial applications.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demand for Unmanned Aircraft Systems has moved from military drone usage and created a whole new world of civilian applications just waiting to be operated.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696912" y="3398837"/>
            <a:ext cx="9067800" cy="3874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Quickly Growing Commercial Drone Market for UAS/UAV Applications</a:t>
            </a:r>
          </a:p>
          <a:p>
            <a:r>
              <a:rPr lang="en-US" sz="2200" dirty="0"/>
              <a:t>From expedited package delivery to precision agriculture, the commercial potential for unmanned aircraft drone system applications has only just begun to be imagined, including: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Aerial/field mapping (GIS)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Agriculture and crop scouting, irrigation and fertilization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Disaster and emergency management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Environmental research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Law enforcement and photogrammetry (crime scene preservation)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Parcel delivery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Photography/</a:t>
            </a:r>
            <a:r>
              <a:rPr lang="en-US" sz="2200" dirty="0" smtClean="0"/>
              <a:t>videography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230312" y="274637"/>
            <a:ext cx="7596551" cy="1014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Lewis University – Romeoville, Illinois</a:t>
            </a:r>
          </a:p>
          <a:p>
            <a:r>
              <a:rPr lang="en-US" sz="3200" dirty="0" smtClean="0"/>
              <a:t>     Unmanned </a:t>
            </a:r>
            <a:r>
              <a:rPr lang="en-US" sz="3200" dirty="0"/>
              <a:t>Aircraft Systems, B.S.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56087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2B30EF1-1457-0144-AD4D-90798210EEAA}" type="slidenum">
              <a:rPr lang="en-US"/>
              <a:pPr/>
              <a:t>23</a:t>
            </a:fld>
            <a:endParaRPr lang="en-US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473075"/>
            <a:ext cx="6229350" cy="664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517C75-0AD7-3E49-91CC-6FF0A0F31F84}" type="slidenum">
              <a:rPr lang="en-US"/>
              <a:pPr/>
              <a:t>24</a:t>
            </a:fld>
            <a:endParaRPr lang="en-US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0" y="460375"/>
            <a:ext cx="5467350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CFAB5BE-1731-DD43-A696-8DF1EEA57115}" type="slidenum">
              <a:rPr lang="en-US"/>
              <a:pPr/>
              <a:t>25</a:t>
            </a:fld>
            <a:endParaRPr lang="en-US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8" y="182563"/>
            <a:ext cx="6400800" cy="7040562"/>
          </a:xfrm>
          <a:prstGeom prst="rect">
            <a:avLst/>
          </a:prstGeom>
          <a:noFill/>
          <a:ln w="36720" cap="flat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906463"/>
            <a:ext cx="2097087" cy="549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75E3EB7-F505-C941-89E6-762ADBAD6E44}" type="slidenum">
              <a:rPr lang="en-US"/>
              <a:pPr/>
              <a:t>26</a:t>
            </a:fld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487363"/>
            <a:ext cx="7407275" cy="691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A47EC93-A3A8-D448-9E88-490289463021}" type="slidenum">
              <a:rPr lang="en-US"/>
              <a:pPr/>
              <a:t>27</a:t>
            </a:fld>
            <a:endParaRPr lang="en-US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1096963" y="109538"/>
            <a:ext cx="9070976" cy="1262062"/>
          </a:xfrm>
          <a:ln/>
        </p:spPr>
        <p:txBody>
          <a:bodyPr tIns="24695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>
                <a:solidFill>
                  <a:srgbClr val="FFFFFF"/>
                </a:solidFill>
              </a:rPr>
              <a:t>The Dark Side of Drone Use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59604C-F7B8-B84B-ACB8-6B2603BA4ACA}" type="slidenum">
              <a:rPr lang="en-US"/>
              <a:pPr/>
              <a:t>28</a:t>
            </a:fld>
            <a:endParaRPr lang="en-U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365125"/>
            <a:ext cx="9144000" cy="676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2" y="503237"/>
            <a:ext cx="9069387" cy="1260475"/>
          </a:xfrm>
        </p:spPr>
        <p:txBody>
          <a:bodyPr/>
          <a:lstStyle/>
          <a:p>
            <a:r>
              <a:rPr lang="en-US" sz="6000" dirty="0" smtClean="0"/>
              <a:t>Phantom 2 Vision + </a:t>
            </a:r>
            <a:r>
              <a:rPr lang="en-US" sz="6000" dirty="0" err="1" smtClean="0"/>
              <a:t>Quadcopter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912" y="2557086"/>
            <a:ext cx="9069387" cy="4987925"/>
          </a:xfrm>
        </p:spPr>
        <p:txBody>
          <a:bodyPr/>
          <a:lstStyle/>
          <a:p>
            <a:r>
              <a:rPr lang="en-US" sz="4800" dirty="0" smtClean="0"/>
              <a:t>The Phantom 2 Vision + </a:t>
            </a:r>
            <a:r>
              <a:rPr lang="en-US" sz="4800" dirty="0" err="1" smtClean="0"/>
              <a:t>Quadcopter</a:t>
            </a:r>
            <a:r>
              <a:rPr lang="en-US" sz="4800" dirty="0" smtClean="0"/>
              <a:t> has been rated one of the top drones for 2015 and the best camera drone.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31554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47DE4F-6E99-6C4B-878B-F9A0967F3D94}" type="slidenum">
              <a:rPr lang="en-US"/>
              <a:pPr/>
              <a:t>30</a:t>
            </a:fld>
            <a:endParaRPr lang="en-US"/>
          </a:p>
        </p:txBody>
      </p:sp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Our System's Components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5627688"/>
          </a:xfrm>
          <a:ln/>
        </p:spPr>
        <p:txBody>
          <a:bodyPr tIns="24695"/>
          <a:lstStyle/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Phantom 2 vision+  $1399.00 (Phantom 3 is $1179.00)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camera included otherwise GoPro Hero4 Black $500.00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FLIR One - $330.00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iPhone5s (with no service) $699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64GB memory cards $50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HPRC Phantom protective case  $250.00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BenQ RP652 Interactive Flat Panel $3500 - $6000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training/paying the pilot ?$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/>
              <a:t>government regulated certification ?$ 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31102C-E1DB-8748-AB41-BE7A5A24EF4E}" type="slidenum">
              <a:rPr lang="en-US"/>
              <a:pPr/>
              <a:t>31</a:t>
            </a:fld>
            <a:endParaRPr lang="en-US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3495675"/>
            <a:ext cx="4479925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5121275" y="4022725"/>
            <a:ext cx="4502150" cy="3382963"/>
          </a:xfrm>
          <a:prstGeom prst="roundRect">
            <a:avLst>
              <a:gd name="adj" fmla="val 46"/>
            </a:avLst>
          </a:prstGeom>
          <a:solidFill>
            <a:srgbClr val="CFE7F5"/>
          </a:solidFill>
          <a:ln w="3672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2378075"/>
            <a:ext cx="703263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305425"/>
            <a:ext cx="1477963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5594350"/>
            <a:ext cx="1176337" cy="135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4572000"/>
            <a:ext cx="12795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74638" y="3425825"/>
            <a:ext cx="44799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264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2000"/>
              <a:t>Live stream to anyone, </a:t>
            </a:r>
            <a:r>
              <a:rPr lang="en-US" sz="2000" b="1">
                <a:solidFill>
                  <a:srgbClr val="6666FF"/>
                </a:solidFill>
              </a:rPr>
              <a:t>anywhere</a:t>
            </a:r>
            <a:r>
              <a:rPr lang="en-US" sz="2000"/>
              <a:t> on Internet</a:t>
            </a:r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3" y="2249488"/>
            <a:ext cx="118903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0" y="365125"/>
            <a:ext cx="14573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1920875"/>
            <a:ext cx="1131887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979988"/>
            <a:ext cx="2170113" cy="123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3840163" y="1646238"/>
            <a:ext cx="1554162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/>
              <a:t>Dedicated Pilot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1736725" y="1482725"/>
            <a:ext cx="10064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/>
              <a:t>Spotter</a:t>
            </a:r>
          </a:p>
        </p:txBody>
      </p:sp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82563"/>
            <a:ext cx="1920875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19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033963"/>
            <a:ext cx="920750" cy="10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20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4981575"/>
            <a:ext cx="862012" cy="123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21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6035675"/>
            <a:ext cx="9398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22" name="Picture 1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775" y="6218238"/>
            <a:ext cx="90805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23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6313488"/>
            <a:ext cx="771525" cy="109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5211763" y="4225925"/>
            <a:ext cx="4410075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264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2000" b="1">
                <a:solidFill>
                  <a:srgbClr val="9900FF"/>
                </a:solidFill>
              </a:rPr>
              <a:t>Command &amp; Control</a:t>
            </a:r>
            <a:r>
              <a:rPr lang="en-US"/>
              <a:t> directing tasks, live streaming, subject domain experts, etc.</a:t>
            </a:r>
          </a:p>
        </p:txBody>
      </p:sp>
      <p:pic>
        <p:nvPicPr>
          <p:cNvPr id="21525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5" y="2193925"/>
            <a:ext cx="1554163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365125" y="182563"/>
            <a:ext cx="3017838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 sz="2400" b="1">
                <a:solidFill>
                  <a:srgbClr val="6666FF"/>
                </a:solidFill>
              </a:rPr>
              <a:t>On Location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0863A02-FD53-9845-9EB1-4194123F6713}" type="slidenum">
              <a:rPr lang="en-US"/>
              <a:pPr/>
              <a:t>32</a:t>
            </a:fld>
            <a:endParaRPr lang="en-US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Future Sensors &amp; Capabilities</a:t>
            </a:r>
            <a:br>
              <a:rPr lang="en-US"/>
            </a:br>
            <a:r>
              <a:rPr lang="en-US"/>
              <a:t>flower under UV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997075"/>
            <a:ext cx="9070975" cy="453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731838" y="6711950"/>
            <a:ext cx="8821737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/>
              <a:t> 2014. Published by The Company of Biologists Ltd | Biology Open (2014) 3, 221–230 doi:10.1242/bio.20146445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40163" y="7040563"/>
            <a:ext cx="59436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n-US">
                <a:hlinkClick r:id="rId4"/>
              </a:rPr>
              <a:t>http://bio.biologists.org/content/3/3/221.full.pdf+html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8EDC216-79A6-3440-BC6E-C22E9F22670F}" type="slidenum">
              <a:rPr lang="en-US"/>
              <a:pPr/>
              <a:t>33</a:t>
            </a:fld>
            <a:endParaRPr lang="en-US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274638"/>
            <a:ext cx="5867400" cy="653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1554163" y="4297363"/>
            <a:ext cx="6675437" cy="1371600"/>
          </a:xfrm>
          <a:prstGeom prst="ellipse">
            <a:avLst/>
          </a:prstGeom>
          <a:noFill/>
          <a:ln w="18360" cap="flat">
            <a:solidFill>
              <a:srgbClr val="FF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Entry of the Academic World!</a:t>
            </a:r>
            <a:endParaRPr lang="en-US" dirty="0"/>
          </a:p>
        </p:txBody>
      </p:sp>
      <p:pic>
        <p:nvPicPr>
          <p:cNvPr id="6" name="Content Placeholder 5" descr="Drone Pilots 2b.pdf"/>
          <p:cNvPicPr>
            <a:picLocks noGrp="1" noChangeAspect="1"/>
          </p:cNvPicPr>
          <p:nvPr>
            <p:ph idx="1"/>
          </p:nvPr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47" r="-89147"/>
          <a:stretch>
            <a:fillRect/>
          </a:stretch>
        </p:blipFill>
        <p:spPr>
          <a:xfrm rot="16200000">
            <a:off x="-2933355" y="-133694"/>
            <a:ext cx="15794935" cy="8686800"/>
          </a:xfrm>
        </p:spPr>
      </p:pic>
    </p:spTree>
    <p:extLst>
      <p:ext uri="{BB962C8B-B14F-4D97-AF65-F5344CB8AC3E}">
        <p14:creationId xmlns:p14="http://schemas.microsoft.com/office/powerpoint/2010/main" val="2903909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912" y="301626"/>
            <a:ext cx="9448800" cy="735012"/>
          </a:xfrm>
        </p:spPr>
        <p:txBody>
          <a:bodyPr/>
          <a:lstStyle/>
          <a:p>
            <a:r>
              <a:rPr lang="en-US" sz="4000" dirty="0" smtClean="0"/>
              <a:t>Hinds Community College - Mississippi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912" y="1112837"/>
            <a:ext cx="9069387" cy="6248400"/>
          </a:xfrm>
        </p:spPr>
        <p:txBody>
          <a:bodyPr/>
          <a:lstStyle/>
          <a:p>
            <a:r>
              <a:rPr lang="en-US" sz="2200" b="1" dirty="0"/>
              <a:t>The Unmanned Aerial Systems (UAS) concentration offers a 2-year Associates of Applied Science degree plus industry and government certifications. This program prepares students for careers as operators and/or coordinators of Unmanned Aerial Vehicles (UAV), also known as “drones”.</a:t>
            </a:r>
          </a:p>
          <a:p>
            <a:pPr lvl="1"/>
            <a:r>
              <a:rPr lang="en-US" sz="1900" b="1" dirty="0"/>
              <a:t>- </a:t>
            </a:r>
            <a:r>
              <a:rPr lang="en-US" sz="1900" b="1" dirty="0">
                <a:solidFill>
                  <a:schemeClr val="tx1"/>
                </a:solidFill>
              </a:rPr>
              <a:t>Hands on operation of fixed-wing and rotary aircraft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Full-scale simulator software/hardware systems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From basic stages to the advanced stages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Launch and recovery techniques, and, autopilot operation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Construction and repair of UAVs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Risk awareness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Data links and sensors</a:t>
            </a:r>
          </a:p>
          <a:p>
            <a:pPr lvl="1"/>
            <a:r>
              <a:rPr lang="en-US" sz="1900" b="1" dirty="0">
                <a:solidFill>
                  <a:schemeClr val="tx1"/>
                </a:solidFill>
              </a:rPr>
              <a:t>- Commercial applications –</a:t>
            </a:r>
          </a:p>
          <a:p>
            <a:pPr lvl="1"/>
            <a:r>
              <a:rPr lang="en-US" sz="1900" b="1" dirty="0" smtClean="0">
                <a:solidFill>
                  <a:schemeClr val="tx1"/>
                </a:solidFill>
              </a:rPr>
              <a:t>- Aerial </a:t>
            </a:r>
            <a:r>
              <a:rPr lang="en-US" sz="1900" b="1" dirty="0">
                <a:solidFill>
                  <a:schemeClr val="tx1"/>
                </a:solidFill>
              </a:rPr>
              <a:t>photography, agriculture, surveying, mapping</a:t>
            </a:r>
          </a:p>
          <a:p>
            <a:pPr lvl="1"/>
            <a:r>
              <a:rPr lang="en-US" sz="1900" b="1" dirty="0" smtClean="0">
                <a:solidFill>
                  <a:schemeClr val="tx1"/>
                </a:solidFill>
              </a:rPr>
              <a:t>- Monitoring </a:t>
            </a:r>
            <a:r>
              <a:rPr lang="en-US" sz="1900" b="1" dirty="0">
                <a:solidFill>
                  <a:schemeClr val="tx1"/>
                </a:solidFill>
              </a:rPr>
              <a:t>– ecological, livestock</a:t>
            </a:r>
          </a:p>
          <a:p>
            <a:pPr lvl="1"/>
            <a:r>
              <a:rPr lang="en-US" sz="1900" b="1" dirty="0" smtClean="0">
                <a:solidFill>
                  <a:schemeClr val="tx1"/>
                </a:solidFill>
              </a:rPr>
              <a:t>- Inspection </a:t>
            </a:r>
            <a:r>
              <a:rPr lang="en-US" sz="1900" b="1" dirty="0">
                <a:solidFill>
                  <a:schemeClr val="tx1"/>
                </a:solidFill>
              </a:rPr>
              <a:t>– towers, buildings, real estate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144310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8312" y="1417637"/>
            <a:ext cx="8915400" cy="181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Learn </a:t>
            </a:r>
            <a:r>
              <a:rPr lang="en-US" sz="2400" dirty="0"/>
              <a:t>to pilot and operate Unmanned Aircraft Systems (UAS) for commercial applications.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demand for Unmanned Aircraft Systems has moved from military drone usage and created a whole new world of civilian applications just waiting to be operated.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696912" y="3398837"/>
            <a:ext cx="9067800" cy="3874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Quickly Growing Commercial Drone Market for UAS/UAV Applications</a:t>
            </a:r>
          </a:p>
          <a:p>
            <a:r>
              <a:rPr lang="en-US" sz="2200" dirty="0"/>
              <a:t>From expedited package delivery to precision agriculture, the commercial potential for unmanned aircraft drone system applications has only just begun to be imagined, including: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Aerial/field mapping (GIS)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Agriculture and crop scouting, irrigation and fertilization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Disaster and emergency management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Environmental research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Law enforcement and photogrammetry (crime scene preservation)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Parcel delivery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200" dirty="0"/>
              <a:t>Photography/</a:t>
            </a:r>
            <a:r>
              <a:rPr lang="en-US" sz="2200" dirty="0" smtClean="0"/>
              <a:t>videography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230312" y="274637"/>
            <a:ext cx="7596551" cy="1014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Lewis University – Romeoville, Illinois</a:t>
            </a:r>
          </a:p>
          <a:p>
            <a:r>
              <a:rPr lang="en-US" sz="3200" dirty="0" smtClean="0"/>
              <a:t>     Unmanned </a:t>
            </a:r>
            <a:r>
              <a:rPr lang="en-US" sz="3200" dirty="0"/>
              <a:t>Aircraft Systems, B.S.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86590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783DD5E-D089-474E-8DA0-DD57B4AAE87D}" type="slidenum">
              <a:rPr lang="en-US"/>
              <a:pPr/>
              <a:t>37</a:t>
            </a:fld>
            <a:endParaRPr lang="en-US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3227388"/>
            <a:ext cx="4967288" cy="408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92075"/>
            <a:ext cx="9070975" cy="147161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/>
              <a:t>Conclusion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2" y="1493837"/>
            <a:ext cx="9985375" cy="4989512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/>
              <a:t>Given all of the barriers – one will be lucky to use drones at all. Given the rate of development, technology will explode with opportunity.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Microsoft YaHei"/>
      </a:majorFont>
      <a:minorFont>
        <a:latin typeface="Arial"/>
        <a:ea typeface="ＭＳ Ｐゴシック"/>
        <a:cs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effectLst/>
            <a:latin typeface="Arial" charset="0"/>
            <a:ea typeface="ＭＳ Ｐゴシック" charset="0"/>
            <a:cs typeface="Microsoft YaHe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effectLst/>
            <a:latin typeface="Arial" charset="0"/>
            <a:ea typeface="ＭＳ Ｐゴシック" charset="0"/>
            <a:cs typeface="Microsoft YaHei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1340</Words>
  <Application>Microsoft Macintosh PowerPoint</Application>
  <PresentationFormat>Custom</PresentationFormat>
  <Paragraphs>214</Paragraphs>
  <Slides>37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Types of “Drones”</vt:lpstr>
      <vt:lpstr>Main Uses for Drones</vt:lpstr>
      <vt:lpstr>PowerPoint Presentation</vt:lpstr>
      <vt:lpstr>Past Disaster Use</vt:lpstr>
      <vt:lpstr>PowerPoint Presentation</vt:lpstr>
      <vt:lpstr>PowerPoint Presentation</vt:lpstr>
      <vt:lpstr>Drone Uses</vt:lpstr>
      <vt:lpstr>Present Disaster Application</vt:lpstr>
      <vt:lpstr>Communications</vt:lpstr>
      <vt:lpstr>PowerPoint Presentation</vt:lpstr>
      <vt:lpstr>Classifications based on: Size, Flight Endurance &amp; Capabilities</vt:lpstr>
      <vt:lpstr>PowerPoint Presentation</vt:lpstr>
      <vt:lpstr>UAV integration into EM Phases</vt:lpstr>
      <vt:lpstr>Physical Barriers</vt:lpstr>
      <vt:lpstr>Natural Barriers</vt:lpstr>
      <vt:lpstr>Man-made Barriers</vt:lpstr>
      <vt:lpstr>PowerPoint Presentation</vt:lpstr>
      <vt:lpstr>PowerPoint Presentation</vt:lpstr>
      <vt:lpstr>Entry of the Academic World!</vt:lpstr>
      <vt:lpstr>Hinds Community College - Mississippi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Dark Side of Drone Use</vt:lpstr>
      <vt:lpstr>PowerPoint Presentation</vt:lpstr>
      <vt:lpstr>Phantom 2 Vision + Quadcopter</vt:lpstr>
      <vt:lpstr>Our System's Components</vt:lpstr>
      <vt:lpstr>PowerPoint Presentation</vt:lpstr>
      <vt:lpstr>Future Sensors &amp; Capabilities flower under UV</vt:lpstr>
      <vt:lpstr>PowerPoint Presentation</vt:lpstr>
      <vt:lpstr>Entry of the Academic World!</vt:lpstr>
      <vt:lpstr>Hinds Community College - Mississippi</vt:lpstr>
      <vt:lpstr>PowerPoint Presentation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Connie White</dc:creator>
  <cp:lastModifiedBy>James Hagen</cp:lastModifiedBy>
  <cp:revision>39</cp:revision>
  <cp:lastPrinted>1601-01-01T00:00:00Z</cp:lastPrinted>
  <dcterms:created xsi:type="dcterms:W3CDTF">2015-06-15T20:34:25Z</dcterms:created>
  <dcterms:modified xsi:type="dcterms:W3CDTF">2015-06-23T05:51:27Z</dcterms:modified>
</cp:coreProperties>
</file>