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omments/comment1.xml" ContentType="application/vnd.openxmlformats-officedocument.presentationml.comments+xml"/>
  <Override PartName="/ppt/notesSlides/notesSlide4.xml" ContentType="application/vnd.openxmlformats-officedocument.presentationml.notesSlide+xml"/>
  <Override PartName="/ppt/comments/comment2.xml" ContentType="application/vnd.openxmlformats-officedocument.presentationml.comments+xml"/>
  <Override PartName="/ppt/notesSlides/notesSlide5.xml" ContentType="application/vnd.openxmlformats-officedocument.presentationml.notesSlide+xml"/>
  <Override PartName="/ppt/comments/comment3.xml" ContentType="application/vnd.openxmlformats-officedocument.presentationml.comments+xml"/>
  <Override PartName="/ppt/notesSlides/notesSlide6.xml" ContentType="application/vnd.openxmlformats-officedocument.presentationml.notesSlide+xml"/>
  <Override PartName="/ppt/comments/comment4.xml" ContentType="application/vnd.openxmlformats-officedocument.presentationml.comments+xml"/>
  <Override PartName="/ppt/notesSlides/notesSlide7.xml" ContentType="application/vnd.openxmlformats-officedocument.presentationml.notesSlide+xml"/>
  <Override PartName="/ppt/comments/comment5.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48" r:id="rId2"/>
    <p:sldId id="442" r:id="rId3"/>
    <p:sldId id="414" r:id="rId4"/>
    <p:sldId id="475" r:id="rId5"/>
    <p:sldId id="474" r:id="rId6"/>
    <p:sldId id="434" r:id="rId7"/>
    <p:sldId id="473" r:id="rId8"/>
    <p:sldId id="470" r:id="rId9"/>
    <p:sldId id="472" r:id="rId10"/>
    <p:sldId id="419" r:id="rId11"/>
    <p:sldId id="398" r:id="rId12"/>
    <p:sldId id="445" r:id="rId13"/>
    <p:sldId id="327" r:id="rId14"/>
    <p:sldId id="328" r:id="rId15"/>
    <p:sldId id="329" r:id="rId16"/>
    <p:sldId id="330" r:id="rId17"/>
    <p:sldId id="331" r:id="rId18"/>
    <p:sldId id="444" r:id="rId19"/>
    <p:sldId id="345" r:id="rId20"/>
    <p:sldId id="446" r:id="rId21"/>
    <p:sldId id="447" r:id="rId22"/>
    <p:sldId id="448" r:id="rId23"/>
    <p:sldId id="461" r:id="rId24"/>
    <p:sldId id="460" r:id="rId25"/>
    <p:sldId id="466" r:id="rId26"/>
    <p:sldId id="450" r:id="rId27"/>
    <p:sldId id="462" r:id="rId28"/>
    <p:sldId id="451" r:id="rId29"/>
    <p:sldId id="452" r:id="rId30"/>
    <p:sldId id="453" r:id="rId31"/>
    <p:sldId id="454" r:id="rId32"/>
    <p:sldId id="464" r:id="rId33"/>
    <p:sldId id="467" r:id="rId34"/>
    <p:sldId id="284" r:id="rId35"/>
    <p:sldId id="459" r:id="rId36"/>
    <p:sldId id="403" r:id="rId37"/>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CH" initials="J" lastIdx="16"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5" autoAdjust="0"/>
    <p:restoredTop sz="85587" autoAdjust="0"/>
  </p:normalViewPr>
  <p:slideViewPr>
    <p:cSldViewPr>
      <p:cViewPr varScale="1">
        <p:scale>
          <a:sx n="57" d="100"/>
          <a:sy n="57" d="100"/>
        </p:scale>
        <p:origin x="1476" y="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75"/>
      <c:rotY val="0"/>
      <c:rAngAx val="0"/>
    </c:view3D>
    <c:floor>
      <c:thickness val="0"/>
    </c:floor>
    <c:sideWall>
      <c:thickness val="0"/>
    </c:sideWall>
    <c:backWall>
      <c:thickness val="0"/>
    </c:backWall>
    <c:plotArea>
      <c:layout>
        <c:manualLayout>
          <c:layoutTarget val="inner"/>
          <c:xMode val="edge"/>
          <c:yMode val="edge"/>
          <c:x val="6.2403130071157853E-3"/>
          <c:y val="0.14541282785569379"/>
          <c:w val="0.6561616104585829"/>
          <c:h val="0.76319485538139031"/>
        </c:manualLayout>
      </c:layout>
      <c:pie3DChart>
        <c:varyColors val="1"/>
        <c:ser>
          <c:idx val="0"/>
          <c:order val="0"/>
          <c:tx>
            <c:strRef>
              <c:f>'Ark1'!$B$1</c:f>
              <c:strCache>
                <c:ptCount val="1"/>
                <c:pt idx="0">
                  <c:v>Natural Disasters 2011</c:v>
                </c:pt>
              </c:strCache>
            </c:strRef>
          </c:tx>
          <c:dLbls>
            <c:spPr>
              <a:noFill/>
              <a:ln>
                <a:noFill/>
              </a:ln>
              <a:effectLst/>
            </c:spPr>
            <c:txPr>
              <a:bodyPr/>
              <a:lstStyle/>
              <a:p>
                <a:pPr>
                  <a:defRPr lang="nb-NO" sz="1400" b="1"/>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'Ark1'!$A$2:$A$9</c:f>
              <c:strCache>
                <c:ptCount val="8"/>
                <c:pt idx="0">
                  <c:v>Floods </c:v>
                </c:pt>
                <c:pt idx="1">
                  <c:v>Windstorms</c:v>
                </c:pt>
                <c:pt idx="2">
                  <c:v>Earthquakes/Tsunamis</c:v>
                </c:pt>
                <c:pt idx="3">
                  <c:v>Extreme Tempreatures </c:v>
                </c:pt>
                <c:pt idx="4">
                  <c:v>Mass Movement: dry</c:v>
                </c:pt>
                <c:pt idx="5">
                  <c:v>Draught/Food Insecurity</c:v>
                </c:pt>
                <c:pt idx="6">
                  <c:v>Volcanic Eruptions </c:v>
                </c:pt>
                <c:pt idx="7">
                  <c:v>Forest/Scrub Fires </c:v>
                </c:pt>
              </c:strCache>
            </c:strRef>
          </c:cat>
          <c:val>
            <c:numRef>
              <c:f>'Ark1'!$B$2:$B$9</c:f>
              <c:numCache>
                <c:formatCode>0.00%</c:formatCode>
                <c:ptCount val="8"/>
                <c:pt idx="0">
                  <c:v>0.4421000000000001</c:v>
                </c:pt>
                <c:pt idx="1">
                  <c:v>0.31450000000000022</c:v>
                </c:pt>
                <c:pt idx="2">
                  <c:v>8.3100000000000063E-2</c:v>
                </c:pt>
                <c:pt idx="3">
                  <c:v>5.0400000000000014E-2</c:v>
                </c:pt>
                <c:pt idx="4">
                  <c:v>3.5600000000000027E-2</c:v>
                </c:pt>
                <c:pt idx="5">
                  <c:v>3.5600000000000027E-2</c:v>
                </c:pt>
                <c:pt idx="6">
                  <c:v>8.9000000000000121E-3</c:v>
                </c:pt>
                <c:pt idx="7">
                  <c:v>2.9700000000000004E-2</c:v>
                </c:pt>
              </c:numCache>
            </c:numRef>
          </c:val>
        </c:ser>
        <c:ser>
          <c:idx val="1"/>
          <c:order val="1"/>
          <c:tx>
            <c:strRef>
              <c:f>'Ark1'!$C$1</c:f>
              <c:strCache>
                <c:ptCount val="1"/>
                <c:pt idx="0">
                  <c:v>Natural Disasters 2012</c:v>
                </c:pt>
              </c:strCache>
            </c:strRef>
          </c:tx>
          <c:cat>
            <c:strRef>
              <c:f>'Ark1'!$A$2:$A$9</c:f>
              <c:strCache>
                <c:ptCount val="8"/>
                <c:pt idx="0">
                  <c:v>Floods </c:v>
                </c:pt>
                <c:pt idx="1">
                  <c:v>Windstorms</c:v>
                </c:pt>
                <c:pt idx="2">
                  <c:v>Earthquakes/Tsunamis</c:v>
                </c:pt>
                <c:pt idx="3">
                  <c:v>Extreme Tempreatures </c:v>
                </c:pt>
                <c:pt idx="4">
                  <c:v>Mass Movement: dry</c:v>
                </c:pt>
                <c:pt idx="5">
                  <c:v>Draught/Food Insecurity</c:v>
                </c:pt>
                <c:pt idx="6">
                  <c:v>Volcanic Eruptions </c:v>
                </c:pt>
                <c:pt idx="7">
                  <c:v>Forest/Scrub Fires </c:v>
                </c:pt>
              </c:strCache>
            </c:strRef>
          </c:cat>
          <c:val>
            <c:numRef>
              <c:f>'Ark1'!$C$2:$C$9</c:f>
              <c:numCache>
                <c:formatCode>General</c:formatCode>
                <c:ptCount val="8"/>
                <c:pt idx="0">
                  <c:v>149</c:v>
                </c:pt>
                <c:pt idx="1">
                  <c:v>106</c:v>
                </c:pt>
                <c:pt idx="2">
                  <c:v>28</c:v>
                </c:pt>
                <c:pt idx="3">
                  <c:v>17</c:v>
                </c:pt>
                <c:pt idx="4">
                  <c:v>12</c:v>
                </c:pt>
                <c:pt idx="5">
                  <c:v>12</c:v>
                </c:pt>
                <c:pt idx="6">
                  <c:v>3</c:v>
                </c:pt>
                <c:pt idx="7">
                  <c:v>10</c:v>
                </c:pt>
              </c:numCache>
            </c:numRef>
          </c:val>
        </c:ser>
        <c:ser>
          <c:idx val="2"/>
          <c:order val="2"/>
          <c:tx>
            <c:strRef>
              <c:f>'Ark1'!$D$1</c:f>
              <c:strCache>
                <c:ptCount val="1"/>
                <c:pt idx="0">
                  <c:v>Natural Disasters 2013</c:v>
                </c:pt>
              </c:strCache>
            </c:strRef>
          </c:tx>
          <c:cat>
            <c:strRef>
              <c:f>'Ark1'!$A$2:$A$9</c:f>
              <c:strCache>
                <c:ptCount val="8"/>
                <c:pt idx="0">
                  <c:v>Floods </c:v>
                </c:pt>
                <c:pt idx="1">
                  <c:v>Windstorms</c:v>
                </c:pt>
                <c:pt idx="2">
                  <c:v>Earthquakes/Tsunamis</c:v>
                </c:pt>
                <c:pt idx="3">
                  <c:v>Extreme Tempreatures </c:v>
                </c:pt>
                <c:pt idx="4">
                  <c:v>Mass Movement: dry</c:v>
                </c:pt>
                <c:pt idx="5">
                  <c:v>Draught/Food Insecurity</c:v>
                </c:pt>
                <c:pt idx="6">
                  <c:v>Volcanic Eruptions </c:v>
                </c:pt>
                <c:pt idx="7">
                  <c:v>Forest/Scrub Fires </c:v>
                </c:pt>
              </c:strCache>
            </c:strRef>
          </c:cat>
          <c:val>
            <c:numRef>
              <c:f>'Ark1'!$D$2:$D$9</c:f>
              <c:numCache>
                <c:formatCode>General</c:formatCode>
                <c:ptCount val="8"/>
                <c:pt idx="7">
                  <c:v>337</c:v>
                </c:pt>
              </c:numCache>
            </c:numRef>
          </c:val>
        </c:ser>
        <c:dLbls>
          <c:showLegendKey val="0"/>
          <c:showVal val="0"/>
          <c:showCatName val="0"/>
          <c:showSerName val="0"/>
          <c:showPercent val="0"/>
          <c:showBubbleSize val="0"/>
          <c:showLeaderLines val="0"/>
        </c:dLbls>
      </c:pie3DChart>
      <c:spPr>
        <a:solidFill>
          <a:schemeClr val="accent1">
            <a:lumMod val="20000"/>
            <a:lumOff val="80000"/>
          </a:schemeClr>
        </a:solidFill>
        <a:scene3d>
          <a:camera prst="orthographicFront"/>
          <a:lightRig rig="threePt" dir="t"/>
        </a:scene3d>
        <a:sp3d>
          <a:bevelT/>
        </a:sp3d>
      </c:spPr>
    </c:plotArea>
    <c:legend>
      <c:legendPos val="r"/>
      <c:legendEntry>
        <c:idx val="0"/>
        <c:txPr>
          <a:bodyPr/>
          <a:lstStyle/>
          <a:p>
            <a:pPr>
              <a:defRPr sz="1200" b="1"/>
            </a:pPr>
            <a:endParaRPr lang="en-US"/>
          </a:p>
        </c:txPr>
      </c:legendEntry>
      <c:legendEntry>
        <c:idx val="1"/>
        <c:txPr>
          <a:bodyPr/>
          <a:lstStyle/>
          <a:p>
            <a:pPr>
              <a:defRPr sz="1200" b="1"/>
            </a:pPr>
            <a:endParaRPr lang="en-US"/>
          </a:p>
        </c:txPr>
      </c:legendEntry>
      <c:legendEntry>
        <c:idx val="2"/>
        <c:txPr>
          <a:bodyPr/>
          <a:lstStyle/>
          <a:p>
            <a:pPr>
              <a:defRPr sz="1200" b="1"/>
            </a:pPr>
            <a:endParaRPr lang="en-US"/>
          </a:p>
        </c:txPr>
      </c:legendEntry>
      <c:legendEntry>
        <c:idx val="3"/>
        <c:txPr>
          <a:bodyPr/>
          <a:lstStyle/>
          <a:p>
            <a:pPr>
              <a:defRPr sz="1200" b="1"/>
            </a:pPr>
            <a:endParaRPr lang="en-US"/>
          </a:p>
        </c:txPr>
      </c:legendEntry>
      <c:legendEntry>
        <c:idx val="4"/>
        <c:txPr>
          <a:bodyPr/>
          <a:lstStyle/>
          <a:p>
            <a:pPr>
              <a:defRPr sz="1200" b="1"/>
            </a:pPr>
            <a:endParaRPr lang="en-US"/>
          </a:p>
        </c:txPr>
      </c:legendEntry>
      <c:legendEntry>
        <c:idx val="5"/>
        <c:txPr>
          <a:bodyPr/>
          <a:lstStyle/>
          <a:p>
            <a:pPr>
              <a:defRPr sz="1200" b="1"/>
            </a:pPr>
            <a:endParaRPr lang="en-US"/>
          </a:p>
        </c:txPr>
      </c:legendEntry>
      <c:legendEntry>
        <c:idx val="6"/>
        <c:txPr>
          <a:bodyPr/>
          <a:lstStyle/>
          <a:p>
            <a:pPr>
              <a:defRPr sz="1200" b="1"/>
            </a:pPr>
            <a:endParaRPr lang="en-US"/>
          </a:p>
        </c:txPr>
      </c:legendEntry>
      <c:legendEntry>
        <c:idx val="7"/>
        <c:txPr>
          <a:bodyPr/>
          <a:lstStyle/>
          <a:p>
            <a:pPr>
              <a:defRPr sz="1200" b="1"/>
            </a:pPr>
            <a:endParaRPr lang="en-US"/>
          </a:p>
        </c:txPr>
      </c:legendEntry>
      <c:layout>
        <c:manualLayout>
          <c:xMode val="edge"/>
          <c:yMode val="edge"/>
          <c:x val="0.60681329962905961"/>
          <c:y val="8.0685399632280427E-2"/>
          <c:w val="0.37502322146355321"/>
          <c:h val="0.87367900269382681"/>
        </c:manualLayout>
      </c:layout>
      <c:overlay val="0"/>
      <c:spPr>
        <a:solidFill>
          <a:schemeClr val="accent1">
            <a:lumMod val="20000"/>
            <a:lumOff val="80000"/>
          </a:schemeClr>
        </a:solidFill>
      </c:spPr>
      <c:txPr>
        <a:bodyPr/>
        <a:lstStyle/>
        <a:p>
          <a:pPr>
            <a:defRPr lang="nb-NO" sz="1200"/>
          </a:pPr>
          <a:endParaRPr lang="en-US"/>
        </a:p>
      </c:txPr>
    </c:legend>
    <c:plotVisOnly val="1"/>
    <c:dispBlanksAs val="zero"/>
    <c:showDLblsOverMax val="0"/>
  </c:chart>
  <c:spPr>
    <a:solidFill>
      <a:schemeClr val="accent1">
        <a:lumMod val="20000"/>
        <a:lumOff val="80000"/>
      </a:schemeClr>
    </a:solidFill>
    <a:scene3d>
      <a:camera prst="orthographicFront"/>
      <a:lightRig rig="threePt" dir="t"/>
    </a:scene3d>
    <a:sp3d>
      <a:bevelT/>
    </a:sp3d>
  </c:spPr>
  <c:externalData r:id="rId1">
    <c:autoUpdate val="0"/>
  </c:externalData>
  <c:userShapes r:id="rId2"/>
</c:chartSpace>
</file>

<file path=ppt/comments/comment1.xml><?xml version="1.0" encoding="utf-8"?>
<p:cmLst xmlns:a="http://schemas.openxmlformats.org/drawingml/2006/main" xmlns:r="http://schemas.openxmlformats.org/officeDocument/2006/relationships" xmlns:p="http://schemas.openxmlformats.org/presentationml/2006/main">
  <p:cm authorId="0" dt="2013-09-03T16:35:03.498" idx="4">
    <p:pos x="10" y="10"/>
    <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3-09-03T16:35:03.498" idx="4">
    <p:pos x="10" y="10"/>
    <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3-09-03T16:35:03.498" idx="4">
    <p:pos x="10" y="10"/>
    <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3-09-03T16:35:03.498" idx="13">
    <p:pos x="10" y="10"/>
    <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13-09-03T16:35:03.498" idx="13">
    <p:pos x="10" y="10"/>
    <p:text/>
  </p:cm>
</p:cmLst>
</file>

<file path=ppt/drawings/drawing1.xml><?xml version="1.0" encoding="utf-8"?>
<c:userShapes xmlns:c="http://schemas.openxmlformats.org/drawingml/2006/chart">
  <cdr:relSizeAnchor xmlns:cdr="http://schemas.openxmlformats.org/drawingml/2006/chartDrawing">
    <cdr:from>
      <cdr:x>0.60656</cdr:x>
      <cdr:y>0.02997</cdr:y>
    </cdr:from>
    <cdr:to>
      <cdr:x>0.96679</cdr:x>
      <cdr:y>0.12534</cdr:y>
    </cdr:to>
    <cdr:sp macro="" textlink="">
      <cdr:nvSpPr>
        <cdr:cNvPr id="2" name="TekstSylinder 1"/>
        <cdr:cNvSpPr txBox="1"/>
      </cdr:nvSpPr>
      <cdr:spPr>
        <a:xfrm xmlns:a="http://schemas.openxmlformats.org/drawingml/2006/main">
          <a:off x="5328592" y="166526"/>
          <a:ext cx="3164635" cy="52991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nb-NO" sz="1400" b="1" dirty="0">
              <a:solidFill>
                <a:srgbClr val="FF0000"/>
              </a:solidFill>
              <a:latin typeface="Comic Sans MS" pitchFamily="66" charset="0"/>
            </a:rPr>
            <a:t>Natural </a:t>
          </a:r>
          <a:r>
            <a:rPr lang="nb-NO" sz="1400" b="1" dirty="0" err="1">
              <a:solidFill>
                <a:srgbClr val="FF0000"/>
              </a:solidFill>
              <a:latin typeface="Comic Sans MS" pitchFamily="66" charset="0"/>
            </a:rPr>
            <a:t>Disasters</a:t>
          </a:r>
          <a:r>
            <a:rPr lang="nb-NO" sz="1400" b="1" dirty="0">
              <a:solidFill>
                <a:srgbClr val="FF0000"/>
              </a:solidFill>
              <a:latin typeface="Comic Sans MS" pitchFamily="66" charset="0"/>
            </a:rPr>
            <a:t> 2013</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574B56-8DA4-4F6C-91C7-FBE379DB7D65}" type="datetimeFigureOut">
              <a:rPr lang="nb-NO" altLang="ja-JP" smtClean="0"/>
              <a:pPr/>
              <a:t>23.06.2015</a:t>
            </a:fld>
            <a:endParaRPr lang="nb-NO"/>
          </a:p>
        </p:txBody>
      </p:sp>
      <p:sp>
        <p:nvSpPr>
          <p:cNvPr id="4" name="Plassholder for lysbil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083180-732D-41F0-B34D-875C970DF6D0}" type="slidenum">
              <a:rPr lang="nb-NO" smtClean="0"/>
              <a:pPr/>
              <a:t>‹#›</a:t>
            </a:fld>
            <a:endParaRPr lang="nb-NO"/>
          </a:p>
        </p:txBody>
      </p:sp>
    </p:spTree>
    <p:extLst>
      <p:ext uri="{BB962C8B-B14F-4D97-AF65-F5344CB8AC3E}">
        <p14:creationId xmlns:p14="http://schemas.microsoft.com/office/powerpoint/2010/main" val="3921130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15A8C233-9360-4B8D-91B2-E1A3578145E8}" type="slidenum">
              <a:rPr lang="nb-NO" smtClean="0"/>
              <a:pPr/>
              <a:t>1</a:t>
            </a:fld>
            <a:endParaRPr lang="nb-NO" dirty="0"/>
          </a:p>
        </p:txBody>
      </p:sp>
    </p:spTree>
    <p:extLst>
      <p:ext uri="{BB962C8B-B14F-4D97-AF65-F5344CB8AC3E}">
        <p14:creationId xmlns:p14="http://schemas.microsoft.com/office/powerpoint/2010/main" val="716411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15A8C233-9360-4B8D-91B2-E1A3578145E8}" type="slidenum">
              <a:rPr lang="nb-NO" smtClean="0"/>
              <a:pPr/>
              <a:t>2</a:t>
            </a:fld>
            <a:endParaRPr lang="nb-NO" dirty="0"/>
          </a:p>
        </p:txBody>
      </p:sp>
    </p:spTree>
    <p:extLst>
      <p:ext uri="{BB962C8B-B14F-4D97-AF65-F5344CB8AC3E}">
        <p14:creationId xmlns:p14="http://schemas.microsoft.com/office/powerpoint/2010/main" val="816038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15A8C233-9360-4B8D-91B2-E1A3578145E8}" type="slidenum">
              <a:rPr lang="nb-NO" smtClean="0"/>
              <a:pPr/>
              <a:t>3</a:t>
            </a:fld>
            <a:endParaRPr lang="nb-NO" dirty="0"/>
          </a:p>
        </p:txBody>
      </p:sp>
    </p:spTree>
    <p:extLst>
      <p:ext uri="{BB962C8B-B14F-4D97-AF65-F5344CB8AC3E}">
        <p14:creationId xmlns:p14="http://schemas.microsoft.com/office/powerpoint/2010/main" val="3756388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15A8C233-9360-4B8D-91B2-E1A3578145E8}" type="slidenum">
              <a:rPr lang="nb-NO" smtClean="0"/>
              <a:pPr/>
              <a:t>4</a:t>
            </a:fld>
            <a:endParaRPr lang="nb-NO" dirty="0"/>
          </a:p>
        </p:txBody>
      </p:sp>
    </p:spTree>
    <p:extLst>
      <p:ext uri="{BB962C8B-B14F-4D97-AF65-F5344CB8AC3E}">
        <p14:creationId xmlns:p14="http://schemas.microsoft.com/office/powerpoint/2010/main" val="4240161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15A8C233-9360-4B8D-91B2-E1A3578145E8}" type="slidenum">
              <a:rPr lang="nb-NO" smtClean="0"/>
              <a:pPr/>
              <a:t>5</a:t>
            </a:fld>
            <a:endParaRPr lang="nb-NO" dirty="0"/>
          </a:p>
        </p:txBody>
      </p:sp>
    </p:spTree>
    <p:extLst>
      <p:ext uri="{BB962C8B-B14F-4D97-AF65-F5344CB8AC3E}">
        <p14:creationId xmlns:p14="http://schemas.microsoft.com/office/powerpoint/2010/main" val="1718717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15A8C233-9360-4B8D-91B2-E1A3578145E8}" type="slidenum">
              <a:rPr lang="nb-NO" smtClean="0"/>
              <a:pPr/>
              <a:t>6</a:t>
            </a:fld>
            <a:endParaRPr lang="nb-NO" dirty="0"/>
          </a:p>
        </p:txBody>
      </p:sp>
    </p:spTree>
    <p:extLst>
      <p:ext uri="{BB962C8B-B14F-4D97-AF65-F5344CB8AC3E}">
        <p14:creationId xmlns:p14="http://schemas.microsoft.com/office/powerpoint/2010/main" val="1155450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15A8C233-9360-4B8D-91B2-E1A3578145E8}" type="slidenum">
              <a:rPr lang="nb-NO" smtClean="0"/>
              <a:pPr/>
              <a:t>7</a:t>
            </a:fld>
            <a:endParaRPr lang="nb-NO" dirty="0"/>
          </a:p>
        </p:txBody>
      </p:sp>
    </p:spTree>
    <p:extLst>
      <p:ext uri="{BB962C8B-B14F-4D97-AF65-F5344CB8AC3E}">
        <p14:creationId xmlns:p14="http://schemas.microsoft.com/office/powerpoint/2010/main" val="565181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dirty="0"/>
          </a:p>
        </p:txBody>
      </p:sp>
      <p:sp>
        <p:nvSpPr>
          <p:cNvPr id="4" name="Plassholder for lysbildenummer 3"/>
          <p:cNvSpPr>
            <a:spLocks noGrp="1"/>
          </p:cNvSpPr>
          <p:nvPr>
            <p:ph type="sldNum" sz="quarter" idx="10"/>
          </p:nvPr>
        </p:nvSpPr>
        <p:spPr/>
        <p:txBody>
          <a:bodyPr/>
          <a:lstStyle/>
          <a:p>
            <a:fld id="{71083180-732D-41F0-B34D-875C970DF6D0}" type="slidenum">
              <a:rPr lang="nb-NO" smtClean="0"/>
              <a:pPr/>
              <a:t>9</a:t>
            </a:fld>
            <a:endParaRPr lang="nb-NO"/>
          </a:p>
        </p:txBody>
      </p:sp>
    </p:spTree>
    <p:extLst>
      <p:ext uri="{BB962C8B-B14F-4D97-AF65-F5344CB8AC3E}">
        <p14:creationId xmlns:p14="http://schemas.microsoft.com/office/powerpoint/2010/main" val="806248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15A8C233-9360-4B8D-91B2-E1A3578145E8}" type="slidenum">
              <a:rPr lang="nb-NO" smtClean="0"/>
              <a:pPr/>
              <a:t>10</a:t>
            </a:fld>
            <a:endParaRPr lang="nb-NO" dirty="0"/>
          </a:p>
        </p:txBody>
      </p:sp>
    </p:spTree>
    <p:extLst>
      <p:ext uri="{BB962C8B-B14F-4D97-AF65-F5344CB8AC3E}">
        <p14:creationId xmlns:p14="http://schemas.microsoft.com/office/powerpoint/2010/main" val="153657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15A8C233-9360-4B8D-91B2-E1A3578145E8}" type="slidenum">
              <a:rPr lang="nb-NO" smtClean="0"/>
              <a:pPr/>
              <a:t>11</a:t>
            </a:fld>
            <a:endParaRPr lang="nb-NO" dirty="0"/>
          </a:p>
        </p:txBody>
      </p:sp>
    </p:spTree>
    <p:extLst>
      <p:ext uri="{BB962C8B-B14F-4D97-AF65-F5344CB8AC3E}">
        <p14:creationId xmlns:p14="http://schemas.microsoft.com/office/powerpoint/2010/main" val="10731997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15A8C233-9360-4B8D-91B2-E1A3578145E8}" type="slidenum">
              <a:rPr lang="nb-NO" smtClean="0"/>
              <a:pPr/>
              <a:t>12</a:t>
            </a:fld>
            <a:endParaRPr lang="nb-NO" dirty="0"/>
          </a:p>
        </p:txBody>
      </p:sp>
    </p:spTree>
    <p:extLst>
      <p:ext uri="{BB962C8B-B14F-4D97-AF65-F5344CB8AC3E}">
        <p14:creationId xmlns:p14="http://schemas.microsoft.com/office/powerpoint/2010/main" val="1983861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15A8C233-9360-4B8D-91B2-E1A3578145E8}" type="slidenum">
              <a:rPr lang="nb-NO" smtClean="0"/>
              <a:pPr/>
              <a:t>13</a:t>
            </a:fld>
            <a:endParaRPr lang="nb-NO" dirty="0"/>
          </a:p>
        </p:txBody>
      </p:sp>
    </p:spTree>
    <p:extLst>
      <p:ext uri="{BB962C8B-B14F-4D97-AF65-F5344CB8AC3E}">
        <p14:creationId xmlns:p14="http://schemas.microsoft.com/office/powerpoint/2010/main" val="1030848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a:p>
        </p:txBody>
      </p:sp>
      <p:sp>
        <p:nvSpPr>
          <p:cNvPr id="4" name="Plassholder for lysbildenummer 3"/>
          <p:cNvSpPr>
            <a:spLocks noGrp="1"/>
          </p:cNvSpPr>
          <p:nvPr>
            <p:ph type="sldNum" sz="quarter" idx="10"/>
          </p:nvPr>
        </p:nvSpPr>
        <p:spPr/>
        <p:txBody>
          <a:bodyPr/>
          <a:lstStyle/>
          <a:p>
            <a:fld id="{15A8C233-9360-4B8D-91B2-E1A3578145E8}" type="slidenum">
              <a:rPr lang="nb-NO" smtClean="0"/>
              <a:pPr/>
              <a:t>14</a:t>
            </a:fld>
            <a:endParaRPr lang="nb-NO"/>
          </a:p>
        </p:txBody>
      </p:sp>
    </p:spTree>
    <p:extLst>
      <p:ext uri="{BB962C8B-B14F-4D97-AF65-F5344CB8AC3E}">
        <p14:creationId xmlns:p14="http://schemas.microsoft.com/office/powerpoint/2010/main" val="25583675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301D49AC-A8F4-469A-B009-075FFDF40536}" type="slidenum">
              <a:rPr lang="nb-NO" smtClean="0"/>
              <a:pPr/>
              <a:t>15</a:t>
            </a:fld>
            <a:endParaRPr lang="nb-NO" dirty="0"/>
          </a:p>
        </p:txBody>
      </p:sp>
    </p:spTree>
    <p:extLst>
      <p:ext uri="{BB962C8B-B14F-4D97-AF65-F5344CB8AC3E}">
        <p14:creationId xmlns:p14="http://schemas.microsoft.com/office/powerpoint/2010/main" val="26225925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15A8C233-9360-4B8D-91B2-E1A3578145E8}" type="slidenum">
              <a:rPr lang="nb-NO" smtClean="0"/>
              <a:pPr/>
              <a:t>16</a:t>
            </a:fld>
            <a:endParaRPr lang="nb-NO" dirty="0"/>
          </a:p>
        </p:txBody>
      </p:sp>
    </p:spTree>
    <p:extLst>
      <p:ext uri="{BB962C8B-B14F-4D97-AF65-F5344CB8AC3E}">
        <p14:creationId xmlns:p14="http://schemas.microsoft.com/office/powerpoint/2010/main" val="2574117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301D49AC-A8F4-469A-B009-075FFDF40536}" type="slidenum">
              <a:rPr lang="nb-NO" smtClean="0"/>
              <a:pPr/>
              <a:t>17</a:t>
            </a:fld>
            <a:endParaRPr lang="nb-NO" dirty="0"/>
          </a:p>
        </p:txBody>
      </p:sp>
    </p:spTree>
    <p:extLst>
      <p:ext uri="{BB962C8B-B14F-4D97-AF65-F5344CB8AC3E}">
        <p14:creationId xmlns:p14="http://schemas.microsoft.com/office/powerpoint/2010/main" val="7339945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301D49AC-A8F4-469A-B009-075FFDF40536}" type="slidenum">
              <a:rPr lang="nb-NO" smtClean="0"/>
              <a:pPr/>
              <a:t>18</a:t>
            </a:fld>
            <a:endParaRPr lang="nb-NO" dirty="0"/>
          </a:p>
        </p:txBody>
      </p:sp>
    </p:spTree>
    <p:extLst>
      <p:ext uri="{BB962C8B-B14F-4D97-AF65-F5344CB8AC3E}">
        <p14:creationId xmlns:p14="http://schemas.microsoft.com/office/powerpoint/2010/main" val="41862505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301D49AC-A8F4-469A-B009-075FFDF40536}" type="slidenum">
              <a:rPr lang="nb-NO" smtClean="0"/>
              <a:pPr/>
              <a:t>19</a:t>
            </a:fld>
            <a:endParaRPr lang="nb-NO" dirty="0"/>
          </a:p>
        </p:txBody>
      </p:sp>
    </p:spTree>
    <p:extLst>
      <p:ext uri="{BB962C8B-B14F-4D97-AF65-F5344CB8AC3E}">
        <p14:creationId xmlns:p14="http://schemas.microsoft.com/office/powerpoint/2010/main" val="33422655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301D49AC-A8F4-469A-B009-075FFDF40536}" type="slidenum">
              <a:rPr lang="nb-NO" smtClean="0"/>
              <a:pPr/>
              <a:t>20</a:t>
            </a:fld>
            <a:endParaRPr lang="nb-NO" dirty="0"/>
          </a:p>
        </p:txBody>
      </p:sp>
    </p:spTree>
    <p:extLst>
      <p:ext uri="{BB962C8B-B14F-4D97-AF65-F5344CB8AC3E}">
        <p14:creationId xmlns:p14="http://schemas.microsoft.com/office/powerpoint/2010/main" val="2624613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301D49AC-A8F4-469A-B009-075FFDF40536}" type="slidenum">
              <a:rPr lang="nb-NO" smtClean="0"/>
              <a:pPr/>
              <a:t>21</a:t>
            </a:fld>
            <a:endParaRPr lang="nb-NO" dirty="0"/>
          </a:p>
        </p:txBody>
      </p:sp>
    </p:spTree>
    <p:extLst>
      <p:ext uri="{BB962C8B-B14F-4D97-AF65-F5344CB8AC3E}">
        <p14:creationId xmlns:p14="http://schemas.microsoft.com/office/powerpoint/2010/main" val="13058026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301D49AC-A8F4-469A-B009-075FFDF40536}" type="slidenum">
              <a:rPr lang="nb-NO" smtClean="0"/>
              <a:pPr/>
              <a:t>22</a:t>
            </a:fld>
            <a:endParaRPr lang="nb-NO" dirty="0"/>
          </a:p>
        </p:txBody>
      </p:sp>
    </p:spTree>
    <p:extLst>
      <p:ext uri="{BB962C8B-B14F-4D97-AF65-F5344CB8AC3E}">
        <p14:creationId xmlns:p14="http://schemas.microsoft.com/office/powerpoint/2010/main" val="1111839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301D49AC-A8F4-469A-B009-075FFDF40536}" type="slidenum">
              <a:rPr lang="nb-NO" smtClean="0"/>
              <a:pPr/>
              <a:t>23</a:t>
            </a:fld>
            <a:endParaRPr lang="nb-NO" dirty="0"/>
          </a:p>
        </p:txBody>
      </p:sp>
    </p:spTree>
    <p:extLst>
      <p:ext uri="{BB962C8B-B14F-4D97-AF65-F5344CB8AC3E}">
        <p14:creationId xmlns:p14="http://schemas.microsoft.com/office/powerpoint/2010/main" val="25051026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301D49AC-A8F4-469A-B009-075FFDF40536}" type="slidenum">
              <a:rPr lang="nb-NO" smtClean="0"/>
              <a:pPr/>
              <a:t>24</a:t>
            </a:fld>
            <a:endParaRPr lang="nb-NO" dirty="0"/>
          </a:p>
        </p:txBody>
      </p:sp>
    </p:spTree>
    <p:extLst>
      <p:ext uri="{BB962C8B-B14F-4D97-AF65-F5344CB8AC3E}">
        <p14:creationId xmlns:p14="http://schemas.microsoft.com/office/powerpoint/2010/main" val="31675794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301D49AC-A8F4-469A-B009-075FFDF40536}" type="slidenum">
              <a:rPr lang="nb-NO" smtClean="0"/>
              <a:pPr/>
              <a:t>25</a:t>
            </a:fld>
            <a:endParaRPr lang="nb-NO" dirty="0"/>
          </a:p>
        </p:txBody>
      </p:sp>
    </p:spTree>
    <p:extLst>
      <p:ext uri="{BB962C8B-B14F-4D97-AF65-F5344CB8AC3E}">
        <p14:creationId xmlns:p14="http://schemas.microsoft.com/office/powerpoint/2010/main" val="28238434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301D49AC-A8F4-469A-B009-075FFDF40536}" type="slidenum">
              <a:rPr lang="nb-NO" smtClean="0"/>
              <a:pPr/>
              <a:t>26</a:t>
            </a:fld>
            <a:endParaRPr lang="nb-NO" dirty="0"/>
          </a:p>
        </p:txBody>
      </p:sp>
    </p:spTree>
    <p:extLst>
      <p:ext uri="{BB962C8B-B14F-4D97-AF65-F5344CB8AC3E}">
        <p14:creationId xmlns:p14="http://schemas.microsoft.com/office/powerpoint/2010/main" val="6991650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301D49AC-A8F4-469A-B009-075FFDF40536}" type="slidenum">
              <a:rPr lang="nb-NO" smtClean="0"/>
              <a:pPr/>
              <a:t>27</a:t>
            </a:fld>
            <a:endParaRPr lang="nb-NO" dirty="0"/>
          </a:p>
        </p:txBody>
      </p:sp>
    </p:spTree>
    <p:extLst>
      <p:ext uri="{BB962C8B-B14F-4D97-AF65-F5344CB8AC3E}">
        <p14:creationId xmlns:p14="http://schemas.microsoft.com/office/powerpoint/2010/main" val="9579256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301D49AC-A8F4-469A-B009-075FFDF40536}" type="slidenum">
              <a:rPr lang="nb-NO" smtClean="0"/>
              <a:pPr/>
              <a:t>28</a:t>
            </a:fld>
            <a:endParaRPr lang="nb-NO" dirty="0"/>
          </a:p>
        </p:txBody>
      </p:sp>
    </p:spTree>
    <p:extLst>
      <p:ext uri="{BB962C8B-B14F-4D97-AF65-F5344CB8AC3E}">
        <p14:creationId xmlns:p14="http://schemas.microsoft.com/office/powerpoint/2010/main" val="21862958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301D49AC-A8F4-469A-B009-075FFDF40536}" type="slidenum">
              <a:rPr lang="nb-NO" smtClean="0"/>
              <a:pPr/>
              <a:t>29</a:t>
            </a:fld>
            <a:endParaRPr lang="nb-NO" dirty="0"/>
          </a:p>
        </p:txBody>
      </p:sp>
    </p:spTree>
    <p:extLst>
      <p:ext uri="{BB962C8B-B14F-4D97-AF65-F5344CB8AC3E}">
        <p14:creationId xmlns:p14="http://schemas.microsoft.com/office/powerpoint/2010/main" val="37352783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nb-NO" dirty="0" smtClean="0"/>
          </a:p>
        </p:txBody>
      </p:sp>
      <p:sp>
        <p:nvSpPr>
          <p:cNvPr id="41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7B25BBF-197C-4C25-B1DC-4A0200882C59}" type="slidenum">
              <a:rPr lang="en-US" smtClean="0"/>
              <a:pPr fontAlgn="base">
                <a:spcBef>
                  <a:spcPct val="0"/>
                </a:spcBef>
                <a:spcAft>
                  <a:spcPct val="0"/>
                </a:spcAft>
                <a:defRPr/>
              </a:pPr>
              <a:t>30</a:t>
            </a:fld>
            <a:endParaRPr lang="en-US" smtClean="0"/>
          </a:p>
        </p:txBody>
      </p:sp>
    </p:spTree>
    <p:extLst>
      <p:ext uri="{BB962C8B-B14F-4D97-AF65-F5344CB8AC3E}">
        <p14:creationId xmlns:p14="http://schemas.microsoft.com/office/powerpoint/2010/main" val="40165093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a:p>
        </p:txBody>
      </p:sp>
      <p:sp>
        <p:nvSpPr>
          <p:cNvPr id="4" name="Plassholder for lysbildenummer 3"/>
          <p:cNvSpPr>
            <a:spLocks noGrp="1"/>
          </p:cNvSpPr>
          <p:nvPr>
            <p:ph type="sldNum" sz="quarter" idx="10"/>
          </p:nvPr>
        </p:nvSpPr>
        <p:spPr/>
        <p:txBody>
          <a:bodyPr/>
          <a:lstStyle/>
          <a:p>
            <a:fld id="{15A8C233-9360-4B8D-91B2-E1A3578145E8}" type="slidenum">
              <a:rPr lang="nb-NO" smtClean="0"/>
              <a:pPr/>
              <a:t>31</a:t>
            </a:fld>
            <a:endParaRPr lang="nb-NO"/>
          </a:p>
        </p:txBody>
      </p:sp>
    </p:spTree>
    <p:extLst>
      <p:ext uri="{BB962C8B-B14F-4D97-AF65-F5344CB8AC3E}">
        <p14:creationId xmlns:p14="http://schemas.microsoft.com/office/powerpoint/2010/main" val="725479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15A8C233-9360-4B8D-91B2-E1A3578145E8}" type="slidenum">
              <a:rPr lang="nb-NO" smtClean="0"/>
              <a:pPr/>
              <a:t>32</a:t>
            </a:fld>
            <a:endParaRPr lang="nb-NO" dirty="0"/>
          </a:p>
        </p:txBody>
      </p:sp>
    </p:spTree>
    <p:extLst>
      <p:ext uri="{BB962C8B-B14F-4D97-AF65-F5344CB8AC3E}">
        <p14:creationId xmlns:p14="http://schemas.microsoft.com/office/powerpoint/2010/main" val="24011635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15A8C233-9360-4B8D-91B2-E1A3578145E8}" type="slidenum">
              <a:rPr lang="nb-NO" smtClean="0"/>
              <a:pPr/>
              <a:t>33</a:t>
            </a:fld>
            <a:endParaRPr lang="nb-NO" dirty="0"/>
          </a:p>
        </p:txBody>
      </p:sp>
    </p:spTree>
    <p:extLst>
      <p:ext uri="{BB962C8B-B14F-4D97-AF65-F5344CB8AC3E}">
        <p14:creationId xmlns:p14="http://schemas.microsoft.com/office/powerpoint/2010/main" val="41498768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301D49AC-A8F4-469A-B009-075FFDF40536}" type="slidenum">
              <a:rPr lang="nb-NO" smtClean="0"/>
              <a:pPr/>
              <a:t>34</a:t>
            </a:fld>
            <a:endParaRPr lang="nb-NO" dirty="0"/>
          </a:p>
        </p:txBody>
      </p:sp>
    </p:spTree>
    <p:extLst>
      <p:ext uri="{BB962C8B-B14F-4D97-AF65-F5344CB8AC3E}">
        <p14:creationId xmlns:p14="http://schemas.microsoft.com/office/powerpoint/2010/main" val="38916958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15A8C233-9360-4B8D-91B2-E1A3578145E8}" type="slidenum">
              <a:rPr lang="nb-NO" smtClean="0"/>
              <a:pPr/>
              <a:t>35</a:t>
            </a:fld>
            <a:endParaRPr lang="nb-NO" dirty="0"/>
          </a:p>
        </p:txBody>
      </p:sp>
    </p:spTree>
    <p:extLst>
      <p:ext uri="{BB962C8B-B14F-4D97-AF65-F5344CB8AC3E}">
        <p14:creationId xmlns:p14="http://schemas.microsoft.com/office/powerpoint/2010/main" val="25712293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301D49AC-A8F4-469A-B009-075FFDF40536}" type="slidenum">
              <a:rPr lang="nb-NO" smtClean="0"/>
              <a:pPr/>
              <a:t>36</a:t>
            </a:fld>
            <a:endParaRPr lang="nb-NO" dirty="0"/>
          </a:p>
        </p:txBody>
      </p:sp>
    </p:spTree>
    <p:extLst>
      <p:ext uri="{BB962C8B-B14F-4D97-AF65-F5344CB8AC3E}">
        <p14:creationId xmlns:p14="http://schemas.microsoft.com/office/powerpoint/2010/main" val="2179022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89415D3B-A141-4911-B0CA-7BE8F8A504D1}" type="datetimeFigureOut">
              <a:rPr lang="nb-NO" altLang="ja-JP" smtClean="0"/>
              <a:pPr/>
              <a:t>23.06.2015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F83A113-5C73-4212-9C26-A6405B53000D}" type="slidenum">
              <a:rPr lang="nb-NO" smtClean="0"/>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89415D3B-A141-4911-B0CA-7BE8F8A504D1}" type="datetimeFigureOut">
              <a:rPr lang="nb-NO" altLang="ja-JP" smtClean="0"/>
              <a:pPr/>
              <a:t>23.06.2015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F83A113-5C73-4212-9C26-A6405B53000D}" type="slidenum">
              <a:rPr lang="nb-NO" smtClean="0"/>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89415D3B-A141-4911-B0CA-7BE8F8A504D1}" type="datetimeFigureOut">
              <a:rPr lang="nb-NO" altLang="ja-JP" smtClean="0"/>
              <a:pPr/>
              <a:t>23.06.2015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F83A113-5C73-4212-9C26-A6405B53000D}" type="slidenum">
              <a:rPr lang="nb-NO" smtClean="0"/>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89415D3B-A141-4911-B0CA-7BE8F8A504D1}" type="datetimeFigureOut">
              <a:rPr lang="nb-NO" altLang="ja-JP" smtClean="0"/>
              <a:pPr/>
              <a:t>23.06.2015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F83A113-5C73-4212-9C26-A6405B53000D}" type="slidenum">
              <a:rPr lang="nb-NO" smtClean="0"/>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89415D3B-A141-4911-B0CA-7BE8F8A504D1}" type="datetimeFigureOut">
              <a:rPr lang="nb-NO" altLang="ja-JP" smtClean="0"/>
              <a:pPr/>
              <a:t>23.06.2015</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F83A113-5C73-4212-9C26-A6405B53000D}" type="slidenum">
              <a:rPr lang="nb-NO" smtClean="0"/>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89415D3B-A141-4911-B0CA-7BE8F8A504D1}" type="datetimeFigureOut">
              <a:rPr lang="nb-NO" altLang="ja-JP" smtClean="0"/>
              <a:pPr/>
              <a:t>23.06.2015</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F83A113-5C73-4212-9C26-A6405B53000D}" type="slidenum">
              <a:rPr lang="nb-NO" smtClean="0"/>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89415D3B-A141-4911-B0CA-7BE8F8A504D1}" type="datetimeFigureOut">
              <a:rPr lang="nb-NO" altLang="ja-JP" smtClean="0"/>
              <a:pPr/>
              <a:t>23.06.2015</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F83A113-5C73-4212-9C26-A6405B53000D}" type="slidenum">
              <a:rPr lang="nb-NO" smtClean="0"/>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89415D3B-A141-4911-B0CA-7BE8F8A504D1}" type="datetimeFigureOut">
              <a:rPr lang="nb-NO" altLang="ja-JP" smtClean="0"/>
              <a:pPr/>
              <a:t>23.06.2015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F83A113-5C73-4212-9C26-A6405B53000D}" type="slidenum">
              <a:rPr lang="nb-NO" smtClean="0"/>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89415D3B-A141-4911-B0CA-7BE8F8A504D1}" type="datetimeFigureOut">
              <a:rPr lang="nb-NO" altLang="ja-JP" smtClean="0"/>
              <a:pPr/>
              <a:t>23.06.2015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F83A113-5C73-4212-9C26-A6405B53000D}" type="slidenum">
              <a:rPr lang="nb-NO" smtClean="0"/>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89415D3B-A141-4911-B0CA-7BE8F8A504D1}" type="datetimeFigureOut">
              <a:rPr lang="nb-NO" altLang="ja-JP" smtClean="0"/>
              <a:pPr/>
              <a:t>23.06.2015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F83A113-5C73-4212-9C26-A6405B53000D}" type="slidenum">
              <a:rPr lang="nb-NO" smtClean="0"/>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89415D3B-A141-4911-B0CA-7BE8F8A504D1}" type="datetimeFigureOut">
              <a:rPr lang="nb-NO" altLang="ja-JP" smtClean="0"/>
              <a:pPr/>
              <a:t>23.06.2015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F83A113-5C73-4212-9C26-A6405B53000D}" type="slidenum">
              <a:rPr lang="nb-NO" smtClean="0"/>
              <a:pPr/>
              <a:t>‹#›</a:t>
            </a:fld>
            <a:endParaRPr lang="nb-N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elfolie">
    <p:spTree>
      <p:nvGrpSpPr>
        <p:cNvPr id="1" name=""/>
        <p:cNvGrpSpPr/>
        <p:nvPr/>
      </p:nvGrpSpPr>
      <p:grpSpPr>
        <a:xfrm>
          <a:off x="0" y="0"/>
          <a:ext cx="0" cy="0"/>
          <a:chOff x="0" y="0"/>
          <a:chExt cx="0" cy="0"/>
        </a:xfrm>
      </p:grpSpPr>
      <p:sp>
        <p:nvSpPr>
          <p:cNvPr id="2" name="Rechteck 4"/>
          <p:cNvSpPr>
            <a:spLocks noChangeArrowheads="1"/>
          </p:cNvSpPr>
          <p:nvPr userDrawn="1"/>
        </p:nvSpPr>
        <p:spPr bwMode="auto">
          <a:xfrm>
            <a:off x="684213" y="549275"/>
            <a:ext cx="2374900" cy="8636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lIns="36000" tIns="36000" rIns="36000" bIns="36000">
            <a:spAutoFit/>
          </a:bodyPr>
          <a:lstStyle>
            <a:lvl1pPr>
              <a:defRPr sz="2400" b="1">
                <a:solidFill>
                  <a:schemeClr val="tx1"/>
                </a:solidFill>
                <a:latin typeface="Times" panose="02020603050405020304" pitchFamily="18" charset="0"/>
                <a:ea typeface="ＭＳ Ｐゴシック" panose="020B0600070205080204" pitchFamily="34" charset="-128"/>
              </a:defRPr>
            </a:lvl1pPr>
            <a:lvl2pPr marL="742950" indent="-285750">
              <a:defRPr sz="2400" b="1">
                <a:solidFill>
                  <a:schemeClr val="tx1"/>
                </a:solidFill>
                <a:latin typeface="Times" panose="02020603050405020304" pitchFamily="18" charset="0"/>
                <a:ea typeface="ＭＳ Ｐゴシック" panose="020B0600070205080204" pitchFamily="34" charset="-128"/>
              </a:defRPr>
            </a:lvl2pPr>
            <a:lvl3pPr marL="1143000" indent="-228600">
              <a:defRPr sz="2400" b="1">
                <a:solidFill>
                  <a:schemeClr val="tx1"/>
                </a:solidFill>
                <a:latin typeface="Times" panose="02020603050405020304" pitchFamily="18" charset="0"/>
                <a:ea typeface="ＭＳ Ｐゴシック" panose="020B0600070205080204" pitchFamily="34" charset="-128"/>
              </a:defRPr>
            </a:lvl3pPr>
            <a:lvl4pPr marL="1600200" indent="-228600">
              <a:defRPr sz="2400" b="1">
                <a:solidFill>
                  <a:schemeClr val="tx1"/>
                </a:solidFill>
                <a:latin typeface="Times" panose="02020603050405020304" pitchFamily="18" charset="0"/>
                <a:ea typeface="ＭＳ Ｐゴシック" panose="020B0600070205080204" pitchFamily="34" charset="-128"/>
              </a:defRPr>
            </a:lvl4pPr>
            <a:lvl5pPr marL="2057400" indent="-228600">
              <a:defRPr sz="2400" b="1">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Times" panose="02020603050405020304" pitchFamily="18" charset="0"/>
                <a:ea typeface="ＭＳ Ｐゴシック" panose="020B0600070205080204" pitchFamily="34" charset="-128"/>
              </a:defRPr>
            </a:lvl9pPr>
          </a:lstStyle>
          <a:p>
            <a:endParaRPr lang="de-DE" altLang="en-US">
              <a:solidFill>
                <a:srgbClr val="000000"/>
              </a:solidFill>
            </a:endParaRPr>
          </a:p>
        </p:txBody>
      </p:sp>
      <p:sp>
        <p:nvSpPr>
          <p:cNvPr id="3" name="Rectangle 184"/>
          <p:cNvSpPr>
            <a:spLocks noChangeArrowheads="1"/>
          </p:cNvSpPr>
          <p:nvPr userDrawn="1"/>
        </p:nvSpPr>
        <p:spPr bwMode="auto">
          <a:xfrm>
            <a:off x="719138" y="1438275"/>
            <a:ext cx="7737475" cy="9525"/>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36000" tIns="36000" rIns="36000" bIns="36000" anchor="ctr">
            <a:spAutoFit/>
          </a:bodyPr>
          <a:lstStyle>
            <a:lvl1pPr>
              <a:defRPr sz="2400" b="1">
                <a:solidFill>
                  <a:schemeClr val="tx1"/>
                </a:solidFill>
                <a:latin typeface="Times"/>
                <a:ea typeface="ＭＳ Ｐゴシック" pitchFamily="34" charset="-128"/>
              </a:defRPr>
            </a:lvl1pPr>
            <a:lvl2pPr marL="742950" indent="-285750">
              <a:defRPr sz="2400" b="1">
                <a:solidFill>
                  <a:schemeClr val="tx1"/>
                </a:solidFill>
                <a:latin typeface="Times"/>
                <a:ea typeface="ＭＳ Ｐゴシック" pitchFamily="34" charset="-128"/>
              </a:defRPr>
            </a:lvl2pPr>
            <a:lvl3pPr marL="1143000" indent="-228600">
              <a:defRPr sz="2400" b="1">
                <a:solidFill>
                  <a:schemeClr val="tx1"/>
                </a:solidFill>
                <a:latin typeface="Times"/>
                <a:ea typeface="ＭＳ Ｐゴシック" pitchFamily="34" charset="-128"/>
              </a:defRPr>
            </a:lvl3pPr>
            <a:lvl4pPr marL="1600200" indent="-228600">
              <a:defRPr sz="2400" b="1">
                <a:solidFill>
                  <a:schemeClr val="tx1"/>
                </a:solidFill>
                <a:latin typeface="Times"/>
                <a:ea typeface="ＭＳ Ｐゴシック" pitchFamily="34" charset="-128"/>
              </a:defRPr>
            </a:lvl4pPr>
            <a:lvl5pPr marL="2057400" indent="-228600">
              <a:defRPr sz="2400" b="1">
                <a:solidFill>
                  <a:schemeClr val="tx1"/>
                </a:solidFill>
                <a:latin typeface="Times"/>
                <a:ea typeface="ＭＳ Ｐゴシック" pitchFamily="34" charset="-128"/>
              </a:defRPr>
            </a:lvl5pPr>
            <a:lvl6pPr marL="2514600" indent="-228600" eaLnBrk="0" fontAlgn="base" hangingPunct="0">
              <a:spcBef>
                <a:spcPct val="0"/>
              </a:spcBef>
              <a:spcAft>
                <a:spcPct val="0"/>
              </a:spcAft>
              <a:defRPr sz="2400" b="1">
                <a:solidFill>
                  <a:schemeClr val="tx1"/>
                </a:solidFill>
                <a:latin typeface="Times"/>
                <a:ea typeface="ＭＳ Ｐゴシック" pitchFamily="34" charset="-128"/>
              </a:defRPr>
            </a:lvl6pPr>
            <a:lvl7pPr marL="2971800" indent="-228600" eaLnBrk="0" fontAlgn="base" hangingPunct="0">
              <a:spcBef>
                <a:spcPct val="0"/>
              </a:spcBef>
              <a:spcAft>
                <a:spcPct val="0"/>
              </a:spcAft>
              <a:defRPr sz="2400" b="1">
                <a:solidFill>
                  <a:schemeClr val="tx1"/>
                </a:solidFill>
                <a:latin typeface="Times"/>
                <a:ea typeface="ＭＳ Ｐゴシック" pitchFamily="34" charset="-128"/>
              </a:defRPr>
            </a:lvl7pPr>
            <a:lvl8pPr marL="3429000" indent="-228600" eaLnBrk="0" fontAlgn="base" hangingPunct="0">
              <a:spcBef>
                <a:spcPct val="0"/>
              </a:spcBef>
              <a:spcAft>
                <a:spcPct val="0"/>
              </a:spcAft>
              <a:defRPr sz="2400" b="1">
                <a:solidFill>
                  <a:schemeClr val="tx1"/>
                </a:solidFill>
                <a:latin typeface="Times"/>
                <a:ea typeface="ＭＳ Ｐゴシック" pitchFamily="34" charset="-128"/>
              </a:defRPr>
            </a:lvl8pPr>
            <a:lvl9pPr marL="3886200" indent="-228600" eaLnBrk="0" fontAlgn="base" hangingPunct="0">
              <a:spcBef>
                <a:spcPct val="0"/>
              </a:spcBef>
              <a:spcAft>
                <a:spcPct val="0"/>
              </a:spcAft>
              <a:defRPr sz="2400" b="1">
                <a:solidFill>
                  <a:schemeClr val="tx1"/>
                </a:solidFill>
                <a:latin typeface="Times"/>
                <a:ea typeface="ＭＳ Ｐゴシック" pitchFamily="34" charset="-128"/>
              </a:defRPr>
            </a:lvl9pPr>
          </a:lstStyle>
          <a:p>
            <a:pPr>
              <a:defRPr/>
            </a:pPr>
            <a:endParaRPr lang="de-DE" altLang="de-DE" smtClean="0">
              <a:solidFill>
                <a:srgbClr val="000000"/>
              </a:solidFill>
            </a:endParaRPr>
          </a:p>
        </p:txBody>
      </p:sp>
      <p:sp>
        <p:nvSpPr>
          <p:cNvPr id="4" name="Rechteck 6"/>
          <p:cNvSpPr>
            <a:spLocks noChangeArrowheads="1"/>
          </p:cNvSpPr>
          <p:nvPr userDrawn="1"/>
        </p:nvSpPr>
        <p:spPr bwMode="auto">
          <a:xfrm>
            <a:off x="6299200" y="523875"/>
            <a:ext cx="2376488" cy="8636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lIns="36000" tIns="36000" rIns="36000" bIns="36000">
            <a:spAutoFit/>
          </a:bodyPr>
          <a:lstStyle>
            <a:lvl1pPr>
              <a:defRPr sz="2400" b="1">
                <a:solidFill>
                  <a:schemeClr val="tx1"/>
                </a:solidFill>
                <a:latin typeface="Times" panose="02020603050405020304" pitchFamily="18" charset="0"/>
                <a:ea typeface="ＭＳ Ｐゴシック" panose="020B0600070205080204" pitchFamily="34" charset="-128"/>
              </a:defRPr>
            </a:lvl1pPr>
            <a:lvl2pPr marL="742950" indent="-285750">
              <a:defRPr sz="2400" b="1">
                <a:solidFill>
                  <a:schemeClr val="tx1"/>
                </a:solidFill>
                <a:latin typeface="Times" panose="02020603050405020304" pitchFamily="18" charset="0"/>
                <a:ea typeface="ＭＳ Ｐゴシック" panose="020B0600070205080204" pitchFamily="34" charset="-128"/>
              </a:defRPr>
            </a:lvl2pPr>
            <a:lvl3pPr marL="1143000" indent="-228600">
              <a:defRPr sz="2400" b="1">
                <a:solidFill>
                  <a:schemeClr val="tx1"/>
                </a:solidFill>
                <a:latin typeface="Times" panose="02020603050405020304" pitchFamily="18" charset="0"/>
                <a:ea typeface="ＭＳ Ｐゴシック" panose="020B0600070205080204" pitchFamily="34" charset="-128"/>
              </a:defRPr>
            </a:lvl3pPr>
            <a:lvl4pPr marL="1600200" indent="-228600">
              <a:defRPr sz="2400" b="1">
                <a:solidFill>
                  <a:schemeClr val="tx1"/>
                </a:solidFill>
                <a:latin typeface="Times" panose="02020603050405020304" pitchFamily="18" charset="0"/>
                <a:ea typeface="ＭＳ Ｐゴシック" panose="020B0600070205080204" pitchFamily="34" charset="-128"/>
              </a:defRPr>
            </a:lvl4pPr>
            <a:lvl5pPr marL="2057400" indent="-228600">
              <a:defRPr sz="2400" b="1">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Times" panose="02020603050405020304" pitchFamily="18" charset="0"/>
                <a:ea typeface="ＭＳ Ｐゴシック" panose="020B0600070205080204" pitchFamily="34" charset="-128"/>
              </a:defRPr>
            </a:lvl9pPr>
          </a:lstStyle>
          <a:p>
            <a:endParaRPr lang="de-DE" altLang="en-US">
              <a:solidFill>
                <a:srgbClr val="000000"/>
              </a:solidFill>
            </a:endParaRPr>
          </a:p>
        </p:txBody>
      </p:sp>
      <p:pic>
        <p:nvPicPr>
          <p:cNvPr id="5" name="Picture 186" descr="Kompakt-Eng_4c"/>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50050" y="666750"/>
            <a:ext cx="1512888"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8"/>
          <p:cNvPicPr>
            <a:picLocks noChangeAspect="1"/>
          </p:cNvPicPr>
          <p:nvPr userDrawn="1"/>
        </p:nvPicPr>
        <p:blipFill>
          <a:blip r:embed="rId3" cstate="print">
            <a:extLst>
              <a:ext uri="{28A0092B-C50C-407E-A947-70E740481C1C}">
                <a14:useLocalDpi xmlns:a14="http://schemas.microsoft.com/office/drawing/2010/main" val="0"/>
              </a:ext>
            </a:extLst>
          </a:blip>
          <a:srcRect t="18808" b="20630"/>
          <a:stretch>
            <a:fillRect/>
          </a:stretch>
        </p:blipFill>
        <p:spPr bwMode="auto">
          <a:xfrm>
            <a:off x="719138" y="619125"/>
            <a:ext cx="22733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906607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alphaModFix amt="44000"/>
            <a:lum/>
          </a:blip>
          <a:srcRect/>
          <a:stretch>
            <a:fillRect l="-29000" r="-29000"/>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415D3B-A141-4911-B0CA-7BE8F8A504D1}" type="datetimeFigureOut">
              <a:rPr lang="nb-NO" altLang="ja-JP" smtClean="0"/>
              <a:pPr/>
              <a:t>23.06.2015</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83A113-5C73-4212-9C26-A6405B53000D}" type="slidenum">
              <a:rPr lang="nb-NO" smtClean="0"/>
              <a:pPr/>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omments" Target="../comments/commen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omments" Target="../comments/commen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comments" Target="../comments/comment5.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5.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hyperlink" Target="http://asset-scienceinsociety.eu/"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www.tiems.org/" TargetMode="External"/><Relationship Id="rId7" Type="http://schemas.openxmlformats.org/officeDocument/2006/relationships/image" Target="cid:A220A1C53E454262B68E97CD6B1C4CD0@SteveHomePC" TargetMode="External"/><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4.pn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_Learn"/><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_Network"/><Relationship Id="rId4" Type="http://schemas.openxmlformats.org/officeDocument/2006/relationships/hyperlink" Target="#_Serve"/></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ChangeArrowheads="1"/>
          </p:cNvSpPr>
          <p:nvPr/>
        </p:nvSpPr>
        <p:spPr bwMode="auto">
          <a:xfrm>
            <a:off x="287524" y="2261484"/>
            <a:ext cx="8568952" cy="1077218"/>
          </a:xfrm>
          <a:prstGeom prst="rect">
            <a:avLst/>
          </a:prstGeom>
          <a:solidFill>
            <a:schemeClr val="accent1">
              <a:lumMod val="20000"/>
              <a:lumOff val="80000"/>
            </a:schemeClr>
          </a:solidFill>
          <a:ln w="9525">
            <a:solidFill>
              <a:schemeClr val="tx1"/>
            </a:solidFill>
            <a:miter lim="800000"/>
            <a:headEnd/>
            <a:tailEnd/>
          </a:ln>
          <a:effectLst/>
          <a:scene3d>
            <a:camera prst="orthographicFront"/>
            <a:lightRig rig="threePt" dir="t"/>
          </a:scene3d>
          <a:sp3d>
            <a:bevelT/>
          </a:sp3d>
        </p:spPr>
        <p:txBody>
          <a:bodyPr vert="horz" wrap="square" lIns="91440" tIns="45720" rIns="91440" bIns="45720" numCol="1" anchor="ctr" anchorCtr="0" compatLnSpc="1">
            <a:prstTxWarp prst="textNoShape">
              <a:avLst/>
            </a:prstTxWarp>
            <a:spAutoFit/>
          </a:bodyPr>
          <a:lstStyle/>
          <a:p>
            <a:pPr algn="ctr"/>
            <a:r>
              <a:rPr lang="en-GB" sz="3200" b="1" dirty="0">
                <a:latin typeface="Trebuchet MS" panose="020B0603020202020204" pitchFamily="34" charset="0"/>
              </a:rPr>
              <a:t>TIEMS </a:t>
            </a:r>
            <a:r>
              <a:rPr lang="en-GB" sz="3200" b="1" dirty="0" smtClean="0">
                <a:latin typeface="Trebuchet MS" panose="020B0603020202020204" pitchFamily="34" charset="0"/>
              </a:rPr>
              <a:t>Worldwide Operations and Activities towards Resilient Societies</a:t>
            </a:r>
            <a:endParaRPr lang="en-GB" sz="3200" dirty="0">
              <a:latin typeface="Trebuchet MS" panose="020B0603020202020204" pitchFamily="34" charset="0"/>
            </a:endParaRPr>
          </a:p>
        </p:txBody>
      </p:sp>
      <p:sp>
        <p:nvSpPr>
          <p:cNvPr id="10" name="TekstSylinder 9"/>
          <p:cNvSpPr txBox="1"/>
          <p:nvPr/>
        </p:nvSpPr>
        <p:spPr>
          <a:xfrm>
            <a:off x="611560" y="3429000"/>
            <a:ext cx="8064896" cy="2215991"/>
          </a:xfrm>
          <a:prstGeom prst="rect">
            <a:avLst/>
          </a:prstGeom>
          <a:noFill/>
        </p:spPr>
        <p:txBody>
          <a:bodyPr wrap="square" rtlCol="0">
            <a:spAutoFit/>
          </a:bodyPr>
          <a:lstStyle/>
          <a:p>
            <a:pPr algn="ctr"/>
            <a:endParaRPr lang="nb-NO" sz="1400" b="1" dirty="0" smtClean="0">
              <a:solidFill>
                <a:srgbClr val="002060"/>
              </a:solidFill>
              <a:latin typeface="Comic Sans MS" pitchFamily="66" charset="0"/>
            </a:endParaRPr>
          </a:p>
          <a:p>
            <a:pPr algn="ctr"/>
            <a:r>
              <a:rPr lang="nb-NO" sz="1400" b="1" dirty="0" smtClean="0">
                <a:solidFill>
                  <a:srgbClr val="002060"/>
                </a:solidFill>
                <a:latin typeface="Comic Sans MS" pitchFamily="66" charset="0"/>
              </a:rPr>
              <a:t>By</a:t>
            </a:r>
          </a:p>
          <a:p>
            <a:pPr algn="ctr"/>
            <a:endParaRPr lang="nb-NO" sz="1400" b="1" dirty="0" smtClean="0">
              <a:solidFill>
                <a:srgbClr val="002060"/>
              </a:solidFill>
              <a:latin typeface="Comic Sans MS" pitchFamily="66" charset="0"/>
            </a:endParaRPr>
          </a:p>
          <a:p>
            <a:pPr algn="ctr" hangingPunct="0"/>
            <a:r>
              <a:rPr lang="en-US" sz="2400" b="1" dirty="0" smtClean="0">
                <a:solidFill>
                  <a:srgbClr val="002060"/>
                </a:solidFill>
                <a:latin typeface="Trebuchet MS" panose="020B0603020202020204" pitchFamily="34" charset="0"/>
              </a:rPr>
              <a:t>K. Harald Drager</a:t>
            </a:r>
          </a:p>
          <a:p>
            <a:pPr algn="ctr" hangingPunct="0"/>
            <a:r>
              <a:rPr lang="en-US" sz="2400" b="1" dirty="0" smtClean="0">
                <a:solidFill>
                  <a:srgbClr val="002060"/>
                </a:solidFill>
                <a:latin typeface="Trebuchet MS" panose="020B0603020202020204" pitchFamily="34" charset="0"/>
              </a:rPr>
              <a:t>TIEMS President</a:t>
            </a:r>
          </a:p>
          <a:p>
            <a:pPr algn="ctr" hangingPunct="0"/>
            <a:endParaRPr lang="en-US" sz="2400" b="1" dirty="0" smtClean="0">
              <a:solidFill>
                <a:srgbClr val="002060"/>
              </a:solidFill>
              <a:latin typeface="Trebuchet MS" panose="020B0603020202020204" pitchFamily="34" charset="0"/>
            </a:endParaRPr>
          </a:p>
          <a:p>
            <a:pPr algn="ctr" hangingPunct="0"/>
            <a:r>
              <a:rPr lang="en-US" sz="2400" b="1" dirty="0" smtClean="0">
                <a:solidFill>
                  <a:srgbClr val="002060"/>
                </a:solidFill>
                <a:latin typeface="Trebuchet MS" panose="020B0603020202020204" pitchFamily="34" charset="0"/>
              </a:rPr>
              <a:t>The International Emergency Management Society</a:t>
            </a:r>
            <a:endParaRPr lang="nb-NO" sz="2400" b="1" dirty="0" smtClean="0">
              <a:solidFill>
                <a:srgbClr val="002060"/>
              </a:solidFill>
              <a:latin typeface="Trebuchet MS" panose="020B0603020202020204" pitchFamily="34" charset="0"/>
            </a:endParaRPr>
          </a:p>
        </p:txBody>
      </p:sp>
      <p:pic>
        <p:nvPicPr>
          <p:cNvPr id="1026" name="Picture 2" descr="C:\Users\Bruker\Pictures\TIEMS banner original.png"/>
          <p:cNvPicPr>
            <a:picLocks noChangeAspect="1" noChangeArrowheads="1"/>
          </p:cNvPicPr>
          <p:nvPr/>
        </p:nvPicPr>
        <p:blipFill>
          <a:blip r:embed="rId3" cstate="print"/>
          <a:srcRect/>
          <a:stretch>
            <a:fillRect/>
          </a:stretch>
        </p:blipFill>
        <p:spPr bwMode="auto">
          <a:xfrm>
            <a:off x="179512" y="5733256"/>
            <a:ext cx="8784976" cy="946769"/>
          </a:xfrm>
          <a:prstGeom prst="rect">
            <a:avLst/>
          </a:prstGeom>
          <a:noFill/>
          <a:scene3d>
            <a:camera prst="orthographicFront"/>
            <a:lightRig rig="threePt" dir="t"/>
          </a:scene3d>
          <a:sp3d>
            <a:bevelT/>
          </a:sp3d>
        </p:spPr>
      </p:pic>
      <p:sp>
        <p:nvSpPr>
          <p:cNvPr id="7" name="TekstSylinder 6"/>
          <p:cNvSpPr txBox="1"/>
          <p:nvPr/>
        </p:nvSpPr>
        <p:spPr>
          <a:xfrm>
            <a:off x="219886" y="387972"/>
            <a:ext cx="6872394" cy="584775"/>
          </a:xfrm>
          <a:prstGeom prst="rect">
            <a:avLst/>
          </a:prstGeom>
          <a:solidFill>
            <a:schemeClr val="accent3">
              <a:lumMod val="60000"/>
              <a:lumOff val="40000"/>
            </a:schemeClr>
          </a:solidFill>
          <a:ln w="3175">
            <a:solidFill>
              <a:schemeClr val="tx1"/>
            </a:solidFill>
          </a:ln>
          <a:scene3d>
            <a:camera prst="orthographicFront"/>
            <a:lightRig rig="threePt" dir="t"/>
          </a:scene3d>
          <a:sp3d>
            <a:bevelT/>
          </a:sp3d>
        </p:spPr>
        <p:txBody>
          <a:bodyPr wrap="square" rtlCol="0">
            <a:spAutoFit/>
          </a:bodyPr>
          <a:lstStyle/>
          <a:p>
            <a:pPr algn="ctr" hangingPunct="0"/>
            <a:r>
              <a:rPr lang="en-US" sz="1600" b="1" dirty="0" smtClean="0">
                <a:latin typeface="Comic Sans MS" panose="030F0702030302020204" pitchFamily="66" charset="0"/>
              </a:rPr>
              <a:t>TIEMS 2015 USA Conference, </a:t>
            </a:r>
          </a:p>
          <a:p>
            <a:pPr algn="ctr" hangingPunct="0"/>
            <a:r>
              <a:rPr lang="en-US" sz="1600" b="1" dirty="0" smtClean="0">
                <a:latin typeface="Comic Sans MS" panose="030F0702030302020204" pitchFamily="66" charset="0"/>
              </a:rPr>
              <a:t>Portland, Oregon, 23 </a:t>
            </a:r>
            <a:r>
              <a:rPr lang="en-US" sz="1600" b="1" dirty="0">
                <a:latin typeface="Comic Sans MS" panose="030F0702030302020204" pitchFamily="66" charset="0"/>
              </a:rPr>
              <a:t>– </a:t>
            </a:r>
            <a:r>
              <a:rPr lang="en-US" sz="1600" b="1" dirty="0" smtClean="0">
                <a:latin typeface="Comic Sans MS" panose="030F0702030302020204" pitchFamily="66" charset="0"/>
              </a:rPr>
              <a:t>25 June 2015</a:t>
            </a:r>
            <a:endParaRPr lang="en-GB" sz="1600" dirty="0">
              <a:latin typeface="Comic Sans MS" panose="030F0702030302020204" pitchFamily="66" charset="0"/>
            </a:endParaRPr>
          </a:p>
        </p:txBody>
      </p:sp>
      <p:pic>
        <p:nvPicPr>
          <p:cNvPr id="8" name="Picture 2" descr="C:\Users\Bruker\Pictures\TIEMS 2012 High Quality logo.png"/>
          <p:cNvPicPr>
            <a:picLocks noChangeAspect="1" noChangeArrowheads="1"/>
          </p:cNvPicPr>
          <p:nvPr/>
        </p:nvPicPr>
        <p:blipFill>
          <a:blip r:embed="rId4" cstate="print"/>
          <a:stretch>
            <a:fillRect/>
          </a:stretch>
        </p:blipFill>
        <p:spPr bwMode="auto">
          <a:xfrm>
            <a:off x="7092280" y="299996"/>
            <a:ext cx="1892338" cy="1034081"/>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ChangeArrowheads="1"/>
          </p:cNvSpPr>
          <p:nvPr/>
        </p:nvSpPr>
        <p:spPr bwMode="auto">
          <a:xfrm>
            <a:off x="683568" y="3141690"/>
            <a:ext cx="7272808" cy="2985433"/>
          </a:xfrm>
          <a:prstGeom prst="rect">
            <a:avLst/>
          </a:prstGeom>
          <a:solidFill>
            <a:schemeClr val="accent1">
              <a:lumMod val="20000"/>
              <a:lumOff val="80000"/>
            </a:schemeClr>
          </a:solidFill>
          <a:ln w="9525">
            <a:solidFill>
              <a:schemeClr val="tx1"/>
            </a:solidFill>
            <a:miter lim="800000"/>
            <a:headEnd/>
            <a:tailEnd/>
          </a:ln>
          <a:effectLst/>
          <a:scene3d>
            <a:camera prst="orthographicFront"/>
            <a:lightRig rig="threePt" dir="t"/>
          </a:scene3d>
          <a:sp3d>
            <a:bevelT/>
          </a:sp3d>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800" u="none" strike="noStrike" cap="none" normalizeH="0" baseline="0" dirty="0" smtClean="0">
                <a:ln>
                  <a:noFill/>
                </a:ln>
                <a:solidFill>
                  <a:srgbClr val="002060"/>
                </a:solidFill>
                <a:effectLst/>
                <a:latin typeface="Trebuchet MS" panose="020B0603020202020204" pitchFamily="34" charset="0"/>
                <a:cs typeface="Arial" pitchFamily="34" charset="0"/>
              </a:rPr>
              <a:t>“We cannot eliminate disasters,</a:t>
            </a:r>
            <a:r>
              <a:rPr kumimoji="0" lang="en-GB" sz="2800" u="none" strike="noStrike" cap="none" normalizeH="0" dirty="0" smtClean="0">
                <a:ln>
                  <a:noFill/>
                </a:ln>
                <a:solidFill>
                  <a:srgbClr val="002060"/>
                </a:solidFill>
                <a:effectLst/>
                <a:latin typeface="Trebuchet MS" panose="020B0603020202020204" pitchFamily="34" charset="0"/>
                <a:cs typeface="Arial" pitchFamily="34" charset="0"/>
              </a:rPr>
              <a:t> but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800" u="none" strike="noStrike" cap="none" normalizeH="0" dirty="0" smtClean="0">
                <a:ln>
                  <a:noFill/>
                </a:ln>
                <a:solidFill>
                  <a:srgbClr val="002060"/>
                </a:solidFill>
                <a:effectLst/>
                <a:latin typeface="Trebuchet MS" panose="020B0603020202020204" pitchFamily="34" charset="0"/>
                <a:cs typeface="Arial" pitchFamily="34" charset="0"/>
              </a:rPr>
              <a:t>  We can mitigate risks,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800" u="none" strike="noStrike" cap="none" normalizeH="0" dirty="0" smtClean="0">
                <a:ln>
                  <a:noFill/>
                </a:ln>
                <a:solidFill>
                  <a:srgbClr val="002060"/>
                </a:solidFill>
                <a:effectLst/>
                <a:latin typeface="Trebuchet MS" panose="020B0603020202020204" pitchFamily="34" charset="0"/>
                <a:cs typeface="Arial" pitchFamily="34" charset="0"/>
              </a:rPr>
              <a:t>  We can reduce damage, and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800" u="none" strike="noStrike" cap="none" normalizeH="0" dirty="0" smtClean="0">
                <a:ln>
                  <a:noFill/>
                </a:ln>
                <a:solidFill>
                  <a:srgbClr val="002060"/>
                </a:solidFill>
                <a:effectLst/>
                <a:latin typeface="Trebuchet MS" panose="020B0603020202020204" pitchFamily="34" charset="0"/>
                <a:cs typeface="Arial" pitchFamily="34" charset="0"/>
              </a:rPr>
              <a:t>  We can save more lives.”</a:t>
            </a:r>
          </a:p>
          <a:p>
            <a:pPr marL="0" marR="0" lvl="0" indent="0" algn="ctr" defTabSz="914400" rtl="0" eaLnBrk="1" fontAlgn="base" latinLnBrk="0" hangingPunct="1">
              <a:lnSpc>
                <a:spcPct val="100000"/>
              </a:lnSpc>
              <a:spcBef>
                <a:spcPct val="0"/>
              </a:spcBef>
              <a:spcAft>
                <a:spcPct val="0"/>
              </a:spcAft>
              <a:buClrTx/>
              <a:buSzTx/>
              <a:buFontTx/>
              <a:buNone/>
              <a:tabLst/>
            </a:pPr>
            <a:endParaRPr lang="en-GB" sz="2800" b="1" baseline="0" dirty="0" smtClean="0">
              <a:solidFill>
                <a:srgbClr val="002060"/>
              </a:solidFill>
              <a:latin typeface="Trebuchet MS" panose="020B0603020202020204"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u="none" strike="noStrike" cap="none" normalizeH="0" dirty="0" smtClean="0">
                <a:ln>
                  <a:noFill/>
                </a:ln>
                <a:solidFill>
                  <a:srgbClr val="002060"/>
                </a:solidFill>
                <a:effectLst/>
                <a:latin typeface="Trebuchet MS" panose="020B0603020202020204" pitchFamily="34" charset="0"/>
                <a:cs typeface="Arial" pitchFamily="34" charset="0"/>
              </a:rPr>
              <a:t>Ban </a:t>
            </a:r>
            <a:r>
              <a:rPr kumimoji="0" lang="en-GB" sz="2400" b="1" u="none" strike="noStrike" cap="none" normalizeH="0" dirty="0" err="1" smtClean="0">
                <a:ln>
                  <a:noFill/>
                </a:ln>
                <a:solidFill>
                  <a:srgbClr val="002060"/>
                </a:solidFill>
                <a:effectLst/>
                <a:latin typeface="Trebuchet MS" panose="020B0603020202020204" pitchFamily="34" charset="0"/>
                <a:cs typeface="Arial" pitchFamily="34" charset="0"/>
              </a:rPr>
              <a:t>Ki</a:t>
            </a:r>
            <a:r>
              <a:rPr kumimoji="0" lang="en-GB" sz="2400" b="1" u="none" strike="noStrike" cap="none" normalizeH="0" dirty="0" smtClean="0">
                <a:ln>
                  <a:noFill/>
                </a:ln>
                <a:solidFill>
                  <a:srgbClr val="002060"/>
                </a:solidFill>
                <a:effectLst/>
                <a:latin typeface="Trebuchet MS" panose="020B0603020202020204" pitchFamily="34" charset="0"/>
                <a:cs typeface="Arial" pitchFamily="34" charset="0"/>
              </a:rPr>
              <a:t>-moon</a:t>
            </a:r>
          </a:p>
          <a:p>
            <a:pPr marL="0" marR="0" lvl="0" indent="0" algn="ctr" defTabSz="914400" rtl="0" eaLnBrk="1" fontAlgn="base" latinLnBrk="0" hangingPunct="1">
              <a:lnSpc>
                <a:spcPct val="100000"/>
              </a:lnSpc>
              <a:spcBef>
                <a:spcPct val="0"/>
              </a:spcBef>
              <a:spcAft>
                <a:spcPct val="0"/>
              </a:spcAft>
              <a:buClrTx/>
              <a:buSzTx/>
              <a:buFontTx/>
              <a:buNone/>
              <a:tabLst/>
            </a:pPr>
            <a:r>
              <a:rPr lang="en-GB" sz="2400" b="1" baseline="0" dirty="0" smtClean="0">
                <a:solidFill>
                  <a:srgbClr val="002060"/>
                </a:solidFill>
                <a:latin typeface="Trebuchet MS" panose="020B0603020202020204" pitchFamily="34" charset="0"/>
                <a:cs typeface="Arial" pitchFamily="34" charset="0"/>
              </a:rPr>
              <a:t>UN</a:t>
            </a:r>
            <a:r>
              <a:rPr lang="en-GB" sz="2400" b="1" dirty="0" smtClean="0">
                <a:solidFill>
                  <a:srgbClr val="002060"/>
                </a:solidFill>
                <a:latin typeface="Trebuchet MS" panose="020B0603020202020204" pitchFamily="34" charset="0"/>
                <a:cs typeface="Arial" pitchFamily="34" charset="0"/>
              </a:rPr>
              <a:t> Secretary General</a:t>
            </a:r>
            <a:endParaRPr kumimoji="0" lang="en-GB" sz="2400" b="1" u="none" strike="noStrike" cap="none" normalizeH="0" baseline="0" dirty="0" smtClean="0">
              <a:ln>
                <a:noFill/>
              </a:ln>
              <a:solidFill>
                <a:srgbClr val="002060"/>
              </a:solidFill>
              <a:effectLst/>
              <a:latin typeface="Trebuchet MS" panose="020B0603020202020204" pitchFamily="34" charset="0"/>
              <a:cs typeface="Arial" pitchFamily="34" charset="0"/>
            </a:endParaRPr>
          </a:p>
        </p:txBody>
      </p:sp>
      <p:pic>
        <p:nvPicPr>
          <p:cNvPr id="2050" name="Picture 2" descr="http://t2.gstatic.com/images?q=tbn:ANd9GcTJGlL6UcKrBvRphsIubCbTyjVtjLOi03Y5o-1pPYXRC_peY2VF"/>
          <p:cNvPicPr>
            <a:picLocks noChangeAspect="1" noChangeArrowheads="1"/>
          </p:cNvPicPr>
          <p:nvPr/>
        </p:nvPicPr>
        <p:blipFill>
          <a:blip r:embed="rId3" cstate="print"/>
          <a:srcRect/>
          <a:stretch>
            <a:fillRect/>
          </a:stretch>
        </p:blipFill>
        <p:spPr bwMode="auto">
          <a:xfrm>
            <a:off x="2843808" y="260648"/>
            <a:ext cx="3443091" cy="2592288"/>
          </a:xfrm>
          <a:prstGeom prst="rect">
            <a:avLst/>
          </a:prstGeom>
          <a:noFill/>
          <a:scene3d>
            <a:camera prst="orthographicFront"/>
            <a:lightRig rig="threePt" dir="t"/>
          </a:scene3d>
          <a:sp3d>
            <a:bevelT/>
          </a:sp3d>
        </p:spPr>
      </p:pic>
      <p:pic>
        <p:nvPicPr>
          <p:cNvPr id="5" name="Picture 2" descr="C:\Users\Bruker\Pictures\TIEMS 2012 High Quality logo.png"/>
          <p:cNvPicPr>
            <a:picLocks noChangeAspect="1" noChangeArrowheads="1"/>
          </p:cNvPicPr>
          <p:nvPr/>
        </p:nvPicPr>
        <p:blipFill>
          <a:blip r:embed="rId4" cstate="print"/>
          <a:stretch>
            <a:fillRect/>
          </a:stretch>
        </p:blipFill>
        <p:spPr bwMode="auto">
          <a:xfrm>
            <a:off x="7596336" y="188640"/>
            <a:ext cx="1427920" cy="780296"/>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3</a:t>
            </a:fld>
            <a:endParaRPr lang="nb-NO" sz="2400" dirty="0">
              <a:solidFill>
                <a:schemeClr val="tx1"/>
              </a:solidFill>
            </a:endParaRPr>
          </a:p>
        </p:txBody>
      </p:sp>
      <p:sp>
        <p:nvSpPr>
          <p:cNvPr id="10" name="Slide Number Placeholder 5"/>
          <p:cNvSpPr txBox="1">
            <a:spLocks/>
          </p:cNvSpPr>
          <p:nvPr/>
        </p:nvSpPr>
        <p:spPr>
          <a:xfrm>
            <a:off x="6553200" y="6248400"/>
            <a:ext cx="2133600" cy="457200"/>
          </a:xfrm>
          <a:prstGeom prst="rect">
            <a:avLst/>
          </a:prstGeom>
          <a:noFill/>
          <a:ln>
            <a:miter lim="800000"/>
            <a:headEnd/>
            <a:tailEnd/>
          </a:ln>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73629BED-27F6-4A97-91EE-A524FE4F899C}"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1" name="Rectangle 2"/>
          <p:cNvSpPr>
            <a:spLocks noGrp="1" noChangeArrowheads="1"/>
          </p:cNvSpPr>
          <p:nvPr>
            <p:ph type="title"/>
          </p:nvPr>
        </p:nvSpPr>
        <p:spPr>
          <a:xfrm>
            <a:off x="239280" y="176558"/>
            <a:ext cx="7643192" cy="1143000"/>
          </a:xfrm>
        </p:spPr>
        <p:txBody>
          <a:bodyPr>
            <a:normAutofit/>
          </a:bodyPr>
          <a:lstStyle/>
          <a:p>
            <a:pPr hangingPunct="0"/>
            <a:r>
              <a:rPr lang="en-US" sz="3600" b="1" dirty="0" smtClean="0">
                <a:latin typeface="Comic Sans MS" pitchFamily="66" charset="0"/>
              </a:rPr>
              <a:t> </a:t>
            </a:r>
            <a:endParaRPr lang="nb-NO" sz="3600" dirty="0">
              <a:latin typeface="Comic Sans MS" pitchFamily="66" charset="0"/>
            </a:endParaRPr>
          </a:p>
        </p:txBody>
      </p:sp>
      <p:pic>
        <p:nvPicPr>
          <p:cNvPr id="7"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graphicFrame>
        <p:nvGraphicFramePr>
          <p:cNvPr id="8" name="Diagram 7"/>
          <p:cNvGraphicFramePr/>
          <p:nvPr>
            <p:extLst>
              <p:ext uri="{D42A27DB-BD31-4B8C-83A1-F6EECF244321}">
                <p14:modId xmlns:p14="http://schemas.microsoft.com/office/powerpoint/2010/main" val="3945552983"/>
              </p:ext>
            </p:extLst>
          </p:nvPr>
        </p:nvGraphicFramePr>
        <p:xfrm>
          <a:off x="179512" y="968936"/>
          <a:ext cx="8784976" cy="5556408"/>
        </p:xfrm>
        <a:graphic>
          <a:graphicData uri="http://schemas.openxmlformats.org/drawingml/2006/chart">
            <c:chart xmlns:c="http://schemas.openxmlformats.org/drawingml/2006/chart" xmlns:r="http://schemas.openxmlformats.org/officeDocument/2006/relationships" r:id="rId4"/>
          </a:graphicData>
        </a:graphic>
      </p:graphicFrame>
      <p:sp>
        <p:nvSpPr>
          <p:cNvPr id="2" name="TekstSylinder 1"/>
          <p:cNvSpPr txBox="1"/>
          <p:nvPr/>
        </p:nvSpPr>
        <p:spPr>
          <a:xfrm>
            <a:off x="888419" y="233159"/>
            <a:ext cx="5688632" cy="523220"/>
          </a:xfrm>
          <a:prstGeom prst="rect">
            <a:avLst/>
          </a:prstGeom>
          <a:noFill/>
        </p:spPr>
        <p:txBody>
          <a:bodyPr wrap="square" rtlCol="0">
            <a:spAutoFit/>
          </a:bodyPr>
          <a:lstStyle/>
          <a:p>
            <a:pPr algn="ctr"/>
            <a:r>
              <a:rPr lang="nb-NO" sz="2800" b="1" dirty="0" smtClean="0">
                <a:latin typeface="Comic Sans MS" panose="030F0702030302020204" pitchFamily="66" charset="0"/>
              </a:rPr>
              <a:t>NATURAL DISASTERS 2013</a:t>
            </a:r>
            <a:endParaRPr lang="en-GB" sz="2800" b="1" dirty="0">
              <a:latin typeface="Comic Sans MS" panose="030F0702030302020204" pitchFamily="66"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4</a:t>
            </a:fld>
            <a:endParaRPr lang="nb-NO" sz="2400" dirty="0">
              <a:solidFill>
                <a:schemeClr val="tx1"/>
              </a:solidFill>
            </a:endParaRPr>
          </a:p>
        </p:txBody>
      </p:sp>
      <p:sp>
        <p:nvSpPr>
          <p:cNvPr id="10" name="Slide Number Placeholder 5"/>
          <p:cNvSpPr txBox="1">
            <a:spLocks/>
          </p:cNvSpPr>
          <p:nvPr/>
        </p:nvSpPr>
        <p:spPr>
          <a:xfrm>
            <a:off x="6553200" y="6248400"/>
            <a:ext cx="2133600" cy="457200"/>
          </a:xfrm>
          <a:prstGeom prst="rect">
            <a:avLst/>
          </a:prstGeom>
          <a:noFill/>
          <a:ln>
            <a:miter lim="800000"/>
            <a:headEnd/>
            <a:tailEnd/>
          </a:ln>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73629BED-27F6-4A97-91EE-A524FE4F899C}"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1" name="Rectangle 2"/>
          <p:cNvSpPr>
            <a:spLocks noGrp="1" noChangeArrowheads="1"/>
          </p:cNvSpPr>
          <p:nvPr>
            <p:ph type="title"/>
          </p:nvPr>
        </p:nvSpPr>
        <p:spPr>
          <a:xfrm>
            <a:off x="239280" y="176558"/>
            <a:ext cx="7643192" cy="1143000"/>
          </a:xfrm>
        </p:spPr>
        <p:txBody>
          <a:bodyPr>
            <a:normAutofit/>
          </a:bodyPr>
          <a:lstStyle/>
          <a:p>
            <a:pPr hangingPunct="0"/>
            <a:r>
              <a:rPr lang="en-US" sz="3600" b="1" dirty="0" smtClean="0">
                <a:latin typeface="Comic Sans MS" pitchFamily="66" charset="0"/>
              </a:rPr>
              <a:t>Worldwide Threats and Risks 1 </a:t>
            </a:r>
            <a:endParaRPr lang="nb-NO" sz="3600" dirty="0">
              <a:latin typeface="Comic Sans MS" pitchFamily="66" charset="0"/>
            </a:endParaRPr>
          </a:p>
        </p:txBody>
      </p:sp>
      <p:sp>
        <p:nvSpPr>
          <p:cNvPr id="12" name="Rectangle 3"/>
          <p:cNvSpPr txBox="1">
            <a:spLocks noChangeArrowheads="1"/>
          </p:cNvSpPr>
          <p:nvPr/>
        </p:nvSpPr>
        <p:spPr>
          <a:xfrm>
            <a:off x="239280" y="1053282"/>
            <a:ext cx="8784976" cy="5668193"/>
          </a:xfrm>
          <a:prstGeom prst="rect">
            <a:avLst/>
          </a:prstGeom>
          <a:solidFill>
            <a:schemeClr val="accent1">
              <a:lumMod val="20000"/>
              <a:lumOff val="80000"/>
            </a:schemeClr>
          </a:solidFill>
          <a:ln>
            <a:solidFill>
              <a:schemeClr val="tx1"/>
            </a:solidFill>
          </a:ln>
          <a:scene3d>
            <a:camera prst="orthographicFront"/>
            <a:lightRig rig="threePt" dir="t"/>
          </a:scene3d>
          <a:sp3d>
            <a:bevelT/>
          </a:sp3d>
        </p:spPr>
        <p:txBody>
          <a:bodyPr vert="horz" lIns="91440" tIns="45720" rIns="91440" bIns="45720" rtlCol="0">
            <a:noAutofit/>
          </a:bodyPr>
          <a:lstStyle/>
          <a:p>
            <a:pPr marL="514350" lvl="0" indent="-514350" hangingPunct="0">
              <a:buFont typeface="Wingdings" pitchFamily="2" charset="2"/>
              <a:buChar char="§"/>
            </a:pPr>
            <a:endParaRPr lang="en-US" sz="2300" dirty="0" smtClean="0">
              <a:solidFill>
                <a:srgbClr val="002060"/>
              </a:solidFill>
              <a:latin typeface="Trebuchet MS" panose="020B0603020202020204" pitchFamily="34" charset="0"/>
            </a:endParaRPr>
          </a:p>
          <a:p>
            <a:pPr marL="514350" lvl="0" indent="-514350" hangingPunct="0">
              <a:buFont typeface="Wingdings" pitchFamily="2" charset="2"/>
              <a:buChar char="§"/>
            </a:pPr>
            <a:r>
              <a:rPr lang="en-US" sz="2300" dirty="0" smtClean="0">
                <a:solidFill>
                  <a:srgbClr val="002060"/>
                </a:solidFill>
                <a:latin typeface="Trebuchet MS" panose="020B0603020202020204" pitchFamily="34" charset="0"/>
              </a:rPr>
              <a:t>During the 1980-2013 period, weather-related or hydro-meteorological disasters accounted worldwide for 87% of total disasters, 74% of total losses, and 61% of lives lost</a:t>
            </a:r>
          </a:p>
          <a:p>
            <a:pPr lvl="0" hangingPunct="0"/>
            <a:endParaRPr lang="en-US" sz="2300" dirty="0" smtClean="0">
              <a:solidFill>
                <a:srgbClr val="002060"/>
              </a:solidFill>
              <a:latin typeface="Trebuchet MS" panose="020B0603020202020204" pitchFamily="34" charset="0"/>
            </a:endParaRPr>
          </a:p>
          <a:p>
            <a:pPr marL="514350" lvl="0" indent="-514350" hangingPunct="0">
              <a:buFont typeface="Wingdings" pitchFamily="2" charset="2"/>
              <a:buChar char="§"/>
            </a:pPr>
            <a:r>
              <a:rPr lang="en-US" sz="2300" dirty="0" smtClean="0">
                <a:solidFill>
                  <a:srgbClr val="002060"/>
                </a:solidFill>
                <a:latin typeface="Trebuchet MS" panose="020B0603020202020204" pitchFamily="34" charset="0"/>
              </a:rPr>
              <a:t>Climate Change may increase the frequency and consequences of such events</a:t>
            </a:r>
          </a:p>
          <a:p>
            <a:pPr lvl="0" hangingPunct="0"/>
            <a:endParaRPr lang="en-US" sz="2300" dirty="0" smtClean="0">
              <a:solidFill>
                <a:srgbClr val="002060"/>
              </a:solidFill>
              <a:latin typeface="Trebuchet MS" panose="020B0603020202020204" pitchFamily="34" charset="0"/>
            </a:endParaRPr>
          </a:p>
          <a:p>
            <a:pPr lvl="0" hangingPunct="0"/>
            <a:r>
              <a:rPr lang="en-US" sz="800" dirty="0" smtClean="0">
                <a:solidFill>
                  <a:srgbClr val="002060"/>
                </a:solidFill>
                <a:latin typeface="Trebuchet MS" panose="020B0603020202020204" pitchFamily="34" charset="0"/>
              </a:rPr>
              <a:t> </a:t>
            </a:r>
          </a:p>
          <a:p>
            <a:pPr marL="514350" lvl="0" indent="-514350" hangingPunct="0">
              <a:buFont typeface="Wingdings" pitchFamily="2" charset="2"/>
              <a:buChar char="§"/>
            </a:pPr>
            <a:r>
              <a:rPr lang="en-US" sz="2300" dirty="0" smtClean="0">
                <a:solidFill>
                  <a:srgbClr val="002060"/>
                </a:solidFill>
                <a:latin typeface="Trebuchet MS" panose="020B0603020202020204" pitchFamily="34" charset="0"/>
              </a:rPr>
              <a:t>Older people are a particularly vulnerable group, and between 2010 and 2040 the number of people over 65 in less developed countries is expected to nearly triple</a:t>
            </a:r>
          </a:p>
          <a:p>
            <a:pPr lvl="0" hangingPunct="0"/>
            <a:endParaRPr lang="en-US" sz="2300" dirty="0" smtClean="0">
              <a:solidFill>
                <a:srgbClr val="002060"/>
              </a:solidFill>
              <a:latin typeface="Trebuchet MS" panose="020B0603020202020204" pitchFamily="34" charset="0"/>
            </a:endParaRPr>
          </a:p>
          <a:p>
            <a:pPr marL="514350" lvl="0" indent="-514350" hangingPunct="0">
              <a:buFont typeface="Wingdings" pitchFamily="2" charset="2"/>
              <a:buChar char="§"/>
            </a:pPr>
            <a:r>
              <a:rPr lang="en-US" sz="2400" dirty="0">
                <a:solidFill>
                  <a:srgbClr val="002060"/>
                </a:solidFill>
                <a:latin typeface="Trebuchet MS" panose="020B0603020202020204" pitchFamily="34" charset="0"/>
              </a:rPr>
              <a:t>By 2030, 60% of the world’s population will reside in cities, bringing all the ills of crowding and overpopulation</a:t>
            </a:r>
            <a:endParaRPr lang="en-US" sz="2300" dirty="0" smtClean="0">
              <a:solidFill>
                <a:srgbClr val="002060"/>
              </a:solidFill>
              <a:latin typeface="Trebuchet MS" panose="020B0603020202020204" pitchFamily="34" charset="0"/>
            </a:endParaRPr>
          </a:p>
          <a:p>
            <a:pPr lvl="0" hangingPunct="0"/>
            <a:endParaRPr lang="en-US" sz="800" dirty="0" smtClean="0">
              <a:solidFill>
                <a:srgbClr val="002060"/>
              </a:solidFill>
              <a:latin typeface="Trebuchet MS" panose="020B0603020202020204" pitchFamily="34" charset="0"/>
            </a:endParaRPr>
          </a:p>
        </p:txBody>
      </p:sp>
      <p:pic>
        <p:nvPicPr>
          <p:cNvPr id="7"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spTree>
    <p:extLst>
      <p:ext uri="{BB962C8B-B14F-4D97-AF65-F5344CB8AC3E}">
        <p14:creationId xmlns:p14="http://schemas.microsoft.com/office/powerpoint/2010/main" val="11153774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5</a:t>
            </a:fld>
            <a:endParaRPr lang="nb-NO" sz="2400" dirty="0">
              <a:solidFill>
                <a:schemeClr val="tx1"/>
              </a:solidFill>
            </a:endParaRPr>
          </a:p>
        </p:txBody>
      </p:sp>
      <p:sp>
        <p:nvSpPr>
          <p:cNvPr id="10" name="Slide Number Placeholder 5"/>
          <p:cNvSpPr txBox="1">
            <a:spLocks/>
          </p:cNvSpPr>
          <p:nvPr/>
        </p:nvSpPr>
        <p:spPr>
          <a:xfrm>
            <a:off x="6553200" y="6248400"/>
            <a:ext cx="2133600" cy="457200"/>
          </a:xfrm>
          <a:prstGeom prst="rect">
            <a:avLst/>
          </a:prstGeom>
          <a:noFill/>
          <a:ln>
            <a:miter lim="800000"/>
            <a:headEnd/>
            <a:tailEnd/>
          </a:ln>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73629BED-27F6-4A97-91EE-A524FE4F899C}"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1" name="Rectangle 2"/>
          <p:cNvSpPr>
            <a:spLocks noGrp="1" noChangeArrowheads="1"/>
          </p:cNvSpPr>
          <p:nvPr>
            <p:ph type="title"/>
          </p:nvPr>
        </p:nvSpPr>
        <p:spPr>
          <a:xfrm>
            <a:off x="239280" y="176558"/>
            <a:ext cx="7643192" cy="1143000"/>
          </a:xfrm>
        </p:spPr>
        <p:txBody>
          <a:bodyPr>
            <a:normAutofit/>
          </a:bodyPr>
          <a:lstStyle/>
          <a:p>
            <a:pPr hangingPunct="0"/>
            <a:r>
              <a:rPr lang="en-US" sz="3600" b="1" dirty="0" smtClean="0">
                <a:latin typeface="Comic Sans MS" pitchFamily="66" charset="0"/>
              </a:rPr>
              <a:t>Worldwide Threats and Risks 2 </a:t>
            </a:r>
            <a:endParaRPr lang="nb-NO" sz="3600" dirty="0">
              <a:latin typeface="Comic Sans MS" pitchFamily="66" charset="0"/>
            </a:endParaRPr>
          </a:p>
        </p:txBody>
      </p:sp>
      <p:sp>
        <p:nvSpPr>
          <p:cNvPr id="12" name="Rectangle 3"/>
          <p:cNvSpPr txBox="1">
            <a:spLocks noChangeArrowheads="1"/>
          </p:cNvSpPr>
          <p:nvPr/>
        </p:nvSpPr>
        <p:spPr>
          <a:xfrm>
            <a:off x="230380" y="1427508"/>
            <a:ext cx="8784976" cy="3945708"/>
          </a:xfrm>
          <a:prstGeom prst="rect">
            <a:avLst/>
          </a:prstGeom>
          <a:solidFill>
            <a:schemeClr val="accent1">
              <a:lumMod val="20000"/>
              <a:lumOff val="80000"/>
            </a:schemeClr>
          </a:solidFill>
          <a:ln>
            <a:solidFill>
              <a:schemeClr val="tx1"/>
            </a:solidFill>
          </a:ln>
          <a:scene3d>
            <a:camera prst="orthographicFront"/>
            <a:lightRig rig="threePt" dir="t"/>
          </a:scene3d>
          <a:sp3d>
            <a:bevelT/>
          </a:sp3d>
        </p:spPr>
        <p:txBody>
          <a:bodyPr vert="horz" lIns="91440" tIns="45720" rIns="91440" bIns="45720" rtlCol="0">
            <a:noAutofit/>
          </a:bodyPr>
          <a:lstStyle/>
          <a:p>
            <a:pPr marL="514350" lvl="0" indent="-514350" hangingPunct="0">
              <a:buFont typeface="Wingdings" pitchFamily="2" charset="2"/>
              <a:buChar char="§"/>
            </a:pPr>
            <a:endParaRPr lang="en-US" sz="2300" dirty="0" smtClean="0">
              <a:solidFill>
                <a:srgbClr val="002060"/>
              </a:solidFill>
              <a:latin typeface="Trebuchet MS" panose="020B0603020202020204" pitchFamily="34" charset="0"/>
            </a:endParaRPr>
          </a:p>
          <a:p>
            <a:pPr marL="514350" lvl="0" indent="-514350" hangingPunct="0">
              <a:buFont typeface="Wingdings" pitchFamily="2" charset="2"/>
              <a:buChar char="§"/>
            </a:pPr>
            <a:endParaRPr lang="en-US" sz="2300" dirty="0" smtClean="0">
              <a:solidFill>
                <a:srgbClr val="002060"/>
              </a:solidFill>
              <a:latin typeface="Trebuchet MS" panose="020B0603020202020204" pitchFamily="34" charset="0"/>
            </a:endParaRPr>
          </a:p>
          <a:p>
            <a:pPr marL="514350" lvl="0" indent="-514350" hangingPunct="0">
              <a:buFont typeface="Wingdings" pitchFamily="2" charset="2"/>
              <a:buChar char="§"/>
            </a:pPr>
            <a:r>
              <a:rPr lang="en-US" sz="2300" dirty="0">
                <a:solidFill>
                  <a:srgbClr val="002060"/>
                </a:solidFill>
                <a:latin typeface="Trebuchet MS" panose="020B0603020202020204" pitchFamily="34" charset="0"/>
              </a:rPr>
              <a:t>Eighty percent of the ten most populous cities in the world are at risk of being severely affected by an earthquake, and 60% are vulnerable to storm surge and tsunami </a:t>
            </a:r>
            <a:r>
              <a:rPr lang="en-US" sz="2300" dirty="0" smtClean="0">
                <a:solidFill>
                  <a:srgbClr val="002060"/>
                </a:solidFill>
                <a:latin typeface="Trebuchet MS" panose="020B0603020202020204" pitchFamily="34" charset="0"/>
              </a:rPr>
              <a:t>waves</a:t>
            </a:r>
          </a:p>
          <a:p>
            <a:pPr lvl="0" hangingPunct="0"/>
            <a:endParaRPr lang="en-US" sz="2300" dirty="0">
              <a:solidFill>
                <a:srgbClr val="002060"/>
              </a:solidFill>
              <a:latin typeface="Trebuchet MS" panose="020B0603020202020204" pitchFamily="34" charset="0"/>
            </a:endParaRPr>
          </a:p>
          <a:p>
            <a:pPr lvl="0" hangingPunct="0"/>
            <a:r>
              <a:rPr lang="en-US" sz="800" dirty="0">
                <a:solidFill>
                  <a:srgbClr val="002060"/>
                </a:solidFill>
                <a:latin typeface="Trebuchet MS" panose="020B0603020202020204" pitchFamily="34" charset="0"/>
              </a:rPr>
              <a:t> </a:t>
            </a:r>
          </a:p>
          <a:p>
            <a:pPr marL="514350" lvl="0" indent="-514350" hangingPunct="0">
              <a:buFont typeface="Wingdings" pitchFamily="2" charset="2"/>
              <a:buChar char="§"/>
            </a:pPr>
            <a:r>
              <a:rPr lang="en-US" sz="2300" dirty="0">
                <a:solidFill>
                  <a:srgbClr val="002060"/>
                </a:solidFill>
                <a:latin typeface="Trebuchet MS" panose="020B0603020202020204" pitchFamily="34" charset="0"/>
              </a:rPr>
              <a:t>Increasing risks associated with disasters is also vulnerability introduced by local conditions such as poverty, government corruption, poorly planned development, and environmental degradation</a:t>
            </a:r>
            <a:endParaRPr lang="nb-NO" sz="2300" dirty="0">
              <a:solidFill>
                <a:srgbClr val="002060"/>
              </a:solidFill>
              <a:latin typeface="Trebuchet MS" panose="020B0603020202020204" pitchFamily="34" charset="0"/>
            </a:endParaRPr>
          </a:p>
          <a:p>
            <a:pPr lvl="0" hangingPunct="0"/>
            <a:endParaRPr lang="en-US" sz="800" dirty="0" smtClean="0">
              <a:solidFill>
                <a:srgbClr val="002060"/>
              </a:solidFill>
              <a:latin typeface="Trebuchet MS" panose="020B0603020202020204" pitchFamily="34" charset="0"/>
            </a:endParaRPr>
          </a:p>
        </p:txBody>
      </p:sp>
      <p:pic>
        <p:nvPicPr>
          <p:cNvPr id="7"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spTree>
    <p:extLst>
      <p:ext uri="{BB962C8B-B14F-4D97-AF65-F5344CB8AC3E}">
        <p14:creationId xmlns:p14="http://schemas.microsoft.com/office/powerpoint/2010/main" val="37869110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6</a:t>
            </a:fld>
            <a:endParaRPr lang="nb-NO" sz="2400" dirty="0">
              <a:solidFill>
                <a:schemeClr val="tx1"/>
              </a:solidFill>
            </a:endParaRPr>
          </a:p>
        </p:txBody>
      </p:sp>
      <p:sp>
        <p:nvSpPr>
          <p:cNvPr id="10" name="Slide Number Placeholder 5"/>
          <p:cNvSpPr txBox="1">
            <a:spLocks/>
          </p:cNvSpPr>
          <p:nvPr/>
        </p:nvSpPr>
        <p:spPr>
          <a:xfrm>
            <a:off x="6553200" y="6248400"/>
            <a:ext cx="2133600" cy="457200"/>
          </a:xfrm>
          <a:prstGeom prst="rect">
            <a:avLst/>
          </a:prstGeom>
          <a:noFill/>
          <a:ln>
            <a:miter lim="800000"/>
            <a:headEnd/>
            <a:tailEnd/>
          </a:ln>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73629BED-27F6-4A97-91EE-A524FE4F899C}"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1" name="Rectangle 2"/>
          <p:cNvSpPr>
            <a:spLocks noGrp="1" noChangeArrowheads="1"/>
          </p:cNvSpPr>
          <p:nvPr>
            <p:ph type="title"/>
          </p:nvPr>
        </p:nvSpPr>
        <p:spPr>
          <a:xfrm>
            <a:off x="323528" y="332656"/>
            <a:ext cx="7643192" cy="1143000"/>
          </a:xfrm>
        </p:spPr>
        <p:txBody>
          <a:bodyPr>
            <a:normAutofit fontScale="90000"/>
          </a:bodyPr>
          <a:lstStyle/>
          <a:p>
            <a:pPr hangingPunct="0"/>
            <a:r>
              <a:rPr lang="en-US" sz="2800" b="1" dirty="0" smtClean="0">
                <a:latin typeface="Comic Sans MS" pitchFamily="66" charset="0"/>
              </a:rPr>
              <a:t>MEANS TO IMPROVE GLOBAL RESILIENCE THROUGH FOCUS ON </a:t>
            </a:r>
            <a:r>
              <a:rPr lang="en-US" sz="2800" b="1" cap="all" dirty="0" smtClean="0">
                <a:latin typeface="Comic Sans MS" pitchFamily="66" charset="0"/>
              </a:rPr>
              <a:t>Preparedness</a:t>
            </a:r>
            <a:endParaRPr lang="nb-NO" sz="2800" cap="all" dirty="0">
              <a:latin typeface="Comic Sans MS" pitchFamily="66" charset="0"/>
            </a:endParaRPr>
          </a:p>
        </p:txBody>
      </p:sp>
      <p:sp>
        <p:nvSpPr>
          <p:cNvPr id="12" name="Rectangle 3"/>
          <p:cNvSpPr txBox="1">
            <a:spLocks noChangeArrowheads="1"/>
          </p:cNvSpPr>
          <p:nvPr/>
        </p:nvSpPr>
        <p:spPr>
          <a:xfrm>
            <a:off x="467544" y="1484784"/>
            <a:ext cx="8352928" cy="4711824"/>
          </a:xfrm>
          <a:prstGeom prst="rect">
            <a:avLst/>
          </a:prstGeom>
          <a:solidFill>
            <a:schemeClr val="accent1">
              <a:lumMod val="20000"/>
              <a:lumOff val="80000"/>
            </a:schemeClr>
          </a:solidFill>
          <a:ln>
            <a:solidFill>
              <a:schemeClr val="tx1"/>
            </a:solidFill>
          </a:ln>
          <a:scene3d>
            <a:camera prst="orthographicFront"/>
            <a:lightRig rig="threePt" dir="t"/>
          </a:scene3d>
          <a:sp3d>
            <a:bevelT/>
          </a:sp3d>
        </p:spPr>
        <p:txBody>
          <a:bodyPr vert="horz" lIns="91440" tIns="45720" rIns="91440" bIns="45720" rtlCol="0">
            <a:normAutofit fontScale="92500" lnSpcReduction="10000"/>
          </a:bodyPr>
          <a:lstStyle/>
          <a:p>
            <a:pPr marL="514350" lvl="0" indent="-514350" hangingPunct="0">
              <a:buFont typeface="Wingdings" pitchFamily="2" charset="2"/>
              <a:buChar char="§"/>
            </a:pPr>
            <a:r>
              <a:rPr lang="en-US" sz="3200" b="1" i="1" dirty="0" smtClean="0">
                <a:solidFill>
                  <a:srgbClr val="002060"/>
                </a:solidFill>
                <a:latin typeface="Trebuchet MS" panose="020B0603020202020204" pitchFamily="34" charset="0"/>
              </a:rPr>
              <a:t>Education</a:t>
            </a:r>
            <a:r>
              <a:rPr lang="en-US" sz="3200" b="1" dirty="0" smtClean="0">
                <a:solidFill>
                  <a:srgbClr val="002060"/>
                </a:solidFill>
                <a:latin typeface="Trebuchet MS" panose="020B0603020202020204" pitchFamily="34" charset="0"/>
              </a:rPr>
              <a:t> </a:t>
            </a:r>
            <a:r>
              <a:rPr lang="en-US" sz="3200" dirty="0" smtClean="0">
                <a:solidFill>
                  <a:srgbClr val="002060"/>
                </a:solidFill>
                <a:latin typeface="Trebuchet MS" panose="020B0603020202020204" pitchFamily="34" charset="0"/>
              </a:rPr>
              <a:t>– </a:t>
            </a:r>
            <a:r>
              <a:rPr lang="en-US" sz="2200" dirty="0" smtClean="0">
                <a:solidFill>
                  <a:srgbClr val="002060"/>
                </a:solidFill>
                <a:latin typeface="Trebuchet MS" panose="020B0603020202020204" pitchFamily="34" charset="0"/>
              </a:rPr>
              <a:t>to spread best practices, establish a common language, and promote a global Community of Practice of emergency management practitioners </a:t>
            </a:r>
          </a:p>
          <a:p>
            <a:pPr marL="514350" lvl="0" indent="-514350" hangingPunct="0">
              <a:buFont typeface="Wingdings" pitchFamily="2" charset="2"/>
              <a:buChar char="§"/>
            </a:pPr>
            <a:endParaRPr lang="nb-NO" sz="2200" dirty="0" smtClean="0">
              <a:solidFill>
                <a:srgbClr val="002060"/>
              </a:solidFill>
              <a:latin typeface="Trebuchet MS" panose="020B0603020202020204" pitchFamily="34" charset="0"/>
            </a:endParaRPr>
          </a:p>
          <a:p>
            <a:pPr marL="514350" lvl="0" indent="-514350" hangingPunct="0">
              <a:buFont typeface="Wingdings" pitchFamily="2" charset="2"/>
              <a:buChar char="§"/>
            </a:pPr>
            <a:r>
              <a:rPr lang="en-US" sz="3200" b="1" i="1" dirty="0" smtClean="0">
                <a:solidFill>
                  <a:srgbClr val="002060"/>
                </a:solidFill>
                <a:latin typeface="Trebuchet MS" panose="020B0603020202020204" pitchFamily="34" charset="0"/>
              </a:rPr>
              <a:t>Research Projects</a:t>
            </a:r>
            <a:r>
              <a:rPr lang="en-US" sz="3200" dirty="0" smtClean="0">
                <a:solidFill>
                  <a:srgbClr val="002060"/>
                </a:solidFill>
                <a:latin typeface="Trebuchet MS" panose="020B0603020202020204" pitchFamily="34" charset="0"/>
              </a:rPr>
              <a:t> – </a:t>
            </a:r>
            <a:r>
              <a:rPr lang="en-US" sz="2200" dirty="0" smtClean="0">
                <a:solidFill>
                  <a:srgbClr val="002060"/>
                </a:solidFill>
                <a:latin typeface="Trebuchet MS" panose="020B0603020202020204" pitchFamily="34" charset="0"/>
              </a:rPr>
              <a:t>improve methods and systems for a better prediction and response </a:t>
            </a:r>
          </a:p>
          <a:p>
            <a:pPr lvl="0" hangingPunct="0"/>
            <a:endParaRPr lang="en-US" sz="3200" b="1" i="1" dirty="0" smtClean="0">
              <a:solidFill>
                <a:srgbClr val="002060"/>
              </a:solidFill>
              <a:latin typeface="Trebuchet MS" panose="020B0603020202020204" pitchFamily="34" charset="0"/>
            </a:endParaRPr>
          </a:p>
          <a:p>
            <a:pPr marL="514350" lvl="0" indent="-514350" hangingPunct="0">
              <a:buFont typeface="Wingdings" pitchFamily="2" charset="2"/>
              <a:buChar char="§"/>
            </a:pPr>
            <a:r>
              <a:rPr lang="en-US" sz="3200" b="1" i="1" dirty="0" smtClean="0">
                <a:solidFill>
                  <a:srgbClr val="002060"/>
                </a:solidFill>
                <a:latin typeface="Trebuchet MS" panose="020B0603020202020204" pitchFamily="34" charset="0"/>
              </a:rPr>
              <a:t>Communication across borders </a:t>
            </a:r>
            <a:r>
              <a:rPr lang="en-US" sz="3200" dirty="0" smtClean="0">
                <a:solidFill>
                  <a:srgbClr val="002060"/>
                </a:solidFill>
                <a:latin typeface="Trebuchet MS" panose="020B0603020202020204" pitchFamily="34" charset="0"/>
              </a:rPr>
              <a:t>– </a:t>
            </a:r>
            <a:r>
              <a:rPr lang="en-US" sz="2000" dirty="0" smtClean="0">
                <a:solidFill>
                  <a:srgbClr val="002060"/>
                </a:solidFill>
                <a:latin typeface="Trebuchet MS" panose="020B0603020202020204" pitchFamily="34" charset="0"/>
              </a:rPr>
              <a:t>to better coordinate organizations and actors</a:t>
            </a:r>
          </a:p>
          <a:p>
            <a:pPr marL="514350" lvl="0" indent="-514350" hangingPunct="0">
              <a:buFont typeface="Wingdings" pitchFamily="2" charset="2"/>
              <a:buChar char="§"/>
            </a:pPr>
            <a:endParaRPr lang="nb-NO" sz="2000" dirty="0" smtClean="0">
              <a:solidFill>
                <a:srgbClr val="002060"/>
              </a:solidFill>
              <a:latin typeface="Trebuchet MS" panose="020B0603020202020204" pitchFamily="34" charset="0"/>
            </a:endParaRPr>
          </a:p>
          <a:p>
            <a:pPr marL="514350" lvl="0" indent="-514350" hangingPunct="0">
              <a:buFont typeface="Wingdings" pitchFamily="2" charset="2"/>
              <a:buChar char="§"/>
            </a:pPr>
            <a:r>
              <a:rPr lang="en-US" sz="3200" b="1" i="1" dirty="0" smtClean="0">
                <a:solidFill>
                  <a:srgbClr val="002060"/>
                </a:solidFill>
                <a:latin typeface="Trebuchet MS" panose="020B0603020202020204" pitchFamily="34" charset="0"/>
              </a:rPr>
              <a:t>Community engagement </a:t>
            </a:r>
            <a:r>
              <a:rPr lang="en-US" sz="3200" dirty="0" smtClean="0">
                <a:solidFill>
                  <a:srgbClr val="002060"/>
                </a:solidFill>
                <a:latin typeface="Trebuchet MS" panose="020B0603020202020204" pitchFamily="34" charset="0"/>
              </a:rPr>
              <a:t>– </a:t>
            </a:r>
            <a:r>
              <a:rPr lang="en-US" sz="2000" dirty="0" smtClean="0">
                <a:solidFill>
                  <a:srgbClr val="002060"/>
                </a:solidFill>
                <a:latin typeface="Trebuchet MS" panose="020B0603020202020204" pitchFamily="34" charset="0"/>
              </a:rPr>
              <a:t>to extend the emergency management Community of Practice to include ordinary citizens and volunteers is essential to disaster preparation and response </a:t>
            </a:r>
            <a:endParaRPr lang="nb-NO" sz="2000" dirty="0">
              <a:solidFill>
                <a:srgbClr val="002060"/>
              </a:solidFill>
              <a:latin typeface="Trebuchet MS" panose="020B0603020202020204" pitchFamily="34" charset="0"/>
            </a:endParaRPr>
          </a:p>
        </p:txBody>
      </p:sp>
      <p:pic>
        <p:nvPicPr>
          <p:cNvPr id="7"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7</a:t>
            </a:fld>
            <a:endParaRPr lang="nb-NO" sz="2400" dirty="0">
              <a:solidFill>
                <a:schemeClr val="tx1"/>
              </a:solidFill>
            </a:endParaRPr>
          </a:p>
        </p:txBody>
      </p:sp>
      <p:sp>
        <p:nvSpPr>
          <p:cNvPr id="10" name="Slide Number Placeholder 5"/>
          <p:cNvSpPr txBox="1">
            <a:spLocks/>
          </p:cNvSpPr>
          <p:nvPr/>
        </p:nvSpPr>
        <p:spPr>
          <a:xfrm>
            <a:off x="6553200" y="6248400"/>
            <a:ext cx="2133600" cy="457200"/>
          </a:xfrm>
          <a:prstGeom prst="rect">
            <a:avLst/>
          </a:prstGeom>
          <a:noFill/>
          <a:ln>
            <a:miter lim="800000"/>
            <a:headEnd/>
            <a:tailEnd/>
          </a:ln>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73629BED-27F6-4A97-91EE-A524FE4F899C}"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1" name="Rectangle 2"/>
          <p:cNvSpPr>
            <a:spLocks noGrp="1" noChangeArrowheads="1"/>
          </p:cNvSpPr>
          <p:nvPr>
            <p:ph type="title"/>
          </p:nvPr>
        </p:nvSpPr>
        <p:spPr>
          <a:xfrm>
            <a:off x="323528" y="332656"/>
            <a:ext cx="7643192" cy="1143000"/>
          </a:xfrm>
        </p:spPr>
        <p:txBody>
          <a:bodyPr>
            <a:normAutofit/>
          </a:bodyPr>
          <a:lstStyle/>
          <a:p>
            <a:pPr hangingPunct="0"/>
            <a:r>
              <a:rPr lang="en-US" sz="2800" b="1" dirty="0" smtClean="0">
                <a:latin typeface="Comic Sans MS" pitchFamily="66" charset="0"/>
              </a:rPr>
              <a:t>The Nepal Earthquake</a:t>
            </a:r>
            <a:endParaRPr lang="nb-NO" sz="2800" dirty="0">
              <a:latin typeface="Comic Sans MS" pitchFamily="66" charset="0"/>
            </a:endParaRPr>
          </a:p>
        </p:txBody>
      </p:sp>
      <p:pic>
        <p:nvPicPr>
          <p:cNvPr id="7"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pic>
        <p:nvPicPr>
          <p:cNvPr id="2" name="Bild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112" y="1407529"/>
            <a:ext cx="7833376" cy="2989549"/>
          </a:xfrm>
          <a:prstGeom prst="rect">
            <a:avLst/>
          </a:prstGeom>
          <a:scene3d>
            <a:camera prst="orthographicFront"/>
            <a:lightRig rig="threePt" dir="t"/>
          </a:scene3d>
          <a:sp3d>
            <a:bevelT/>
          </a:sp3d>
        </p:spPr>
      </p:pic>
      <p:sp>
        <p:nvSpPr>
          <p:cNvPr id="3" name="Rektangel 2"/>
          <p:cNvSpPr/>
          <p:nvPr/>
        </p:nvSpPr>
        <p:spPr>
          <a:xfrm>
            <a:off x="179512" y="4733287"/>
            <a:ext cx="8712968" cy="1569660"/>
          </a:xfrm>
          <a:prstGeom prst="rect">
            <a:avLst/>
          </a:prstGeom>
          <a:solidFill>
            <a:schemeClr val="accent1">
              <a:lumMod val="20000"/>
              <a:lumOff val="80000"/>
            </a:schemeClr>
          </a:solidFill>
          <a:scene3d>
            <a:camera prst="orthographicFront"/>
            <a:lightRig rig="threePt" dir="t"/>
          </a:scene3d>
          <a:sp3d>
            <a:bevelT/>
          </a:sp3d>
        </p:spPr>
        <p:txBody>
          <a:bodyPr wrap="square">
            <a:spAutoFit/>
          </a:bodyPr>
          <a:lstStyle/>
          <a:p>
            <a:pPr algn="ctr">
              <a:spcAft>
                <a:spcPts val="0"/>
              </a:spcAft>
            </a:pPr>
            <a:r>
              <a:rPr lang="en-GB" sz="2400" dirty="0">
                <a:solidFill>
                  <a:srgbClr val="002060"/>
                </a:solidFill>
                <a:latin typeface="Trebuchet MS" panose="020B0603020202020204" pitchFamily="34" charset="0"/>
              </a:rPr>
              <a:t> It has happened again!</a:t>
            </a:r>
          </a:p>
          <a:p>
            <a:pPr algn="ctr">
              <a:spcAft>
                <a:spcPts val="0"/>
              </a:spcAft>
            </a:pPr>
            <a:r>
              <a:rPr lang="en-GB" sz="2400" dirty="0">
                <a:solidFill>
                  <a:srgbClr val="002060"/>
                </a:solidFill>
                <a:latin typeface="Trebuchet MS" panose="020B0603020202020204" pitchFamily="34" charset="0"/>
              </a:rPr>
              <a:t> A poor and vulnerable population has been struck by a devastating disaster, which was predicted by the scientist </a:t>
            </a:r>
            <a:r>
              <a:rPr lang="en-GB" sz="2400" dirty="0" smtClean="0">
                <a:solidFill>
                  <a:srgbClr val="002060"/>
                </a:solidFill>
                <a:latin typeface="Trebuchet MS" panose="020B0603020202020204" pitchFamily="34" charset="0"/>
              </a:rPr>
              <a:t>experts!</a:t>
            </a:r>
            <a:endParaRPr lang="en-GB" sz="2400" dirty="0">
              <a:solidFill>
                <a:srgbClr val="002060"/>
              </a:solidFill>
              <a:effectLst/>
              <a:latin typeface="Trebuchet MS" panose="020B0603020202020204" pitchFamily="34" charset="0"/>
            </a:endParaRPr>
          </a:p>
        </p:txBody>
      </p:sp>
    </p:spTree>
    <p:extLst>
      <p:ext uri="{BB962C8B-B14F-4D97-AF65-F5344CB8AC3E}">
        <p14:creationId xmlns:p14="http://schemas.microsoft.com/office/powerpoint/2010/main" val="10608449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Grafik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550" y="2297113"/>
            <a:ext cx="7142163" cy="3830637"/>
          </a:xfrm>
          <a:prstGeom prst="rect">
            <a:avLst/>
          </a:prstGeom>
          <a:noFill/>
          <a:ln>
            <a:no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extfeld 1"/>
          <p:cNvSpPr txBox="1">
            <a:spLocks noChangeArrowheads="1"/>
          </p:cNvSpPr>
          <p:nvPr/>
        </p:nvSpPr>
        <p:spPr bwMode="auto">
          <a:xfrm>
            <a:off x="684213" y="1628775"/>
            <a:ext cx="77755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panose="02020603050405020304" pitchFamily="18" charset="0"/>
                <a:ea typeface="ＭＳ Ｐゴシック" panose="020B0600070205080204" pitchFamily="34" charset="-128"/>
              </a:defRPr>
            </a:lvl1pPr>
            <a:lvl2pPr marL="742950" indent="-285750">
              <a:defRPr sz="2400" b="1">
                <a:solidFill>
                  <a:schemeClr val="tx1"/>
                </a:solidFill>
                <a:latin typeface="Times" panose="02020603050405020304" pitchFamily="18" charset="0"/>
                <a:ea typeface="ＭＳ Ｐゴシック" panose="020B0600070205080204" pitchFamily="34" charset="-128"/>
              </a:defRPr>
            </a:lvl2pPr>
            <a:lvl3pPr marL="1143000" indent="-228600">
              <a:defRPr sz="2400" b="1">
                <a:solidFill>
                  <a:schemeClr val="tx1"/>
                </a:solidFill>
                <a:latin typeface="Times" panose="02020603050405020304" pitchFamily="18" charset="0"/>
                <a:ea typeface="ＭＳ Ｐゴシック" panose="020B0600070205080204" pitchFamily="34" charset="-128"/>
              </a:defRPr>
            </a:lvl3pPr>
            <a:lvl4pPr marL="1600200" indent="-228600">
              <a:defRPr sz="2400" b="1">
                <a:solidFill>
                  <a:schemeClr val="tx1"/>
                </a:solidFill>
                <a:latin typeface="Times" panose="02020603050405020304" pitchFamily="18" charset="0"/>
                <a:ea typeface="ＭＳ Ｐゴシック" panose="020B0600070205080204" pitchFamily="34" charset="-128"/>
              </a:defRPr>
            </a:lvl4pPr>
            <a:lvl5pPr marL="2057400" indent="-228600">
              <a:defRPr sz="2400" b="1">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Times" panose="02020603050405020304" pitchFamily="18" charset="0"/>
                <a:ea typeface="ＭＳ Ｐゴシック" panose="020B0600070205080204" pitchFamily="34" charset="-128"/>
              </a:defRPr>
            </a:lvl9pPr>
          </a:lstStyle>
          <a:p>
            <a:r>
              <a:rPr lang="de-DE" altLang="en-US">
                <a:latin typeface="Calibri" panose="020F0502020204030204" pitchFamily="34" charset="0"/>
              </a:rPr>
              <a:t>Anticipatory humanitarian system?</a:t>
            </a:r>
          </a:p>
        </p:txBody>
      </p:sp>
    </p:spTree>
    <p:extLst>
      <p:ext uri="{BB962C8B-B14F-4D97-AF65-F5344CB8AC3E}">
        <p14:creationId xmlns:p14="http://schemas.microsoft.com/office/powerpoint/2010/main" val="3973660437"/>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16843" y="1419382"/>
            <a:ext cx="3603798" cy="21364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orthographicFront"/>
            <a:lightRig rig="threePt" dir="t"/>
          </a:scene3d>
          <a:sp3d>
            <a:bevelT/>
          </a:sp3d>
          <a:extLst/>
        </p:spPr>
      </p:pic>
      <p:sp>
        <p:nvSpPr>
          <p:cNvPr id="14339" name="Abgerundetes Rechteck 2"/>
          <p:cNvSpPr>
            <a:spLocks noChangeArrowheads="1"/>
          </p:cNvSpPr>
          <p:nvPr/>
        </p:nvSpPr>
        <p:spPr bwMode="auto">
          <a:xfrm>
            <a:off x="539552" y="5942876"/>
            <a:ext cx="6128419" cy="761475"/>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square" lIns="36000" tIns="36000" rIns="36000" bIns="36000">
            <a:spAutoFit/>
          </a:bodyPr>
          <a:lstStyle>
            <a:lvl1pPr>
              <a:defRPr sz="2400" b="1">
                <a:solidFill>
                  <a:schemeClr val="tx1"/>
                </a:solidFill>
                <a:latin typeface="Times" panose="02020603050405020304" pitchFamily="18" charset="0"/>
                <a:ea typeface="ＭＳ Ｐゴシック" panose="020B0600070205080204" pitchFamily="34" charset="-128"/>
              </a:defRPr>
            </a:lvl1pPr>
            <a:lvl2pPr marL="742950" indent="-285750">
              <a:defRPr sz="2400" b="1">
                <a:solidFill>
                  <a:schemeClr val="tx1"/>
                </a:solidFill>
                <a:latin typeface="Times" panose="02020603050405020304" pitchFamily="18" charset="0"/>
                <a:ea typeface="ＭＳ Ｐゴシック" panose="020B0600070205080204" pitchFamily="34" charset="-128"/>
              </a:defRPr>
            </a:lvl2pPr>
            <a:lvl3pPr marL="1143000" indent="-228600">
              <a:defRPr sz="2400" b="1">
                <a:solidFill>
                  <a:schemeClr val="tx1"/>
                </a:solidFill>
                <a:latin typeface="Times" panose="02020603050405020304" pitchFamily="18" charset="0"/>
                <a:ea typeface="ＭＳ Ｐゴシック" panose="020B0600070205080204" pitchFamily="34" charset="-128"/>
              </a:defRPr>
            </a:lvl3pPr>
            <a:lvl4pPr marL="1600200" indent="-228600">
              <a:defRPr sz="2400" b="1">
                <a:solidFill>
                  <a:schemeClr val="tx1"/>
                </a:solidFill>
                <a:latin typeface="Times" panose="02020603050405020304" pitchFamily="18" charset="0"/>
                <a:ea typeface="ＭＳ Ｐゴシック" panose="020B0600070205080204" pitchFamily="34" charset="-128"/>
              </a:defRPr>
            </a:lvl4pPr>
            <a:lvl5pPr marL="2057400" indent="-228600">
              <a:defRPr sz="2400" b="1">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Times" panose="02020603050405020304" pitchFamily="18" charset="0"/>
                <a:ea typeface="ＭＳ Ｐゴシック" panose="020B0600070205080204" pitchFamily="34" charset="-128"/>
              </a:defRPr>
            </a:lvl9pPr>
          </a:lstStyle>
          <a:p>
            <a:pPr algn="ctr"/>
            <a:r>
              <a:rPr lang="de-DE" altLang="en-US" sz="2000" cap="all" dirty="0">
                <a:solidFill>
                  <a:srgbClr val="FF0000"/>
                </a:solidFill>
                <a:latin typeface="Calibri" panose="020F0502020204030204" pitchFamily="34" charset="0"/>
              </a:rPr>
              <a:t>Ultimate </a:t>
            </a:r>
            <a:r>
              <a:rPr lang="de-DE" altLang="en-US" sz="2000" cap="all" dirty="0" err="1">
                <a:solidFill>
                  <a:srgbClr val="FF0000"/>
                </a:solidFill>
                <a:latin typeface="Calibri" panose="020F0502020204030204" pitchFamily="34" charset="0"/>
              </a:rPr>
              <a:t>goal</a:t>
            </a:r>
            <a:r>
              <a:rPr lang="de-DE" altLang="en-US" sz="2000" cap="all" dirty="0">
                <a:solidFill>
                  <a:srgbClr val="FF0000"/>
                </a:solidFill>
                <a:latin typeface="Calibri" panose="020F0502020204030204" pitchFamily="34" charset="0"/>
              </a:rPr>
              <a:t>: </a:t>
            </a:r>
            <a:r>
              <a:rPr lang="de-DE" altLang="en-US" sz="2000" cap="all" dirty="0" err="1">
                <a:solidFill>
                  <a:srgbClr val="FF0000"/>
                </a:solidFill>
                <a:latin typeface="Calibri" panose="020F0502020204030204" pitchFamily="34" charset="0"/>
              </a:rPr>
              <a:t>Paradigm</a:t>
            </a:r>
            <a:r>
              <a:rPr lang="de-DE" altLang="en-US" sz="2000" cap="all" dirty="0">
                <a:solidFill>
                  <a:srgbClr val="FF0000"/>
                </a:solidFill>
                <a:latin typeface="Calibri" panose="020F0502020204030204" pitchFamily="34" charset="0"/>
              </a:rPr>
              <a:t> </a:t>
            </a:r>
            <a:r>
              <a:rPr lang="de-DE" altLang="en-US" sz="2000" cap="all" dirty="0" err="1">
                <a:solidFill>
                  <a:srgbClr val="FF0000"/>
                </a:solidFill>
                <a:latin typeface="Calibri" panose="020F0502020204030204" pitchFamily="34" charset="0"/>
              </a:rPr>
              <a:t>shift</a:t>
            </a:r>
            <a:r>
              <a:rPr lang="de-DE" altLang="en-US" sz="2000" cap="all" dirty="0">
                <a:solidFill>
                  <a:srgbClr val="FF0000"/>
                </a:solidFill>
                <a:latin typeface="Calibri" panose="020F0502020204030204" pitchFamily="34" charset="0"/>
              </a:rPr>
              <a:t> </a:t>
            </a:r>
            <a:r>
              <a:rPr lang="de-DE" altLang="en-US" sz="2000" cap="all" dirty="0" err="1">
                <a:solidFill>
                  <a:srgbClr val="FF0000"/>
                </a:solidFill>
                <a:latin typeface="Calibri" panose="020F0502020204030204" pitchFamily="34" charset="0"/>
              </a:rPr>
              <a:t>towards</a:t>
            </a:r>
            <a:r>
              <a:rPr lang="de-DE" altLang="en-US" sz="2000" cap="all" dirty="0">
                <a:solidFill>
                  <a:srgbClr val="FF0000"/>
                </a:solidFill>
                <a:latin typeface="Calibri" panose="020F0502020204030204" pitchFamily="34" charset="0"/>
              </a:rPr>
              <a:t> </a:t>
            </a:r>
            <a:endParaRPr lang="de-DE" altLang="en-US" sz="2000" cap="all" dirty="0" smtClean="0">
              <a:solidFill>
                <a:srgbClr val="FF0000"/>
              </a:solidFill>
              <a:latin typeface="Calibri" panose="020F0502020204030204" pitchFamily="34" charset="0"/>
            </a:endParaRPr>
          </a:p>
          <a:p>
            <a:pPr algn="ctr"/>
            <a:r>
              <a:rPr lang="de-DE" altLang="en-US" sz="2000" cap="all" dirty="0" smtClean="0">
                <a:solidFill>
                  <a:srgbClr val="FF0000"/>
                </a:solidFill>
                <a:latin typeface="Calibri" panose="020F0502020204030204" pitchFamily="34" charset="0"/>
              </a:rPr>
              <a:t>DRR </a:t>
            </a:r>
            <a:r>
              <a:rPr lang="de-DE" altLang="en-US" sz="2000" cap="all" dirty="0" err="1">
                <a:solidFill>
                  <a:srgbClr val="FF0000"/>
                </a:solidFill>
                <a:latin typeface="Calibri" panose="020F0502020204030204" pitchFamily="34" charset="0"/>
              </a:rPr>
              <a:t>triggered</a:t>
            </a:r>
            <a:r>
              <a:rPr lang="de-DE" altLang="en-US" sz="2000" cap="all" dirty="0">
                <a:solidFill>
                  <a:srgbClr val="FF0000"/>
                </a:solidFill>
                <a:latin typeface="Calibri" panose="020F0502020204030204" pitchFamily="34" charset="0"/>
              </a:rPr>
              <a:t> </a:t>
            </a:r>
            <a:r>
              <a:rPr lang="de-DE" altLang="en-US" sz="2000" cap="all" dirty="0" err="1">
                <a:solidFill>
                  <a:srgbClr val="FF0000"/>
                </a:solidFill>
                <a:latin typeface="Calibri" panose="020F0502020204030204" pitchFamily="34" charset="0"/>
              </a:rPr>
              <a:t>by</a:t>
            </a:r>
            <a:r>
              <a:rPr lang="de-DE" altLang="en-US" sz="2000" cap="all" dirty="0">
                <a:solidFill>
                  <a:srgbClr val="FF0000"/>
                </a:solidFill>
                <a:latin typeface="Calibri" panose="020F0502020204030204" pitchFamily="34" charset="0"/>
              </a:rPr>
              <a:t> </a:t>
            </a:r>
            <a:r>
              <a:rPr lang="de-DE" altLang="en-US" sz="2000" cap="all" dirty="0" err="1">
                <a:solidFill>
                  <a:srgbClr val="FF0000"/>
                </a:solidFill>
                <a:latin typeface="Calibri" panose="020F0502020204030204" pitchFamily="34" charset="0"/>
              </a:rPr>
              <a:t>forecasts</a:t>
            </a:r>
            <a:r>
              <a:rPr lang="de-DE" altLang="en-US" sz="2000" cap="all" dirty="0">
                <a:solidFill>
                  <a:srgbClr val="FF0000"/>
                </a:solidFill>
                <a:latin typeface="Calibri" panose="020F0502020204030204" pitchFamily="34" charset="0"/>
              </a:rPr>
              <a:t>!</a:t>
            </a:r>
          </a:p>
        </p:txBody>
      </p:sp>
      <p:sp>
        <p:nvSpPr>
          <p:cNvPr id="16" name="Abgerundetes Rechteck 15"/>
          <p:cNvSpPr/>
          <p:nvPr/>
        </p:nvSpPr>
        <p:spPr bwMode="auto">
          <a:xfrm>
            <a:off x="6426200" y="2324100"/>
            <a:ext cx="2628900" cy="625475"/>
          </a:xfrm>
          <a:prstGeom prst="roundRect">
            <a:avLst/>
          </a:prstGeom>
          <a:solidFill>
            <a:schemeClr val="bg1">
              <a:lumMod val="6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wrap="square" lIns="36000" tIns="36000" rIns="36000" bIns="36000">
            <a:spAutoFit/>
          </a:bodyPr>
          <a:lstStyle/>
          <a:p>
            <a:pPr algn="ctr">
              <a:defRPr/>
            </a:pPr>
            <a:r>
              <a:rPr lang="de-DE" sz="1600" cap="all" dirty="0">
                <a:solidFill>
                  <a:srgbClr val="FF0000"/>
                </a:solidFill>
                <a:latin typeface="Calibri" pitchFamily="34" charset="0"/>
              </a:rPr>
              <a:t>Development </a:t>
            </a:r>
            <a:r>
              <a:rPr lang="de-DE" sz="1600" cap="all" dirty="0" err="1">
                <a:solidFill>
                  <a:srgbClr val="FF0000"/>
                </a:solidFill>
                <a:latin typeface="Calibri" pitchFamily="34" charset="0"/>
              </a:rPr>
              <a:t>of</a:t>
            </a:r>
            <a:r>
              <a:rPr lang="de-DE" sz="1600" cap="all" dirty="0">
                <a:solidFill>
                  <a:srgbClr val="FF0000"/>
                </a:solidFill>
                <a:latin typeface="Calibri" pitchFamily="34" charset="0"/>
              </a:rPr>
              <a:t> </a:t>
            </a:r>
            <a:r>
              <a:rPr lang="de-DE" sz="1600" cap="all" dirty="0" err="1">
                <a:solidFill>
                  <a:srgbClr val="FF0000"/>
                </a:solidFill>
                <a:latin typeface="Calibri" pitchFamily="34" charset="0"/>
              </a:rPr>
              <a:t>Fbf</a:t>
            </a:r>
            <a:r>
              <a:rPr lang="de-DE" sz="1600" cap="all" dirty="0">
                <a:solidFill>
                  <a:srgbClr val="FF0000"/>
                </a:solidFill>
                <a:latin typeface="Calibri" pitchFamily="34" charset="0"/>
              </a:rPr>
              <a:t> </a:t>
            </a:r>
            <a:r>
              <a:rPr lang="de-DE" sz="1600" cap="all" dirty="0" err="1">
                <a:solidFill>
                  <a:srgbClr val="FF0000"/>
                </a:solidFill>
                <a:latin typeface="Calibri" pitchFamily="34" charset="0"/>
              </a:rPr>
              <a:t>methodology</a:t>
            </a:r>
            <a:endParaRPr lang="de-DE" sz="1600" cap="all" dirty="0">
              <a:solidFill>
                <a:srgbClr val="FF0000"/>
              </a:solidFill>
              <a:latin typeface="Calibri" pitchFamily="34" charset="0"/>
            </a:endParaRPr>
          </a:p>
        </p:txBody>
      </p:sp>
      <p:sp>
        <p:nvSpPr>
          <p:cNvPr id="17" name="Abgerundetes Rechteck 16"/>
          <p:cNvSpPr/>
          <p:nvPr/>
        </p:nvSpPr>
        <p:spPr bwMode="auto">
          <a:xfrm>
            <a:off x="6948624" y="4005978"/>
            <a:ext cx="1998662" cy="1714928"/>
          </a:xfrm>
          <a:prstGeom prst="roundRect">
            <a:avLst/>
          </a:prstGeom>
          <a:solidFill>
            <a:schemeClr val="bg1">
              <a:lumMod val="6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lIns="36000" tIns="36000" rIns="36000" bIns="36000">
            <a:spAutoFit/>
          </a:bodyPr>
          <a:lstStyle/>
          <a:p>
            <a:pPr algn="ctr">
              <a:defRPr/>
            </a:pPr>
            <a:r>
              <a:rPr lang="de-DE" sz="1600" cap="all" dirty="0" err="1">
                <a:solidFill>
                  <a:srgbClr val="FF0000"/>
                </a:solidFill>
                <a:latin typeface="Calibri" pitchFamily="34" charset="0"/>
              </a:rPr>
              <a:t>Improved</a:t>
            </a:r>
            <a:r>
              <a:rPr lang="de-DE" sz="1600" cap="all" dirty="0">
                <a:solidFill>
                  <a:srgbClr val="FF0000"/>
                </a:solidFill>
                <a:latin typeface="Calibri" pitchFamily="34" charset="0"/>
              </a:rPr>
              <a:t> </a:t>
            </a:r>
            <a:r>
              <a:rPr lang="de-DE" sz="1600" cap="all" dirty="0" err="1">
                <a:solidFill>
                  <a:srgbClr val="FF0000"/>
                </a:solidFill>
                <a:latin typeface="Calibri" pitchFamily="34" charset="0"/>
              </a:rPr>
              <a:t>cooperation</a:t>
            </a:r>
            <a:r>
              <a:rPr lang="de-DE" sz="1600" cap="all" dirty="0">
                <a:solidFill>
                  <a:srgbClr val="FF0000"/>
                </a:solidFill>
                <a:latin typeface="Calibri" pitchFamily="34" charset="0"/>
              </a:rPr>
              <a:t> </a:t>
            </a:r>
            <a:r>
              <a:rPr lang="de-DE" sz="1600" cap="all" dirty="0" err="1">
                <a:solidFill>
                  <a:srgbClr val="FF0000"/>
                </a:solidFill>
                <a:latin typeface="Calibri" pitchFamily="34" charset="0"/>
              </a:rPr>
              <a:t>with</a:t>
            </a:r>
            <a:r>
              <a:rPr lang="de-DE" sz="1600" cap="all" dirty="0">
                <a:solidFill>
                  <a:srgbClr val="FF0000"/>
                </a:solidFill>
                <a:latin typeface="Calibri" pitchFamily="34" charset="0"/>
              </a:rPr>
              <a:t> </a:t>
            </a:r>
            <a:r>
              <a:rPr lang="de-DE" sz="1600" cap="all" dirty="0" err="1">
                <a:solidFill>
                  <a:srgbClr val="FF0000"/>
                </a:solidFill>
                <a:latin typeface="Calibri" pitchFamily="34" charset="0"/>
              </a:rPr>
              <a:t>scientists</a:t>
            </a:r>
            <a:r>
              <a:rPr lang="de-DE" sz="1600" cap="all" dirty="0">
                <a:solidFill>
                  <a:srgbClr val="FF0000"/>
                </a:solidFill>
                <a:latin typeface="Calibri" pitchFamily="34" charset="0"/>
              </a:rPr>
              <a:t> – </a:t>
            </a:r>
            <a:r>
              <a:rPr lang="de-DE" sz="1600" cap="all" dirty="0" err="1">
                <a:solidFill>
                  <a:srgbClr val="FF0000"/>
                </a:solidFill>
                <a:latin typeface="Calibri" pitchFamily="34" charset="0"/>
              </a:rPr>
              <a:t>Dialogue</a:t>
            </a:r>
            <a:r>
              <a:rPr lang="de-DE" sz="1600" cap="all" dirty="0">
                <a:solidFill>
                  <a:srgbClr val="FF0000"/>
                </a:solidFill>
                <a:latin typeface="Calibri" pitchFamily="34" charset="0"/>
              </a:rPr>
              <a:t> </a:t>
            </a:r>
            <a:r>
              <a:rPr lang="de-DE" sz="1600" cap="all" dirty="0" err="1">
                <a:solidFill>
                  <a:srgbClr val="FF0000"/>
                </a:solidFill>
                <a:latin typeface="Calibri" pitchFamily="34" charset="0"/>
              </a:rPr>
              <a:t>Platform</a:t>
            </a:r>
            <a:r>
              <a:rPr lang="de-DE" sz="1600" cap="all" dirty="0">
                <a:solidFill>
                  <a:srgbClr val="FF0000"/>
                </a:solidFill>
                <a:latin typeface="Calibri" pitchFamily="34" charset="0"/>
              </a:rPr>
              <a:t> </a:t>
            </a:r>
            <a:r>
              <a:rPr lang="de-DE" sz="1600" cap="all" dirty="0" err="1">
                <a:solidFill>
                  <a:srgbClr val="FF0000"/>
                </a:solidFill>
                <a:latin typeface="Calibri" pitchFamily="34" charset="0"/>
              </a:rPr>
              <a:t>Geneva</a:t>
            </a:r>
            <a:endParaRPr lang="de-DE" sz="1600" cap="all" dirty="0">
              <a:solidFill>
                <a:srgbClr val="FF0000"/>
              </a:solidFill>
              <a:latin typeface="Calibri" pitchFamily="34" charset="0"/>
            </a:endParaRPr>
          </a:p>
          <a:p>
            <a:pPr algn="ctr">
              <a:defRPr/>
            </a:pPr>
            <a:endParaRPr lang="de-DE" sz="1600" cap="all" dirty="0">
              <a:solidFill>
                <a:srgbClr val="FF0000"/>
              </a:solidFill>
              <a:latin typeface="Calibri" pitchFamily="34" charset="0"/>
            </a:endParaRPr>
          </a:p>
        </p:txBody>
      </p:sp>
      <p:sp>
        <p:nvSpPr>
          <p:cNvPr id="18" name="Abgerundetes Rechteck 17"/>
          <p:cNvSpPr/>
          <p:nvPr/>
        </p:nvSpPr>
        <p:spPr bwMode="auto">
          <a:xfrm>
            <a:off x="6977199" y="5867235"/>
            <a:ext cx="1970087" cy="625268"/>
          </a:xfrm>
          <a:prstGeom prst="roundRect">
            <a:avLst/>
          </a:prstGeom>
          <a:solidFill>
            <a:schemeClr val="bg1">
              <a:lumMod val="6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lIns="36000" tIns="36000" rIns="36000" bIns="36000">
            <a:spAutoFit/>
          </a:bodyPr>
          <a:lstStyle/>
          <a:p>
            <a:pPr algn="ctr">
              <a:defRPr/>
            </a:pPr>
            <a:r>
              <a:rPr lang="de-DE" sz="1600" cap="all" dirty="0" err="1">
                <a:solidFill>
                  <a:srgbClr val="FF0000"/>
                </a:solidFill>
                <a:latin typeface="Calibri" pitchFamily="34" charset="0"/>
              </a:rPr>
              <a:t>Climate</a:t>
            </a:r>
            <a:r>
              <a:rPr lang="de-DE" sz="1600" cap="all" dirty="0">
                <a:solidFill>
                  <a:srgbClr val="FF0000"/>
                </a:solidFill>
                <a:latin typeface="Calibri" pitchFamily="34" charset="0"/>
              </a:rPr>
              <a:t> </a:t>
            </a:r>
            <a:r>
              <a:rPr lang="de-DE" sz="1600" cap="all" dirty="0" err="1">
                <a:solidFill>
                  <a:srgbClr val="FF0000"/>
                </a:solidFill>
                <a:latin typeface="Calibri" pitchFamily="34" charset="0"/>
              </a:rPr>
              <a:t>Risk</a:t>
            </a:r>
            <a:r>
              <a:rPr lang="de-DE" sz="1600" cap="all" dirty="0">
                <a:solidFill>
                  <a:srgbClr val="FF0000"/>
                </a:solidFill>
                <a:latin typeface="Calibri" pitchFamily="34" charset="0"/>
              </a:rPr>
              <a:t> Analysis</a:t>
            </a:r>
          </a:p>
        </p:txBody>
      </p:sp>
      <p:sp>
        <p:nvSpPr>
          <p:cNvPr id="19" name="Abgerundetes Rechteck 18"/>
          <p:cNvSpPr/>
          <p:nvPr/>
        </p:nvSpPr>
        <p:spPr bwMode="auto">
          <a:xfrm>
            <a:off x="6697662" y="1591605"/>
            <a:ext cx="2085975" cy="625475"/>
          </a:xfrm>
          <a:prstGeom prst="roundRect">
            <a:avLst/>
          </a:prstGeom>
          <a:solidFill>
            <a:schemeClr val="bg1">
              <a:lumMod val="6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lIns="36000" tIns="36000" rIns="36000" bIns="36000">
            <a:spAutoFit/>
          </a:bodyPr>
          <a:lstStyle/>
          <a:p>
            <a:pPr algn="ctr">
              <a:defRPr/>
            </a:pPr>
            <a:r>
              <a:rPr lang="de-DE" sz="1600" cap="all" dirty="0">
                <a:solidFill>
                  <a:srgbClr val="FF0000"/>
                </a:solidFill>
                <a:latin typeface="Calibri" pitchFamily="34" charset="0"/>
              </a:rPr>
              <a:t>7 </a:t>
            </a:r>
            <a:r>
              <a:rPr lang="de-DE" sz="1600" cap="all" dirty="0" err="1">
                <a:solidFill>
                  <a:srgbClr val="FF0000"/>
                </a:solidFill>
                <a:latin typeface="Calibri" pitchFamily="34" charset="0"/>
              </a:rPr>
              <a:t>pilot</a:t>
            </a:r>
            <a:r>
              <a:rPr lang="de-DE" sz="1600" cap="all" dirty="0">
                <a:solidFill>
                  <a:srgbClr val="FF0000"/>
                </a:solidFill>
                <a:latin typeface="Calibri" pitchFamily="34" charset="0"/>
              </a:rPr>
              <a:t> countries: WFP </a:t>
            </a:r>
            <a:r>
              <a:rPr lang="de-DE" sz="1600" cap="all" dirty="0" err="1">
                <a:solidFill>
                  <a:srgbClr val="FF0000"/>
                </a:solidFill>
                <a:latin typeface="Calibri" pitchFamily="34" charset="0"/>
              </a:rPr>
              <a:t>and</a:t>
            </a:r>
            <a:r>
              <a:rPr lang="de-DE" sz="1600" cap="all" dirty="0">
                <a:solidFill>
                  <a:srgbClr val="FF0000"/>
                </a:solidFill>
                <a:latin typeface="Calibri" pitchFamily="34" charset="0"/>
              </a:rPr>
              <a:t> GRC</a:t>
            </a:r>
          </a:p>
        </p:txBody>
      </p:sp>
      <p:sp>
        <p:nvSpPr>
          <p:cNvPr id="20" name="Abgerundetes Rechteck 19"/>
          <p:cNvSpPr/>
          <p:nvPr/>
        </p:nvSpPr>
        <p:spPr bwMode="auto">
          <a:xfrm>
            <a:off x="592842" y="3610018"/>
            <a:ext cx="1439863" cy="1170098"/>
          </a:xfrm>
          <a:prstGeom prst="roundRect">
            <a:avLst/>
          </a:prstGeom>
          <a:solidFill>
            <a:schemeClr val="bg1">
              <a:lumMod val="6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lIns="36000" tIns="36000" rIns="36000" bIns="36000">
            <a:spAutoFit/>
          </a:bodyPr>
          <a:lstStyle/>
          <a:p>
            <a:pPr algn="ctr">
              <a:defRPr/>
            </a:pPr>
            <a:r>
              <a:rPr lang="de-DE" sz="1600" cap="all" dirty="0" err="1">
                <a:solidFill>
                  <a:srgbClr val="FF0000"/>
                </a:solidFill>
                <a:latin typeface="Calibri" pitchFamily="34" charset="0"/>
              </a:rPr>
              <a:t>Decisions</a:t>
            </a:r>
            <a:r>
              <a:rPr lang="de-DE" sz="1600" cap="all" dirty="0">
                <a:solidFill>
                  <a:srgbClr val="FF0000"/>
                </a:solidFill>
                <a:latin typeface="Calibri" pitchFamily="34" charset="0"/>
              </a:rPr>
              <a:t> on </a:t>
            </a:r>
            <a:r>
              <a:rPr lang="de-DE" sz="1600" cap="all" dirty="0" err="1">
                <a:solidFill>
                  <a:srgbClr val="FF0000"/>
                </a:solidFill>
                <a:latin typeface="Calibri" pitchFamily="34" charset="0"/>
              </a:rPr>
              <a:t>probability</a:t>
            </a:r>
            <a:r>
              <a:rPr lang="de-DE" sz="1600" cap="all" dirty="0">
                <a:solidFill>
                  <a:srgbClr val="FF0000"/>
                </a:solidFill>
                <a:latin typeface="Calibri" pitchFamily="34" charset="0"/>
              </a:rPr>
              <a:t> – </a:t>
            </a:r>
            <a:r>
              <a:rPr lang="de-DE" sz="1600" cap="all" dirty="0" err="1">
                <a:solidFill>
                  <a:srgbClr val="FF0000"/>
                </a:solidFill>
                <a:latin typeface="Calibri" pitchFamily="34" charset="0"/>
              </a:rPr>
              <a:t>acting</a:t>
            </a:r>
            <a:r>
              <a:rPr lang="de-DE" sz="1600" cap="all" dirty="0">
                <a:solidFill>
                  <a:srgbClr val="FF0000"/>
                </a:solidFill>
                <a:latin typeface="Calibri" pitchFamily="34" charset="0"/>
              </a:rPr>
              <a:t> in </a:t>
            </a:r>
            <a:r>
              <a:rPr lang="de-DE" sz="1600" cap="all" dirty="0" err="1">
                <a:solidFill>
                  <a:srgbClr val="FF0000"/>
                </a:solidFill>
                <a:latin typeface="Calibri" pitchFamily="34" charset="0"/>
              </a:rPr>
              <a:t>vain</a:t>
            </a:r>
            <a:r>
              <a:rPr lang="de-DE" sz="1600" cap="all" dirty="0">
                <a:solidFill>
                  <a:srgbClr val="FF0000"/>
                </a:solidFill>
                <a:latin typeface="Calibri" pitchFamily="34" charset="0"/>
              </a:rPr>
              <a:t>?</a:t>
            </a:r>
          </a:p>
        </p:txBody>
      </p:sp>
      <p:sp>
        <p:nvSpPr>
          <p:cNvPr id="21" name="Abgerundetes Rechteck 20"/>
          <p:cNvSpPr/>
          <p:nvPr/>
        </p:nvSpPr>
        <p:spPr bwMode="auto">
          <a:xfrm>
            <a:off x="564789" y="2574258"/>
            <a:ext cx="1439862" cy="898525"/>
          </a:xfrm>
          <a:prstGeom prst="roundRect">
            <a:avLst/>
          </a:prstGeom>
          <a:solidFill>
            <a:schemeClr val="bg1">
              <a:lumMod val="6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lIns="36000" tIns="36000" rIns="36000" bIns="36000">
            <a:spAutoFit/>
          </a:bodyPr>
          <a:lstStyle/>
          <a:p>
            <a:pPr algn="ctr">
              <a:defRPr/>
            </a:pPr>
            <a:r>
              <a:rPr lang="de-DE" sz="1600" cap="all" dirty="0">
                <a:solidFill>
                  <a:srgbClr val="FF0000"/>
                </a:solidFill>
                <a:latin typeface="Calibri" pitchFamily="34" charset="0"/>
              </a:rPr>
              <a:t>Forecasts: </a:t>
            </a:r>
            <a:r>
              <a:rPr lang="de-DE" sz="1600" cap="all" dirty="0" err="1">
                <a:solidFill>
                  <a:srgbClr val="FF0000"/>
                </a:solidFill>
                <a:latin typeface="Calibri" pitchFamily="34" charset="0"/>
              </a:rPr>
              <a:t>Decision</a:t>
            </a:r>
            <a:r>
              <a:rPr lang="de-DE" sz="1600" cap="all" dirty="0">
                <a:solidFill>
                  <a:srgbClr val="FF0000"/>
                </a:solidFill>
                <a:latin typeface="Calibri" pitchFamily="34" charset="0"/>
              </a:rPr>
              <a:t> on </a:t>
            </a:r>
            <a:r>
              <a:rPr lang="de-DE" sz="1600" cap="all" dirty="0" err="1">
                <a:solidFill>
                  <a:srgbClr val="FF0000"/>
                </a:solidFill>
                <a:latin typeface="Calibri" pitchFamily="34" charset="0"/>
              </a:rPr>
              <a:t>thresholds</a:t>
            </a:r>
            <a:r>
              <a:rPr lang="de-DE" sz="1600" cap="all" dirty="0">
                <a:solidFill>
                  <a:srgbClr val="FF0000"/>
                </a:solidFill>
                <a:latin typeface="Calibri" pitchFamily="34" charset="0"/>
              </a:rPr>
              <a:t> </a:t>
            </a:r>
          </a:p>
        </p:txBody>
      </p:sp>
      <p:sp>
        <p:nvSpPr>
          <p:cNvPr id="22" name="Abgerundetes Rechteck 21"/>
          <p:cNvSpPr/>
          <p:nvPr/>
        </p:nvSpPr>
        <p:spPr bwMode="auto">
          <a:xfrm>
            <a:off x="619119" y="4956734"/>
            <a:ext cx="1439862" cy="898525"/>
          </a:xfrm>
          <a:prstGeom prst="roundRect">
            <a:avLst/>
          </a:prstGeom>
          <a:solidFill>
            <a:schemeClr val="bg1">
              <a:lumMod val="6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lIns="36000" tIns="36000" rIns="36000" bIns="36000">
            <a:spAutoFit/>
          </a:bodyPr>
          <a:lstStyle/>
          <a:p>
            <a:pPr algn="ctr">
              <a:defRPr/>
            </a:pPr>
            <a:r>
              <a:rPr lang="de-DE" sz="1600" cap="all" dirty="0">
                <a:solidFill>
                  <a:srgbClr val="FF0000"/>
                </a:solidFill>
                <a:latin typeface="Calibri" pitchFamily="34" charset="0"/>
              </a:rPr>
              <a:t>Standard Operating </a:t>
            </a:r>
            <a:r>
              <a:rPr lang="de-DE" sz="1600" cap="all" dirty="0" err="1">
                <a:solidFill>
                  <a:srgbClr val="FF0000"/>
                </a:solidFill>
                <a:latin typeface="Calibri" pitchFamily="34" charset="0"/>
              </a:rPr>
              <a:t>Procedures</a:t>
            </a:r>
            <a:endParaRPr lang="de-DE" sz="1600" cap="all" dirty="0">
              <a:solidFill>
                <a:srgbClr val="FF0000"/>
              </a:solidFill>
              <a:latin typeface="Calibri" pitchFamily="34" charset="0"/>
            </a:endParaRPr>
          </a:p>
        </p:txBody>
      </p:sp>
      <p:pic>
        <p:nvPicPr>
          <p:cNvPr id="13" name="Picture 5"/>
          <p:cNvPicPr>
            <a:picLocks noChangeAspect="1" noChangeArrowheads="1"/>
          </p:cNvPicPr>
          <p:nvPr/>
        </p:nvPicPr>
        <p:blipFill>
          <a:blip r:embed="rId4"/>
          <a:srcRect/>
          <a:stretch>
            <a:fillRect/>
          </a:stretch>
        </p:blipFill>
        <p:spPr bwMode="auto">
          <a:xfrm>
            <a:off x="2511360" y="3762929"/>
            <a:ext cx="3814763" cy="191135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p:spPr>
      </p:pic>
      <p:sp>
        <p:nvSpPr>
          <p:cNvPr id="14" name="Abgerundetes Rechteck 13"/>
          <p:cNvSpPr/>
          <p:nvPr/>
        </p:nvSpPr>
        <p:spPr bwMode="auto">
          <a:xfrm>
            <a:off x="384608" y="1514171"/>
            <a:ext cx="1800225" cy="898525"/>
          </a:xfrm>
          <a:prstGeom prst="roundRect">
            <a:avLst/>
          </a:prstGeom>
          <a:solidFill>
            <a:schemeClr val="bg1">
              <a:lumMod val="6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lIns="36000" tIns="36000" rIns="36000" bIns="36000">
            <a:spAutoFit/>
          </a:bodyPr>
          <a:lstStyle/>
          <a:p>
            <a:pPr algn="ctr">
              <a:defRPr/>
            </a:pPr>
            <a:r>
              <a:rPr lang="de-DE" sz="1600" cap="all" dirty="0">
                <a:solidFill>
                  <a:srgbClr val="FF0000"/>
                </a:solidFill>
                <a:latin typeface="Calibri" pitchFamily="34" charset="0"/>
              </a:rPr>
              <a:t>Forecast </a:t>
            </a:r>
            <a:r>
              <a:rPr lang="de-DE" sz="1600" cap="all" dirty="0" err="1">
                <a:solidFill>
                  <a:srgbClr val="FF0000"/>
                </a:solidFill>
                <a:latin typeface="Calibri" pitchFamily="34" charset="0"/>
              </a:rPr>
              <a:t>based</a:t>
            </a:r>
            <a:r>
              <a:rPr lang="de-DE" sz="1600" cap="all" dirty="0">
                <a:solidFill>
                  <a:srgbClr val="FF0000"/>
                </a:solidFill>
                <a:latin typeface="Calibri" pitchFamily="34" charset="0"/>
              </a:rPr>
              <a:t> </a:t>
            </a:r>
            <a:r>
              <a:rPr lang="de-DE" sz="1600" cap="all" dirty="0" err="1">
                <a:solidFill>
                  <a:srgbClr val="FF0000"/>
                </a:solidFill>
                <a:latin typeface="Calibri" pitchFamily="34" charset="0"/>
              </a:rPr>
              <a:t>financing</a:t>
            </a:r>
            <a:r>
              <a:rPr lang="de-DE" sz="1600" cap="all" dirty="0">
                <a:solidFill>
                  <a:srgbClr val="FF0000"/>
                </a:solidFill>
                <a:latin typeface="Calibri" pitchFamily="34" charset="0"/>
              </a:rPr>
              <a:t> (</a:t>
            </a:r>
            <a:r>
              <a:rPr lang="de-DE" sz="1600" cap="all" dirty="0" err="1">
                <a:solidFill>
                  <a:srgbClr val="FF0000"/>
                </a:solidFill>
                <a:latin typeface="Calibri" pitchFamily="34" charset="0"/>
              </a:rPr>
              <a:t>of</a:t>
            </a:r>
            <a:r>
              <a:rPr lang="de-DE" sz="1600" cap="all" dirty="0">
                <a:solidFill>
                  <a:srgbClr val="FF0000"/>
                </a:solidFill>
                <a:latin typeface="Calibri" pitchFamily="34" charset="0"/>
              </a:rPr>
              <a:t> </a:t>
            </a:r>
            <a:r>
              <a:rPr lang="de-DE" sz="1600" cap="all" dirty="0" err="1">
                <a:solidFill>
                  <a:srgbClr val="FF0000"/>
                </a:solidFill>
                <a:latin typeface="Calibri" pitchFamily="34" charset="0"/>
              </a:rPr>
              <a:t>preparedness</a:t>
            </a:r>
            <a:r>
              <a:rPr lang="de-DE" sz="1600" cap="all" dirty="0">
                <a:solidFill>
                  <a:srgbClr val="FF0000"/>
                </a:solidFill>
                <a:latin typeface="Calibri" pitchFamily="34" charset="0"/>
              </a:rPr>
              <a:t>)</a:t>
            </a:r>
          </a:p>
        </p:txBody>
      </p:sp>
      <p:sp>
        <p:nvSpPr>
          <p:cNvPr id="23" name="Abgerundetes Rechteck 22"/>
          <p:cNvSpPr/>
          <p:nvPr/>
        </p:nvSpPr>
        <p:spPr bwMode="auto">
          <a:xfrm>
            <a:off x="7228024" y="3056595"/>
            <a:ext cx="1439863" cy="896938"/>
          </a:xfrm>
          <a:prstGeom prst="roundRect">
            <a:avLst/>
          </a:prstGeom>
          <a:solidFill>
            <a:schemeClr val="bg1">
              <a:lumMod val="6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lIns="36000" tIns="36000" rIns="36000" bIns="36000">
            <a:spAutoFit/>
          </a:bodyPr>
          <a:lstStyle/>
          <a:p>
            <a:pPr algn="ctr">
              <a:defRPr/>
            </a:pPr>
            <a:r>
              <a:rPr lang="de-DE" sz="1600" cap="all" dirty="0">
                <a:solidFill>
                  <a:srgbClr val="FF0000"/>
                </a:solidFill>
                <a:latin typeface="Calibri" pitchFamily="34" charset="0"/>
              </a:rPr>
              <a:t>Development </a:t>
            </a:r>
            <a:r>
              <a:rPr lang="de-DE" sz="1600" cap="all" dirty="0" err="1">
                <a:solidFill>
                  <a:srgbClr val="FF0000"/>
                </a:solidFill>
                <a:latin typeface="Calibri" pitchFamily="34" charset="0"/>
              </a:rPr>
              <a:t>of</a:t>
            </a:r>
            <a:r>
              <a:rPr lang="de-DE" sz="1600" cap="all" dirty="0">
                <a:solidFill>
                  <a:srgbClr val="FF0000"/>
                </a:solidFill>
                <a:latin typeface="Calibri" pitchFamily="34" charset="0"/>
              </a:rPr>
              <a:t> a </a:t>
            </a:r>
            <a:r>
              <a:rPr lang="de-DE" sz="1600" cap="all" dirty="0" err="1">
                <a:solidFill>
                  <a:srgbClr val="FF0000"/>
                </a:solidFill>
                <a:latin typeface="Calibri" pitchFamily="34" charset="0"/>
              </a:rPr>
              <a:t>funding</a:t>
            </a:r>
            <a:r>
              <a:rPr lang="de-DE" sz="1600" cap="all" dirty="0">
                <a:solidFill>
                  <a:srgbClr val="FF0000"/>
                </a:solidFill>
                <a:latin typeface="Calibri" pitchFamily="34" charset="0"/>
              </a:rPr>
              <a:t> </a:t>
            </a:r>
            <a:r>
              <a:rPr lang="de-DE" sz="1600" cap="all" dirty="0" err="1">
                <a:solidFill>
                  <a:srgbClr val="FF0000"/>
                </a:solidFill>
                <a:latin typeface="Calibri" pitchFamily="34" charset="0"/>
              </a:rPr>
              <a:t>mechanism</a:t>
            </a:r>
            <a:endParaRPr lang="de-DE" sz="1600" cap="all" dirty="0">
              <a:solidFill>
                <a:srgbClr val="FF0000"/>
              </a:solidFill>
              <a:latin typeface="Calibri" pitchFamily="34" charset="0"/>
            </a:endParaRPr>
          </a:p>
        </p:txBody>
      </p:sp>
    </p:spTree>
    <p:extLst>
      <p:ext uri="{BB962C8B-B14F-4D97-AF65-F5344CB8AC3E}">
        <p14:creationId xmlns:p14="http://schemas.microsoft.com/office/powerpoint/2010/main" val="2351434573"/>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87624" y="188640"/>
            <a:ext cx="6048672" cy="864096"/>
          </a:xfrm>
        </p:spPr>
        <p:txBody>
          <a:bodyPr>
            <a:normAutofit/>
          </a:bodyPr>
          <a:lstStyle/>
          <a:p>
            <a:r>
              <a:rPr lang="en-US" sz="4000" b="1" dirty="0" smtClean="0">
                <a:latin typeface="Comic Sans MS" pitchFamily="66" charset="0"/>
              </a:rPr>
              <a:t>TIEMS</a:t>
            </a:r>
            <a:endParaRPr lang="nb-NO" sz="4000" dirty="0">
              <a:latin typeface="Comic Sans MS" pitchFamily="66" charset="0"/>
            </a:endParaRPr>
          </a:p>
        </p:txBody>
      </p:sp>
      <p:sp>
        <p:nvSpPr>
          <p:cNvPr id="7" name="Plassholder for innhold 6"/>
          <p:cNvSpPr>
            <a:spLocks noGrp="1"/>
          </p:cNvSpPr>
          <p:nvPr>
            <p:ph idx="1"/>
          </p:nvPr>
        </p:nvSpPr>
        <p:spPr>
          <a:xfrm>
            <a:off x="107504" y="915819"/>
            <a:ext cx="8903701" cy="5805656"/>
          </a:xfrm>
          <a:solidFill>
            <a:schemeClr val="accent1">
              <a:lumMod val="20000"/>
              <a:lumOff val="80000"/>
            </a:schemeClr>
          </a:solidFill>
          <a:ln>
            <a:solidFill>
              <a:schemeClr val="tx1"/>
            </a:solidFill>
          </a:ln>
          <a:scene3d>
            <a:camera prst="orthographicFront"/>
            <a:lightRig rig="threePt" dir="t"/>
          </a:scene3d>
          <a:sp3d>
            <a:bevelT/>
          </a:sp3d>
        </p:spPr>
        <p:txBody>
          <a:bodyPr>
            <a:noAutofit/>
          </a:bodyPr>
          <a:lstStyle/>
          <a:p>
            <a:pPr>
              <a:buFont typeface="Wingdings" pitchFamily="2" charset="2"/>
              <a:buChar char="§"/>
            </a:pPr>
            <a:r>
              <a:rPr lang="en-GB" sz="2400" dirty="0" smtClean="0">
                <a:solidFill>
                  <a:srgbClr val="002060"/>
                </a:solidFill>
                <a:latin typeface="Trebuchet MS" panose="020B0603020202020204" pitchFamily="34" charset="0"/>
              </a:rPr>
              <a:t>TIEMS </a:t>
            </a:r>
            <a:r>
              <a:rPr lang="en-GB" sz="2400" dirty="0">
                <a:solidFill>
                  <a:srgbClr val="002060"/>
                </a:solidFill>
                <a:latin typeface="Trebuchet MS" panose="020B0603020202020204" pitchFamily="34" charset="0"/>
              </a:rPr>
              <a:t>was founded in 1993 in Washington, USA, and is today registered as an international, independent, </a:t>
            </a:r>
            <a:r>
              <a:rPr lang="en-GB" sz="2400" dirty="0" smtClean="0">
                <a:solidFill>
                  <a:srgbClr val="002060"/>
                </a:solidFill>
                <a:latin typeface="Trebuchet MS" panose="020B0603020202020204" pitchFamily="34" charset="0"/>
              </a:rPr>
              <a:t>non political, not </a:t>
            </a:r>
            <a:r>
              <a:rPr lang="en-GB" sz="2400" dirty="0">
                <a:solidFill>
                  <a:srgbClr val="002060"/>
                </a:solidFill>
                <a:latin typeface="Trebuchet MS" panose="020B0603020202020204" pitchFamily="34" charset="0"/>
              </a:rPr>
              <a:t>for profit NGO in </a:t>
            </a:r>
            <a:r>
              <a:rPr lang="en-GB" sz="2400" dirty="0" smtClean="0">
                <a:solidFill>
                  <a:srgbClr val="002060"/>
                </a:solidFill>
                <a:latin typeface="Trebuchet MS" panose="020B0603020202020204" pitchFamily="34" charset="0"/>
              </a:rPr>
              <a:t>Belgium</a:t>
            </a:r>
          </a:p>
          <a:p>
            <a:pPr>
              <a:buFont typeface="Wingdings" pitchFamily="2" charset="2"/>
              <a:buChar char="§"/>
            </a:pPr>
            <a:endParaRPr lang="en-GB" sz="800" dirty="0" smtClean="0">
              <a:solidFill>
                <a:srgbClr val="002060"/>
              </a:solidFill>
              <a:latin typeface="Trebuchet MS" panose="020B0603020202020204" pitchFamily="34" charset="0"/>
            </a:endParaRPr>
          </a:p>
          <a:p>
            <a:pPr>
              <a:buFont typeface="Wingdings" pitchFamily="2" charset="2"/>
              <a:buChar char="§"/>
            </a:pPr>
            <a:r>
              <a:rPr lang="en-US" sz="2400" dirty="0" smtClean="0">
                <a:solidFill>
                  <a:srgbClr val="002060"/>
                </a:solidFill>
                <a:latin typeface="Trebuchet MS" panose="020B0603020202020204" pitchFamily="34" charset="0"/>
              </a:rPr>
              <a:t>TIEMS </a:t>
            </a:r>
            <a:r>
              <a:rPr lang="en-US" sz="2400" dirty="0">
                <a:solidFill>
                  <a:srgbClr val="002060"/>
                </a:solidFill>
                <a:latin typeface="Trebuchet MS" panose="020B0603020202020204" pitchFamily="34" charset="0"/>
              </a:rPr>
              <a:t>is a Global Forum for Education, Training, Certification and Policy in Emergency and Disaster </a:t>
            </a:r>
            <a:r>
              <a:rPr lang="en-US" sz="2400" dirty="0" smtClean="0">
                <a:solidFill>
                  <a:srgbClr val="002060"/>
                </a:solidFill>
                <a:latin typeface="Trebuchet MS" panose="020B0603020202020204" pitchFamily="34" charset="0"/>
              </a:rPr>
              <a:t>Management</a:t>
            </a:r>
            <a:endParaRPr lang="en-GB" sz="800" dirty="0" smtClean="0">
              <a:solidFill>
                <a:srgbClr val="002060"/>
              </a:solidFill>
              <a:latin typeface="Trebuchet MS" panose="020B0603020202020204" pitchFamily="34" charset="0"/>
            </a:endParaRPr>
          </a:p>
          <a:p>
            <a:pPr>
              <a:buFont typeface="Wingdings" pitchFamily="2" charset="2"/>
              <a:buChar char="§"/>
            </a:pPr>
            <a:r>
              <a:rPr lang="en-GB" sz="2400" dirty="0" smtClean="0">
                <a:solidFill>
                  <a:srgbClr val="002060"/>
                </a:solidFill>
                <a:latin typeface="Trebuchet MS" panose="020B0603020202020204" pitchFamily="34" charset="0"/>
              </a:rPr>
              <a:t>TIEMS </a:t>
            </a:r>
            <a:r>
              <a:rPr lang="en-GB" sz="2400" dirty="0">
                <a:solidFill>
                  <a:srgbClr val="002060"/>
                </a:solidFill>
                <a:latin typeface="Trebuchet MS" panose="020B0603020202020204" pitchFamily="34" charset="0"/>
              </a:rPr>
              <a:t>provides a platform for all stakeholders within the global emergency and disaster management community to meet, network and learn </a:t>
            </a:r>
            <a:r>
              <a:rPr lang="en-GB" sz="2400" dirty="0" smtClean="0">
                <a:solidFill>
                  <a:srgbClr val="002060"/>
                </a:solidFill>
                <a:latin typeface="Trebuchet MS" panose="020B0603020202020204" pitchFamily="34" charset="0"/>
              </a:rPr>
              <a:t>from each other and exchange knowledge and experience</a:t>
            </a:r>
          </a:p>
          <a:p>
            <a:pPr>
              <a:buFont typeface="Wingdings" pitchFamily="2" charset="2"/>
              <a:buChar char="§"/>
            </a:pPr>
            <a:r>
              <a:rPr lang="en-GB" sz="2400" dirty="0" smtClean="0">
                <a:solidFill>
                  <a:srgbClr val="002060"/>
                </a:solidFill>
                <a:latin typeface="Trebuchet MS" panose="020B0603020202020204" pitchFamily="34" charset="0"/>
              </a:rPr>
              <a:t>TIEMS aims to influence </a:t>
            </a:r>
            <a:r>
              <a:rPr lang="en-GB" sz="2400" dirty="0">
                <a:solidFill>
                  <a:srgbClr val="002060"/>
                </a:solidFill>
                <a:latin typeface="Trebuchet MS" panose="020B0603020202020204" pitchFamily="34" charset="0"/>
              </a:rPr>
              <a:t>policy makers worldwide to improve global cooperation and to establish global standards within emergency and disaster </a:t>
            </a:r>
            <a:r>
              <a:rPr lang="en-GB" sz="2400" dirty="0" smtClean="0">
                <a:solidFill>
                  <a:srgbClr val="002060"/>
                </a:solidFill>
                <a:latin typeface="Trebuchet MS" panose="020B0603020202020204" pitchFamily="34" charset="0"/>
              </a:rPr>
              <a:t>management</a:t>
            </a:r>
            <a:r>
              <a:rPr lang="en-GB" sz="2400" dirty="0">
                <a:solidFill>
                  <a:srgbClr val="002060"/>
                </a:solidFill>
                <a:latin typeface="Trebuchet MS" panose="020B0603020202020204" pitchFamily="34" charset="0"/>
              </a:rPr>
              <a:t/>
            </a:r>
            <a:br>
              <a:rPr lang="en-GB" sz="2400" dirty="0">
                <a:solidFill>
                  <a:srgbClr val="002060"/>
                </a:solidFill>
                <a:latin typeface="Trebuchet MS" panose="020B0603020202020204" pitchFamily="34" charset="0"/>
              </a:rPr>
            </a:br>
            <a:endParaRPr lang="nb-NO" sz="2400" dirty="0">
              <a:solidFill>
                <a:srgbClr val="002060"/>
              </a:solidFill>
              <a:latin typeface="Trebuchet MS" panose="020B0603020202020204" pitchFamily="34" charset="0"/>
            </a:endParaRPr>
          </a:p>
        </p:txBody>
      </p:sp>
      <p:sp>
        <p:nvSpPr>
          <p:cNvPr id="4"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10</a:t>
            </a:fld>
            <a:endParaRPr lang="nb-NO" sz="2400" dirty="0">
              <a:solidFill>
                <a:schemeClr val="tx1"/>
              </a:solidFill>
            </a:endParaRPr>
          </a:p>
        </p:txBody>
      </p:sp>
      <p:pic>
        <p:nvPicPr>
          <p:cNvPr id="8"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7544" y="188640"/>
            <a:ext cx="7272808" cy="864096"/>
          </a:xfrm>
        </p:spPr>
        <p:txBody>
          <a:bodyPr>
            <a:normAutofit/>
          </a:bodyPr>
          <a:lstStyle/>
          <a:p>
            <a:r>
              <a:rPr lang="en-US" sz="4000" b="1" dirty="0" smtClean="0">
                <a:latin typeface="Comic Sans MS" pitchFamily="66" charset="0"/>
              </a:rPr>
              <a:t>TIEMS Activities</a:t>
            </a:r>
            <a:endParaRPr lang="nb-NO" sz="4000" dirty="0">
              <a:latin typeface="Comic Sans MS" pitchFamily="66" charset="0"/>
            </a:endParaRPr>
          </a:p>
        </p:txBody>
      </p:sp>
      <p:sp>
        <p:nvSpPr>
          <p:cNvPr id="7" name="Plassholder for innhold 6"/>
          <p:cNvSpPr>
            <a:spLocks noGrp="1"/>
          </p:cNvSpPr>
          <p:nvPr>
            <p:ph idx="1"/>
          </p:nvPr>
        </p:nvSpPr>
        <p:spPr>
          <a:xfrm>
            <a:off x="179512" y="1138312"/>
            <a:ext cx="8640960" cy="4954984"/>
          </a:xfrm>
          <a:solidFill>
            <a:schemeClr val="accent1">
              <a:lumMod val="20000"/>
              <a:lumOff val="80000"/>
            </a:schemeClr>
          </a:solidFill>
          <a:ln>
            <a:solidFill>
              <a:schemeClr val="tx1"/>
            </a:solidFill>
          </a:ln>
          <a:scene3d>
            <a:camera prst="orthographicFront"/>
            <a:lightRig rig="threePt" dir="t"/>
          </a:scene3d>
          <a:sp3d>
            <a:bevelT/>
          </a:sp3d>
        </p:spPr>
        <p:txBody>
          <a:bodyPr>
            <a:normAutofit fontScale="92500"/>
          </a:bodyPr>
          <a:lstStyle/>
          <a:p>
            <a:pPr marL="514350" lvl="0" indent="-514350">
              <a:buFont typeface="Wingdings" pitchFamily="2" charset="2"/>
              <a:buChar char="§"/>
            </a:pPr>
            <a:r>
              <a:rPr lang="en-GB" sz="3400" dirty="0" smtClean="0">
                <a:solidFill>
                  <a:srgbClr val="002060"/>
                </a:solidFill>
                <a:latin typeface="Trebuchet MS" panose="020B0603020202020204" pitchFamily="34" charset="0"/>
              </a:rPr>
              <a:t>International </a:t>
            </a:r>
            <a:r>
              <a:rPr lang="en-GB" sz="3400" dirty="0">
                <a:solidFill>
                  <a:srgbClr val="002060"/>
                </a:solidFill>
                <a:latin typeface="Trebuchet MS" panose="020B0603020202020204" pitchFamily="34" charset="0"/>
              </a:rPr>
              <a:t>Conferences, Workshops and </a:t>
            </a:r>
            <a:r>
              <a:rPr lang="en-GB" sz="3400" dirty="0" smtClean="0">
                <a:solidFill>
                  <a:srgbClr val="002060"/>
                </a:solidFill>
                <a:latin typeface="Trebuchet MS" panose="020B0603020202020204" pitchFamily="34" charset="0"/>
              </a:rPr>
              <a:t>Exhibitions, focusing on different Emergency Management and Disaster Response Topics</a:t>
            </a:r>
            <a:endParaRPr lang="nb-NO" sz="3400" dirty="0">
              <a:solidFill>
                <a:srgbClr val="002060"/>
              </a:solidFill>
              <a:latin typeface="Trebuchet MS" panose="020B0603020202020204" pitchFamily="34" charset="0"/>
            </a:endParaRPr>
          </a:p>
          <a:p>
            <a:pPr marL="514350" lvl="0" indent="-514350">
              <a:buFont typeface="Wingdings" pitchFamily="2" charset="2"/>
              <a:buChar char="§"/>
            </a:pPr>
            <a:r>
              <a:rPr lang="en-GB" sz="3400" dirty="0" smtClean="0">
                <a:solidFill>
                  <a:srgbClr val="002060"/>
                </a:solidFill>
                <a:latin typeface="Trebuchet MS" panose="020B0603020202020204" pitchFamily="34" charset="0"/>
              </a:rPr>
              <a:t>Research </a:t>
            </a:r>
            <a:r>
              <a:rPr lang="en-GB" sz="3400" dirty="0">
                <a:solidFill>
                  <a:srgbClr val="002060"/>
                </a:solidFill>
                <a:latin typeface="Trebuchet MS" panose="020B0603020202020204" pitchFamily="34" charset="0"/>
              </a:rPr>
              <a:t>&amp; </a:t>
            </a:r>
            <a:r>
              <a:rPr lang="en-GB" sz="3400" dirty="0" smtClean="0">
                <a:solidFill>
                  <a:srgbClr val="002060"/>
                </a:solidFill>
                <a:latin typeface="Trebuchet MS" panose="020B0603020202020204" pitchFamily="34" charset="0"/>
              </a:rPr>
              <a:t>Technology Development (RTD) Project Initiatives and Coordination or Participation in RTD Projects</a:t>
            </a:r>
            <a:endParaRPr lang="nb-NO" sz="3400" dirty="0">
              <a:solidFill>
                <a:srgbClr val="002060"/>
              </a:solidFill>
              <a:latin typeface="Trebuchet MS" panose="020B0603020202020204" pitchFamily="34" charset="0"/>
            </a:endParaRPr>
          </a:p>
          <a:p>
            <a:pPr marL="514350" lvl="0" indent="-514350">
              <a:buFont typeface="Wingdings" pitchFamily="2" charset="2"/>
              <a:buChar char="§"/>
            </a:pPr>
            <a:r>
              <a:rPr lang="en-GB" sz="3400" dirty="0">
                <a:solidFill>
                  <a:srgbClr val="002060"/>
                </a:solidFill>
                <a:latin typeface="Trebuchet MS" panose="020B0603020202020204" pitchFamily="34" charset="0"/>
              </a:rPr>
              <a:t>International Education, Training and Certification </a:t>
            </a:r>
            <a:r>
              <a:rPr lang="en-GB" sz="3400" dirty="0" smtClean="0">
                <a:solidFill>
                  <a:srgbClr val="002060"/>
                </a:solidFill>
                <a:latin typeface="Trebuchet MS" panose="020B0603020202020204" pitchFamily="34" charset="0"/>
              </a:rPr>
              <a:t>Programs</a:t>
            </a:r>
            <a:endParaRPr lang="nb-NO" sz="3400" dirty="0">
              <a:solidFill>
                <a:srgbClr val="002060"/>
              </a:solidFill>
              <a:latin typeface="Trebuchet MS" panose="020B0603020202020204" pitchFamily="34" charset="0"/>
            </a:endParaRPr>
          </a:p>
          <a:p>
            <a:pPr marL="514350" indent="-514350">
              <a:buFont typeface="Wingdings" pitchFamily="2" charset="2"/>
              <a:buChar char="§"/>
            </a:pPr>
            <a:r>
              <a:rPr lang="en-GB" sz="3400" dirty="0" smtClean="0">
                <a:solidFill>
                  <a:srgbClr val="002060"/>
                </a:solidFill>
                <a:latin typeface="Trebuchet MS" panose="020B0603020202020204" pitchFamily="34" charset="0"/>
              </a:rPr>
              <a:t>Task Force Groups</a:t>
            </a:r>
            <a:endParaRPr lang="nb-NO" sz="3400" dirty="0" smtClean="0">
              <a:solidFill>
                <a:srgbClr val="002060"/>
              </a:solidFill>
              <a:latin typeface="Trebuchet MS" panose="020B0603020202020204" pitchFamily="34" charset="0"/>
            </a:endParaRPr>
          </a:p>
        </p:txBody>
      </p:sp>
      <p:sp>
        <p:nvSpPr>
          <p:cNvPr id="4"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11</a:t>
            </a:fld>
            <a:endParaRPr lang="nb-NO" sz="2400" dirty="0">
              <a:solidFill>
                <a:schemeClr val="tx1"/>
              </a:solidFill>
            </a:endParaRPr>
          </a:p>
        </p:txBody>
      </p:sp>
      <p:pic>
        <p:nvPicPr>
          <p:cNvPr id="8"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7544" y="188640"/>
            <a:ext cx="7272808" cy="864096"/>
          </a:xfrm>
        </p:spPr>
        <p:txBody>
          <a:bodyPr>
            <a:normAutofit/>
          </a:bodyPr>
          <a:lstStyle/>
          <a:p>
            <a:r>
              <a:rPr lang="en-US" sz="4000" b="1" dirty="0" smtClean="0">
                <a:latin typeface="Comic Sans MS" pitchFamily="66" charset="0"/>
              </a:rPr>
              <a:t>TIEMS Services</a:t>
            </a:r>
            <a:endParaRPr lang="nb-NO" sz="4000" dirty="0">
              <a:latin typeface="Comic Sans MS" pitchFamily="66" charset="0"/>
            </a:endParaRPr>
          </a:p>
        </p:txBody>
      </p:sp>
      <p:sp>
        <p:nvSpPr>
          <p:cNvPr id="7" name="Plassholder for innhold 6"/>
          <p:cNvSpPr>
            <a:spLocks noGrp="1"/>
          </p:cNvSpPr>
          <p:nvPr>
            <p:ph idx="1"/>
          </p:nvPr>
        </p:nvSpPr>
        <p:spPr>
          <a:xfrm>
            <a:off x="179512" y="1412776"/>
            <a:ext cx="8640960" cy="4464496"/>
          </a:xfrm>
          <a:solidFill>
            <a:schemeClr val="accent1">
              <a:lumMod val="20000"/>
              <a:lumOff val="80000"/>
            </a:schemeClr>
          </a:solidFill>
          <a:ln>
            <a:solidFill>
              <a:schemeClr val="tx1"/>
            </a:solidFill>
          </a:ln>
          <a:scene3d>
            <a:camera prst="orthographicFront"/>
            <a:lightRig rig="threePt" dir="t"/>
          </a:scene3d>
          <a:sp3d>
            <a:bevelT/>
          </a:sp3d>
        </p:spPr>
        <p:txBody>
          <a:bodyPr>
            <a:normAutofit lnSpcReduction="10000"/>
          </a:bodyPr>
          <a:lstStyle/>
          <a:p>
            <a:pPr lvl="0" fontAlgn="ctr">
              <a:buFont typeface="Wingdings" panose="05000000000000000000" pitchFamily="2" charset="2"/>
              <a:buChar char="§"/>
            </a:pPr>
            <a:r>
              <a:rPr lang="en-GB" dirty="0" smtClean="0">
                <a:solidFill>
                  <a:srgbClr val="002060"/>
                </a:solidFill>
                <a:latin typeface="Trebuchet MS" panose="020B0603020202020204" pitchFamily="34" charset="0"/>
              </a:rPr>
              <a:t>TIEMS Secretariat Function in Brussels</a:t>
            </a:r>
          </a:p>
          <a:p>
            <a:pPr lvl="0" fontAlgn="ctr">
              <a:buFont typeface="Wingdings" panose="05000000000000000000" pitchFamily="2" charset="2"/>
              <a:buChar char="§"/>
            </a:pPr>
            <a:r>
              <a:rPr lang="en-GB" dirty="0" smtClean="0">
                <a:solidFill>
                  <a:srgbClr val="002060"/>
                </a:solidFill>
                <a:latin typeface="Trebuchet MS" panose="020B0603020202020204" pitchFamily="34" charset="0"/>
              </a:rPr>
              <a:t>Newsletter </a:t>
            </a:r>
            <a:r>
              <a:rPr lang="en-GB" dirty="0">
                <a:solidFill>
                  <a:srgbClr val="002060"/>
                </a:solidFill>
                <a:latin typeface="Trebuchet MS" panose="020B0603020202020204" pitchFamily="34" charset="0"/>
              </a:rPr>
              <a:t>with </a:t>
            </a:r>
            <a:r>
              <a:rPr lang="en-GB" dirty="0" smtClean="0">
                <a:solidFill>
                  <a:srgbClr val="002060"/>
                </a:solidFill>
                <a:latin typeface="Trebuchet MS" panose="020B0603020202020204" pitchFamily="34" charset="0"/>
              </a:rPr>
              <a:t>Latest </a:t>
            </a:r>
            <a:r>
              <a:rPr lang="en-GB" dirty="0">
                <a:solidFill>
                  <a:srgbClr val="002060"/>
                </a:solidFill>
                <a:latin typeface="Trebuchet MS" panose="020B0603020202020204" pitchFamily="34" charset="0"/>
              </a:rPr>
              <a:t>N</a:t>
            </a:r>
            <a:r>
              <a:rPr lang="en-GB" dirty="0" smtClean="0">
                <a:solidFill>
                  <a:srgbClr val="002060"/>
                </a:solidFill>
                <a:latin typeface="Trebuchet MS" panose="020B0603020202020204" pitchFamily="34" charset="0"/>
              </a:rPr>
              <a:t>ews </a:t>
            </a:r>
            <a:r>
              <a:rPr lang="en-GB" dirty="0">
                <a:solidFill>
                  <a:srgbClr val="002060"/>
                </a:solidFill>
                <a:latin typeface="Trebuchet MS" panose="020B0603020202020204" pitchFamily="34" charset="0"/>
              </a:rPr>
              <a:t>and </a:t>
            </a:r>
            <a:r>
              <a:rPr lang="en-GB" dirty="0" smtClean="0">
                <a:solidFill>
                  <a:srgbClr val="002060"/>
                </a:solidFill>
                <a:latin typeface="Trebuchet MS" panose="020B0603020202020204" pitchFamily="34" charset="0"/>
              </a:rPr>
              <a:t>Articles </a:t>
            </a:r>
            <a:r>
              <a:rPr lang="en-GB" dirty="0">
                <a:solidFill>
                  <a:srgbClr val="002060"/>
                </a:solidFill>
                <a:latin typeface="Trebuchet MS" panose="020B0603020202020204" pitchFamily="34" charset="0"/>
              </a:rPr>
              <a:t>of </a:t>
            </a:r>
            <a:r>
              <a:rPr lang="en-GB" dirty="0" smtClean="0">
                <a:solidFill>
                  <a:srgbClr val="002060"/>
                </a:solidFill>
                <a:latin typeface="Trebuchet MS" panose="020B0603020202020204" pitchFamily="34" charset="0"/>
              </a:rPr>
              <a:t>Interest </a:t>
            </a:r>
            <a:endParaRPr lang="en-GB" dirty="0">
              <a:solidFill>
                <a:srgbClr val="002060"/>
              </a:solidFill>
              <a:latin typeface="Trebuchet MS" panose="020B0603020202020204" pitchFamily="34" charset="0"/>
            </a:endParaRPr>
          </a:p>
          <a:p>
            <a:pPr lvl="0" fontAlgn="ctr">
              <a:buFont typeface="Wingdings" panose="05000000000000000000" pitchFamily="2" charset="2"/>
              <a:buChar char="§"/>
            </a:pPr>
            <a:r>
              <a:rPr lang="en-GB" dirty="0">
                <a:solidFill>
                  <a:srgbClr val="002060"/>
                </a:solidFill>
                <a:latin typeface="Trebuchet MS" panose="020B0603020202020204" pitchFamily="34" charset="0"/>
              </a:rPr>
              <a:t>Global </a:t>
            </a:r>
            <a:r>
              <a:rPr lang="en-GB" dirty="0" smtClean="0">
                <a:solidFill>
                  <a:srgbClr val="002060"/>
                </a:solidFill>
                <a:latin typeface="Trebuchet MS" panose="020B0603020202020204" pitchFamily="34" charset="0"/>
              </a:rPr>
              <a:t>Young </a:t>
            </a:r>
            <a:r>
              <a:rPr lang="en-GB" dirty="0">
                <a:solidFill>
                  <a:srgbClr val="002060"/>
                </a:solidFill>
                <a:latin typeface="Trebuchet MS" panose="020B0603020202020204" pitchFamily="34" charset="0"/>
              </a:rPr>
              <a:t>S</a:t>
            </a:r>
            <a:r>
              <a:rPr lang="en-GB" dirty="0" smtClean="0">
                <a:solidFill>
                  <a:srgbClr val="002060"/>
                </a:solidFill>
                <a:latin typeface="Trebuchet MS" panose="020B0603020202020204" pitchFamily="34" charset="0"/>
              </a:rPr>
              <a:t>cientist </a:t>
            </a:r>
            <a:r>
              <a:rPr lang="en-GB" dirty="0">
                <a:solidFill>
                  <a:srgbClr val="002060"/>
                </a:solidFill>
                <a:latin typeface="Trebuchet MS" panose="020B0603020202020204" pitchFamily="34" charset="0"/>
              </a:rPr>
              <a:t>N</a:t>
            </a:r>
            <a:r>
              <a:rPr lang="en-GB" dirty="0" smtClean="0">
                <a:solidFill>
                  <a:srgbClr val="002060"/>
                </a:solidFill>
                <a:latin typeface="Trebuchet MS" panose="020B0603020202020204" pitchFamily="34" charset="0"/>
              </a:rPr>
              <a:t>etwork </a:t>
            </a:r>
            <a:endParaRPr lang="en-GB" dirty="0">
              <a:solidFill>
                <a:srgbClr val="002060"/>
              </a:solidFill>
              <a:latin typeface="Trebuchet MS" panose="020B0603020202020204" pitchFamily="34" charset="0"/>
            </a:endParaRPr>
          </a:p>
          <a:p>
            <a:pPr lvl="0" fontAlgn="ctr">
              <a:buFont typeface="Wingdings" panose="05000000000000000000" pitchFamily="2" charset="2"/>
              <a:buChar char="§"/>
            </a:pPr>
            <a:r>
              <a:rPr lang="en-GB" dirty="0">
                <a:solidFill>
                  <a:srgbClr val="002060"/>
                </a:solidFill>
                <a:latin typeface="Trebuchet MS" panose="020B0603020202020204" pitchFamily="34" charset="0"/>
              </a:rPr>
              <a:t>TIEMS </a:t>
            </a:r>
            <a:r>
              <a:rPr lang="en-GB" dirty="0" smtClean="0">
                <a:solidFill>
                  <a:srgbClr val="002060"/>
                </a:solidFill>
                <a:latin typeface="Trebuchet MS" panose="020B0603020202020204" pitchFamily="34" charset="0"/>
              </a:rPr>
              <a:t>Library </a:t>
            </a:r>
            <a:r>
              <a:rPr lang="en-GB" dirty="0">
                <a:solidFill>
                  <a:srgbClr val="002060"/>
                </a:solidFill>
                <a:latin typeface="Trebuchet MS" panose="020B0603020202020204" pitchFamily="34" charset="0"/>
              </a:rPr>
              <a:t>with </a:t>
            </a:r>
            <a:r>
              <a:rPr lang="en-GB" dirty="0" smtClean="0">
                <a:solidFill>
                  <a:srgbClr val="002060"/>
                </a:solidFill>
                <a:latin typeface="Trebuchet MS" panose="020B0603020202020204" pitchFamily="34" charset="0"/>
              </a:rPr>
              <a:t>Proceedings and Activity Reports from </a:t>
            </a:r>
            <a:r>
              <a:rPr lang="en-GB" dirty="0">
                <a:solidFill>
                  <a:srgbClr val="002060"/>
                </a:solidFill>
                <a:latin typeface="Trebuchet MS" panose="020B0603020202020204" pitchFamily="34" charset="0"/>
              </a:rPr>
              <a:t>TIEMS events</a:t>
            </a:r>
          </a:p>
          <a:p>
            <a:pPr lvl="0" fontAlgn="ctr">
              <a:buFont typeface="Wingdings" panose="05000000000000000000" pitchFamily="2" charset="2"/>
              <a:buChar char="§"/>
            </a:pPr>
            <a:r>
              <a:rPr lang="en-GB" dirty="0">
                <a:solidFill>
                  <a:srgbClr val="002060"/>
                </a:solidFill>
                <a:latin typeface="Trebuchet MS" panose="020B0603020202020204" pitchFamily="34" charset="0"/>
              </a:rPr>
              <a:t>Summer </a:t>
            </a:r>
            <a:r>
              <a:rPr lang="en-GB" dirty="0" smtClean="0">
                <a:solidFill>
                  <a:srgbClr val="002060"/>
                </a:solidFill>
                <a:latin typeface="Trebuchet MS" panose="020B0603020202020204" pitchFamily="34" charset="0"/>
              </a:rPr>
              <a:t>Schools </a:t>
            </a:r>
            <a:endParaRPr lang="en-GB" dirty="0">
              <a:solidFill>
                <a:srgbClr val="002060"/>
              </a:solidFill>
              <a:latin typeface="Trebuchet MS" panose="020B0603020202020204" pitchFamily="34" charset="0"/>
            </a:endParaRPr>
          </a:p>
          <a:p>
            <a:pPr lvl="0" fontAlgn="ctr">
              <a:buFont typeface="Wingdings" panose="05000000000000000000" pitchFamily="2" charset="2"/>
              <a:buChar char="§"/>
            </a:pPr>
            <a:r>
              <a:rPr lang="en-GB" dirty="0">
                <a:solidFill>
                  <a:srgbClr val="002060"/>
                </a:solidFill>
                <a:latin typeface="Trebuchet MS" panose="020B0603020202020204" pitchFamily="34" charset="0"/>
              </a:rPr>
              <a:t>Research and Development </a:t>
            </a:r>
            <a:r>
              <a:rPr lang="en-GB" dirty="0" smtClean="0">
                <a:solidFill>
                  <a:srgbClr val="002060"/>
                </a:solidFill>
                <a:latin typeface="Trebuchet MS" panose="020B0603020202020204" pitchFamily="34" charset="0"/>
              </a:rPr>
              <a:t>Member </a:t>
            </a:r>
            <a:r>
              <a:rPr lang="en-GB" dirty="0">
                <a:solidFill>
                  <a:srgbClr val="002060"/>
                </a:solidFill>
                <a:latin typeface="Trebuchet MS" panose="020B0603020202020204" pitchFamily="34" charset="0"/>
              </a:rPr>
              <a:t>S</a:t>
            </a:r>
            <a:r>
              <a:rPr lang="en-GB" dirty="0" smtClean="0">
                <a:solidFill>
                  <a:srgbClr val="002060"/>
                </a:solidFill>
                <a:latin typeface="Trebuchet MS" panose="020B0603020202020204" pitchFamily="34" charset="0"/>
              </a:rPr>
              <a:t>ervice</a:t>
            </a:r>
            <a:endParaRPr lang="en-GB" dirty="0">
              <a:solidFill>
                <a:srgbClr val="002060"/>
              </a:solidFill>
              <a:latin typeface="Trebuchet MS" panose="020B0603020202020204" pitchFamily="34" charset="0"/>
            </a:endParaRPr>
          </a:p>
        </p:txBody>
      </p:sp>
      <p:sp>
        <p:nvSpPr>
          <p:cNvPr id="4"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12</a:t>
            </a:fld>
            <a:endParaRPr lang="nb-NO" sz="2400" dirty="0">
              <a:solidFill>
                <a:schemeClr val="tx1"/>
              </a:solidFill>
            </a:endParaRPr>
          </a:p>
        </p:txBody>
      </p:sp>
      <p:pic>
        <p:nvPicPr>
          <p:cNvPr id="8"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spTree>
    <p:extLst>
      <p:ext uri="{BB962C8B-B14F-4D97-AF65-F5344CB8AC3E}">
        <p14:creationId xmlns:p14="http://schemas.microsoft.com/office/powerpoint/2010/main" val="33484287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23528" y="188640"/>
            <a:ext cx="7643192" cy="936104"/>
          </a:xfrm>
        </p:spPr>
        <p:txBody>
          <a:bodyPr>
            <a:normAutofit/>
          </a:bodyPr>
          <a:lstStyle/>
          <a:p>
            <a:r>
              <a:rPr lang="en-US" sz="4000" b="1" dirty="0" smtClean="0">
                <a:latin typeface="Comic Sans MS" pitchFamily="66" charset="0"/>
              </a:rPr>
              <a:t>TIEMS 2015 Program</a:t>
            </a:r>
            <a:endParaRPr lang="nb-NO" sz="4000" dirty="0">
              <a:latin typeface="Comic Sans MS" pitchFamily="66" charset="0"/>
            </a:endParaRPr>
          </a:p>
        </p:txBody>
      </p:sp>
      <p:sp>
        <p:nvSpPr>
          <p:cNvPr id="4" name="Plassholder for lysbildenummer 3"/>
          <p:cNvSpPr>
            <a:spLocks noGrp="1"/>
          </p:cNvSpPr>
          <p:nvPr>
            <p:ph type="sldNum" sz="quarter" idx="12"/>
          </p:nvPr>
        </p:nvSpPr>
        <p:spPr>
          <a:xfrm>
            <a:off x="8100392" y="6356350"/>
            <a:ext cx="586408"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13</a:t>
            </a:fld>
            <a:endParaRPr lang="nb-NO" sz="2400" dirty="0">
              <a:solidFill>
                <a:schemeClr val="tx1"/>
              </a:solidFill>
            </a:endParaRPr>
          </a:p>
        </p:txBody>
      </p:sp>
      <p:pic>
        <p:nvPicPr>
          <p:cNvPr id="11"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sp>
        <p:nvSpPr>
          <p:cNvPr id="12" name="Plassholder for innhold 11"/>
          <p:cNvSpPr>
            <a:spLocks noGrp="1"/>
          </p:cNvSpPr>
          <p:nvPr>
            <p:ph sz="half" idx="2"/>
          </p:nvPr>
        </p:nvSpPr>
        <p:spPr>
          <a:xfrm>
            <a:off x="239539" y="1151575"/>
            <a:ext cx="8447261" cy="5184576"/>
          </a:xfrm>
          <a:solidFill>
            <a:schemeClr val="accent1">
              <a:lumMod val="20000"/>
              <a:lumOff val="80000"/>
            </a:schemeClr>
          </a:solidFill>
          <a:ln w="12700">
            <a:solidFill>
              <a:schemeClr val="tx1"/>
            </a:solidFill>
          </a:ln>
          <a:scene3d>
            <a:camera prst="orthographicFront"/>
            <a:lightRig rig="threePt" dir="t"/>
          </a:scene3d>
          <a:sp3d>
            <a:bevelT/>
          </a:sp3d>
        </p:spPr>
        <p:txBody>
          <a:bodyPr>
            <a:noAutofit/>
          </a:bodyPr>
          <a:lstStyle/>
          <a:p>
            <a:pPr marL="457200" lvl="0" indent="-457200">
              <a:buFont typeface="+mj-lt"/>
              <a:buAutoNum type="arabicPeriod"/>
            </a:pPr>
            <a:r>
              <a:rPr lang="en-GB" dirty="0" smtClean="0">
                <a:solidFill>
                  <a:srgbClr val="002060"/>
                </a:solidFill>
                <a:latin typeface="Trebuchet MS" panose="020B0603020202020204" pitchFamily="34" charset="0"/>
              </a:rPr>
              <a:t>International Symposium on Emergency Medicine in Guangzhou, China</a:t>
            </a:r>
          </a:p>
          <a:p>
            <a:pPr marL="457200" lvl="0" indent="-457200">
              <a:buFont typeface="+mj-lt"/>
              <a:buAutoNum type="arabicPeriod"/>
            </a:pPr>
            <a:r>
              <a:rPr lang="en-GB" dirty="0" smtClean="0">
                <a:solidFill>
                  <a:srgbClr val="002060"/>
                </a:solidFill>
                <a:latin typeface="Trebuchet MS" panose="020B0603020202020204" pitchFamily="34" charset="0"/>
              </a:rPr>
              <a:t>TIEMS First International Workshop in Jeddah, Saudi Arabia </a:t>
            </a:r>
          </a:p>
          <a:p>
            <a:pPr marL="457200" lvl="0" indent="-457200">
              <a:buFont typeface="+mj-lt"/>
              <a:buAutoNum type="arabicPeriod"/>
            </a:pPr>
            <a:r>
              <a:rPr lang="en-GB" dirty="0" smtClean="0">
                <a:solidFill>
                  <a:srgbClr val="002060"/>
                </a:solidFill>
                <a:latin typeface="Trebuchet MS" panose="020B0603020202020204" pitchFamily="34" charset="0"/>
              </a:rPr>
              <a:t>TIEMS Workshop on Oil &amp; Gas Exploration Safety in Croatia</a:t>
            </a:r>
          </a:p>
          <a:p>
            <a:pPr marL="457200" lvl="0" indent="-457200">
              <a:buFont typeface="+mj-lt"/>
              <a:buAutoNum type="arabicPeriod"/>
            </a:pPr>
            <a:r>
              <a:rPr lang="en-GB" b="1" i="1" dirty="0" smtClean="0">
                <a:solidFill>
                  <a:srgbClr val="002060"/>
                </a:solidFill>
                <a:latin typeface="Trebuchet MS" panose="020B0603020202020204" pitchFamily="34" charset="0"/>
              </a:rPr>
              <a:t>TIEMS USA Chapter 2015 Conference in Portland, USA</a:t>
            </a:r>
          </a:p>
          <a:p>
            <a:pPr marL="457200" lvl="0" indent="-457200">
              <a:buFont typeface="+mj-lt"/>
              <a:buAutoNum type="arabicPeriod"/>
            </a:pPr>
            <a:r>
              <a:rPr lang="en-GB" dirty="0" smtClean="0">
                <a:solidFill>
                  <a:srgbClr val="002060"/>
                </a:solidFill>
                <a:latin typeface="Trebuchet MS" panose="020B0603020202020204" pitchFamily="34" charset="0"/>
              </a:rPr>
              <a:t>TIEMS Finland Chapter 2015 Workshop</a:t>
            </a:r>
          </a:p>
          <a:p>
            <a:pPr marL="457200" lvl="0" indent="-457200">
              <a:buFont typeface="+mj-lt"/>
              <a:buAutoNum type="arabicPeriod"/>
            </a:pPr>
            <a:r>
              <a:rPr lang="en-GB" dirty="0" smtClean="0">
                <a:solidFill>
                  <a:srgbClr val="002060"/>
                </a:solidFill>
                <a:latin typeface="Trebuchet MS" panose="020B0603020202020204" pitchFamily="34" charset="0"/>
              </a:rPr>
              <a:t>TIEMS 2015 Annual Conference in Rome, Italy</a:t>
            </a:r>
          </a:p>
          <a:p>
            <a:pPr marL="457200" lvl="0" indent="-457200">
              <a:buFont typeface="+mj-lt"/>
              <a:buAutoNum type="arabicPeriod"/>
            </a:pPr>
            <a:r>
              <a:rPr lang="en-GB" dirty="0" smtClean="0">
                <a:solidFill>
                  <a:srgbClr val="002060"/>
                </a:solidFill>
                <a:latin typeface="Trebuchet MS" panose="020B0603020202020204" pitchFamily="34" charset="0"/>
              </a:rPr>
              <a:t>TIEMS Nigeria &amp; West Africa Chapter 2015 Conference</a:t>
            </a:r>
          </a:p>
          <a:p>
            <a:pPr marL="457200" lvl="0" indent="-457200">
              <a:buFont typeface="+mj-lt"/>
              <a:buAutoNum type="arabicPeriod"/>
            </a:pPr>
            <a:r>
              <a:rPr lang="en-GB" dirty="0" smtClean="0">
                <a:solidFill>
                  <a:srgbClr val="002060"/>
                </a:solidFill>
                <a:latin typeface="Trebuchet MS" panose="020B0603020202020204" pitchFamily="34" charset="0"/>
              </a:rPr>
              <a:t>TIEMS China Chapter 2015 Annual Conference in Qingdao</a:t>
            </a:r>
            <a:endParaRPr lang="en-GB" dirty="0">
              <a:solidFill>
                <a:srgbClr val="002060"/>
              </a:solidFill>
              <a:latin typeface="Trebuchet MS" panose="020B060302020202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en-US" sz="4000" b="1" dirty="0" smtClean="0">
                <a:latin typeface="Comic Sans MS" pitchFamily="66" charset="0"/>
              </a:rPr>
              <a:t>TIEMS Chapters</a:t>
            </a:r>
            <a:br>
              <a:rPr lang="en-US" sz="4000" b="1" dirty="0" smtClean="0">
                <a:latin typeface="Comic Sans MS" pitchFamily="66" charset="0"/>
              </a:rPr>
            </a:br>
            <a:r>
              <a:rPr lang="en-US" sz="3100" b="1" dirty="0" smtClean="0">
                <a:latin typeface="Comic Sans MS" pitchFamily="66" charset="0"/>
              </a:rPr>
              <a:t>(Think Globally and Act Locally)</a:t>
            </a:r>
            <a:endParaRPr lang="nb-NO" sz="3100" dirty="0">
              <a:latin typeface="Comic Sans MS" pitchFamily="66" charset="0"/>
            </a:endParaRPr>
          </a:p>
        </p:txBody>
      </p:sp>
      <p:sp>
        <p:nvSpPr>
          <p:cNvPr id="9" name="Plassholder for innhold 8"/>
          <p:cNvSpPr>
            <a:spLocks noGrp="1"/>
          </p:cNvSpPr>
          <p:nvPr>
            <p:ph sz="half" idx="2"/>
          </p:nvPr>
        </p:nvSpPr>
        <p:spPr>
          <a:xfrm>
            <a:off x="230414" y="1507940"/>
            <a:ext cx="4320480" cy="5176741"/>
          </a:xfrm>
          <a:solidFill>
            <a:schemeClr val="accent1">
              <a:lumMod val="20000"/>
              <a:lumOff val="80000"/>
            </a:schemeClr>
          </a:solidFill>
          <a:ln>
            <a:solidFill>
              <a:schemeClr val="accent1"/>
            </a:solidFill>
          </a:ln>
          <a:scene3d>
            <a:camera prst="orthographicFront"/>
            <a:lightRig rig="threePt" dir="t"/>
          </a:scene3d>
          <a:sp3d>
            <a:bevelT/>
          </a:sp3d>
        </p:spPr>
        <p:txBody>
          <a:bodyPr>
            <a:normAutofit fontScale="25000" lnSpcReduction="20000"/>
          </a:bodyPr>
          <a:lstStyle/>
          <a:p>
            <a:pPr marL="514350" lvl="0" indent="-514350">
              <a:lnSpc>
                <a:spcPct val="170000"/>
              </a:lnSpc>
              <a:buFont typeface="+mj-lt"/>
              <a:buAutoNum type="arabicPeriod"/>
            </a:pPr>
            <a:r>
              <a:rPr lang="en-GB" sz="11200" dirty="0">
                <a:solidFill>
                  <a:srgbClr val="002060"/>
                </a:solidFill>
                <a:latin typeface="Trebuchet MS" panose="020B0603020202020204" pitchFamily="34" charset="0"/>
              </a:rPr>
              <a:t>Romania Chapter</a:t>
            </a:r>
            <a:endParaRPr lang="nb-NO" sz="11200" dirty="0">
              <a:solidFill>
                <a:srgbClr val="002060"/>
              </a:solidFill>
              <a:latin typeface="Trebuchet MS" panose="020B0603020202020204" pitchFamily="34" charset="0"/>
            </a:endParaRPr>
          </a:p>
          <a:p>
            <a:pPr marL="514350" lvl="0" indent="-514350">
              <a:lnSpc>
                <a:spcPct val="170000"/>
              </a:lnSpc>
              <a:buFont typeface="+mj-lt"/>
              <a:buAutoNum type="arabicPeriod"/>
            </a:pPr>
            <a:r>
              <a:rPr lang="en-GB" sz="11200" dirty="0" err="1">
                <a:solidFill>
                  <a:srgbClr val="002060"/>
                </a:solidFill>
                <a:latin typeface="Trebuchet MS" panose="020B0603020202020204" pitchFamily="34" charset="0"/>
              </a:rPr>
              <a:t>BeNeLux</a:t>
            </a:r>
            <a:r>
              <a:rPr lang="en-GB" sz="11200" dirty="0">
                <a:solidFill>
                  <a:srgbClr val="002060"/>
                </a:solidFill>
                <a:latin typeface="Trebuchet MS" panose="020B0603020202020204" pitchFamily="34" charset="0"/>
              </a:rPr>
              <a:t> </a:t>
            </a:r>
            <a:r>
              <a:rPr lang="en-GB" sz="11200" dirty="0" smtClean="0">
                <a:solidFill>
                  <a:srgbClr val="002060"/>
                </a:solidFill>
                <a:latin typeface="Trebuchet MS" panose="020B0603020202020204" pitchFamily="34" charset="0"/>
              </a:rPr>
              <a:t>Chapter </a:t>
            </a:r>
            <a:r>
              <a:rPr lang="en-GB" sz="7200" dirty="0" smtClean="0">
                <a:solidFill>
                  <a:srgbClr val="002060"/>
                </a:solidFill>
                <a:latin typeface="Trebuchet MS" panose="020B0603020202020204" pitchFamily="34" charset="0"/>
              </a:rPr>
              <a:t>Belgium/Netherlands/Luxemburg</a:t>
            </a:r>
            <a:endParaRPr lang="nb-NO" sz="7200" dirty="0">
              <a:solidFill>
                <a:srgbClr val="002060"/>
              </a:solidFill>
              <a:latin typeface="Trebuchet MS" panose="020B0603020202020204" pitchFamily="34" charset="0"/>
            </a:endParaRPr>
          </a:p>
          <a:p>
            <a:pPr marL="514350" lvl="0" indent="-514350">
              <a:lnSpc>
                <a:spcPct val="170000"/>
              </a:lnSpc>
              <a:buFont typeface="+mj-lt"/>
              <a:buAutoNum type="arabicPeriod"/>
            </a:pPr>
            <a:r>
              <a:rPr lang="en-GB" sz="11200" dirty="0">
                <a:solidFill>
                  <a:srgbClr val="002060"/>
                </a:solidFill>
                <a:latin typeface="Trebuchet MS" panose="020B0603020202020204" pitchFamily="34" charset="0"/>
              </a:rPr>
              <a:t>China Chapter</a:t>
            </a:r>
            <a:endParaRPr lang="nb-NO" sz="11200" dirty="0">
              <a:solidFill>
                <a:srgbClr val="002060"/>
              </a:solidFill>
              <a:latin typeface="Trebuchet MS" panose="020B0603020202020204" pitchFamily="34" charset="0"/>
            </a:endParaRPr>
          </a:p>
          <a:p>
            <a:pPr marL="514350" lvl="0" indent="-514350">
              <a:lnSpc>
                <a:spcPct val="170000"/>
              </a:lnSpc>
              <a:buFont typeface="+mj-lt"/>
              <a:buAutoNum type="arabicPeriod"/>
            </a:pPr>
            <a:r>
              <a:rPr lang="en-GB" sz="11200" dirty="0">
                <a:solidFill>
                  <a:srgbClr val="002060"/>
                </a:solidFill>
                <a:latin typeface="Trebuchet MS" panose="020B0603020202020204" pitchFamily="34" charset="0"/>
              </a:rPr>
              <a:t>South Korea Chapter </a:t>
            </a:r>
            <a:endParaRPr lang="nb-NO" sz="11200" dirty="0">
              <a:solidFill>
                <a:srgbClr val="002060"/>
              </a:solidFill>
              <a:latin typeface="Trebuchet MS" panose="020B0603020202020204" pitchFamily="34" charset="0"/>
            </a:endParaRPr>
          </a:p>
          <a:p>
            <a:pPr marL="514350" lvl="0" indent="-514350">
              <a:lnSpc>
                <a:spcPct val="170000"/>
              </a:lnSpc>
              <a:buFont typeface="+mj-lt"/>
              <a:buAutoNum type="arabicPeriod"/>
            </a:pPr>
            <a:r>
              <a:rPr lang="en-GB" sz="11200" dirty="0">
                <a:solidFill>
                  <a:srgbClr val="002060"/>
                </a:solidFill>
                <a:latin typeface="Trebuchet MS" panose="020B0603020202020204" pitchFamily="34" charset="0"/>
              </a:rPr>
              <a:t>India </a:t>
            </a:r>
            <a:r>
              <a:rPr lang="en-GB" sz="11200" dirty="0" smtClean="0">
                <a:solidFill>
                  <a:srgbClr val="002060"/>
                </a:solidFill>
                <a:latin typeface="Trebuchet MS" panose="020B0603020202020204" pitchFamily="34" charset="0"/>
              </a:rPr>
              <a:t>Chapter</a:t>
            </a:r>
          </a:p>
          <a:p>
            <a:pPr marL="514350" lvl="0" indent="-514350">
              <a:lnSpc>
                <a:spcPct val="170000"/>
              </a:lnSpc>
              <a:buFont typeface="+mj-lt"/>
              <a:buAutoNum type="arabicPeriod"/>
            </a:pPr>
            <a:r>
              <a:rPr lang="en-GB" sz="11200" dirty="0" smtClean="0">
                <a:solidFill>
                  <a:srgbClr val="002060"/>
                </a:solidFill>
                <a:latin typeface="Trebuchet MS" panose="020B0603020202020204" pitchFamily="34" charset="0"/>
              </a:rPr>
              <a:t>USA</a:t>
            </a:r>
          </a:p>
          <a:p>
            <a:pPr marL="1314450" lvl="2" indent="-514350">
              <a:buFont typeface="+mj-lt"/>
              <a:buAutoNum type="arabicPeriod"/>
            </a:pPr>
            <a:endParaRPr lang="nb-NO" b="1" dirty="0">
              <a:solidFill>
                <a:srgbClr val="002060"/>
              </a:solidFill>
              <a:latin typeface="Comic Sans MS" pitchFamily="66" charset="0"/>
            </a:endParaRPr>
          </a:p>
          <a:p>
            <a:pPr marL="514350" lvl="0" indent="-514350">
              <a:buFont typeface="+mj-lt"/>
              <a:buAutoNum type="arabicPeriod"/>
            </a:pPr>
            <a:endParaRPr lang="nb-NO" sz="2800" b="1" dirty="0">
              <a:solidFill>
                <a:srgbClr val="002060"/>
              </a:solidFill>
              <a:latin typeface="Comic Sans MS" pitchFamily="66" charset="0"/>
            </a:endParaRPr>
          </a:p>
        </p:txBody>
      </p:sp>
      <p:sp>
        <p:nvSpPr>
          <p:cNvPr id="4" name="Plassholder for lysbildenummer 3"/>
          <p:cNvSpPr>
            <a:spLocks noGrp="1"/>
          </p:cNvSpPr>
          <p:nvPr>
            <p:ph type="sldNum" sz="quarter" idx="12"/>
          </p:nvPr>
        </p:nvSpPr>
        <p:spPr>
          <a:xfrm>
            <a:off x="8100392" y="6356350"/>
            <a:ext cx="586408"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14</a:t>
            </a:fld>
            <a:endParaRPr lang="nb-NO" sz="2400" dirty="0">
              <a:solidFill>
                <a:schemeClr val="tx1"/>
              </a:solidFill>
            </a:endParaRPr>
          </a:p>
        </p:txBody>
      </p:sp>
      <p:sp>
        <p:nvSpPr>
          <p:cNvPr id="13" name="Rektangel 12"/>
          <p:cNvSpPr/>
          <p:nvPr/>
        </p:nvSpPr>
        <p:spPr>
          <a:xfrm>
            <a:off x="4716016" y="1514035"/>
            <a:ext cx="4104456" cy="5170646"/>
          </a:xfrm>
          <a:prstGeom prst="rect">
            <a:avLst/>
          </a:prstGeom>
          <a:solidFill>
            <a:schemeClr val="accent1">
              <a:lumMod val="20000"/>
              <a:lumOff val="80000"/>
            </a:schemeClr>
          </a:solidFill>
          <a:ln>
            <a:solidFill>
              <a:schemeClr val="accent1"/>
            </a:solidFill>
          </a:ln>
          <a:scene3d>
            <a:camera prst="orthographicFront"/>
            <a:lightRig rig="threePt" dir="t"/>
          </a:scene3d>
          <a:sp3d>
            <a:bevelT/>
          </a:sp3d>
        </p:spPr>
        <p:txBody>
          <a:bodyPr wrap="square">
            <a:spAutoFit/>
          </a:bodyPr>
          <a:lstStyle/>
          <a:p>
            <a:pPr marL="514350" lvl="0" indent="-514350">
              <a:lnSpc>
                <a:spcPct val="150000"/>
              </a:lnSpc>
            </a:pPr>
            <a:r>
              <a:rPr lang="en-GB" sz="2800" b="1" i="1" dirty="0" smtClean="0">
                <a:solidFill>
                  <a:srgbClr val="002060"/>
                </a:solidFill>
                <a:latin typeface="Trebuchet MS" panose="020B0603020202020204" pitchFamily="34" charset="0"/>
              </a:rPr>
              <a:t>7. 	</a:t>
            </a:r>
            <a:r>
              <a:rPr lang="en-GB" sz="2800" dirty="0" smtClean="0">
                <a:solidFill>
                  <a:srgbClr val="002060"/>
                </a:solidFill>
                <a:latin typeface="Trebuchet MS" panose="020B0603020202020204" pitchFamily="34" charset="0"/>
              </a:rPr>
              <a:t>MENA Chapter</a:t>
            </a:r>
          </a:p>
          <a:p>
            <a:pPr marL="514350" lvl="0" indent="-514350">
              <a:lnSpc>
                <a:spcPct val="150000"/>
              </a:lnSpc>
              <a:buNone/>
            </a:pPr>
            <a:r>
              <a:rPr lang="en-GB" sz="2400" dirty="0" smtClean="0">
                <a:solidFill>
                  <a:srgbClr val="002060"/>
                </a:solidFill>
                <a:latin typeface="Trebuchet MS" panose="020B0603020202020204" pitchFamily="34" charset="0"/>
              </a:rPr>
              <a:t>	</a:t>
            </a:r>
            <a:r>
              <a:rPr lang="en-GB" dirty="0" smtClean="0">
                <a:solidFill>
                  <a:srgbClr val="002060"/>
                </a:solidFill>
                <a:latin typeface="Trebuchet MS" panose="020B0603020202020204" pitchFamily="34" charset="0"/>
              </a:rPr>
              <a:t>Middle East and North Africa</a:t>
            </a:r>
          </a:p>
          <a:p>
            <a:pPr marL="514350" lvl="0" indent="-514350">
              <a:lnSpc>
                <a:spcPct val="150000"/>
              </a:lnSpc>
              <a:buNone/>
            </a:pPr>
            <a:r>
              <a:rPr lang="en-GB" sz="2800" dirty="0" smtClean="0">
                <a:solidFill>
                  <a:srgbClr val="002060"/>
                </a:solidFill>
                <a:latin typeface="Trebuchet MS" panose="020B0603020202020204" pitchFamily="34" charset="0"/>
              </a:rPr>
              <a:t>8. 	Finland Chapter</a:t>
            </a:r>
          </a:p>
          <a:p>
            <a:pPr marL="514350" lvl="0" indent="-514350">
              <a:lnSpc>
                <a:spcPct val="150000"/>
              </a:lnSpc>
              <a:buNone/>
            </a:pPr>
            <a:r>
              <a:rPr lang="en-GB" sz="2800" dirty="0" smtClean="0">
                <a:solidFill>
                  <a:srgbClr val="002060"/>
                </a:solidFill>
                <a:latin typeface="Trebuchet MS" panose="020B0603020202020204" pitchFamily="34" charset="0"/>
              </a:rPr>
              <a:t>9. 	Iraq Chapter</a:t>
            </a:r>
          </a:p>
          <a:p>
            <a:pPr marL="514350" lvl="0" indent="-514350">
              <a:lnSpc>
                <a:spcPct val="150000"/>
              </a:lnSpc>
              <a:buAutoNum type="arabicPeriod" startAt="10"/>
            </a:pPr>
            <a:r>
              <a:rPr lang="en-GB" sz="2800" dirty="0" smtClean="0">
                <a:solidFill>
                  <a:srgbClr val="002060"/>
                </a:solidFill>
                <a:latin typeface="Trebuchet MS" panose="020B0603020202020204" pitchFamily="34" charset="0"/>
              </a:rPr>
              <a:t>Japan Chapter</a:t>
            </a:r>
          </a:p>
          <a:p>
            <a:pPr marL="514350" lvl="0" indent="-514350">
              <a:lnSpc>
                <a:spcPct val="150000"/>
              </a:lnSpc>
              <a:buAutoNum type="arabicPeriod" startAt="10"/>
            </a:pPr>
            <a:r>
              <a:rPr lang="en-GB" sz="2800" dirty="0" smtClean="0">
                <a:solidFill>
                  <a:srgbClr val="002060"/>
                </a:solidFill>
                <a:latin typeface="Trebuchet MS" panose="020B0603020202020204" pitchFamily="34" charset="0"/>
              </a:rPr>
              <a:t>Italy Chapter</a:t>
            </a:r>
          </a:p>
          <a:p>
            <a:pPr marL="514350" lvl="0" indent="-514350">
              <a:lnSpc>
                <a:spcPct val="150000"/>
              </a:lnSpc>
              <a:buAutoNum type="arabicPeriod" startAt="10"/>
            </a:pPr>
            <a:r>
              <a:rPr lang="en-GB" sz="2800" dirty="0" smtClean="0">
                <a:solidFill>
                  <a:srgbClr val="002060"/>
                </a:solidFill>
                <a:latin typeface="Trebuchet MS" panose="020B0603020202020204" pitchFamily="34" charset="0"/>
              </a:rPr>
              <a:t>Nigeria &amp; West Africa Chapter</a:t>
            </a:r>
            <a:endParaRPr lang="nb-NO" sz="2800" dirty="0">
              <a:latin typeface="Trebuchet MS" panose="020B0603020202020204" pitchFamily="34" charset="0"/>
            </a:endParaRPr>
          </a:p>
        </p:txBody>
      </p:sp>
      <p:pic>
        <p:nvPicPr>
          <p:cNvPr id="10"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p:cNvSpPr/>
          <p:nvPr/>
        </p:nvSpPr>
        <p:spPr>
          <a:xfrm>
            <a:off x="467544" y="2636912"/>
            <a:ext cx="8208912" cy="1200329"/>
          </a:xfrm>
          <a:prstGeom prst="rect">
            <a:avLst/>
          </a:prstGeom>
        </p:spPr>
        <p:txBody>
          <a:bodyPr wrap="square">
            <a:spAutoFit/>
          </a:bodyPr>
          <a:lstStyle/>
          <a:p>
            <a:r>
              <a:rPr lang="en-GB" sz="3600" b="1" dirty="0" smtClean="0"/>
              <a:t>	</a:t>
            </a:r>
            <a:endParaRPr lang="en-GB" sz="2400" b="1" dirty="0" smtClean="0"/>
          </a:p>
          <a:p>
            <a:pPr marL="742950" indent="-742950">
              <a:buFont typeface="+mj-lt"/>
              <a:buAutoNum type="arabicPeriod"/>
            </a:pPr>
            <a:endParaRPr lang="nb-NO" sz="3600" dirty="0"/>
          </a:p>
        </p:txBody>
      </p:sp>
      <p:sp>
        <p:nvSpPr>
          <p:cNvPr id="6" name="TekstSylinder 5"/>
          <p:cNvSpPr txBox="1"/>
          <p:nvPr/>
        </p:nvSpPr>
        <p:spPr>
          <a:xfrm>
            <a:off x="827584" y="1844824"/>
            <a:ext cx="7488832" cy="2862322"/>
          </a:xfrm>
          <a:prstGeom prst="rect">
            <a:avLst/>
          </a:prstGeom>
          <a:solidFill>
            <a:schemeClr val="accent1">
              <a:lumMod val="20000"/>
              <a:lumOff val="80000"/>
            </a:schemeClr>
          </a:solidFill>
          <a:ln>
            <a:solidFill>
              <a:schemeClr val="tx1">
                <a:lumMod val="50000"/>
                <a:lumOff val="50000"/>
              </a:schemeClr>
            </a:solidFill>
          </a:ln>
          <a:scene3d>
            <a:camera prst="orthographicFront"/>
            <a:lightRig rig="threePt" dir="t"/>
          </a:scene3d>
          <a:sp3d>
            <a:bevelT/>
          </a:sp3d>
        </p:spPr>
        <p:txBody>
          <a:bodyPr wrap="square" rtlCol="0">
            <a:spAutoFit/>
          </a:bodyPr>
          <a:lstStyle/>
          <a:p>
            <a:pPr algn="ctr"/>
            <a:r>
              <a:rPr lang="en-GB" sz="3600" dirty="0" smtClean="0">
                <a:solidFill>
                  <a:srgbClr val="002060"/>
                </a:solidFill>
                <a:latin typeface="Trebuchet MS" panose="020B0603020202020204" pitchFamily="34" charset="0"/>
              </a:rPr>
              <a:t>TIEMS International Education and Training Programs in Emergency and Disaster Management is TIEMS Contribution to Increased Global Preparedness</a:t>
            </a:r>
            <a:endParaRPr lang="en-GB" sz="3600" dirty="0">
              <a:solidFill>
                <a:srgbClr val="002060"/>
              </a:solidFill>
              <a:latin typeface="Trebuchet MS" panose="020B0603020202020204" pitchFamily="34" charset="0"/>
            </a:endParaRPr>
          </a:p>
        </p:txBody>
      </p:sp>
      <p:sp>
        <p:nvSpPr>
          <p:cNvPr id="10"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15</a:t>
            </a:fld>
            <a:endParaRPr lang="nb-NO" sz="2400" dirty="0">
              <a:solidFill>
                <a:schemeClr val="tx1"/>
              </a:solidFill>
            </a:endParaRPr>
          </a:p>
        </p:txBody>
      </p:sp>
      <p:sp>
        <p:nvSpPr>
          <p:cNvPr id="11" name="TekstSylinder 10"/>
          <p:cNvSpPr txBox="1"/>
          <p:nvPr/>
        </p:nvSpPr>
        <p:spPr>
          <a:xfrm>
            <a:off x="1980301" y="5381925"/>
            <a:ext cx="5400600" cy="584775"/>
          </a:xfrm>
          <a:prstGeom prst="rect">
            <a:avLst/>
          </a:prstGeom>
          <a:solidFill>
            <a:schemeClr val="accent1">
              <a:lumMod val="20000"/>
              <a:lumOff val="80000"/>
            </a:schemeClr>
          </a:solidFill>
          <a:ln>
            <a:solidFill>
              <a:schemeClr val="tx1"/>
            </a:solidFill>
          </a:ln>
          <a:scene3d>
            <a:camera prst="orthographicFront"/>
            <a:lightRig rig="threePt" dir="t"/>
          </a:scene3d>
          <a:sp3d>
            <a:bevelT/>
          </a:sp3d>
        </p:spPr>
        <p:txBody>
          <a:bodyPr wrap="square" rtlCol="0">
            <a:spAutoFit/>
          </a:bodyPr>
          <a:lstStyle/>
          <a:p>
            <a:pPr algn="ctr"/>
            <a:r>
              <a:rPr lang="en-GB" sz="3200" dirty="0" smtClean="0">
                <a:solidFill>
                  <a:srgbClr val="002060"/>
                </a:solidFill>
                <a:latin typeface="Trebuchet MS" panose="020B0603020202020204" pitchFamily="34" charset="0"/>
              </a:rPr>
              <a:t>Preparedness Saves Lives</a:t>
            </a:r>
            <a:r>
              <a:rPr lang="nb-NO" sz="3200" dirty="0" smtClean="0">
                <a:solidFill>
                  <a:srgbClr val="002060"/>
                </a:solidFill>
                <a:latin typeface="Trebuchet MS" panose="020B0603020202020204" pitchFamily="34" charset="0"/>
              </a:rPr>
              <a:t>!</a:t>
            </a:r>
            <a:endParaRPr lang="nb-NO" sz="3200" dirty="0">
              <a:solidFill>
                <a:srgbClr val="002060"/>
              </a:solidFill>
              <a:latin typeface="Trebuchet MS" panose="020B0603020202020204" pitchFamily="34" charset="0"/>
            </a:endParaRPr>
          </a:p>
        </p:txBody>
      </p:sp>
      <p:sp>
        <p:nvSpPr>
          <p:cNvPr id="12" name="TekstSylinder 11"/>
          <p:cNvSpPr txBox="1"/>
          <p:nvPr/>
        </p:nvSpPr>
        <p:spPr>
          <a:xfrm>
            <a:off x="827584" y="243332"/>
            <a:ext cx="7128792" cy="1323439"/>
          </a:xfrm>
          <a:prstGeom prst="rect">
            <a:avLst/>
          </a:prstGeom>
          <a:noFill/>
        </p:spPr>
        <p:txBody>
          <a:bodyPr wrap="square" rtlCol="0">
            <a:spAutoFit/>
          </a:bodyPr>
          <a:lstStyle/>
          <a:p>
            <a:pPr algn="ctr"/>
            <a:r>
              <a:rPr lang="nb-NO" sz="4000" b="1" dirty="0" smtClean="0">
                <a:latin typeface="Comic Sans MS" pitchFamily="66" charset="0"/>
              </a:rPr>
              <a:t>TIEMS International </a:t>
            </a:r>
            <a:r>
              <a:rPr lang="nb-NO" sz="4000" b="1" dirty="0" err="1" smtClean="0">
                <a:latin typeface="Comic Sans MS" pitchFamily="66" charset="0"/>
              </a:rPr>
              <a:t>Education</a:t>
            </a:r>
            <a:r>
              <a:rPr lang="nb-NO" sz="4000" b="1" dirty="0" smtClean="0">
                <a:latin typeface="Comic Sans MS" pitchFamily="66" charset="0"/>
              </a:rPr>
              <a:t> Programs</a:t>
            </a:r>
            <a:endParaRPr lang="nb-NO" sz="4000" b="1" dirty="0">
              <a:latin typeface="Comic Sans MS" pitchFamily="66" charset="0"/>
            </a:endParaRPr>
          </a:p>
        </p:txBody>
      </p:sp>
      <p:pic>
        <p:nvPicPr>
          <p:cNvPr id="8"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95536" y="260648"/>
            <a:ext cx="8229600" cy="1143000"/>
          </a:xfrm>
        </p:spPr>
        <p:txBody>
          <a:bodyPr>
            <a:normAutofit fontScale="90000"/>
          </a:bodyPr>
          <a:lstStyle/>
          <a:p>
            <a:r>
              <a:rPr lang="en-US" sz="4000" b="1" i="1" dirty="0"/>
              <a:t/>
            </a:r>
            <a:br>
              <a:rPr lang="en-US" sz="4000" b="1" i="1" dirty="0"/>
            </a:br>
            <a:r>
              <a:rPr lang="nb-NO" dirty="0"/>
              <a:t/>
            </a:r>
            <a:br>
              <a:rPr lang="nb-NO" dirty="0"/>
            </a:br>
            <a:endParaRPr lang="nb-NO" dirty="0"/>
          </a:p>
        </p:txBody>
      </p:sp>
      <p:sp>
        <p:nvSpPr>
          <p:cNvPr id="18" name="Plassholder for innhold 17"/>
          <p:cNvSpPr>
            <a:spLocks noGrp="1"/>
          </p:cNvSpPr>
          <p:nvPr>
            <p:ph idx="1"/>
          </p:nvPr>
        </p:nvSpPr>
        <p:spPr>
          <a:xfrm>
            <a:off x="179512" y="1196752"/>
            <a:ext cx="8784976" cy="5184576"/>
          </a:xfrm>
          <a:solidFill>
            <a:schemeClr val="accent1">
              <a:lumMod val="20000"/>
              <a:lumOff val="80000"/>
            </a:schemeClr>
          </a:solidFill>
          <a:ln>
            <a:solidFill>
              <a:schemeClr val="tx1"/>
            </a:solidFill>
          </a:ln>
          <a:scene3d>
            <a:camera prst="orthographicFront"/>
            <a:lightRig rig="threePt" dir="t"/>
          </a:scene3d>
          <a:sp3d>
            <a:bevelT/>
          </a:sp3d>
        </p:spPr>
        <p:txBody>
          <a:bodyPr>
            <a:noAutofit/>
          </a:bodyPr>
          <a:lstStyle/>
          <a:p>
            <a:pPr>
              <a:buFont typeface="Wingdings" pitchFamily="2" charset="2"/>
              <a:buChar char="§"/>
            </a:pPr>
            <a:r>
              <a:rPr lang="en-US" sz="2000" dirty="0" smtClean="0">
                <a:solidFill>
                  <a:srgbClr val="002060"/>
                </a:solidFill>
                <a:latin typeface="Trebuchet MS" panose="020B0603020202020204" pitchFamily="34" charset="0"/>
              </a:rPr>
              <a:t>Put International Focus on the Profession of Emergency Management and Disaster Response</a:t>
            </a:r>
          </a:p>
          <a:p>
            <a:pPr>
              <a:buFont typeface="Wingdings" pitchFamily="2" charset="2"/>
              <a:buChar char="§"/>
            </a:pPr>
            <a:r>
              <a:rPr lang="en-US" sz="2000" dirty="0" smtClean="0">
                <a:solidFill>
                  <a:srgbClr val="002060"/>
                </a:solidFill>
                <a:latin typeface="Trebuchet MS" panose="020B0603020202020204" pitchFamily="34" charset="0"/>
              </a:rPr>
              <a:t>Contribute to an International Standard in Education, Training and Certification in Emergency management and Disaster Response</a:t>
            </a:r>
          </a:p>
          <a:p>
            <a:pPr>
              <a:buFont typeface="Wingdings" pitchFamily="2" charset="2"/>
              <a:buChar char="§"/>
            </a:pPr>
            <a:r>
              <a:rPr lang="en-US" sz="2000" dirty="0" smtClean="0">
                <a:solidFill>
                  <a:srgbClr val="002060"/>
                </a:solidFill>
                <a:latin typeface="Trebuchet MS" panose="020B0603020202020204" pitchFamily="34" charset="0"/>
              </a:rPr>
              <a:t>Contribute to education in Emergency Management and Disaster Response in order to promote the state of the art in technology, systems and methods available </a:t>
            </a:r>
          </a:p>
          <a:p>
            <a:pPr>
              <a:buFont typeface="Wingdings" pitchFamily="2" charset="2"/>
              <a:buChar char="§"/>
            </a:pPr>
            <a:r>
              <a:rPr lang="en-GB" sz="2000" dirty="0" smtClean="0">
                <a:solidFill>
                  <a:srgbClr val="002060"/>
                </a:solidFill>
                <a:latin typeface="Trebuchet MS" panose="020B0603020202020204" pitchFamily="34" charset="0"/>
              </a:rPr>
              <a:t>Contribute to education at all levels, from policy documents to courses in primary school education</a:t>
            </a:r>
          </a:p>
          <a:p>
            <a:pPr>
              <a:buFont typeface="Wingdings" pitchFamily="2" charset="2"/>
              <a:buChar char="§"/>
            </a:pPr>
            <a:r>
              <a:rPr lang="en-US" sz="2000" dirty="0" smtClean="0">
                <a:solidFill>
                  <a:srgbClr val="002060"/>
                </a:solidFill>
                <a:latin typeface="Trebuchet MS" panose="020B0603020202020204" pitchFamily="34" charset="0"/>
              </a:rPr>
              <a:t>Establish a TIEMS Certification of Qualifications in International Emergency Management and Disaster Response  </a:t>
            </a:r>
          </a:p>
          <a:p>
            <a:pPr>
              <a:buFont typeface="Wingdings" pitchFamily="2" charset="2"/>
              <a:buChar char="§"/>
            </a:pPr>
            <a:r>
              <a:rPr lang="en-US" sz="2000" dirty="0" smtClean="0">
                <a:solidFill>
                  <a:srgbClr val="002060"/>
                </a:solidFill>
                <a:latin typeface="Trebuchet MS" panose="020B0603020202020204" pitchFamily="34" charset="0"/>
              </a:rPr>
              <a:t>Contribute to Capacity Building in Countries where little or no Education and Training in this field is available </a:t>
            </a:r>
          </a:p>
          <a:p>
            <a:pPr>
              <a:buFont typeface="Wingdings" pitchFamily="2" charset="2"/>
              <a:buChar char="§"/>
            </a:pPr>
            <a:r>
              <a:rPr lang="en-US" sz="2000" dirty="0" smtClean="0">
                <a:solidFill>
                  <a:srgbClr val="002060"/>
                </a:solidFill>
                <a:latin typeface="Trebuchet MS" panose="020B0603020202020204" pitchFamily="34" charset="0"/>
              </a:rPr>
              <a:t>Recruit International Teachers and Trainers in this field to TIEMS Pool of International Teachers and Trainers </a:t>
            </a:r>
          </a:p>
        </p:txBody>
      </p:sp>
      <p:sp>
        <p:nvSpPr>
          <p:cNvPr id="4" name="Plassholder for lysbildenummer 3"/>
          <p:cNvSpPr>
            <a:spLocks noGrp="1"/>
          </p:cNvSpPr>
          <p:nvPr>
            <p:ph type="sldNum" sz="quarter" idx="12"/>
          </p:nvPr>
        </p:nvSpPr>
        <p:spPr>
          <a:xfrm>
            <a:off x="8028384" y="6309320"/>
            <a:ext cx="586408" cy="357634"/>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16</a:t>
            </a:fld>
            <a:endParaRPr lang="nb-NO" sz="2400" dirty="0">
              <a:solidFill>
                <a:schemeClr val="tx1"/>
              </a:solidFill>
            </a:endParaRPr>
          </a:p>
        </p:txBody>
      </p:sp>
      <p:sp>
        <p:nvSpPr>
          <p:cNvPr id="16" name="TekstSylinder 15"/>
          <p:cNvSpPr txBox="1"/>
          <p:nvPr/>
        </p:nvSpPr>
        <p:spPr>
          <a:xfrm>
            <a:off x="251520" y="188640"/>
            <a:ext cx="7704856" cy="954107"/>
          </a:xfrm>
          <a:prstGeom prst="rect">
            <a:avLst/>
          </a:prstGeom>
          <a:noFill/>
        </p:spPr>
        <p:txBody>
          <a:bodyPr wrap="square" rtlCol="0">
            <a:spAutoFit/>
          </a:bodyPr>
          <a:lstStyle/>
          <a:p>
            <a:pPr algn="ctr"/>
            <a:r>
              <a:rPr lang="en-GB" sz="2800" b="1" dirty="0" smtClean="0">
                <a:latin typeface="Comic Sans MS" pitchFamily="66" charset="0"/>
              </a:rPr>
              <a:t>TIEMS International Education, Training and Certification Program Objectives</a:t>
            </a:r>
            <a:endParaRPr lang="en-GB" sz="2800" b="1" dirty="0">
              <a:latin typeface="Comic Sans MS" pitchFamily="66" charset="0"/>
            </a:endParaRPr>
          </a:p>
        </p:txBody>
      </p:sp>
      <p:pic>
        <p:nvPicPr>
          <p:cNvPr id="8"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1"/>
          <p:cNvSpPr txBox="1">
            <a:spLocks/>
          </p:cNvSpPr>
          <p:nvPr/>
        </p:nvSpPr>
        <p:spPr>
          <a:xfrm>
            <a:off x="457200" y="188640"/>
            <a:ext cx="8229600" cy="1228998"/>
          </a:xfrm>
          <a:prstGeom prst="rect">
            <a:avLst/>
          </a:prstGeom>
        </p:spPr>
        <p:txBody>
          <a:bodyPr>
            <a:normAutofit fontScale="5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nb-NO" sz="7500" b="0" i="0" u="none" strike="noStrike" kern="1200" cap="none" spc="0" normalizeH="0" baseline="0" noProof="0" dirty="0" smtClean="0">
                <a:ln>
                  <a:noFill/>
                </a:ln>
                <a:solidFill>
                  <a:schemeClr val="tx1"/>
                </a:solidFill>
                <a:effectLst/>
                <a:uLnTx/>
                <a:uFillTx/>
                <a:latin typeface="+mj-lt"/>
                <a:ea typeface="+mj-ea"/>
                <a:cs typeface="+mj-cs"/>
              </a:rPr>
              <a:t/>
            </a:r>
            <a:br>
              <a:rPr kumimoji="0" lang="nb-NO" sz="7500" b="0" i="0" u="none" strike="noStrike" kern="1200" cap="none" spc="0" normalizeH="0" baseline="0" noProof="0" dirty="0" smtClean="0">
                <a:ln>
                  <a:noFill/>
                </a:ln>
                <a:solidFill>
                  <a:schemeClr val="tx1"/>
                </a:solidFill>
                <a:effectLst/>
                <a:uLnTx/>
                <a:uFillTx/>
                <a:latin typeface="+mj-lt"/>
                <a:ea typeface="+mj-ea"/>
                <a:cs typeface="+mj-cs"/>
              </a:rPr>
            </a:br>
            <a:r>
              <a:rPr kumimoji="0" lang="nb-NO" sz="4400" b="0" i="0" u="none" strike="noStrike" kern="1200" cap="none" spc="0" normalizeH="0" baseline="0" noProof="0" dirty="0" smtClean="0">
                <a:ln>
                  <a:noFill/>
                </a:ln>
                <a:solidFill>
                  <a:schemeClr val="tx1"/>
                </a:solidFill>
                <a:effectLst/>
                <a:uLnTx/>
                <a:uFillTx/>
                <a:latin typeface="+mj-lt"/>
                <a:ea typeface="+mj-ea"/>
                <a:cs typeface="+mj-cs"/>
              </a:rPr>
              <a:t/>
            </a:r>
            <a:br>
              <a:rPr kumimoji="0" lang="nb-NO" sz="4400" b="0" i="0" u="none" strike="noStrike" kern="1200" cap="none" spc="0" normalizeH="0" baseline="0" noProof="0" dirty="0" smtClean="0">
                <a:ln>
                  <a:noFill/>
                </a:ln>
                <a:solidFill>
                  <a:schemeClr val="tx1"/>
                </a:solidFill>
                <a:effectLst/>
                <a:uLnTx/>
                <a:uFillTx/>
                <a:latin typeface="+mj-lt"/>
                <a:ea typeface="+mj-ea"/>
                <a:cs typeface="+mj-cs"/>
              </a:rPr>
            </a:br>
            <a:endParaRPr kumimoji="0" lang="nb-NO"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Plassholder for innhold 5"/>
          <p:cNvSpPr txBox="1">
            <a:spLocks/>
          </p:cNvSpPr>
          <p:nvPr/>
        </p:nvSpPr>
        <p:spPr>
          <a:xfrm>
            <a:off x="457200" y="1600200"/>
            <a:ext cx="4038600" cy="4997152"/>
          </a:xfrm>
          <a:prstGeom prst="rect">
            <a:avLst/>
          </a:prstGeom>
        </p:spPr>
        <p:txBody>
          <a:bodyPr>
            <a:no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nb-NO"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Plassholder for innhold 6"/>
          <p:cNvSpPr txBox="1">
            <a:spLocks/>
          </p:cNvSpPr>
          <p:nvPr/>
        </p:nvSpPr>
        <p:spPr>
          <a:xfrm>
            <a:off x="215516" y="1567477"/>
            <a:ext cx="8712968" cy="4896544"/>
          </a:xfrm>
          <a:prstGeom prst="rect">
            <a:avLst/>
          </a:prstGeom>
          <a:solidFill>
            <a:schemeClr val="accent1">
              <a:lumMod val="20000"/>
              <a:lumOff val="80000"/>
            </a:schemeClr>
          </a:solidFill>
          <a:ln>
            <a:solidFill>
              <a:schemeClr val="tx1">
                <a:lumMod val="50000"/>
                <a:lumOff val="50000"/>
              </a:schemeClr>
            </a:solidFill>
          </a:ln>
          <a:scene3d>
            <a:camera prst="orthographicFront"/>
            <a:lightRig rig="threePt" dir="t"/>
          </a:scene3d>
          <a:sp3d>
            <a:bevelT/>
          </a:sp3d>
        </p:spPr>
        <p:txBody>
          <a:bodyPr>
            <a:noAutofit/>
          </a:bodyPr>
          <a:lstStyle/>
          <a:p>
            <a:pPr marL="457200" indent="-457200">
              <a:buFont typeface="Wingdings" pitchFamily="2" charset="2"/>
              <a:buChar char="§"/>
            </a:pPr>
            <a:r>
              <a:rPr lang="en-US" sz="2800" dirty="0" smtClean="0">
                <a:solidFill>
                  <a:srgbClr val="002060"/>
                </a:solidFill>
                <a:latin typeface="Trebuchet MS" panose="020B0603020202020204" pitchFamily="34" charset="0"/>
              </a:rPr>
              <a:t>TIEMS Pool of International Teachers and Trainers</a:t>
            </a:r>
          </a:p>
          <a:p>
            <a:pPr marL="457200" indent="-457200">
              <a:buFont typeface="Wingdings" pitchFamily="2" charset="2"/>
              <a:buChar char="§"/>
            </a:pPr>
            <a:endParaRPr lang="en-US" sz="2800" dirty="0" smtClean="0">
              <a:solidFill>
                <a:srgbClr val="002060"/>
              </a:solidFill>
              <a:latin typeface="Trebuchet MS" panose="020B0603020202020204" pitchFamily="34" charset="0"/>
            </a:endParaRPr>
          </a:p>
          <a:p>
            <a:pPr marL="457200" indent="-457200">
              <a:buFont typeface="Wingdings" pitchFamily="2" charset="2"/>
              <a:buChar char="§"/>
            </a:pPr>
            <a:r>
              <a:rPr lang="en-US" sz="2800" dirty="0" smtClean="0">
                <a:solidFill>
                  <a:srgbClr val="002060"/>
                </a:solidFill>
                <a:latin typeface="Trebuchet MS" panose="020B0603020202020204" pitchFamily="34" charset="0"/>
              </a:rPr>
              <a:t>TIEMS Courses in Emergency Management and Disaster Response</a:t>
            </a:r>
          </a:p>
          <a:p>
            <a:pPr marL="457200" indent="-457200">
              <a:buFont typeface="Wingdings" pitchFamily="2" charset="2"/>
              <a:buChar char="§"/>
            </a:pPr>
            <a:endParaRPr lang="en-US" sz="2800" dirty="0" smtClean="0">
              <a:solidFill>
                <a:srgbClr val="002060"/>
              </a:solidFill>
              <a:latin typeface="Trebuchet MS" panose="020B0603020202020204" pitchFamily="34" charset="0"/>
            </a:endParaRPr>
          </a:p>
          <a:p>
            <a:pPr marL="457200" indent="-457200">
              <a:buFont typeface="Wingdings" pitchFamily="2" charset="2"/>
              <a:buChar char="§"/>
            </a:pPr>
            <a:r>
              <a:rPr lang="en-US" sz="2800" dirty="0" smtClean="0">
                <a:solidFill>
                  <a:srgbClr val="002060"/>
                </a:solidFill>
                <a:latin typeface="Trebuchet MS" panose="020B0603020202020204" pitchFamily="34" charset="0"/>
              </a:rPr>
              <a:t>TIEMS Training Workshops</a:t>
            </a:r>
          </a:p>
          <a:p>
            <a:pPr marL="457200" indent="-457200">
              <a:buFont typeface="Wingdings" pitchFamily="2" charset="2"/>
              <a:buChar char="§"/>
            </a:pPr>
            <a:endParaRPr lang="en-US" sz="2800" dirty="0" smtClean="0">
              <a:solidFill>
                <a:srgbClr val="002060"/>
              </a:solidFill>
              <a:latin typeface="Trebuchet MS" panose="020B0603020202020204" pitchFamily="34" charset="0"/>
            </a:endParaRPr>
          </a:p>
          <a:p>
            <a:pPr marL="457200" indent="-457200">
              <a:buFont typeface="Wingdings" pitchFamily="2" charset="2"/>
              <a:buChar char="§"/>
            </a:pPr>
            <a:r>
              <a:rPr lang="en-US" sz="2800" dirty="0" smtClean="0">
                <a:solidFill>
                  <a:srgbClr val="002060"/>
                </a:solidFill>
                <a:latin typeface="Trebuchet MS" panose="020B0603020202020204" pitchFamily="34" charset="0"/>
              </a:rPr>
              <a:t>TIEMS QIEDM Certification of Qualifications in International Emergency Management and Disaster Response</a:t>
            </a:r>
            <a:endParaRPr lang="en-US" sz="2800" dirty="0">
              <a:solidFill>
                <a:srgbClr val="002060"/>
              </a:solidFill>
              <a:latin typeface="Trebuchet MS" panose="020B0603020202020204" pitchFamily="34" charset="0"/>
            </a:endParaRPr>
          </a:p>
        </p:txBody>
      </p:sp>
      <p:sp>
        <p:nvSpPr>
          <p:cNvPr id="9" name="Rektangel 8"/>
          <p:cNvSpPr/>
          <p:nvPr/>
        </p:nvSpPr>
        <p:spPr>
          <a:xfrm>
            <a:off x="1043608" y="332656"/>
            <a:ext cx="6624736" cy="1200329"/>
          </a:xfrm>
          <a:prstGeom prst="rect">
            <a:avLst/>
          </a:prstGeom>
        </p:spPr>
        <p:txBody>
          <a:bodyPr wrap="square">
            <a:spAutoFit/>
          </a:bodyPr>
          <a:lstStyle/>
          <a:p>
            <a:pPr marL="342900" lvl="0" indent="-342900" algn="ctr">
              <a:spcBef>
                <a:spcPct val="20000"/>
              </a:spcBef>
              <a:defRPr/>
            </a:pPr>
            <a:r>
              <a:rPr lang="en-GB" sz="3600" b="1" dirty="0" smtClean="0">
                <a:latin typeface="Comic Sans MS" pitchFamily="66" charset="0"/>
              </a:rPr>
              <a:t>TIEMS Education, Training and Certification Structure</a:t>
            </a:r>
          </a:p>
        </p:txBody>
      </p:sp>
      <p:sp>
        <p:nvSpPr>
          <p:cNvPr id="10"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17</a:t>
            </a:fld>
            <a:endParaRPr lang="nb-NO" sz="2400" dirty="0">
              <a:solidFill>
                <a:schemeClr val="tx1"/>
              </a:solidFill>
            </a:endParaRPr>
          </a:p>
        </p:txBody>
      </p:sp>
      <p:pic>
        <p:nvPicPr>
          <p:cNvPr id="11"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1"/>
          <p:cNvSpPr txBox="1">
            <a:spLocks/>
          </p:cNvSpPr>
          <p:nvPr/>
        </p:nvSpPr>
        <p:spPr>
          <a:xfrm>
            <a:off x="457200" y="188640"/>
            <a:ext cx="8229600" cy="1228998"/>
          </a:xfrm>
          <a:prstGeom prst="rect">
            <a:avLst/>
          </a:prstGeom>
        </p:spPr>
        <p:txBody>
          <a:bodyPr>
            <a:normAutofit fontScale="5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nb-NO" sz="7500" b="0" i="0" u="none" strike="noStrike" kern="1200" cap="none" spc="0" normalizeH="0" baseline="0" noProof="0" dirty="0" smtClean="0">
                <a:ln>
                  <a:noFill/>
                </a:ln>
                <a:solidFill>
                  <a:schemeClr val="tx1"/>
                </a:solidFill>
                <a:effectLst/>
                <a:uLnTx/>
                <a:uFillTx/>
                <a:latin typeface="+mj-lt"/>
                <a:ea typeface="+mj-ea"/>
                <a:cs typeface="+mj-cs"/>
              </a:rPr>
              <a:t/>
            </a:r>
            <a:br>
              <a:rPr kumimoji="0" lang="nb-NO" sz="7500" b="0" i="0" u="none" strike="noStrike" kern="1200" cap="none" spc="0" normalizeH="0" baseline="0" noProof="0" dirty="0" smtClean="0">
                <a:ln>
                  <a:noFill/>
                </a:ln>
                <a:solidFill>
                  <a:schemeClr val="tx1"/>
                </a:solidFill>
                <a:effectLst/>
                <a:uLnTx/>
                <a:uFillTx/>
                <a:latin typeface="+mj-lt"/>
                <a:ea typeface="+mj-ea"/>
                <a:cs typeface="+mj-cs"/>
              </a:rPr>
            </a:br>
            <a:r>
              <a:rPr kumimoji="0" lang="nb-NO" sz="4400" b="0" i="0" u="none" strike="noStrike" kern="1200" cap="none" spc="0" normalizeH="0" baseline="0" noProof="0" dirty="0" smtClean="0">
                <a:ln>
                  <a:noFill/>
                </a:ln>
                <a:solidFill>
                  <a:schemeClr val="tx1"/>
                </a:solidFill>
                <a:effectLst/>
                <a:uLnTx/>
                <a:uFillTx/>
                <a:latin typeface="+mj-lt"/>
                <a:ea typeface="+mj-ea"/>
                <a:cs typeface="+mj-cs"/>
              </a:rPr>
              <a:t/>
            </a:r>
            <a:br>
              <a:rPr kumimoji="0" lang="nb-NO" sz="4400" b="0" i="0" u="none" strike="noStrike" kern="1200" cap="none" spc="0" normalizeH="0" baseline="0" noProof="0" dirty="0" smtClean="0">
                <a:ln>
                  <a:noFill/>
                </a:ln>
                <a:solidFill>
                  <a:schemeClr val="tx1"/>
                </a:solidFill>
                <a:effectLst/>
                <a:uLnTx/>
                <a:uFillTx/>
                <a:latin typeface="+mj-lt"/>
                <a:ea typeface="+mj-ea"/>
                <a:cs typeface="+mj-cs"/>
              </a:rPr>
            </a:br>
            <a:endParaRPr kumimoji="0" lang="nb-NO"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Plassholder for innhold 5"/>
          <p:cNvSpPr txBox="1">
            <a:spLocks/>
          </p:cNvSpPr>
          <p:nvPr/>
        </p:nvSpPr>
        <p:spPr>
          <a:xfrm>
            <a:off x="457200" y="1600200"/>
            <a:ext cx="4038600" cy="4997152"/>
          </a:xfrm>
          <a:prstGeom prst="rect">
            <a:avLst/>
          </a:prstGeom>
        </p:spPr>
        <p:txBody>
          <a:bodyPr>
            <a:no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nb-NO"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Plassholder for innhold 6"/>
          <p:cNvSpPr txBox="1">
            <a:spLocks/>
          </p:cNvSpPr>
          <p:nvPr/>
        </p:nvSpPr>
        <p:spPr>
          <a:xfrm>
            <a:off x="251520" y="1700808"/>
            <a:ext cx="8712968" cy="4968552"/>
          </a:xfrm>
          <a:prstGeom prst="rect">
            <a:avLst/>
          </a:prstGeom>
          <a:solidFill>
            <a:schemeClr val="accent1">
              <a:lumMod val="20000"/>
              <a:lumOff val="80000"/>
            </a:schemeClr>
          </a:solidFill>
          <a:ln>
            <a:solidFill>
              <a:schemeClr val="tx1">
                <a:lumMod val="50000"/>
                <a:lumOff val="50000"/>
              </a:schemeClr>
            </a:solidFill>
          </a:ln>
          <a:scene3d>
            <a:camera prst="orthographicFront"/>
            <a:lightRig rig="threePt" dir="t"/>
          </a:scene3d>
          <a:sp3d>
            <a:bevelT/>
          </a:sp3d>
        </p:spPr>
        <p:txBody>
          <a:bodyPr>
            <a:noAutofit/>
          </a:bodyPr>
          <a:lstStyle/>
          <a:p>
            <a:pPr marL="342900" lvl="0" indent="-342900">
              <a:spcBef>
                <a:spcPct val="20000"/>
              </a:spcBef>
              <a:buFont typeface="Wingdings" pitchFamily="2" charset="2"/>
              <a:buChar char="§"/>
              <a:defRPr/>
            </a:pPr>
            <a:r>
              <a:rPr lang="en-GB" sz="2200" dirty="0" smtClean="0">
                <a:solidFill>
                  <a:srgbClr val="002060"/>
                </a:solidFill>
                <a:latin typeface="Trebuchet MS" panose="020B0603020202020204" pitchFamily="34" charset="0"/>
              </a:rPr>
              <a:t>TIEMS - QIEDM –  is a Certification of Qualifications in International Emergency and Disaster Management and Response</a:t>
            </a:r>
          </a:p>
          <a:p>
            <a:pPr marL="342900" indent="-342900">
              <a:spcBef>
                <a:spcPct val="20000"/>
              </a:spcBef>
              <a:buFont typeface="Wingdings" pitchFamily="2" charset="2"/>
              <a:buChar char="§"/>
              <a:defRPr/>
            </a:pPr>
            <a:r>
              <a:rPr lang="en-GB" sz="2200" dirty="0" smtClean="0">
                <a:solidFill>
                  <a:srgbClr val="002060"/>
                </a:solidFill>
                <a:latin typeface="Trebuchet MS" panose="020B0603020202020204" pitchFamily="34" charset="0"/>
              </a:rPr>
              <a:t>Candidates need to have sufficient background education and practise in emergency management and disaster response</a:t>
            </a:r>
          </a:p>
          <a:p>
            <a:pPr marL="342900" lvl="0" indent="-342900">
              <a:spcBef>
                <a:spcPct val="20000"/>
              </a:spcBef>
              <a:buFont typeface="Wingdings" pitchFamily="2" charset="2"/>
              <a:buChar char="§"/>
              <a:defRPr/>
            </a:pPr>
            <a:r>
              <a:rPr lang="en-GB" sz="2200" dirty="0" smtClean="0">
                <a:solidFill>
                  <a:srgbClr val="002060"/>
                </a:solidFill>
                <a:latin typeface="Trebuchet MS" panose="020B0603020202020204" pitchFamily="34" charset="0"/>
              </a:rPr>
              <a:t>The QIEDM Curriculum to comprise both theoretical and practical courses and hands on training</a:t>
            </a:r>
          </a:p>
          <a:p>
            <a:pPr marL="342900" lvl="0" indent="-342900">
              <a:spcBef>
                <a:spcPct val="20000"/>
              </a:spcBef>
              <a:buFont typeface="Wingdings" pitchFamily="2" charset="2"/>
              <a:buChar char="§"/>
              <a:defRPr/>
            </a:pPr>
            <a:r>
              <a:rPr lang="en-GB" sz="2200" dirty="0" smtClean="0">
                <a:solidFill>
                  <a:srgbClr val="002060"/>
                </a:solidFill>
                <a:latin typeface="Trebuchet MS" panose="020B0603020202020204" pitchFamily="34" charset="0"/>
              </a:rPr>
              <a:t>Courses to be offered by TIEMS in cooperation with Universities and Training Institutions worldwide</a:t>
            </a:r>
          </a:p>
          <a:p>
            <a:pPr marL="342900" lvl="0" indent="-342900">
              <a:spcBef>
                <a:spcPct val="20000"/>
              </a:spcBef>
              <a:buFont typeface="Wingdings" pitchFamily="2" charset="2"/>
              <a:buChar char="§"/>
              <a:defRPr/>
            </a:pPr>
            <a:r>
              <a:rPr lang="en-GB" sz="2200" dirty="0" smtClean="0">
                <a:solidFill>
                  <a:srgbClr val="002060"/>
                </a:solidFill>
                <a:latin typeface="Trebuchet MS" panose="020B0603020202020204" pitchFamily="34" charset="0"/>
              </a:rPr>
              <a:t>The Certification exam/test to be passed</a:t>
            </a:r>
          </a:p>
          <a:p>
            <a:pPr marL="342900" lvl="0" indent="-342900">
              <a:spcBef>
                <a:spcPct val="20000"/>
              </a:spcBef>
              <a:buFont typeface="Wingdings" pitchFamily="2" charset="2"/>
              <a:buChar char="§"/>
              <a:defRPr/>
            </a:pPr>
            <a:r>
              <a:rPr lang="en-GB" sz="2200" dirty="0" smtClean="0">
                <a:solidFill>
                  <a:srgbClr val="002060"/>
                </a:solidFill>
                <a:latin typeface="Trebuchet MS" panose="020B0603020202020204" pitchFamily="34" charset="0"/>
              </a:rPr>
              <a:t>The Certification to be given in cooperation with national and international Certification Authorities</a:t>
            </a:r>
          </a:p>
          <a:p>
            <a:pPr marL="342900" lvl="0" indent="-342900">
              <a:spcBef>
                <a:spcPct val="20000"/>
              </a:spcBef>
              <a:buFont typeface="Wingdings" pitchFamily="2" charset="2"/>
              <a:buChar char="§"/>
              <a:defRPr/>
            </a:pPr>
            <a:r>
              <a:rPr lang="en-GB" sz="2200" dirty="0" smtClean="0">
                <a:solidFill>
                  <a:srgbClr val="002060"/>
                </a:solidFill>
                <a:latin typeface="Trebuchet MS" panose="020B0603020202020204" pitchFamily="34" charset="0"/>
              </a:rPr>
              <a:t>TIEMS Chapters will be responsible for adding local/national/cultural competences</a:t>
            </a:r>
          </a:p>
        </p:txBody>
      </p:sp>
      <p:sp>
        <p:nvSpPr>
          <p:cNvPr id="9" name="Rektangel 8"/>
          <p:cNvSpPr/>
          <p:nvPr/>
        </p:nvSpPr>
        <p:spPr>
          <a:xfrm>
            <a:off x="395536" y="332656"/>
            <a:ext cx="7704856" cy="1175706"/>
          </a:xfrm>
          <a:prstGeom prst="rect">
            <a:avLst/>
          </a:prstGeom>
        </p:spPr>
        <p:txBody>
          <a:bodyPr wrap="square">
            <a:spAutoFit/>
          </a:bodyPr>
          <a:lstStyle/>
          <a:p>
            <a:pPr marL="342900" lvl="0" indent="-342900" algn="ctr">
              <a:spcBef>
                <a:spcPct val="20000"/>
              </a:spcBef>
              <a:defRPr/>
            </a:pPr>
            <a:r>
              <a:rPr lang="en-GB" sz="3200" b="1" dirty="0" smtClean="0">
                <a:latin typeface="Comic Sans MS" pitchFamily="66" charset="0"/>
              </a:rPr>
              <a:t>TIEMS International Certification</a:t>
            </a:r>
          </a:p>
          <a:p>
            <a:pPr marL="342900" lvl="0" indent="-342900" algn="ctr">
              <a:spcBef>
                <a:spcPct val="20000"/>
              </a:spcBef>
              <a:defRPr/>
            </a:pPr>
            <a:r>
              <a:rPr lang="en-GB" sz="3200" b="1" dirty="0" smtClean="0">
                <a:latin typeface="Comic Sans MS" pitchFamily="66" charset="0"/>
              </a:rPr>
              <a:t>TIEMS - QIEDM</a:t>
            </a:r>
          </a:p>
        </p:txBody>
      </p:sp>
      <p:sp>
        <p:nvSpPr>
          <p:cNvPr id="10"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18</a:t>
            </a:fld>
            <a:endParaRPr lang="nb-NO" sz="2400" dirty="0">
              <a:solidFill>
                <a:schemeClr val="tx1"/>
              </a:solidFill>
            </a:endParaRPr>
          </a:p>
        </p:txBody>
      </p:sp>
      <p:pic>
        <p:nvPicPr>
          <p:cNvPr id="11"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txBox="1">
            <a:spLocks/>
          </p:cNvSpPr>
          <p:nvPr/>
        </p:nvSpPr>
        <p:spPr>
          <a:xfrm>
            <a:off x="0" y="175608"/>
            <a:ext cx="7704856" cy="1152128"/>
          </a:xfrm>
          <a:prstGeom prst="rect">
            <a:avLst/>
          </a:prstGeom>
        </p:spPr>
        <p:txBody>
          <a:bodyPr>
            <a:noAutofit/>
          </a:bodyPr>
          <a:lstStyle/>
          <a:p>
            <a:pPr lvl="0" algn="ctr">
              <a:spcBef>
                <a:spcPct val="0"/>
              </a:spcBef>
              <a:defRPr/>
            </a:pPr>
            <a:r>
              <a:rPr lang="en-US" sz="2800" b="1" dirty="0">
                <a:latin typeface="Comic Sans MS" panose="030F0702030302020204" pitchFamily="66" charset="0"/>
              </a:rPr>
              <a:t>Global Educational Network for Emergency Resilience and Training Excellence</a:t>
            </a:r>
            <a:r>
              <a:rPr kumimoji="0" lang="nb-NO" sz="2800" b="0" i="0" u="none" strike="noStrike" kern="1200" cap="none" spc="0" normalizeH="0" baseline="0" noProof="0" dirty="0" smtClean="0">
                <a:ln>
                  <a:noFill/>
                </a:ln>
                <a:effectLst/>
                <a:uLnTx/>
                <a:uFillTx/>
                <a:latin typeface="+mj-lt"/>
                <a:ea typeface="+mj-ea"/>
                <a:cs typeface="+mj-cs"/>
              </a:rPr>
              <a:t/>
            </a:r>
            <a:br>
              <a:rPr kumimoji="0" lang="nb-NO" sz="2800" b="0" i="0" u="none" strike="noStrike" kern="1200" cap="none" spc="0" normalizeH="0" baseline="0" noProof="0" dirty="0" smtClean="0">
                <a:ln>
                  <a:noFill/>
                </a:ln>
                <a:effectLst/>
                <a:uLnTx/>
                <a:uFillTx/>
                <a:latin typeface="+mj-lt"/>
                <a:ea typeface="+mj-ea"/>
                <a:cs typeface="+mj-cs"/>
              </a:rPr>
            </a:br>
            <a:endParaRPr kumimoji="0" lang="nb-NO" sz="2800" b="0" i="0" u="none" strike="noStrike" kern="1200" cap="none" spc="0" normalizeH="0" baseline="0" noProof="0" dirty="0">
              <a:ln>
                <a:noFill/>
              </a:ln>
              <a:effectLst/>
              <a:uLnTx/>
              <a:uFillTx/>
              <a:latin typeface="+mj-lt"/>
              <a:ea typeface="+mj-ea"/>
              <a:cs typeface="+mj-cs"/>
            </a:endParaRPr>
          </a:p>
        </p:txBody>
      </p:sp>
      <p:sp>
        <p:nvSpPr>
          <p:cNvPr id="6" name="Plassholder for lysbildenummer 5"/>
          <p:cNvSpPr>
            <a:spLocks noGrp="1"/>
          </p:cNvSpPr>
          <p:nvPr>
            <p:ph type="sldNum" sz="quarter" idx="12"/>
          </p:nvPr>
        </p:nvSpPr>
        <p:spPr>
          <a:xfrm>
            <a:off x="6296000" y="6353640"/>
            <a:ext cx="2133600" cy="365125"/>
          </a:xfrm>
        </p:spPr>
        <p:txBody>
          <a:bodyPr/>
          <a:lstStyle/>
          <a:p>
            <a:fld id="{FF01D819-0701-496C-9D47-DCCDF2E8D9D0}" type="slidenum">
              <a:rPr lang="nb-NO" smtClean="0"/>
              <a:pPr/>
              <a:t>19</a:t>
            </a:fld>
            <a:endParaRPr lang="nb-NO" dirty="0"/>
          </a:p>
        </p:txBody>
      </p:sp>
      <p:sp>
        <p:nvSpPr>
          <p:cNvPr id="7" name="Plassholder for lysbildenummer 3"/>
          <p:cNvSpPr txBox="1">
            <a:spLocks/>
          </p:cNvSpPr>
          <p:nvPr/>
        </p:nvSpPr>
        <p:spPr>
          <a:xfrm>
            <a:off x="8172400" y="6356350"/>
            <a:ext cx="514400" cy="365125"/>
          </a:xfrm>
          <a:prstGeom prst="rect">
            <a:avLst/>
          </a:prstGeom>
          <a:solidFill>
            <a:srgbClr val="0070C0"/>
          </a:solidFill>
          <a:ln>
            <a:solidFill>
              <a:schemeClr val="tx1"/>
            </a:solidFill>
          </a:ln>
          <a:scene3d>
            <a:camera prst="orthographicFront"/>
            <a:lightRig rig="threePt" dir="t"/>
          </a:scene3d>
          <a:sp3d>
            <a:bevelT/>
          </a:sp3d>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1CBF165F-D844-4F69-B47C-12C577F1759A}" type="slidenum">
              <a:rPr kumimoji="0" lang="nb-NO" sz="2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b-NO" sz="2400" b="0" i="0" u="none" strike="noStrike" kern="1200" cap="none" spc="0" normalizeH="0" baseline="0" noProof="0" dirty="0">
              <a:ln>
                <a:noFill/>
              </a:ln>
              <a:solidFill>
                <a:schemeClr val="tx1"/>
              </a:solidFill>
              <a:effectLst/>
              <a:uLnTx/>
              <a:uFillTx/>
              <a:latin typeface="+mn-lt"/>
              <a:ea typeface="+mn-ea"/>
              <a:cs typeface="+mn-cs"/>
            </a:endParaRPr>
          </a:p>
        </p:txBody>
      </p:sp>
      <p:pic>
        <p:nvPicPr>
          <p:cNvPr id="10"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pic>
        <p:nvPicPr>
          <p:cNvPr id="12" name="Picture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1268760"/>
            <a:ext cx="8640960" cy="544368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p:cNvSpPr/>
          <p:nvPr/>
        </p:nvSpPr>
        <p:spPr>
          <a:xfrm>
            <a:off x="467544" y="2636912"/>
            <a:ext cx="8208912" cy="1200329"/>
          </a:xfrm>
          <a:prstGeom prst="rect">
            <a:avLst/>
          </a:prstGeom>
        </p:spPr>
        <p:txBody>
          <a:bodyPr wrap="square">
            <a:spAutoFit/>
          </a:bodyPr>
          <a:lstStyle/>
          <a:p>
            <a:r>
              <a:rPr lang="en-GB" sz="3600" b="1" dirty="0" smtClean="0"/>
              <a:t>	</a:t>
            </a:r>
            <a:endParaRPr lang="en-GB" sz="2400" b="1" dirty="0" smtClean="0"/>
          </a:p>
          <a:p>
            <a:pPr marL="742950" indent="-742950">
              <a:buFont typeface="+mj-lt"/>
              <a:buAutoNum type="arabicPeriod"/>
            </a:pPr>
            <a:endParaRPr lang="nb-NO" sz="3600" dirty="0"/>
          </a:p>
        </p:txBody>
      </p:sp>
      <p:sp>
        <p:nvSpPr>
          <p:cNvPr id="6" name="TekstSylinder 5"/>
          <p:cNvSpPr txBox="1"/>
          <p:nvPr/>
        </p:nvSpPr>
        <p:spPr>
          <a:xfrm>
            <a:off x="539552" y="1124744"/>
            <a:ext cx="7848872" cy="4031873"/>
          </a:xfrm>
          <a:prstGeom prst="rect">
            <a:avLst/>
          </a:prstGeom>
          <a:solidFill>
            <a:schemeClr val="accent1">
              <a:lumMod val="20000"/>
              <a:lumOff val="80000"/>
            </a:schemeClr>
          </a:solidFill>
          <a:ln>
            <a:solidFill>
              <a:schemeClr val="tx1">
                <a:lumMod val="50000"/>
                <a:lumOff val="50000"/>
              </a:schemeClr>
            </a:solidFill>
          </a:ln>
          <a:scene3d>
            <a:camera prst="orthographicFront"/>
            <a:lightRig rig="threePt" dir="t"/>
          </a:scene3d>
          <a:sp3d>
            <a:bevelT/>
          </a:sp3d>
        </p:spPr>
        <p:txBody>
          <a:bodyPr wrap="square" rtlCol="0">
            <a:spAutoFit/>
          </a:bodyPr>
          <a:lstStyle/>
          <a:p>
            <a:pPr algn="ctr"/>
            <a:r>
              <a:rPr lang="en-US" sz="3200" dirty="0" smtClean="0">
                <a:solidFill>
                  <a:srgbClr val="002060"/>
                </a:solidFill>
                <a:latin typeface="Trebuchet MS" panose="020B0603020202020204" pitchFamily="34" charset="0"/>
              </a:rPr>
              <a:t>TIEMS Research and Technology Development (RTD) Projects and Member Service is an initiative to stimulate advancement in technology, methods, operations, systems and organizational aspects of the emergency management and disaster response discipline for a safer world</a:t>
            </a:r>
            <a:endParaRPr lang="en-GB" sz="3200" i="1" dirty="0">
              <a:solidFill>
                <a:srgbClr val="002060"/>
              </a:solidFill>
              <a:latin typeface="Trebuchet MS" panose="020B0603020202020204" pitchFamily="34" charset="0"/>
            </a:endParaRPr>
          </a:p>
        </p:txBody>
      </p:sp>
      <p:sp>
        <p:nvSpPr>
          <p:cNvPr id="10"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20</a:t>
            </a:fld>
            <a:endParaRPr lang="nb-NO" sz="2400" dirty="0">
              <a:solidFill>
                <a:schemeClr val="tx1"/>
              </a:solidFill>
            </a:endParaRPr>
          </a:p>
        </p:txBody>
      </p:sp>
      <p:sp>
        <p:nvSpPr>
          <p:cNvPr id="11" name="TekstSylinder 10"/>
          <p:cNvSpPr txBox="1"/>
          <p:nvPr/>
        </p:nvSpPr>
        <p:spPr>
          <a:xfrm>
            <a:off x="1979712" y="5589240"/>
            <a:ext cx="4896544" cy="584775"/>
          </a:xfrm>
          <a:prstGeom prst="rect">
            <a:avLst/>
          </a:prstGeom>
          <a:solidFill>
            <a:schemeClr val="accent1">
              <a:lumMod val="20000"/>
              <a:lumOff val="80000"/>
            </a:schemeClr>
          </a:solidFill>
          <a:ln>
            <a:solidFill>
              <a:schemeClr val="tx1"/>
            </a:solidFill>
          </a:ln>
          <a:scene3d>
            <a:camera prst="orthographicFront"/>
            <a:lightRig rig="threePt" dir="t"/>
          </a:scene3d>
          <a:sp3d>
            <a:bevelT/>
          </a:sp3d>
        </p:spPr>
        <p:txBody>
          <a:bodyPr wrap="square" rtlCol="0">
            <a:spAutoFit/>
          </a:bodyPr>
          <a:lstStyle/>
          <a:p>
            <a:pPr algn="ctr"/>
            <a:r>
              <a:rPr lang="en-GB" sz="3200" dirty="0" smtClean="0">
                <a:solidFill>
                  <a:srgbClr val="002060"/>
                </a:solidFill>
                <a:latin typeface="Trebuchet MS" panose="020B0603020202020204" pitchFamily="34" charset="0"/>
              </a:rPr>
              <a:t>RTD for a Safer World</a:t>
            </a:r>
            <a:r>
              <a:rPr lang="nb-NO" sz="3200" dirty="0" smtClean="0">
                <a:solidFill>
                  <a:srgbClr val="002060"/>
                </a:solidFill>
                <a:latin typeface="Trebuchet MS" panose="020B0603020202020204" pitchFamily="34" charset="0"/>
              </a:rPr>
              <a:t>!</a:t>
            </a:r>
            <a:endParaRPr lang="nb-NO" sz="3200" dirty="0">
              <a:solidFill>
                <a:srgbClr val="002060"/>
              </a:solidFill>
              <a:latin typeface="Trebuchet MS" panose="020B0603020202020204" pitchFamily="34" charset="0"/>
            </a:endParaRPr>
          </a:p>
        </p:txBody>
      </p:sp>
      <p:sp>
        <p:nvSpPr>
          <p:cNvPr id="8" name="TekstSylinder 7"/>
          <p:cNvSpPr txBox="1"/>
          <p:nvPr/>
        </p:nvSpPr>
        <p:spPr>
          <a:xfrm>
            <a:off x="251520" y="260648"/>
            <a:ext cx="7453336" cy="584775"/>
          </a:xfrm>
          <a:prstGeom prst="rect">
            <a:avLst/>
          </a:prstGeom>
          <a:noFill/>
        </p:spPr>
        <p:txBody>
          <a:bodyPr wrap="square" rtlCol="0">
            <a:spAutoFit/>
          </a:bodyPr>
          <a:lstStyle/>
          <a:p>
            <a:pPr algn="ctr"/>
            <a:r>
              <a:rPr lang="en-GB" sz="3200" b="1" dirty="0" smtClean="0">
                <a:latin typeface="Comic Sans MS" pitchFamily="66" charset="0"/>
              </a:rPr>
              <a:t>TIEMS RTD Projects and Activities</a:t>
            </a:r>
            <a:endParaRPr lang="en-GB" sz="3200" b="1" dirty="0">
              <a:latin typeface="Comic Sans MS" pitchFamily="66" charset="0"/>
            </a:endParaRPr>
          </a:p>
        </p:txBody>
      </p:sp>
      <p:pic>
        <p:nvPicPr>
          <p:cNvPr id="12"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spTree>
    <p:extLst>
      <p:ext uri="{BB962C8B-B14F-4D97-AF65-F5344CB8AC3E}">
        <p14:creationId xmlns:p14="http://schemas.microsoft.com/office/powerpoint/2010/main" val="12832293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p:cNvSpPr/>
          <p:nvPr/>
        </p:nvSpPr>
        <p:spPr>
          <a:xfrm>
            <a:off x="467544" y="2636912"/>
            <a:ext cx="8208912" cy="1200329"/>
          </a:xfrm>
          <a:prstGeom prst="rect">
            <a:avLst/>
          </a:prstGeom>
        </p:spPr>
        <p:txBody>
          <a:bodyPr wrap="square">
            <a:spAutoFit/>
          </a:bodyPr>
          <a:lstStyle/>
          <a:p>
            <a:r>
              <a:rPr lang="en-GB" sz="3600" b="1" dirty="0" smtClean="0"/>
              <a:t>	</a:t>
            </a:r>
            <a:endParaRPr lang="en-GB" sz="2400" b="1" dirty="0" smtClean="0"/>
          </a:p>
          <a:p>
            <a:pPr marL="742950" indent="-742950">
              <a:buFont typeface="+mj-lt"/>
              <a:buAutoNum type="arabicPeriod"/>
            </a:pPr>
            <a:endParaRPr lang="nb-NO" sz="3600" dirty="0"/>
          </a:p>
        </p:txBody>
      </p:sp>
      <p:sp>
        <p:nvSpPr>
          <p:cNvPr id="6" name="TekstSylinder 5"/>
          <p:cNvSpPr txBox="1"/>
          <p:nvPr/>
        </p:nvSpPr>
        <p:spPr>
          <a:xfrm>
            <a:off x="395536" y="1268760"/>
            <a:ext cx="8136904" cy="4524315"/>
          </a:xfrm>
          <a:prstGeom prst="rect">
            <a:avLst/>
          </a:prstGeom>
          <a:solidFill>
            <a:schemeClr val="accent1">
              <a:lumMod val="20000"/>
              <a:lumOff val="80000"/>
            </a:schemeClr>
          </a:solidFill>
          <a:ln>
            <a:solidFill>
              <a:schemeClr val="tx1">
                <a:lumMod val="50000"/>
                <a:lumOff val="50000"/>
              </a:schemeClr>
            </a:solidFill>
          </a:ln>
          <a:scene3d>
            <a:camera prst="orthographicFront"/>
            <a:lightRig rig="threePt" dir="t"/>
          </a:scene3d>
          <a:sp3d>
            <a:bevelT/>
          </a:sp3d>
        </p:spPr>
        <p:txBody>
          <a:bodyPr wrap="square" rtlCol="0">
            <a:spAutoFit/>
          </a:bodyPr>
          <a:lstStyle/>
          <a:p>
            <a:pPr algn="ctr"/>
            <a:r>
              <a:rPr lang="en-US" sz="3200" dirty="0" smtClean="0">
                <a:solidFill>
                  <a:srgbClr val="002060"/>
                </a:solidFill>
                <a:latin typeface="Trebuchet MS" panose="020B0603020202020204" pitchFamily="34" charset="0"/>
              </a:rPr>
              <a:t>TIEMS members constitute a large international multidisciplinary group of experts, with different educational background and various experience in the field of emergency management and disaster response. They represent an unique source of expertise and ideas, which are important assets for research and technology development activities</a:t>
            </a:r>
            <a:endParaRPr lang="en-GB" sz="3200" i="1" dirty="0">
              <a:solidFill>
                <a:srgbClr val="002060"/>
              </a:solidFill>
              <a:latin typeface="Trebuchet MS" panose="020B0603020202020204" pitchFamily="34" charset="0"/>
            </a:endParaRPr>
          </a:p>
        </p:txBody>
      </p:sp>
      <p:sp>
        <p:nvSpPr>
          <p:cNvPr id="10"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21</a:t>
            </a:fld>
            <a:endParaRPr lang="nb-NO" sz="2400" dirty="0">
              <a:solidFill>
                <a:schemeClr val="tx1"/>
              </a:solidFill>
            </a:endParaRPr>
          </a:p>
        </p:txBody>
      </p:sp>
      <p:sp>
        <p:nvSpPr>
          <p:cNvPr id="8" name="TekstSylinder 7"/>
          <p:cNvSpPr txBox="1"/>
          <p:nvPr/>
        </p:nvSpPr>
        <p:spPr>
          <a:xfrm>
            <a:off x="1619672" y="332656"/>
            <a:ext cx="5400600" cy="769441"/>
          </a:xfrm>
          <a:prstGeom prst="rect">
            <a:avLst/>
          </a:prstGeom>
          <a:noFill/>
        </p:spPr>
        <p:txBody>
          <a:bodyPr wrap="square" rtlCol="0">
            <a:spAutoFit/>
          </a:bodyPr>
          <a:lstStyle/>
          <a:p>
            <a:pPr algn="ctr"/>
            <a:r>
              <a:rPr lang="en-GB" sz="4400" b="1" dirty="0" smtClean="0">
                <a:latin typeface="Comic Sans MS" pitchFamily="66" charset="0"/>
              </a:rPr>
              <a:t>TIEMS Members</a:t>
            </a:r>
            <a:endParaRPr lang="en-GB" sz="4400" b="1" dirty="0">
              <a:latin typeface="Comic Sans MS" pitchFamily="66" charset="0"/>
            </a:endParaRPr>
          </a:p>
        </p:txBody>
      </p:sp>
      <p:pic>
        <p:nvPicPr>
          <p:cNvPr id="11"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spTree>
    <p:extLst>
      <p:ext uri="{BB962C8B-B14F-4D97-AF65-F5344CB8AC3E}">
        <p14:creationId xmlns:p14="http://schemas.microsoft.com/office/powerpoint/2010/main" val="1582942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p:cNvSpPr/>
          <p:nvPr/>
        </p:nvSpPr>
        <p:spPr>
          <a:xfrm>
            <a:off x="467544" y="2636912"/>
            <a:ext cx="8208912" cy="1200329"/>
          </a:xfrm>
          <a:prstGeom prst="rect">
            <a:avLst/>
          </a:prstGeom>
        </p:spPr>
        <p:txBody>
          <a:bodyPr wrap="square">
            <a:spAutoFit/>
          </a:bodyPr>
          <a:lstStyle/>
          <a:p>
            <a:r>
              <a:rPr lang="en-GB" sz="3600" b="1" dirty="0" smtClean="0"/>
              <a:t>	</a:t>
            </a:r>
            <a:endParaRPr lang="en-GB" sz="2400" b="1" dirty="0" smtClean="0"/>
          </a:p>
          <a:p>
            <a:pPr marL="742950" indent="-742950">
              <a:buFont typeface="+mj-lt"/>
              <a:buAutoNum type="arabicPeriod"/>
            </a:pPr>
            <a:endParaRPr lang="nb-NO" sz="3600" dirty="0"/>
          </a:p>
        </p:txBody>
      </p:sp>
      <p:sp>
        <p:nvSpPr>
          <p:cNvPr id="14" name="Tittel 13"/>
          <p:cNvSpPr>
            <a:spLocks noGrp="1"/>
          </p:cNvSpPr>
          <p:nvPr>
            <p:ph type="title"/>
          </p:nvPr>
        </p:nvSpPr>
        <p:spPr>
          <a:xfrm>
            <a:off x="395536" y="764704"/>
            <a:ext cx="8229600" cy="2232248"/>
          </a:xfrm>
          <a:solidFill>
            <a:schemeClr val="accent1">
              <a:lumMod val="20000"/>
              <a:lumOff val="80000"/>
            </a:schemeClr>
          </a:solidFill>
          <a:ln>
            <a:solidFill>
              <a:schemeClr val="tx1"/>
            </a:solidFill>
          </a:ln>
          <a:scene3d>
            <a:camera prst="orthographicFront"/>
            <a:lightRig rig="threePt" dir="t"/>
          </a:scene3d>
          <a:sp3d>
            <a:bevelT/>
          </a:sp3d>
        </p:spPr>
        <p:txBody>
          <a:bodyPr>
            <a:normAutofit/>
          </a:bodyPr>
          <a:lstStyle/>
          <a:p>
            <a:r>
              <a:rPr lang="en-US" sz="2000" dirty="0" smtClean="0">
                <a:solidFill>
                  <a:srgbClr val="002060"/>
                </a:solidFill>
                <a:latin typeface="Trebuchet MS" panose="020B0603020202020204" pitchFamily="34" charset="0"/>
              </a:rPr>
              <a:t>It all started with the NARTUS project where TIEMS had the responsibility for consensus building and establishing the</a:t>
            </a:r>
            <a:br>
              <a:rPr lang="en-US" sz="2000" dirty="0" smtClean="0">
                <a:solidFill>
                  <a:srgbClr val="002060"/>
                </a:solidFill>
                <a:latin typeface="Trebuchet MS" panose="020B0603020202020204" pitchFamily="34" charset="0"/>
              </a:rPr>
            </a:br>
            <a:r>
              <a:rPr lang="en-US" sz="2000" dirty="0" smtClean="0">
                <a:solidFill>
                  <a:srgbClr val="002060"/>
                </a:solidFill>
                <a:latin typeface="Trebuchet MS" panose="020B0603020202020204" pitchFamily="34" charset="0"/>
              </a:rPr>
              <a:t> Public Safety Communication Europe Forum.</a:t>
            </a:r>
            <a:br>
              <a:rPr lang="en-US" sz="2000" dirty="0" smtClean="0">
                <a:solidFill>
                  <a:srgbClr val="002060"/>
                </a:solidFill>
                <a:latin typeface="Trebuchet MS" panose="020B0603020202020204" pitchFamily="34" charset="0"/>
              </a:rPr>
            </a:br>
            <a:r>
              <a:rPr lang="en-US" sz="2000" dirty="0" smtClean="0">
                <a:solidFill>
                  <a:srgbClr val="002060"/>
                </a:solidFill>
                <a:latin typeface="Trebuchet MS" panose="020B0603020202020204" pitchFamily="34" charset="0"/>
              </a:rPr>
              <a:t/>
            </a:r>
            <a:br>
              <a:rPr lang="en-US" sz="2000" dirty="0" smtClean="0">
                <a:solidFill>
                  <a:srgbClr val="002060"/>
                </a:solidFill>
                <a:latin typeface="Trebuchet MS" panose="020B0603020202020204" pitchFamily="34" charset="0"/>
              </a:rPr>
            </a:br>
            <a:r>
              <a:rPr lang="en-US" sz="2000" dirty="0" smtClean="0">
                <a:solidFill>
                  <a:srgbClr val="002060"/>
                </a:solidFill>
                <a:latin typeface="Comic Sans MS" pitchFamily="66" charset="0"/>
              </a:rPr>
              <a:t/>
            </a:r>
            <a:br>
              <a:rPr lang="en-US" sz="2000" dirty="0" smtClean="0">
                <a:solidFill>
                  <a:srgbClr val="002060"/>
                </a:solidFill>
                <a:latin typeface="Comic Sans MS" pitchFamily="66" charset="0"/>
              </a:rPr>
            </a:br>
            <a:r>
              <a:rPr lang="en-US" sz="2000" dirty="0" smtClean="0">
                <a:solidFill>
                  <a:srgbClr val="002060"/>
                </a:solidFill>
                <a:latin typeface="Trebuchet MS" panose="020B0603020202020204" pitchFamily="34" charset="0"/>
              </a:rPr>
              <a:t>Since then TIEMS has been invited to become a member of advisory or user boards/groups in a number of EU projects, including: </a:t>
            </a:r>
            <a:endParaRPr lang="nb-NO" dirty="0">
              <a:latin typeface="Trebuchet MS" panose="020B0603020202020204" pitchFamily="34" charset="0"/>
            </a:endParaRPr>
          </a:p>
        </p:txBody>
      </p:sp>
      <p:sp>
        <p:nvSpPr>
          <p:cNvPr id="15" name="Plassholder for innhold 14"/>
          <p:cNvSpPr>
            <a:spLocks noGrp="1"/>
          </p:cNvSpPr>
          <p:nvPr>
            <p:ph sz="half" idx="1"/>
          </p:nvPr>
        </p:nvSpPr>
        <p:spPr>
          <a:xfrm>
            <a:off x="467544" y="3187831"/>
            <a:ext cx="4186808" cy="3345235"/>
          </a:xfrm>
          <a:solidFill>
            <a:schemeClr val="accent1">
              <a:lumMod val="20000"/>
              <a:lumOff val="80000"/>
            </a:schemeClr>
          </a:solidFill>
          <a:ln>
            <a:solidFill>
              <a:schemeClr val="tx1"/>
            </a:solidFill>
          </a:ln>
          <a:scene3d>
            <a:camera prst="orthographicFront"/>
            <a:lightRig rig="threePt" dir="t"/>
          </a:scene3d>
          <a:sp3d>
            <a:bevelT/>
          </a:sp3d>
        </p:spPr>
        <p:txBody>
          <a:bodyPr/>
          <a:lstStyle/>
          <a:p>
            <a:pPr>
              <a:buFont typeface="Wingdings" pitchFamily="2" charset="2"/>
              <a:buChar char="q"/>
            </a:pPr>
            <a:r>
              <a:rPr lang="en-US" sz="2000" dirty="0" smtClean="0">
                <a:solidFill>
                  <a:srgbClr val="002060"/>
                </a:solidFill>
                <a:latin typeface="Trebuchet MS" panose="020B0603020202020204" pitchFamily="34" charset="0"/>
              </a:rPr>
              <a:t>ACRIMAS </a:t>
            </a:r>
          </a:p>
          <a:p>
            <a:pPr>
              <a:buFont typeface="Wingdings" pitchFamily="2" charset="2"/>
              <a:buChar char="q"/>
            </a:pPr>
            <a:endParaRPr lang="en-US" sz="2000" dirty="0" smtClean="0">
              <a:solidFill>
                <a:srgbClr val="002060"/>
              </a:solidFill>
              <a:latin typeface="Trebuchet MS" panose="020B0603020202020204" pitchFamily="34" charset="0"/>
            </a:endParaRPr>
          </a:p>
          <a:p>
            <a:pPr>
              <a:buFont typeface="Wingdings" pitchFamily="2" charset="2"/>
              <a:buChar char="q"/>
            </a:pPr>
            <a:r>
              <a:rPr lang="en-US" sz="2000" i="1" dirty="0" err="1" smtClean="0">
                <a:solidFill>
                  <a:srgbClr val="002060"/>
                </a:solidFill>
                <a:latin typeface="Trebuchet MS" panose="020B0603020202020204" pitchFamily="34" charset="0"/>
              </a:rPr>
              <a:t>Opti</a:t>
            </a:r>
            <a:r>
              <a:rPr lang="en-US" sz="2000" i="1" dirty="0" smtClean="0">
                <a:solidFill>
                  <a:srgbClr val="002060"/>
                </a:solidFill>
                <a:latin typeface="Trebuchet MS" panose="020B0603020202020204" pitchFamily="34" charset="0"/>
              </a:rPr>
              <a:t> – Alert</a:t>
            </a:r>
          </a:p>
          <a:p>
            <a:pPr>
              <a:buFont typeface="Wingdings" pitchFamily="2" charset="2"/>
              <a:buChar char="q"/>
            </a:pPr>
            <a:endParaRPr lang="en-US" sz="2000" i="1" dirty="0" smtClean="0">
              <a:solidFill>
                <a:srgbClr val="002060"/>
              </a:solidFill>
              <a:latin typeface="Trebuchet MS" panose="020B0603020202020204" pitchFamily="34" charset="0"/>
            </a:endParaRPr>
          </a:p>
          <a:p>
            <a:pPr>
              <a:buFont typeface="Wingdings" pitchFamily="2" charset="2"/>
              <a:buChar char="q"/>
            </a:pPr>
            <a:r>
              <a:rPr lang="en-US" sz="2000" dirty="0" smtClean="0">
                <a:solidFill>
                  <a:srgbClr val="002060"/>
                </a:solidFill>
                <a:latin typeface="Trebuchet MS" panose="020B0603020202020204" pitchFamily="34" charset="0"/>
              </a:rPr>
              <a:t> CRISMA</a:t>
            </a:r>
          </a:p>
          <a:p>
            <a:pPr>
              <a:buFont typeface="Wingdings" pitchFamily="2" charset="2"/>
              <a:buChar char="q"/>
            </a:pPr>
            <a:endParaRPr lang="en-US" sz="2000" dirty="0" smtClean="0">
              <a:solidFill>
                <a:srgbClr val="002060"/>
              </a:solidFill>
              <a:latin typeface="Trebuchet MS" panose="020B0603020202020204" pitchFamily="34" charset="0"/>
            </a:endParaRPr>
          </a:p>
          <a:p>
            <a:pPr>
              <a:buFont typeface="Wingdings" pitchFamily="2" charset="2"/>
              <a:buChar char="q"/>
            </a:pPr>
            <a:r>
              <a:rPr lang="en-US" sz="2000" dirty="0" smtClean="0">
                <a:solidFill>
                  <a:srgbClr val="002060"/>
                </a:solidFill>
                <a:latin typeface="Trebuchet MS" panose="020B0603020202020204" pitchFamily="34" charset="0"/>
              </a:rPr>
              <a:t>Archimedes</a:t>
            </a:r>
          </a:p>
          <a:p>
            <a:pPr marL="0" indent="0">
              <a:buNone/>
            </a:pPr>
            <a:endParaRPr lang="en-US" sz="2000" dirty="0" smtClean="0">
              <a:solidFill>
                <a:srgbClr val="002060"/>
              </a:solidFill>
              <a:latin typeface="Trebuchet MS" panose="020B0603020202020204" pitchFamily="34" charset="0"/>
            </a:endParaRPr>
          </a:p>
          <a:p>
            <a:pPr>
              <a:buFont typeface="Wingdings" pitchFamily="2" charset="2"/>
              <a:buChar char="q"/>
            </a:pPr>
            <a:r>
              <a:rPr lang="en-US" sz="2000" dirty="0" smtClean="0">
                <a:solidFill>
                  <a:srgbClr val="002060"/>
                </a:solidFill>
                <a:latin typeface="Trebuchet MS" panose="020B0603020202020204" pitchFamily="34" charset="0"/>
              </a:rPr>
              <a:t>DRIVER</a:t>
            </a:r>
            <a:endParaRPr lang="nb-NO" sz="2000" dirty="0">
              <a:latin typeface="Trebuchet MS" panose="020B0603020202020204" pitchFamily="34" charset="0"/>
            </a:endParaRPr>
          </a:p>
        </p:txBody>
      </p:sp>
      <p:sp>
        <p:nvSpPr>
          <p:cNvPr id="16" name="Plassholder for innhold 15"/>
          <p:cNvSpPr>
            <a:spLocks noGrp="1"/>
          </p:cNvSpPr>
          <p:nvPr>
            <p:ph sz="half" idx="2"/>
          </p:nvPr>
        </p:nvSpPr>
        <p:spPr>
          <a:xfrm>
            <a:off x="4869396" y="3212976"/>
            <a:ext cx="3956248" cy="3345235"/>
          </a:xfrm>
          <a:solidFill>
            <a:schemeClr val="accent1">
              <a:lumMod val="20000"/>
              <a:lumOff val="80000"/>
            </a:schemeClr>
          </a:solidFill>
          <a:ln>
            <a:solidFill>
              <a:schemeClr val="tx1"/>
            </a:solidFill>
          </a:ln>
          <a:scene3d>
            <a:camera prst="orthographicFront"/>
            <a:lightRig rig="threePt" dir="t"/>
          </a:scene3d>
          <a:sp3d>
            <a:bevelT/>
          </a:sp3d>
        </p:spPr>
        <p:txBody>
          <a:bodyPr>
            <a:normAutofit/>
          </a:bodyPr>
          <a:lstStyle/>
          <a:p>
            <a:pPr>
              <a:buFont typeface="Wingdings" pitchFamily="2" charset="2"/>
              <a:buChar char="q"/>
            </a:pPr>
            <a:r>
              <a:rPr lang="en-US" sz="2000" dirty="0" smtClean="0">
                <a:solidFill>
                  <a:srgbClr val="002060"/>
                </a:solidFill>
                <a:latin typeface="Trebuchet MS" panose="020B0603020202020204" pitchFamily="34" charset="0"/>
              </a:rPr>
              <a:t>EDEN</a:t>
            </a:r>
          </a:p>
          <a:p>
            <a:pPr>
              <a:buFont typeface="Wingdings" pitchFamily="2" charset="2"/>
              <a:buChar char="q"/>
            </a:pPr>
            <a:endParaRPr lang="en-US" sz="2000" dirty="0" smtClean="0">
              <a:solidFill>
                <a:srgbClr val="002060"/>
              </a:solidFill>
              <a:latin typeface="Trebuchet MS" panose="020B0603020202020204" pitchFamily="34" charset="0"/>
            </a:endParaRPr>
          </a:p>
          <a:p>
            <a:pPr>
              <a:buFont typeface="Wingdings" pitchFamily="2" charset="2"/>
              <a:buChar char="q"/>
            </a:pPr>
            <a:r>
              <a:rPr lang="en-US" sz="2000" dirty="0" smtClean="0">
                <a:solidFill>
                  <a:srgbClr val="002060"/>
                </a:solidFill>
                <a:latin typeface="Trebuchet MS" panose="020B0603020202020204" pitchFamily="34" charset="0"/>
              </a:rPr>
              <a:t> PHAROS</a:t>
            </a:r>
          </a:p>
          <a:p>
            <a:pPr>
              <a:buFont typeface="Wingdings" pitchFamily="2" charset="2"/>
              <a:buChar char="q"/>
            </a:pPr>
            <a:endParaRPr lang="en-US" sz="2000" dirty="0" smtClean="0">
              <a:solidFill>
                <a:srgbClr val="002060"/>
              </a:solidFill>
              <a:latin typeface="Trebuchet MS" panose="020B0603020202020204" pitchFamily="34" charset="0"/>
            </a:endParaRPr>
          </a:p>
          <a:p>
            <a:pPr>
              <a:buFont typeface="Wingdings" pitchFamily="2" charset="2"/>
              <a:buChar char="q"/>
            </a:pPr>
            <a:r>
              <a:rPr lang="en-US" sz="2000" dirty="0" smtClean="0">
                <a:solidFill>
                  <a:srgbClr val="002060"/>
                </a:solidFill>
                <a:latin typeface="Trebuchet MS" panose="020B0603020202020204" pitchFamily="34" charset="0"/>
              </a:rPr>
              <a:t>TAWARA_RTM</a:t>
            </a:r>
          </a:p>
          <a:p>
            <a:pPr>
              <a:buFont typeface="Wingdings" pitchFamily="2" charset="2"/>
              <a:buChar char="q"/>
            </a:pPr>
            <a:endParaRPr lang="en-US" sz="2000" dirty="0">
              <a:solidFill>
                <a:srgbClr val="002060"/>
              </a:solidFill>
              <a:latin typeface="Trebuchet MS" panose="020B0603020202020204" pitchFamily="34" charset="0"/>
            </a:endParaRPr>
          </a:p>
          <a:p>
            <a:pPr>
              <a:buFont typeface="Wingdings" pitchFamily="2" charset="2"/>
              <a:buChar char="q"/>
            </a:pPr>
            <a:r>
              <a:rPr lang="en-US" sz="2000" dirty="0" smtClean="0">
                <a:solidFill>
                  <a:srgbClr val="002060"/>
                </a:solidFill>
                <a:latin typeface="Trebuchet MS" panose="020B0603020202020204" pitchFamily="34" charset="0"/>
              </a:rPr>
              <a:t>RESCUER</a:t>
            </a:r>
          </a:p>
          <a:p>
            <a:pPr>
              <a:buFont typeface="Wingdings" pitchFamily="2" charset="2"/>
              <a:buChar char="q"/>
            </a:pPr>
            <a:endParaRPr lang="nb-NO" sz="2000" dirty="0">
              <a:latin typeface="Trebuchet MS" panose="020B0603020202020204" pitchFamily="34" charset="0"/>
            </a:endParaRPr>
          </a:p>
        </p:txBody>
      </p:sp>
      <p:sp>
        <p:nvSpPr>
          <p:cNvPr id="10"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22</a:t>
            </a:fld>
            <a:endParaRPr lang="nb-NO" sz="2400" dirty="0">
              <a:solidFill>
                <a:schemeClr val="tx1"/>
              </a:solidFill>
            </a:endParaRPr>
          </a:p>
        </p:txBody>
      </p:sp>
      <p:sp>
        <p:nvSpPr>
          <p:cNvPr id="8" name="Rektangel 7"/>
          <p:cNvSpPr/>
          <p:nvPr/>
        </p:nvSpPr>
        <p:spPr>
          <a:xfrm>
            <a:off x="395536" y="188640"/>
            <a:ext cx="7249100" cy="584775"/>
          </a:xfrm>
          <a:prstGeom prst="rect">
            <a:avLst/>
          </a:prstGeom>
        </p:spPr>
        <p:txBody>
          <a:bodyPr wrap="none">
            <a:spAutoFit/>
          </a:bodyPr>
          <a:lstStyle/>
          <a:p>
            <a:pPr marL="514350" indent="-514350" algn="ctr"/>
            <a:r>
              <a:rPr lang="en-GB" sz="3200" b="1" dirty="0" smtClean="0">
                <a:latin typeface="Comic Sans MS" pitchFamily="66" charset="0"/>
              </a:rPr>
              <a:t>Status of TIEMS RTD Involvement</a:t>
            </a:r>
          </a:p>
        </p:txBody>
      </p:sp>
      <p:pic>
        <p:nvPicPr>
          <p:cNvPr id="11"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pic>
        <p:nvPicPr>
          <p:cNvPr id="1027" name="Picture 3"/>
          <p:cNvPicPr>
            <a:picLocks noChangeAspect="1" noChangeArrowheads="1"/>
          </p:cNvPicPr>
          <p:nvPr/>
        </p:nvPicPr>
        <p:blipFill>
          <a:blip r:embed="rId4" cstate="print"/>
          <a:srcRect/>
          <a:stretch>
            <a:fillRect/>
          </a:stretch>
        </p:blipFill>
        <p:spPr bwMode="auto">
          <a:xfrm>
            <a:off x="3419872" y="3212976"/>
            <a:ext cx="974226" cy="432048"/>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7597664" y="3959680"/>
            <a:ext cx="837509" cy="576064"/>
          </a:xfrm>
          <a:prstGeom prst="rect">
            <a:avLst/>
          </a:prstGeom>
          <a:noFill/>
          <a:ln w="9525">
            <a:noFill/>
            <a:miter lim="800000"/>
            <a:headEnd/>
            <a:tailEnd/>
          </a:ln>
        </p:spPr>
      </p:pic>
      <p:pic>
        <p:nvPicPr>
          <p:cNvPr id="1029" name="Picture 5"/>
          <p:cNvPicPr>
            <a:picLocks noChangeAspect="1" noChangeArrowheads="1"/>
          </p:cNvPicPr>
          <p:nvPr/>
        </p:nvPicPr>
        <p:blipFill>
          <a:blip r:embed="rId6" cstate="print"/>
          <a:srcRect/>
          <a:stretch>
            <a:fillRect/>
          </a:stretch>
        </p:blipFill>
        <p:spPr bwMode="auto">
          <a:xfrm>
            <a:off x="7733930" y="4661406"/>
            <a:ext cx="695670" cy="432048"/>
          </a:xfrm>
          <a:prstGeom prst="rect">
            <a:avLst/>
          </a:prstGeom>
          <a:noFill/>
          <a:ln w="9525">
            <a:noFill/>
            <a:miter lim="800000"/>
            <a:headEnd/>
            <a:tailEnd/>
          </a:ln>
        </p:spPr>
      </p:pic>
      <p:pic>
        <p:nvPicPr>
          <p:cNvPr id="1030" name="Picture 6"/>
          <p:cNvPicPr>
            <a:picLocks noChangeAspect="1" noChangeArrowheads="1"/>
          </p:cNvPicPr>
          <p:nvPr/>
        </p:nvPicPr>
        <p:blipFill>
          <a:blip r:embed="rId7" cstate="print"/>
          <a:srcRect/>
          <a:stretch>
            <a:fillRect/>
          </a:stretch>
        </p:blipFill>
        <p:spPr bwMode="auto">
          <a:xfrm>
            <a:off x="7630198" y="3212976"/>
            <a:ext cx="686218" cy="703813"/>
          </a:xfrm>
          <a:prstGeom prst="rect">
            <a:avLst/>
          </a:prstGeom>
          <a:noFill/>
          <a:ln w="9525">
            <a:noFill/>
            <a:miter lim="800000"/>
            <a:headEnd/>
            <a:tailEnd/>
          </a:ln>
        </p:spPr>
      </p:pic>
      <p:pic>
        <p:nvPicPr>
          <p:cNvPr id="1031" name="Picture 7"/>
          <p:cNvPicPr>
            <a:picLocks noChangeAspect="1" noChangeArrowheads="1"/>
          </p:cNvPicPr>
          <p:nvPr/>
        </p:nvPicPr>
        <p:blipFill>
          <a:blip r:embed="rId8" cstate="print"/>
          <a:srcRect/>
          <a:stretch>
            <a:fillRect/>
          </a:stretch>
        </p:blipFill>
        <p:spPr bwMode="auto">
          <a:xfrm>
            <a:off x="3358256" y="5045941"/>
            <a:ext cx="1115580" cy="654797"/>
          </a:xfrm>
          <a:prstGeom prst="rect">
            <a:avLst/>
          </a:prstGeom>
          <a:noFill/>
          <a:ln w="9525">
            <a:noFill/>
            <a:miter lim="800000"/>
            <a:headEnd/>
            <a:tailEnd/>
          </a:ln>
        </p:spPr>
      </p:pic>
      <p:pic>
        <p:nvPicPr>
          <p:cNvPr id="1032" name="Picture 8"/>
          <p:cNvPicPr>
            <a:picLocks noChangeAspect="1" noChangeArrowheads="1"/>
          </p:cNvPicPr>
          <p:nvPr/>
        </p:nvPicPr>
        <p:blipFill>
          <a:blip r:embed="rId9" cstate="print"/>
          <a:srcRect/>
          <a:stretch>
            <a:fillRect/>
          </a:stretch>
        </p:blipFill>
        <p:spPr bwMode="auto">
          <a:xfrm>
            <a:off x="3404947" y="4468419"/>
            <a:ext cx="987539" cy="469800"/>
          </a:xfrm>
          <a:prstGeom prst="rect">
            <a:avLst/>
          </a:prstGeom>
          <a:noFill/>
          <a:ln w="9525">
            <a:noFill/>
            <a:miter lim="800000"/>
            <a:headEnd/>
            <a:tailEnd/>
          </a:ln>
        </p:spPr>
      </p:pic>
      <p:pic>
        <p:nvPicPr>
          <p:cNvPr id="1033" name="Picture 9"/>
          <p:cNvPicPr>
            <a:picLocks noChangeAspect="1" noChangeArrowheads="1"/>
          </p:cNvPicPr>
          <p:nvPr/>
        </p:nvPicPr>
        <p:blipFill>
          <a:blip r:embed="rId10" cstate="print"/>
          <a:srcRect/>
          <a:stretch>
            <a:fillRect/>
          </a:stretch>
        </p:blipFill>
        <p:spPr bwMode="auto">
          <a:xfrm>
            <a:off x="3432802" y="3717032"/>
            <a:ext cx="864096" cy="646090"/>
          </a:xfrm>
          <a:prstGeom prst="rect">
            <a:avLst/>
          </a:prstGeom>
          <a:noFill/>
          <a:ln w="9525">
            <a:noFill/>
            <a:miter lim="800000"/>
            <a:headEnd/>
            <a:tailEnd/>
          </a:ln>
        </p:spPr>
      </p:pic>
      <p:pic>
        <p:nvPicPr>
          <p:cNvPr id="1026" name="Picture 2"/>
          <p:cNvPicPr>
            <a:picLocks noChangeAspect="1" noChangeArrowheads="1"/>
          </p:cNvPicPr>
          <p:nvPr/>
        </p:nvPicPr>
        <p:blipFill>
          <a:blip r:embed="rId11" cstate="print"/>
          <a:srcRect/>
          <a:stretch>
            <a:fillRect/>
          </a:stretch>
        </p:blipFill>
        <p:spPr bwMode="auto">
          <a:xfrm>
            <a:off x="4067945" y="1700808"/>
            <a:ext cx="1080120" cy="608452"/>
          </a:xfrm>
          <a:prstGeom prst="rect">
            <a:avLst/>
          </a:prstGeom>
          <a:noFill/>
          <a:ln w="9525">
            <a:noFill/>
            <a:miter lim="800000"/>
            <a:headEnd/>
            <a:tailEnd/>
          </a:ln>
        </p:spPr>
      </p:pic>
      <p:pic>
        <p:nvPicPr>
          <p:cNvPr id="2" name="Bilde 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621537" y="5734001"/>
            <a:ext cx="719335" cy="719335"/>
          </a:xfrm>
          <a:prstGeom prst="rect">
            <a:avLst/>
          </a:prstGeom>
        </p:spPr>
      </p:pic>
      <p:pic>
        <p:nvPicPr>
          <p:cNvPr id="3" name="Bilde 2"/>
          <p:cNvPicPr>
            <a:picLocks noChangeAspect="1"/>
          </p:cNvPicPr>
          <p:nvPr/>
        </p:nvPicPr>
        <p:blipFill>
          <a:blip r:embed="rId13"/>
          <a:stretch>
            <a:fillRect/>
          </a:stretch>
        </p:blipFill>
        <p:spPr>
          <a:xfrm>
            <a:off x="7494864" y="5350101"/>
            <a:ext cx="1159421" cy="486738"/>
          </a:xfrm>
          <a:prstGeom prst="rect">
            <a:avLst/>
          </a:prstGeom>
        </p:spPr>
      </p:pic>
    </p:spTree>
    <p:extLst>
      <p:ext uri="{BB962C8B-B14F-4D97-AF65-F5344CB8AC3E}">
        <p14:creationId xmlns:p14="http://schemas.microsoft.com/office/powerpoint/2010/main" val="35693307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p:cNvSpPr/>
          <p:nvPr/>
        </p:nvSpPr>
        <p:spPr>
          <a:xfrm>
            <a:off x="467544" y="2636912"/>
            <a:ext cx="8208912" cy="1200329"/>
          </a:xfrm>
          <a:prstGeom prst="rect">
            <a:avLst/>
          </a:prstGeom>
        </p:spPr>
        <p:txBody>
          <a:bodyPr wrap="square">
            <a:spAutoFit/>
          </a:bodyPr>
          <a:lstStyle/>
          <a:p>
            <a:r>
              <a:rPr lang="en-GB" sz="3600" b="1" dirty="0" smtClean="0"/>
              <a:t>	</a:t>
            </a:r>
            <a:endParaRPr lang="en-GB" sz="2400" b="1" dirty="0" smtClean="0"/>
          </a:p>
          <a:p>
            <a:pPr marL="742950" indent="-742950">
              <a:buFont typeface="+mj-lt"/>
              <a:buAutoNum type="arabicPeriod"/>
            </a:pPr>
            <a:endParaRPr lang="nb-NO" sz="3600" dirty="0"/>
          </a:p>
        </p:txBody>
      </p:sp>
      <p:sp>
        <p:nvSpPr>
          <p:cNvPr id="6" name="TekstSylinder 5"/>
          <p:cNvSpPr txBox="1"/>
          <p:nvPr/>
        </p:nvSpPr>
        <p:spPr>
          <a:xfrm>
            <a:off x="261864" y="1196752"/>
            <a:ext cx="8424936" cy="5262979"/>
          </a:xfrm>
          <a:prstGeom prst="rect">
            <a:avLst/>
          </a:prstGeom>
          <a:solidFill>
            <a:schemeClr val="accent1">
              <a:lumMod val="20000"/>
              <a:lumOff val="80000"/>
            </a:schemeClr>
          </a:solidFill>
          <a:ln>
            <a:solidFill>
              <a:schemeClr val="tx1">
                <a:lumMod val="50000"/>
                <a:lumOff val="50000"/>
              </a:schemeClr>
            </a:solidFill>
          </a:ln>
          <a:scene3d>
            <a:camera prst="orthographicFront"/>
            <a:lightRig rig="threePt" dir="t"/>
          </a:scene3d>
          <a:sp3d>
            <a:bevelT/>
          </a:sp3d>
        </p:spPr>
        <p:txBody>
          <a:bodyPr wrap="square" rtlCol="0">
            <a:spAutoFit/>
          </a:bodyPr>
          <a:lstStyle/>
          <a:p>
            <a:pPr marL="514350" indent="-514350" algn="ctr"/>
            <a:endParaRPr lang="en-US" sz="2000" b="1" dirty="0" smtClean="0"/>
          </a:p>
          <a:p>
            <a:pPr marL="514350" indent="-514350" algn="ctr"/>
            <a:endParaRPr lang="en-US" sz="2000" b="1" dirty="0"/>
          </a:p>
          <a:p>
            <a:pPr marL="514350" indent="-514350" algn="ctr"/>
            <a:endParaRPr lang="en-US" sz="2000" b="1" dirty="0" smtClean="0"/>
          </a:p>
          <a:p>
            <a:pPr marL="514350" indent="-514350" algn="ctr"/>
            <a:endParaRPr lang="en-US" sz="2000" b="1" dirty="0"/>
          </a:p>
          <a:p>
            <a:pPr marL="514350" indent="-514350" algn="ctr"/>
            <a:r>
              <a:rPr lang="en-US" sz="2400" b="1" dirty="0" smtClean="0">
                <a:solidFill>
                  <a:srgbClr val="002060"/>
                </a:solidFill>
                <a:latin typeface="Trebuchet MS" panose="020B0603020202020204" pitchFamily="34" charset="0"/>
              </a:rPr>
              <a:t>ASSET</a:t>
            </a:r>
            <a:r>
              <a:rPr lang="en-US" sz="2400" dirty="0" smtClean="0">
                <a:solidFill>
                  <a:srgbClr val="002060"/>
                </a:solidFill>
                <a:latin typeface="Trebuchet MS" panose="020B0603020202020204" pitchFamily="34" charset="0"/>
              </a:rPr>
              <a:t> </a:t>
            </a:r>
            <a:r>
              <a:rPr lang="en-US" sz="2400" dirty="0">
                <a:solidFill>
                  <a:srgbClr val="002060"/>
                </a:solidFill>
                <a:latin typeface="Trebuchet MS" panose="020B0603020202020204" pitchFamily="34" charset="0"/>
              </a:rPr>
              <a:t>(</a:t>
            </a:r>
            <a:r>
              <a:rPr lang="en-US" sz="2400" b="1" dirty="0">
                <a:solidFill>
                  <a:srgbClr val="002060"/>
                </a:solidFill>
                <a:latin typeface="Trebuchet MS" panose="020B0603020202020204" pitchFamily="34" charset="0"/>
              </a:rPr>
              <a:t>A</a:t>
            </a:r>
            <a:r>
              <a:rPr lang="en-US" sz="2400" dirty="0">
                <a:solidFill>
                  <a:srgbClr val="002060"/>
                </a:solidFill>
                <a:latin typeface="Trebuchet MS" panose="020B0603020202020204" pitchFamily="34" charset="0"/>
              </a:rPr>
              <a:t>ction plan in </a:t>
            </a:r>
            <a:r>
              <a:rPr lang="en-US" sz="2400" b="1" dirty="0">
                <a:solidFill>
                  <a:srgbClr val="002060"/>
                </a:solidFill>
                <a:latin typeface="Trebuchet MS" panose="020B0603020202020204" pitchFamily="34" charset="0"/>
              </a:rPr>
              <a:t>S</a:t>
            </a:r>
            <a:r>
              <a:rPr lang="en-US" sz="2400" dirty="0">
                <a:solidFill>
                  <a:srgbClr val="002060"/>
                </a:solidFill>
                <a:latin typeface="Trebuchet MS" panose="020B0603020202020204" pitchFamily="34" charset="0"/>
              </a:rPr>
              <a:t>cience in </a:t>
            </a:r>
            <a:r>
              <a:rPr lang="en-US" sz="2400" b="1" dirty="0">
                <a:solidFill>
                  <a:srgbClr val="002060"/>
                </a:solidFill>
                <a:latin typeface="Trebuchet MS" panose="020B0603020202020204" pitchFamily="34" charset="0"/>
              </a:rPr>
              <a:t>S</a:t>
            </a:r>
            <a:r>
              <a:rPr lang="en-US" sz="2400" dirty="0">
                <a:solidFill>
                  <a:srgbClr val="002060"/>
                </a:solidFill>
                <a:latin typeface="Trebuchet MS" panose="020B0603020202020204" pitchFamily="34" charset="0"/>
              </a:rPr>
              <a:t>ociety in </a:t>
            </a:r>
            <a:r>
              <a:rPr lang="en-US" sz="2400" b="1" dirty="0">
                <a:solidFill>
                  <a:srgbClr val="002060"/>
                </a:solidFill>
                <a:latin typeface="Trebuchet MS" panose="020B0603020202020204" pitchFamily="34" charset="0"/>
              </a:rPr>
              <a:t>E</a:t>
            </a:r>
            <a:r>
              <a:rPr lang="en-US" sz="2400" dirty="0">
                <a:solidFill>
                  <a:srgbClr val="002060"/>
                </a:solidFill>
                <a:latin typeface="Trebuchet MS" panose="020B0603020202020204" pitchFamily="34" charset="0"/>
              </a:rPr>
              <a:t>pidemics and </a:t>
            </a:r>
            <a:r>
              <a:rPr lang="en-US" sz="2400" b="1" dirty="0">
                <a:solidFill>
                  <a:srgbClr val="002060"/>
                </a:solidFill>
                <a:latin typeface="Trebuchet MS" panose="020B0603020202020204" pitchFamily="34" charset="0"/>
              </a:rPr>
              <a:t>T</a:t>
            </a:r>
            <a:r>
              <a:rPr lang="en-US" sz="2400" dirty="0">
                <a:solidFill>
                  <a:srgbClr val="002060"/>
                </a:solidFill>
                <a:latin typeface="Trebuchet MS" panose="020B0603020202020204" pitchFamily="34" charset="0"/>
              </a:rPr>
              <a:t>otal pandemics) is to create the blueprint for a better response to </a:t>
            </a:r>
            <a:r>
              <a:rPr lang="en-US" sz="2400" dirty="0" smtClean="0">
                <a:solidFill>
                  <a:srgbClr val="002060"/>
                </a:solidFill>
                <a:latin typeface="Trebuchet MS" panose="020B0603020202020204" pitchFamily="34" charset="0"/>
              </a:rPr>
              <a:t>epidemics and pandemics</a:t>
            </a:r>
            <a:r>
              <a:rPr lang="en-US" sz="2400" dirty="0">
                <a:solidFill>
                  <a:srgbClr val="002060"/>
                </a:solidFill>
                <a:latin typeface="Trebuchet MS" panose="020B0603020202020204" pitchFamily="34" charset="0"/>
              </a:rPr>
              <a:t>, through improved forms of dialogue and better cooperation between science and society at various stages of the research and innovation process. </a:t>
            </a:r>
            <a:r>
              <a:rPr lang="en-US" sz="2400" b="1" dirty="0">
                <a:solidFill>
                  <a:srgbClr val="002060"/>
                </a:solidFill>
                <a:latin typeface="Trebuchet MS" panose="020B0603020202020204" pitchFamily="34" charset="0"/>
              </a:rPr>
              <a:t>ASSET</a:t>
            </a:r>
            <a:r>
              <a:rPr lang="en-US" sz="2400" dirty="0">
                <a:solidFill>
                  <a:srgbClr val="002060"/>
                </a:solidFill>
                <a:latin typeface="Trebuchet MS" panose="020B0603020202020204" pitchFamily="34" charset="0"/>
              </a:rPr>
              <a:t> is a four-year, European Commission funded </a:t>
            </a:r>
            <a:r>
              <a:rPr lang="en-US" sz="2400" b="1" dirty="0">
                <a:solidFill>
                  <a:srgbClr val="002060"/>
                </a:solidFill>
                <a:latin typeface="Trebuchet MS" panose="020B0603020202020204" pitchFamily="34" charset="0"/>
              </a:rPr>
              <a:t>M</a:t>
            </a:r>
            <a:r>
              <a:rPr lang="en-US" sz="2400" dirty="0">
                <a:solidFill>
                  <a:srgbClr val="002060"/>
                </a:solidFill>
                <a:latin typeface="Trebuchet MS" panose="020B0603020202020204" pitchFamily="34" charset="0"/>
              </a:rPr>
              <a:t>obilization and </a:t>
            </a:r>
            <a:r>
              <a:rPr lang="en-US" sz="2400" b="1" dirty="0">
                <a:solidFill>
                  <a:srgbClr val="002060"/>
                </a:solidFill>
                <a:latin typeface="Trebuchet MS" panose="020B0603020202020204" pitchFamily="34" charset="0"/>
              </a:rPr>
              <a:t>M</a:t>
            </a:r>
            <a:r>
              <a:rPr lang="en-US" sz="2400" dirty="0">
                <a:solidFill>
                  <a:srgbClr val="002060"/>
                </a:solidFill>
                <a:latin typeface="Trebuchet MS" panose="020B0603020202020204" pitchFamily="34" charset="0"/>
              </a:rPr>
              <a:t>utual </a:t>
            </a:r>
            <a:r>
              <a:rPr lang="en-US" sz="2400" b="1" dirty="0">
                <a:solidFill>
                  <a:srgbClr val="002060"/>
                </a:solidFill>
                <a:latin typeface="Trebuchet MS" panose="020B0603020202020204" pitchFamily="34" charset="0"/>
              </a:rPr>
              <a:t>L</a:t>
            </a:r>
            <a:r>
              <a:rPr lang="en-US" sz="2400" dirty="0">
                <a:solidFill>
                  <a:srgbClr val="002060"/>
                </a:solidFill>
                <a:latin typeface="Trebuchet MS" panose="020B0603020202020204" pitchFamily="34" charset="0"/>
              </a:rPr>
              <a:t>earning </a:t>
            </a:r>
            <a:r>
              <a:rPr lang="en-US" sz="2400" b="1" dirty="0">
                <a:solidFill>
                  <a:srgbClr val="002060"/>
                </a:solidFill>
                <a:latin typeface="Trebuchet MS" panose="020B0603020202020204" pitchFamily="34" charset="0"/>
              </a:rPr>
              <a:t>A</a:t>
            </a:r>
            <a:r>
              <a:rPr lang="en-US" sz="2400" dirty="0">
                <a:solidFill>
                  <a:srgbClr val="002060"/>
                </a:solidFill>
                <a:latin typeface="Trebuchet MS" panose="020B0603020202020204" pitchFamily="34" charset="0"/>
              </a:rPr>
              <a:t>ction </a:t>
            </a:r>
            <a:r>
              <a:rPr lang="en-US" sz="2400" b="1" dirty="0">
                <a:solidFill>
                  <a:srgbClr val="002060"/>
                </a:solidFill>
                <a:latin typeface="Trebuchet MS" panose="020B0603020202020204" pitchFamily="34" charset="0"/>
              </a:rPr>
              <a:t>P</a:t>
            </a:r>
            <a:r>
              <a:rPr lang="en-US" sz="2400" dirty="0">
                <a:solidFill>
                  <a:srgbClr val="002060"/>
                </a:solidFill>
                <a:latin typeface="Trebuchet MS" panose="020B0603020202020204" pitchFamily="34" charset="0"/>
              </a:rPr>
              <a:t>lan (</a:t>
            </a:r>
            <a:r>
              <a:rPr lang="en-US" sz="2400" b="1" dirty="0">
                <a:solidFill>
                  <a:srgbClr val="002060"/>
                </a:solidFill>
                <a:latin typeface="Trebuchet MS" panose="020B0603020202020204" pitchFamily="34" charset="0"/>
              </a:rPr>
              <a:t>MMLAP</a:t>
            </a:r>
            <a:r>
              <a:rPr lang="en-US" sz="2400" dirty="0">
                <a:solidFill>
                  <a:srgbClr val="002060"/>
                </a:solidFill>
                <a:latin typeface="Trebuchet MS" panose="020B0603020202020204" pitchFamily="34" charset="0"/>
              </a:rPr>
              <a:t>) project, which started 1</a:t>
            </a:r>
            <a:r>
              <a:rPr lang="en-US" sz="2400" baseline="30000" dirty="0">
                <a:solidFill>
                  <a:srgbClr val="002060"/>
                </a:solidFill>
                <a:latin typeface="Trebuchet MS" panose="020B0603020202020204" pitchFamily="34" charset="0"/>
              </a:rPr>
              <a:t>st</a:t>
            </a:r>
            <a:r>
              <a:rPr lang="en-US" sz="2400" dirty="0">
                <a:solidFill>
                  <a:srgbClr val="002060"/>
                </a:solidFill>
                <a:latin typeface="Trebuchet MS" panose="020B0603020202020204" pitchFamily="34" charset="0"/>
              </a:rPr>
              <a:t> January 2014 and will end on 31</a:t>
            </a:r>
            <a:r>
              <a:rPr lang="en-US" sz="2400" baseline="30000" dirty="0">
                <a:solidFill>
                  <a:srgbClr val="002060"/>
                </a:solidFill>
                <a:latin typeface="Trebuchet MS" panose="020B0603020202020204" pitchFamily="34" charset="0"/>
              </a:rPr>
              <a:t>st</a:t>
            </a:r>
            <a:r>
              <a:rPr lang="en-US" sz="2400" dirty="0">
                <a:solidFill>
                  <a:srgbClr val="002060"/>
                </a:solidFill>
                <a:latin typeface="Trebuchet MS" panose="020B0603020202020204" pitchFamily="34" charset="0"/>
              </a:rPr>
              <a:t> December </a:t>
            </a:r>
            <a:r>
              <a:rPr lang="en-US" sz="2400" dirty="0" smtClean="0">
                <a:solidFill>
                  <a:srgbClr val="002060"/>
                </a:solidFill>
                <a:latin typeface="Trebuchet MS" panose="020B0603020202020204" pitchFamily="34" charset="0"/>
              </a:rPr>
              <a:t>2017</a:t>
            </a:r>
          </a:p>
          <a:p>
            <a:pPr marL="514350" indent="-514350" algn="ctr"/>
            <a:r>
              <a:rPr lang="en-US" sz="2000" dirty="0" smtClean="0">
                <a:latin typeface="Trebuchet MS" panose="020B0603020202020204" pitchFamily="34" charset="0"/>
              </a:rPr>
              <a:t> </a:t>
            </a:r>
          </a:p>
          <a:p>
            <a:pPr marL="514350" indent="-514350" algn="ctr"/>
            <a:r>
              <a:rPr lang="en-US" sz="2000" u="sng" dirty="0" smtClean="0">
                <a:latin typeface="Trebuchet MS" panose="020B0603020202020204" pitchFamily="34" charset="0"/>
                <a:hlinkClick r:id="rId3"/>
              </a:rPr>
              <a:t>http</a:t>
            </a:r>
            <a:r>
              <a:rPr lang="en-US" sz="2000" u="sng" dirty="0">
                <a:latin typeface="Trebuchet MS" panose="020B0603020202020204" pitchFamily="34" charset="0"/>
                <a:hlinkClick r:id="rId3"/>
              </a:rPr>
              <a:t>://asset-scienceinsociety.eu</a:t>
            </a:r>
            <a:r>
              <a:rPr lang="en-US" sz="2000" u="sng" dirty="0" smtClean="0">
                <a:latin typeface="Trebuchet MS" panose="020B0603020202020204" pitchFamily="34" charset="0"/>
                <a:hlinkClick r:id="rId3"/>
              </a:rPr>
              <a:t>/</a:t>
            </a:r>
            <a:endParaRPr lang="en-US" sz="2000" dirty="0" smtClean="0">
              <a:solidFill>
                <a:srgbClr val="002060"/>
              </a:solidFill>
              <a:latin typeface="Trebuchet MS" panose="020B0603020202020204" pitchFamily="34" charset="0"/>
            </a:endParaRPr>
          </a:p>
        </p:txBody>
      </p:sp>
      <p:sp>
        <p:nvSpPr>
          <p:cNvPr id="10"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23</a:t>
            </a:fld>
            <a:endParaRPr lang="nb-NO" sz="2400" dirty="0">
              <a:solidFill>
                <a:schemeClr val="tx1"/>
              </a:solidFill>
            </a:endParaRPr>
          </a:p>
        </p:txBody>
      </p:sp>
      <p:sp>
        <p:nvSpPr>
          <p:cNvPr id="8" name="Rektangel 7"/>
          <p:cNvSpPr/>
          <p:nvPr/>
        </p:nvSpPr>
        <p:spPr>
          <a:xfrm>
            <a:off x="2106165" y="260648"/>
            <a:ext cx="4121642" cy="584775"/>
          </a:xfrm>
          <a:prstGeom prst="rect">
            <a:avLst/>
          </a:prstGeom>
        </p:spPr>
        <p:txBody>
          <a:bodyPr wrap="none">
            <a:spAutoFit/>
          </a:bodyPr>
          <a:lstStyle/>
          <a:p>
            <a:pPr marL="514350" indent="-514350" algn="ctr"/>
            <a:r>
              <a:rPr lang="en-GB" sz="3200" b="1" dirty="0" smtClean="0">
                <a:latin typeface="Comic Sans MS" pitchFamily="66" charset="0"/>
              </a:rPr>
              <a:t>EU Project ASSET </a:t>
            </a:r>
          </a:p>
        </p:txBody>
      </p:sp>
      <p:pic>
        <p:nvPicPr>
          <p:cNvPr id="11" name="Picture 2" descr="C:\Users\Bruker\Pictures\TIEMS 2012 High Quality logo.png"/>
          <p:cNvPicPr>
            <a:picLocks noChangeAspect="1" noChangeArrowheads="1"/>
          </p:cNvPicPr>
          <p:nvPr/>
        </p:nvPicPr>
        <p:blipFill>
          <a:blip r:embed="rId4" cstate="print"/>
          <a:stretch>
            <a:fillRect/>
          </a:stretch>
        </p:blipFill>
        <p:spPr bwMode="auto">
          <a:xfrm>
            <a:off x="7596336" y="188640"/>
            <a:ext cx="1427920" cy="780296"/>
          </a:xfrm>
          <a:prstGeom prst="rect">
            <a:avLst/>
          </a:prstGeom>
          <a:noFill/>
          <a:ln>
            <a:noFill/>
          </a:ln>
        </p:spPr>
      </p:pic>
      <p:pic>
        <p:nvPicPr>
          <p:cNvPr id="1026" name="Picture 2"/>
          <p:cNvPicPr>
            <a:picLocks noChangeAspect="1" noChangeArrowheads="1"/>
          </p:cNvPicPr>
          <p:nvPr/>
        </p:nvPicPr>
        <p:blipFill>
          <a:blip r:embed="rId5" cstate="print"/>
          <a:srcRect/>
          <a:stretch>
            <a:fillRect/>
          </a:stretch>
        </p:blipFill>
        <p:spPr bwMode="auto">
          <a:xfrm>
            <a:off x="395536" y="188640"/>
            <a:ext cx="824880" cy="670215"/>
          </a:xfrm>
          <a:prstGeom prst="rect">
            <a:avLst/>
          </a:prstGeom>
          <a:noFill/>
          <a:ln w="9525">
            <a:noFill/>
            <a:miter lim="800000"/>
            <a:headEnd/>
            <a:tailEnd/>
          </a:ln>
        </p:spPr>
      </p:pic>
      <p:pic>
        <p:nvPicPr>
          <p:cNvPr id="2050"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3693587" y="1437146"/>
            <a:ext cx="1756826" cy="959373"/>
          </a:xfrm>
          <a:prstGeom prst="rect">
            <a:avLst/>
          </a:prstGeom>
          <a:noFill/>
          <a:ln w="9525">
            <a:noFill/>
            <a:miter lim="800000"/>
            <a:headEnd/>
            <a:tailEnd/>
          </a:ln>
        </p:spPr>
      </p:pic>
    </p:spTree>
    <p:extLst>
      <p:ext uri="{BB962C8B-B14F-4D97-AF65-F5344CB8AC3E}">
        <p14:creationId xmlns:p14="http://schemas.microsoft.com/office/powerpoint/2010/main" val="5817923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p:cNvSpPr/>
          <p:nvPr/>
        </p:nvSpPr>
        <p:spPr>
          <a:xfrm>
            <a:off x="467544" y="2636912"/>
            <a:ext cx="8208912" cy="1200329"/>
          </a:xfrm>
          <a:prstGeom prst="rect">
            <a:avLst/>
          </a:prstGeom>
        </p:spPr>
        <p:txBody>
          <a:bodyPr wrap="square">
            <a:spAutoFit/>
          </a:bodyPr>
          <a:lstStyle/>
          <a:p>
            <a:r>
              <a:rPr lang="en-GB" sz="3600" b="1" dirty="0" smtClean="0"/>
              <a:t>	</a:t>
            </a:r>
            <a:endParaRPr lang="en-GB" sz="2400" b="1" dirty="0" smtClean="0"/>
          </a:p>
          <a:p>
            <a:pPr marL="742950" indent="-742950">
              <a:buFont typeface="+mj-lt"/>
              <a:buAutoNum type="arabicPeriod"/>
            </a:pPr>
            <a:endParaRPr lang="nb-NO" sz="3600" dirty="0"/>
          </a:p>
        </p:txBody>
      </p:sp>
      <p:sp>
        <p:nvSpPr>
          <p:cNvPr id="6" name="TekstSylinder 5"/>
          <p:cNvSpPr txBox="1"/>
          <p:nvPr/>
        </p:nvSpPr>
        <p:spPr>
          <a:xfrm>
            <a:off x="395900" y="1278037"/>
            <a:ext cx="8424936" cy="4708981"/>
          </a:xfrm>
          <a:prstGeom prst="rect">
            <a:avLst/>
          </a:prstGeom>
          <a:solidFill>
            <a:schemeClr val="accent1">
              <a:lumMod val="20000"/>
              <a:lumOff val="80000"/>
            </a:schemeClr>
          </a:solidFill>
          <a:ln>
            <a:solidFill>
              <a:schemeClr val="tx1">
                <a:lumMod val="50000"/>
                <a:lumOff val="50000"/>
              </a:schemeClr>
            </a:solidFill>
          </a:ln>
          <a:scene3d>
            <a:camera prst="orthographicFront"/>
            <a:lightRig rig="threePt" dir="t"/>
          </a:scene3d>
          <a:sp3d>
            <a:bevelT/>
          </a:sp3d>
        </p:spPr>
        <p:txBody>
          <a:bodyPr wrap="square" rtlCol="0">
            <a:spAutoFit/>
          </a:bodyPr>
          <a:lstStyle/>
          <a:p>
            <a:r>
              <a:rPr lang="en-GB" sz="2400" dirty="0"/>
              <a:t> </a:t>
            </a:r>
          </a:p>
          <a:p>
            <a:endParaRPr lang="en-GB" sz="2400" dirty="0" smtClean="0"/>
          </a:p>
          <a:p>
            <a:pPr algn="ctr"/>
            <a:endParaRPr lang="en-GB" sz="2000" dirty="0" smtClean="0">
              <a:solidFill>
                <a:srgbClr val="002060"/>
              </a:solidFill>
              <a:latin typeface="Trebuchet MS" panose="020B0603020202020204" pitchFamily="34" charset="0"/>
            </a:endParaRPr>
          </a:p>
          <a:p>
            <a:pPr algn="ctr"/>
            <a:endParaRPr lang="en-GB" sz="2000" dirty="0" smtClean="0">
              <a:solidFill>
                <a:srgbClr val="002060"/>
              </a:solidFill>
              <a:latin typeface="Trebuchet MS" panose="020B0603020202020204" pitchFamily="34" charset="0"/>
            </a:endParaRPr>
          </a:p>
          <a:p>
            <a:pPr algn="ctr"/>
            <a:r>
              <a:rPr lang="en-GB" sz="2400" dirty="0" smtClean="0">
                <a:solidFill>
                  <a:srgbClr val="002060"/>
                </a:solidFill>
                <a:latin typeface="Trebuchet MS" panose="020B0603020202020204" pitchFamily="34" charset="0"/>
              </a:rPr>
              <a:t>The </a:t>
            </a:r>
            <a:r>
              <a:rPr lang="en-GB" sz="2400" dirty="0">
                <a:solidFill>
                  <a:srgbClr val="002060"/>
                </a:solidFill>
                <a:latin typeface="Trebuchet MS" panose="020B0603020202020204" pitchFamily="34" charset="0"/>
              </a:rPr>
              <a:t>background for this project is that in </a:t>
            </a:r>
            <a:r>
              <a:rPr lang="en-US" sz="2400" dirty="0">
                <a:solidFill>
                  <a:srgbClr val="002060"/>
                </a:solidFill>
                <a:latin typeface="Trebuchet MS" panose="020B0603020202020204" pitchFamily="34" charset="0"/>
              </a:rPr>
              <a:t>2009 the H1N1 influenza pandemic revealed a breakdown in the communication between decision makers, their scientific institutions and the European public. This communication failure led to unwanted effects, such as the failure of a large part of the population to adopt adequate preventive measures, and the scientific sector not taking into account important information coming from the population</a:t>
            </a:r>
            <a:r>
              <a:rPr lang="en-US" sz="2400" dirty="0" smtClean="0">
                <a:solidFill>
                  <a:srgbClr val="002060"/>
                </a:solidFill>
                <a:latin typeface="Trebuchet MS" panose="020B0603020202020204" pitchFamily="34" charset="0"/>
              </a:rPr>
              <a:t>.	</a:t>
            </a:r>
            <a:endParaRPr lang="en-US" sz="2400" i="1" dirty="0" smtClean="0">
              <a:solidFill>
                <a:srgbClr val="002060"/>
              </a:solidFill>
              <a:latin typeface="Trebuchet MS" panose="020B0603020202020204" pitchFamily="34" charset="0"/>
            </a:endParaRPr>
          </a:p>
          <a:p>
            <a:endParaRPr lang="en-US" sz="2000" dirty="0" smtClean="0">
              <a:solidFill>
                <a:srgbClr val="002060"/>
              </a:solidFill>
              <a:latin typeface="Comic Sans MS" pitchFamily="66" charset="0"/>
            </a:endParaRPr>
          </a:p>
        </p:txBody>
      </p:sp>
      <p:sp>
        <p:nvSpPr>
          <p:cNvPr id="10"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24</a:t>
            </a:fld>
            <a:endParaRPr lang="nb-NO" sz="2400" dirty="0">
              <a:solidFill>
                <a:schemeClr val="tx1"/>
              </a:solidFill>
            </a:endParaRPr>
          </a:p>
        </p:txBody>
      </p:sp>
      <p:sp>
        <p:nvSpPr>
          <p:cNvPr id="8" name="Rektangel 7"/>
          <p:cNvSpPr/>
          <p:nvPr/>
        </p:nvSpPr>
        <p:spPr>
          <a:xfrm>
            <a:off x="1321582" y="324418"/>
            <a:ext cx="6340197" cy="584775"/>
          </a:xfrm>
          <a:prstGeom prst="rect">
            <a:avLst/>
          </a:prstGeom>
        </p:spPr>
        <p:txBody>
          <a:bodyPr wrap="none">
            <a:spAutoFit/>
          </a:bodyPr>
          <a:lstStyle/>
          <a:p>
            <a:pPr marL="514350" indent="-514350" algn="ctr"/>
            <a:r>
              <a:rPr lang="en-GB" sz="3200" b="1" dirty="0" smtClean="0">
                <a:latin typeface="Comic Sans MS" pitchFamily="66" charset="0"/>
              </a:rPr>
              <a:t>EU Project ASSET Background</a:t>
            </a:r>
          </a:p>
        </p:txBody>
      </p:sp>
      <p:pic>
        <p:nvPicPr>
          <p:cNvPr id="11"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pic>
        <p:nvPicPr>
          <p:cNvPr id="1026" name="Picture 2"/>
          <p:cNvPicPr>
            <a:picLocks noChangeAspect="1" noChangeArrowheads="1"/>
          </p:cNvPicPr>
          <p:nvPr/>
        </p:nvPicPr>
        <p:blipFill>
          <a:blip r:embed="rId4" cstate="print"/>
          <a:srcRect/>
          <a:stretch>
            <a:fillRect/>
          </a:stretch>
        </p:blipFill>
        <p:spPr bwMode="auto">
          <a:xfrm>
            <a:off x="395536" y="188640"/>
            <a:ext cx="824880" cy="670215"/>
          </a:xfrm>
          <a:prstGeom prst="rect">
            <a:avLst/>
          </a:prstGeom>
          <a:noFill/>
          <a:ln w="9525">
            <a:noFill/>
            <a:miter lim="800000"/>
            <a:headEnd/>
            <a:tailEnd/>
          </a:ln>
        </p:spPr>
      </p:pic>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613267" y="1522988"/>
            <a:ext cx="1756826" cy="959373"/>
          </a:xfrm>
          <a:prstGeom prst="rect">
            <a:avLst/>
          </a:prstGeom>
          <a:noFill/>
          <a:ln w="9525">
            <a:noFill/>
            <a:miter lim="800000"/>
            <a:headEnd/>
            <a:tailEnd/>
          </a:ln>
        </p:spPr>
      </p:pic>
    </p:spTree>
    <p:extLst>
      <p:ext uri="{BB962C8B-B14F-4D97-AF65-F5344CB8AC3E}">
        <p14:creationId xmlns:p14="http://schemas.microsoft.com/office/powerpoint/2010/main" val="18735315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p:cNvSpPr/>
          <p:nvPr/>
        </p:nvSpPr>
        <p:spPr>
          <a:xfrm>
            <a:off x="467544" y="2636912"/>
            <a:ext cx="8208912" cy="1200329"/>
          </a:xfrm>
          <a:prstGeom prst="rect">
            <a:avLst/>
          </a:prstGeom>
        </p:spPr>
        <p:txBody>
          <a:bodyPr wrap="square">
            <a:spAutoFit/>
          </a:bodyPr>
          <a:lstStyle/>
          <a:p>
            <a:r>
              <a:rPr lang="en-GB" sz="3600" b="1" dirty="0" smtClean="0"/>
              <a:t>	</a:t>
            </a:r>
            <a:endParaRPr lang="en-GB" sz="2400" b="1" dirty="0" smtClean="0"/>
          </a:p>
          <a:p>
            <a:pPr marL="742950" indent="-742950">
              <a:buFont typeface="+mj-lt"/>
              <a:buAutoNum type="arabicPeriod"/>
            </a:pPr>
            <a:endParaRPr lang="nb-NO" sz="3600" dirty="0"/>
          </a:p>
        </p:txBody>
      </p:sp>
      <p:sp>
        <p:nvSpPr>
          <p:cNvPr id="6" name="TekstSylinder 5"/>
          <p:cNvSpPr txBox="1"/>
          <p:nvPr/>
        </p:nvSpPr>
        <p:spPr>
          <a:xfrm>
            <a:off x="276568" y="1145292"/>
            <a:ext cx="8424936" cy="5447645"/>
          </a:xfrm>
          <a:prstGeom prst="rect">
            <a:avLst/>
          </a:prstGeom>
          <a:solidFill>
            <a:schemeClr val="accent1">
              <a:lumMod val="20000"/>
              <a:lumOff val="80000"/>
            </a:schemeClr>
          </a:solidFill>
          <a:ln>
            <a:solidFill>
              <a:schemeClr val="tx1">
                <a:lumMod val="50000"/>
                <a:lumOff val="50000"/>
              </a:schemeClr>
            </a:solidFill>
          </a:ln>
          <a:scene3d>
            <a:camera prst="orthographicFront"/>
            <a:lightRig rig="threePt" dir="t"/>
          </a:scene3d>
          <a:sp3d>
            <a:bevelT/>
          </a:sp3d>
        </p:spPr>
        <p:txBody>
          <a:bodyPr wrap="square" rtlCol="0">
            <a:spAutoFit/>
          </a:bodyPr>
          <a:lstStyle/>
          <a:p>
            <a:r>
              <a:rPr lang="en-US" sz="2000" dirty="0"/>
              <a:t> </a:t>
            </a:r>
            <a:endParaRPr lang="en-GB" sz="2000" dirty="0"/>
          </a:p>
          <a:p>
            <a:pPr lvl="0"/>
            <a:endParaRPr lang="en-US" sz="2000" dirty="0" smtClean="0"/>
          </a:p>
          <a:p>
            <a:pPr lvl="0" algn="ctr"/>
            <a:endParaRPr lang="en-US" sz="2800" dirty="0" smtClean="0">
              <a:solidFill>
                <a:srgbClr val="002060"/>
              </a:solidFill>
              <a:latin typeface="Trebuchet MS" panose="020B0603020202020204" pitchFamily="34" charset="0"/>
            </a:endParaRPr>
          </a:p>
          <a:p>
            <a:pPr lvl="0" algn="ctr"/>
            <a:r>
              <a:rPr lang="en-US" sz="2800" dirty="0" smtClean="0">
                <a:solidFill>
                  <a:srgbClr val="002060"/>
                </a:solidFill>
                <a:latin typeface="Trebuchet MS" panose="020B0603020202020204" pitchFamily="34" charset="0"/>
              </a:rPr>
              <a:t>TIEMS is  a Consortium Partner in ASSET with the following responsibilities</a:t>
            </a:r>
            <a:endParaRPr lang="en-US" sz="2800" dirty="0">
              <a:solidFill>
                <a:srgbClr val="002060"/>
              </a:solidFill>
              <a:latin typeface="Trebuchet MS" panose="020B0603020202020204" pitchFamily="34" charset="0"/>
            </a:endParaRPr>
          </a:p>
          <a:p>
            <a:pPr lvl="0"/>
            <a:endParaRPr lang="en-US" sz="3200" dirty="0" smtClean="0">
              <a:solidFill>
                <a:srgbClr val="002060"/>
              </a:solidFill>
              <a:latin typeface="Trebuchet MS" panose="020B0603020202020204" pitchFamily="34" charset="0"/>
            </a:endParaRPr>
          </a:p>
          <a:p>
            <a:pPr marL="514350" indent="-514350">
              <a:buFont typeface="Wingdings" panose="05000000000000000000" pitchFamily="2" charset="2"/>
              <a:buChar char="§"/>
            </a:pPr>
            <a:r>
              <a:rPr lang="en-US" sz="3200" dirty="0" smtClean="0">
                <a:solidFill>
                  <a:srgbClr val="002060"/>
                </a:solidFill>
                <a:latin typeface="Trebuchet MS" panose="020B0603020202020204" pitchFamily="34" charset="0"/>
              </a:rPr>
              <a:t>Task </a:t>
            </a:r>
            <a:r>
              <a:rPr lang="en-US" sz="3200" dirty="0">
                <a:solidFill>
                  <a:srgbClr val="002060"/>
                </a:solidFill>
                <a:latin typeface="Trebuchet MS" panose="020B0603020202020204" pitchFamily="34" charset="0"/>
              </a:rPr>
              <a:t>T2.3 </a:t>
            </a:r>
            <a:r>
              <a:rPr lang="en-US" sz="3200" dirty="0" smtClean="0">
                <a:solidFill>
                  <a:srgbClr val="002060"/>
                </a:solidFill>
                <a:latin typeface="Trebuchet MS" panose="020B0603020202020204" pitchFamily="34" charset="0"/>
              </a:rPr>
              <a:t>- Report </a:t>
            </a:r>
            <a:r>
              <a:rPr lang="en-US" sz="3200" dirty="0">
                <a:solidFill>
                  <a:srgbClr val="002060"/>
                </a:solidFill>
                <a:latin typeface="Trebuchet MS" panose="020B0603020202020204" pitchFamily="34" charset="0"/>
              </a:rPr>
              <a:t>on participatory </a:t>
            </a:r>
            <a:r>
              <a:rPr lang="en-US" sz="3200" dirty="0" smtClean="0">
                <a:solidFill>
                  <a:srgbClr val="002060"/>
                </a:solidFill>
                <a:latin typeface="Trebuchet MS" panose="020B0603020202020204" pitchFamily="34" charset="0"/>
              </a:rPr>
              <a:t>governance in epidemics and pandemics</a:t>
            </a:r>
          </a:p>
          <a:p>
            <a:pPr marL="457200" indent="-457200">
              <a:buFont typeface="Wingdings" panose="05000000000000000000" pitchFamily="2" charset="2"/>
              <a:buChar char="§"/>
            </a:pPr>
            <a:r>
              <a:rPr lang="en-US" sz="3200" dirty="0" smtClean="0">
                <a:solidFill>
                  <a:srgbClr val="002060"/>
                </a:solidFill>
                <a:latin typeface="Trebuchet MS" panose="020B0603020202020204" pitchFamily="34" charset="0"/>
              </a:rPr>
              <a:t>2</a:t>
            </a:r>
            <a:r>
              <a:rPr lang="en-US" sz="3200" dirty="0">
                <a:solidFill>
                  <a:srgbClr val="002060"/>
                </a:solidFill>
                <a:latin typeface="Trebuchet MS" panose="020B0603020202020204" pitchFamily="34" charset="0"/>
              </a:rPr>
              <a:t>. </a:t>
            </a:r>
            <a:r>
              <a:rPr lang="en-US" sz="3200" dirty="0" smtClean="0">
                <a:solidFill>
                  <a:srgbClr val="002060"/>
                </a:solidFill>
                <a:latin typeface="Trebuchet MS" panose="020B0603020202020204" pitchFamily="34" charset="0"/>
              </a:rPr>
              <a:t>WP3 - Action </a:t>
            </a:r>
            <a:r>
              <a:rPr lang="en-US" sz="3200" dirty="0">
                <a:solidFill>
                  <a:srgbClr val="002060"/>
                </a:solidFill>
                <a:latin typeface="Trebuchet MS" panose="020B0603020202020204" pitchFamily="34" charset="0"/>
              </a:rPr>
              <a:t>Plan </a:t>
            </a:r>
            <a:r>
              <a:rPr lang="en-US" sz="3200" dirty="0" smtClean="0">
                <a:solidFill>
                  <a:srgbClr val="002060"/>
                </a:solidFill>
                <a:latin typeface="Trebuchet MS" panose="020B0603020202020204" pitchFamily="34" charset="0"/>
              </a:rPr>
              <a:t>Definition </a:t>
            </a:r>
          </a:p>
          <a:p>
            <a:pPr marL="457200" indent="-457200">
              <a:buFont typeface="Wingdings" panose="05000000000000000000" pitchFamily="2" charset="2"/>
              <a:buChar char="§"/>
            </a:pPr>
            <a:r>
              <a:rPr lang="en-US" sz="3200" dirty="0" smtClean="0">
                <a:solidFill>
                  <a:srgbClr val="002060"/>
                </a:solidFill>
                <a:latin typeface="Trebuchet MS" panose="020B0603020202020204" pitchFamily="34" charset="0"/>
              </a:rPr>
              <a:t>3.</a:t>
            </a:r>
            <a:r>
              <a:rPr lang="en-US" sz="3200" dirty="0">
                <a:solidFill>
                  <a:srgbClr val="002060"/>
                </a:solidFill>
                <a:latin typeface="Trebuchet MS" panose="020B0603020202020204" pitchFamily="34" charset="0"/>
              </a:rPr>
              <a:t> Task T3.4 </a:t>
            </a:r>
            <a:r>
              <a:rPr lang="en-US" sz="3200" dirty="0" smtClean="0">
                <a:solidFill>
                  <a:srgbClr val="002060"/>
                </a:solidFill>
                <a:latin typeface="Trebuchet MS" panose="020B0603020202020204" pitchFamily="34" charset="0"/>
              </a:rPr>
              <a:t>- Toolbox </a:t>
            </a:r>
          </a:p>
          <a:p>
            <a:pPr marL="457200" indent="-457200">
              <a:buFont typeface="Wingdings" panose="05000000000000000000" pitchFamily="2" charset="2"/>
              <a:buChar char="§"/>
            </a:pPr>
            <a:r>
              <a:rPr lang="en-US" sz="3200" dirty="0" smtClean="0">
                <a:solidFill>
                  <a:srgbClr val="002060"/>
                </a:solidFill>
                <a:latin typeface="Trebuchet MS" panose="020B0603020202020204" pitchFamily="34" charset="0"/>
              </a:rPr>
              <a:t>4</a:t>
            </a:r>
            <a:r>
              <a:rPr lang="en-US" sz="3200" dirty="0">
                <a:solidFill>
                  <a:srgbClr val="002060"/>
                </a:solidFill>
                <a:latin typeface="Trebuchet MS" panose="020B0603020202020204" pitchFamily="34" charset="0"/>
              </a:rPr>
              <a:t>. </a:t>
            </a:r>
            <a:r>
              <a:rPr lang="en-US" sz="3200" dirty="0" smtClean="0">
                <a:solidFill>
                  <a:srgbClr val="002060"/>
                </a:solidFill>
                <a:latin typeface="Trebuchet MS" panose="020B0603020202020204" pitchFamily="34" charset="0"/>
              </a:rPr>
              <a:t>Task </a:t>
            </a:r>
            <a:r>
              <a:rPr lang="en-US" sz="3200" dirty="0">
                <a:solidFill>
                  <a:srgbClr val="002060"/>
                </a:solidFill>
                <a:latin typeface="Trebuchet MS" panose="020B0603020202020204" pitchFamily="34" charset="0"/>
              </a:rPr>
              <a:t>T6.1 </a:t>
            </a:r>
            <a:r>
              <a:rPr lang="en-US" sz="3200" dirty="0" smtClean="0">
                <a:solidFill>
                  <a:srgbClr val="002060"/>
                </a:solidFill>
                <a:latin typeface="Trebuchet MS" panose="020B0603020202020204" pitchFamily="34" charset="0"/>
              </a:rPr>
              <a:t>- High </a:t>
            </a:r>
            <a:r>
              <a:rPr lang="en-US" sz="3200" dirty="0">
                <a:solidFill>
                  <a:srgbClr val="002060"/>
                </a:solidFill>
                <a:latin typeface="Trebuchet MS" panose="020B0603020202020204" pitchFamily="34" charset="0"/>
              </a:rPr>
              <a:t>Level Policy </a:t>
            </a:r>
            <a:r>
              <a:rPr lang="en-US" sz="3200" dirty="0" smtClean="0">
                <a:solidFill>
                  <a:srgbClr val="002060"/>
                </a:solidFill>
                <a:latin typeface="Trebuchet MS" panose="020B0603020202020204" pitchFamily="34" charset="0"/>
              </a:rPr>
              <a:t>Forum</a:t>
            </a:r>
          </a:p>
          <a:p>
            <a:endParaRPr lang="en-US" sz="3200" dirty="0">
              <a:solidFill>
                <a:srgbClr val="002060"/>
              </a:solidFill>
              <a:latin typeface="Trebuchet MS" panose="020B0603020202020204" pitchFamily="34" charset="0"/>
            </a:endParaRPr>
          </a:p>
        </p:txBody>
      </p:sp>
      <p:sp>
        <p:nvSpPr>
          <p:cNvPr id="10"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25</a:t>
            </a:fld>
            <a:endParaRPr lang="nb-NO" sz="2400" dirty="0">
              <a:solidFill>
                <a:schemeClr val="tx1"/>
              </a:solidFill>
            </a:endParaRPr>
          </a:p>
        </p:txBody>
      </p:sp>
      <p:sp>
        <p:nvSpPr>
          <p:cNvPr id="8" name="Rektangel 7"/>
          <p:cNvSpPr/>
          <p:nvPr/>
        </p:nvSpPr>
        <p:spPr>
          <a:xfrm>
            <a:off x="1291845" y="260648"/>
            <a:ext cx="5750293" cy="584775"/>
          </a:xfrm>
          <a:prstGeom prst="rect">
            <a:avLst/>
          </a:prstGeom>
        </p:spPr>
        <p:txBody>
          <a:bodyPr wrap="none">
            <a:spAutoFit/>
          </a:bodyPr>
          <a:lstStyle/>
          <a:p>
            <a:pPr marL="514350" indent="-514350" algn="ctr"/>
            <a:r>
              <a:rPr lang="en-GB" sz="3200" b="1" dirty="0" smtClean="0">
                <a:latin typeface="Comic Sans MS" pitchFamily="66" charset="0"/>
              </a:rPr>
              <a:t>TIEMS Activities in ASSET</a:t>
            </a:r>
          </a:p>
        </p:txBody>
      </p:sp>
      <p:pic>
        <p:nvPicPr>
          <p:cNvPr id="11"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pic>
        <p:nvPicPr>
          <p:cNvPr id="1026" name="Picture 2"/>
          <p:cNvPicPr>
            <a:picLocks noChangeAspect="1" noChangeArrowheads="1"/>
          </p:cNvPicPr>
          <p:nvPr/>
        </p:nvPicPr>
        <p:blipFill>
          <a:blip r:embed="rId4" cstate="print"/>
          <a:srcRect/>
          <a:stretch>
            <a:fillRect/>
          </a:stretch>
        </p:blipFill>
        <p:spPr bwMode="auto">
          <a:xfrm>
            <a:off x="395536" y="188640"/>
            <a:ext cx="824880" cy="670215"/>
          </a:xfrm>
          <a:prstGeom prst="rect">
            <a:avLst/>
          </a:prstGeom>
          <a:noFill/>
          <a:ln w="9525">
            <a:noFill/>
            <a:miter lim="800000"/>
            <a:headEnd/>
            <a:tailEnd/>
          </a:ln>
        </p:spPr>
      </p:pic>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491880" y="1196752"/>
            <a:ext cx="1756826" cy="959373"/>
          </a:xfrm>
          <a:prstGeom prst="rect">
            <a:avLst/>
          </a:prstGeom>
          <a:noFill/>
          <a:ln w="9525">
            <a:noFill/>
            <a:miter lim="800000"/>
            <a:headEnd/>
            <a:tailEnd/>
          </a:ln>
        </p:spPr>
      </p:pic>
    </p:spTree>
    <p:extLst>
      <p:ext uri="{BB962C8B-B14F-4D97-AF65-F5344CB8AC3E}">
        <p14:creationId xmlns:p14="http://schemas.microsoft.com/office/powerpoint/2010/main" val="41081644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p:cNvSpPr/>
          <p:nvPr/>
        </p:nvSpPr>
        <p:spPr>
          <a:xfrm>
            <a:off x="467544" y="2636912"/>
            <a:ext cx="8208912" cy="1200329"/>
          </a:xfrm>
          <a:prstGeom prst="rect">
            <a:avLst/>
          </a:prstGeom>
        </p:spPr>
        <p:txBody>
          <a:bodyPr wrap="square">
            <a:spAutoFit/>
          </a:bodyPr>
          <a:lstStyle/>
          <a:p>
            <a:r>
              <a:rPr lang="en-GB" sz="3600" b="1" dirty="0" smtClean="0"/>
              <a:t>	</a:t>
            </a:r>
            <a:endParaRPr lang="en-GB" sz="2400" b="1" dirty="0" smtClean="0"/>
          </a:p>
          <a:p>
            <a:pPr marL="742950" indent="-742950">
              <a:buFont typeface="+mj-lt"/>
              <a:buAutoNum type="arabicPeriod"/>
            </a:pPr>
            <a:endParaRPr lang="nb-NO" sz="3600" dirty="0"/>
          </a:p>
        </p:txBody>
      </p:sp>
      <p:sp>
        <p:nvSpPr>
          <p:cNvPr id="6" name="TekstSylinder 5"/>
          <p:cNvSpPr txBox="1"/>
          <p:nvPr/>
        </p:nvSpPr>
        <p:spPr>
          <a:xfrm>
            <a:off x="467544" y="1077002"/>
            <a:ext cx="8424936" cy="5324535"/>
          </a:xfrm>
          <a:prstGeom prst="rect">
            <a:avLst/>
          </a:prstGeom>
          <a:solidFill>
            <a:schemeClr val="accent1">
              <a:lumMod val="20000"/>
              <a:lumOff val="80000"/>
            </a:schemeClr>
          </a:solidFill>
          <a:ln>
            <a:solidFill>
              <a:schemeClr val="tx1">
                <a:lumMod val="50000"/>
                <a:lumOff val="50000"/>
              </a:schemeClr>
            </a:solidFill>
          </a:ln>
          <a:scene3d>
            <a:camera prst="orthographicFront"/>
            <a:lightRig rig="threePt" dir="t"/>
          </a:scene3d>
          <a:sp3d>
            <a:bevelT/>
          </a:sp3d>
        </p:spPr>
        <p:txBody>
          <a:bodyPr wrap="square" rtlCol="0">
            <a:spAutoFit/>
          </a:bodyPr>
          <a:lstStyle/>
          <a:p>
            <a:pPr algn="ctr"/>
            <a:r>
              <a:rPr lang="en-US" sz="2800" dirty="0" smtClean="0">
                <a:solidFill>
                  <a:srgbClr val="002060"/>
                </a:solidFill>
                <a:latin typeface="Trebuchet MS" panose="020B0603020202020204" pitchFamily="34" charset="0"/>
              </a:rPr>
              <a:t> </a:t>
            </a:r>
          </a:p>
          <a:p>
            <a:pPr algn="ctr"/>
            <a:r>
              <a:rPr lang="en-US" sz="3600" dirty="0" smtClean="0">
                <a:solidFill>
                  <a:srgbClr val="002060"/>
                </a:solidFill>
                <a:latin typeface="Trebuchet MS" panose="020B0603020202020204" pitchFamily="34" charset="0"/>
              </a:rPr>
              <a:t>Each Task Force Group would comprise qualified TIEMS scientists in different fields. These task groups could cooperate with UNOCHA, and/or with local emergency management government agencies and directly join to the operation during the emergency issues occurred</a:t>
            </a:r>
          </a:p>
          <a:p>
            <a:pPr algn="ctr"/>
            <a:r>
              <a:rPr lang="en-US" sz="2400" dirty="0" smtClean="0">
                <a:latin typeface="Comic Sans MS" pitchFamily="66" charset="0"/>
              </a:rPr>
              <a:t> </a:t>
            </a:r>
          </a:p>
        </p:txBody>
      </p:sp>
      <p:sp>
        <p:nvSpPr>
          <p:cNvPr id="10"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26</a:t>
            </a:fld>
            <a:endParaRPr lang="nb-NO" sz="2400" dirty="0">
              <a:solidFill>
                <a:schemeClr val="tx1"/>
              </a:solidFill>
            </a:endParaRPr>
          </a:p>
        </p:txBody>
      </p:sp>
      <p:sp>
        <p:nvSpPr>
          <p:cNvPr id="8" name="Rektangel 7"/>
          <p:cNvSpPr/>
          <p:nvPr/>
        </p:nvSpPr>
        <p:spPr>
          <a:xfrm>
            <a:off x="1326310" y="260648"/>
            <a:ext cx="5681363" cy="584775"/>
          </a:xfrm>
          <a:prstGeom prst="rect">
            <a:avLst/>
          </a:prstGeom>
        </p:spPr>
        <p:txBody>
          <a:bodyPr wrap="none">
            <a:spAutoFit/>
          </a:bodyPr>
          <a:lstStyle/>
          <a:p>
            <a:pPr marL="514350" indent="-514350" algn="ctr"/>
            <a:r>
              <a:rPr lang="en-GB" sz="3200" b="1" dirty="0" smtClean="0">
                <a:latin typeface="Comic Sans MS" pitchFamily="66" charset="0"/>
              </a:rPr>
              <a:t>TIEMS TASK Force Groups</a:t>
            </a:r>
          </a:p>
        </p:txBody>
      </p:sp>
      <p:pic>
        <p:nvPicPr>
          <p:cNvPr id="11"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spTree>
    <p:extLst>
      <p:ext uri="{BB962C8B-B14F-4D97-AF65-F5344CB8AC3E}">
        <p14:creationId xmlns:p14="http://schemas.microsoft.com/office/powerpoint/2010/main" val="31971677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p:cNvSpPr/>
          <p:nvPr/>
        </p:nvSpPr>
        <p:spPr>
          <a:xfrm>
            <a:off x="467544" y="2636912"/>
            <a:ext cx="8208912" cy="1200329"/>
          </a:xfrm>
          <a:prstGeom prst="rect">
            <a:avLst/>
          </a:prstGeom>
        </p:spPr>
        <p:txBody>
          <a:bodyPr wrap="square">
            <a:spAutoFit/>
          </a:bodyPr>
          <a:lstStyle/>
          <a:p>
            <a:r>
              <a:rPr lang="en-GB" sz="3600" b="1" dirty="0" smtClean="0"/>
              <a:t>	</a:t>
            </a:r>
            <a:endParaRPr lang="en-GB" sz="2400" b="1" dirty="0" smtClean="0"/>
          </a:p>
          <a:p>
            <a:pPr marL="742950" indent="-742950">
              <a:buFont typeface="+mj-lt"/>
              <a:buAutoNum type="arabicPeriod"/>
            </a:pPr>
            <a:endParaRPr lang="nb-NO" sz="3600" dirty="0"/>
          </a:p>
        </p:txBody>
      </p:sp>
      <p:sp>
        <p:nvSpPr>
          <p:cNvPr id="6" name="TekstSylinder 5"/>
          <p:cNvSpPr txBox="1"/>
          <p:nvPr/>
        </p:nvSpPr>
        <p:spPr>
          <a:xfrm>
            <a:off x="457864" y="968936"/>
            <a:ext cx="8424936" cy="5570756"/>
          </a:xfrm>
          <a:prstGeom prst="rect">
            <a:avLst/>
          </a:prstGeom>
          <a:solidFill>
            <a:schemeClr val="accent1">
              <a:lumMod val="20000"/>
              <a:lumOff val="80000"/>
            </a:schemeClr>
          </a:solidFill>
          <a:ln>
            <a:solidFill>
              <a:schemeClr val="tx1">
                <a:lumMod val="50000"/>
                <a:lumOff val="50000"/>
              </a:schemeClr>
            </a:solidFill>
          </a:ln>
          <a:scene3d>
            <a:camera prst="orthographicFront"/>
            <a:lightRig rig="threePt" dir="t"/>
          </a:scene3d>
          <a:sp3d>
            <a:bevelT/>
          </a:sp3d>
        </p:spPr>
        <p:txBody>
          <a:bodyPr wrap="square" rtlCol="0">
            <a:spAutoFit/>
          </a:bodyPr>
          <a:lstStyle/>
          <a:p>
            <a:pPr marL="457200" lvl="0" indent="-457200">
              <a:buFont typeface="+mj-lt"/>
              <a:buAutoNum type="arabicPeriod"/>
            </a:pPr>
            <a:endParaRPr lang="en-US" sz="2200" dirty="0" smtClean="0">
              <a:solidFill>
                <a:srgbClr val="002060"/>
              </a:solidFill>
              <a:latin typeface="Trebuchet MS" panose="020B0603020202020204" pitchFamily="34" charset="0"/>
            </a:endParaRPr>
          </a:p>
          <a:p>
            <a:pPr marL="457200" lvl="0" indent="-457200">
              <a:buFont typeface="+mj-lt"/>
              <a:buAutoNum type="arabicPeriod"/>
            </a:pPr>
            <a:r>
              <a:rPr lang="en-US" sz="2200" dirty="0" smtClean="0">
                <a:solidFill>
                  <a:srgbClr val="002060"/>
                </a:solidFill>
                <a:latin typeface="Trebuchet MS" panose="020B0603020202020204" pitchFamily="34" charset="0"/>
              </a:rPr>
              <a:t>Disaster </a:t>
            </a:r>
            <a:r>
              <a:rPr lang="en-US" sz="2200" dirty="0">
                <a:solidFill>
                  <a:srgbClr val="002060"/>
                </a:solidFill>
                <a:latin typeface="Trebuchet MS" panose="020B0603020202020204" pitchFamily="34" charset="0"/>
              </a:rPr>
              <a:t>Integrated Risk Assessment Task Force </a:t>
            </a:r>
            <a:endParaRPr lang="en-GB" sz="2200" dirty="0">
              <a:solidFill>
                <a:srgbClr val="002060"/>
              </a:solidFill>
              <a:latin typeface="Trebuchet MS" panose="020B0603020202020204" pitchFamily="34" charset="0"/>
            </a:endParaRPr>
          </a:p>
          <a:p>
            <a:pPr marL="457200" lvl="0" indent="-457200">
              <a:buFont typeface="+mj-lt"/>
              <a:buAutoNum type="arabicPeriod"/>
            </a:pPr>
            <a:r>
              <a:rPr lang="en-US" sz="2200" dirty="0">
                <a:solidFill>
                  <a:srgbClr val="002060"/>
                </a:solidFill>
                <a:latin typeface="Trebuchet MS" panose="020B0603020202020204" pitchFamily="34" charset="0"/>
              </a:rPr>
              <a:t>Disaster Scenario Simulation and Preparedness Task Force</a:t>
            </a:r>
            <a:endParaRPr lang="en-GB" sz="2200" dirty="0">
              <a:solidFill>
                <a:srgbClr val="002060"/>
              </a:solidFill>
              <a:latin typeface="Trebuchet MS" panose="020B0603020202020204" pitchFamily="34" charset="0"/>
            </a:endParaRPr>
          </a:p>
          <a:p>
            <a:pPr marL="457200" lvl="0" indent="-457200">
              <a:buFont typeface="+mj-lt"/>
              <a:buAutoNum type="arabicPeriod"/>
            </a:pPr>
            <a:r>
              <a:rPr lang="en-US" sz="2200" dirty="0">
                <a:solidFill>
                  <a:srgbClr val="002060"/>
                </a:solidFill>
                <a:latin typeface="Trebuchet MS" panose="020B0603020202020204" pitchFamily="34" charset="0"/>
              </a:rPr>
              <a:t>Emergency Response and On-site Life Rescue Task Force</a:t>
            </a:r>
            <a:endParaRPr lang="en-GB" sz="2200" dirty="0">
              <a:solidFill>
                <a:srgbClr val="002060"/>
              </a:solidFill>
              <a:latin typeface="Trebuchet MS" panose="020B0603020202020204" pitchFamily="34" charset="0"/>
            </a:endParaRPr>
          </a:p>
          <a:p>
            <a:pPr marL="457200" lvl="0" indent="-457200">
              <a:buFont typeface="+mj-lt"/>
              <a:buAutoNum type="arabicPeriod"/>
            </a:pPr>
            <a:r>
              <a:rPr lang="en-US" sz="2200" b="1" i="1" dirty="0">
                <a:solidFill>
                  <a:srgbClr val="002060"/>
                </a:solidFill>
                <a:latin typeface="Trebuchet MS" panose="020B0603020202020204" pitchFamily="34" charset="0"/>
              </a:rPr>
              <a:t>Early Warning and Decision-making Sub-Task Force</a:t>
            </a:r>
            <a:endParaRPr lang="en-GB" sz="2200" b="1" i="1" dirty="0">
              <a:solidFill>
                <a:srgbClr val="002060"/>
              </a:solidFill>
              <a:latin typeface="Trebuchet MS" panose="020B0603020202020204" pitchFamily="34" charset="0"/>
            </a:endParaRPr>
          </a:p>
          <a:p>
            <a:pPr marL="457200" lvl="0" indent="-457200">
              <a:buFont typeface="+mj-lt"/>
              <a:buAutoNum type="arabicPeriod"/>
            </a:pPr>
            <a:r>
              <a:rPr lang="en-US" sz="2200" dirty="0">
                <a:solidFill>
                  <a:srgbClr val="002060"/>
                </a:solidFill>
                <a:latin typeface="Trebuchet MS" panose="020B0603020202020204" pitchFamily="34" charset="0"/>
              </a:rPr>
              <a:t>On-site Communication, Commanding and Coordination Sub-Task Force </a:t>
            </a:r>
            <a:endParaRPr lang="en-GB" sz="2200" dirty="0">
              <a:solidFill>
                <a:srgbClr val="002060"/>
              </a:solidFill>
              <a:latin typeface="Trebuchet MS" panose="020B0603020202020204" pitchFamily="34" charset="0"/>
            </a:endParaRPr>
          </a:p>
          <a:p>
            <a:pPr marL="457200" lvl="0" indent="-457200">
              <a:buFont typeface="+mj-lt"/>
              <a:buAutoNum type="arabicPeriod"/>
            </a:pPr>
            <a:r>
              <a:rPr lang="en-US" sz="2200" b="1" i="1" dirty="0">
                <a:solidFill>
                  <a:srgbClr val="002060"/>
                </a:solidFill>
                <a:latin typeface="Trebuchet MS" panose="020B0603020202020204" pitchFamily="34" charset="0"/>
              </a:rPr>
              <a:t>Emergency Medical Care </a:t>
            </a:r>
            <a:r>
              <a:rPr lang="en-US" sz="2200" b="1" i="1" dirty="0" smtClean="0">
                <a:solidFill>
                  <a:srgbClr val="002060"/>
                </a:solidFill>
                <a:latin typeface="Trebuchet MS" panose="020B0603020202020204" pitchFamily="34" charset="0"/>
              </a:rPr>
              <a:t>and </a:t>
            </a:r>
            <a:r>
              <a:rPr lang="en-US" sz="2200" b="1" i="1" dirty="0">
                <a:solidFill>
                  <a:srgbClr val="002060"/>
                </a:solidFill>
                <a:latin typeface="Trebuchet MS" panose="020B0603020202020204" pitchFamily="34" charset="0"/>
              </a:rPr>
              <a:t>Public Health Task Force</a:t>
            </a:r>
            <a:endParaRPr lang="en-GB" sz="2200" b="1" i="1" dirty="0">
              <a:solidFill>
                <a:srgbClr val="002060"/>
              </a:solidFill>
              <a:latin typeface="Trebuchet MS" panose="020B0603020202020204" pitchFamily="34" charset="0"/>
            </a:endParaRPr>
          </a:p>
          <a:p>
            <a:pPr marL="457200" lvl="0" indent="-457200">
              <a:buFont typeface="+mj-lt"/>
              <a:buAutoNum type="arabicPeriod"/>
            </a:pPr>
            <a:r>
              <a:rPr lang="en-US" sz="2200" dirty="0">
                <a:solidFill>
                  <a:srgbClr val="002060"/>
                </a:solidFill>
                <a:latin typeface="Trebuchet MS" panose="020B0603020202020204" pitchFamily="34" charset="0"/>
              </a:rPr>
              <a:t>Emergency Engineer Rescue and Equipment Task Force</a:t>
            </a:r>
            <a:endParaRPr lang="en-GB" sz="2200" dirty="0">
              <a:solidFill>
                <a:srgbClr val="002060"/>
              </a:solidFill>
              <a:latin typeface="Trebuchet MS" panose="020B0603020202020204" pitchFamily="34" charset="0"/>
            </a:endParaRPr>
          </a:p>
          <a:p>
            <a:pPr marL="457200" lvl="0" indent="-457200">
              <a:buFont typeface="+mj-lt"/>
              <a:buAutoNum type="arabicPeriod"/>
            </a:pPr>
            <a:r>
              <a:rPr lang="en-US" sz="2200" dirty="0">
                <a:solidFill>
                  <a:srgbClr val="002060"/>
                </a:solidFill>
                <a:latin typeface="Trebuchet MS" panose="020B0603020202020204" pitchFamily="34" charset="0"/>
              </a:rPr>
              <a:t>Allocation of Homeless People and Disaster Recovery Task Force</a:t>
            </a:r>
            <a:endParaRPr lang="en-GB" sz="2200" dirty="0">
              <a:solidFill>
                <a:srgbClr val="002060"/>
              </a:solidFill>
              <a:latin typeface="Trebuchet MS" panose="020B0603020202020204" pitchFamily="34" charset="0"/>
            </a:endParaRPr>
          </a:p>
          <a:p>
            <a:pPr marL="457200" lvl="0" indent="-457200">
              <a:buFont typeface="+mj-lt"/>
              <a:buAutoNum type="arabicPeriod"/>
            </a:pPr>
            <a:r>
              <a:rPr lang="en-US" sz="2200" dirty="0">
                <a:solidFill>
                  <a:srgbClr val="002060"/>
                </a:solidFill>
                <a:latin typeface="Trebuchet MS" panose="020B0603020202020204" pitchFamily="34" charset="0"/>
              </a:rPr>
              <a:t>Emergency management and SAR Theory Task Force</a:t>
            </a:r>
            <a:endParaRPr lang="en-GB" sz="2200" dirty="0">
              <a:solidFill>
                <a:srgbClr val="002060"/>
              </a:solidFill>
              <a:latin typeface="Trebuchet MS" panose="020B0603020202020204" pitchFamily="34" charset="0"/>
            </a:endParaRPr>
          </a:p>
          <a:p>
            <a:pPr marL="457200" lvl="0" indent="-457200">
              <a:buFont typeface="+mj-lt"/>
              <a:buAutoNum type="arabicPeriod"/>
            </a:pPr>
            <a:r>
              <a:rPr lang="en-US" sz="2200" dirty="0">
                <a:solidFill>
                  <a:srgbClr val="002060"/>
                </a:solidFill>
                <a:latin typeface="Trebuchet MS" panose="020B0603020202020204" pitchFamily="34" charset="0"/>
              </a:rPr>
              <a:t>High-Technology (Robots) and Applications Task Force</a:t>
            </a:r>
            <a:endParaRPr lang="en-GB" sz="2200" dirty="0">
              <a:solidFill>
                <a:srgbClr val="002060"/>
              </a:solidFill>
              <a:latin typeface="Trebuchet MS" panose="020B0603020202020204" pitchFamily="34" charset="0"/>
            </a:endParaRPr>
          </a:p>
          <a:p>
            <a:pPr marL="457200" lvl="0" indent="-457200">
              <a:buFont typeface="+mj-lt"/>
              <a:buAutoNum type="arabicPeriod"/>
            </a:pPr>
            <a:r>
              <a:rPr lang="en-US" sz="2200" dirty="0">
                <a:solidFill>
                  <a:srgbClr val="002060"/>
                </a:solidFill>
                <a:latin typeface="Trebuchet MS" panose="020B0603020202020204" pitchFamily="34" charset="0"/>
              </a:rPr>
              <a:t>Disaster Cases Analysis and Database Construction Task Force</a:t>
            </a:r>
            <a:endParaRPr lang="en-GB" sz="2200" dirty="0">
              <a:solidFill>
                <a:srgbClr val="002060"/>
              </a:solidFill>
              <a:latin typeface="Trebuchet MS" panose="020B0603020202020204" pitchFamily="34" charset="0"/>
            </a:endParaRPr>
          </a:p>
          <a:p>
            <a:pPr marL="457200" lvl="0" indent="-457200">
              <a:buFont typeface="+mj-lt"/>
              <a:buAutoNum type="arabicPeriod"/>
            </a:pPr>
            <a:r>
              <a:rPr lang="en-US" sz="2200" b="1" i="1" dirty="0">
                <a:solidFill>
                  <a:srgbClr val="002060"/>
                </a:solidFill>
                <a:latin typeface="Trebuchet MS" panose="020B0603020202020204" pitchFamily="34" charset="0"/>
              </a:rPr>
              <a:t>Training, Exercise and Certification Task </a:t>
            </a:r>
            <a:r>
              <a:rPr lang="en-US" sz="2200" b="1" i="1" dirty="0" smtClean="0">
                <a:solidFill>
                  <a:srgbClr val="002060"/>
                </a:solidFill>
                <a:latin typeface="Trebuchet MS" panose="020B0603020202020204" pitchFamily="34" charset="0"/>
              </a:rPr>
              <a:t>Forc</a:t>
            </a:r>
            <a:r>
              <a:rPr lang="en-US" sz="2400" b="1" i="1" dirty="0" smtClean="0">
                <a:solidFill>
                  <a:srgbClr val="002060"/>
                </a:solidFill>
                <a:latin typeface="Trebuchet MS" panose="020B0603020202020204" pitchFamily="34" charset="0"/>
              </a:rPr>
              <a:t>e</a:t>
            </a:r>
          </a:p>
          <a:p>
            <a:pPr lvl="0"/>
            <a:endParaRPr lang="en-GB" sz="2400" dirty="0">
              <a:solidFill>
                <a:srgbClr val="002060"/>
              </a:solidFill>
              <a:latin typeface="Trebuchet MS" panose="020B0603020202020204" pitchFamily="34" charset="0"/>
            </a:endParaRPr>
          </a:p>
        </p:txBody>
      </p:sp>
      <p:sp>
        <p:nvSpPr>
          <p:cNvPr id="10"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27</a:t>
            </a:fld>
            <a:endParaRPr lang="nb-NO" sz="2400" dirty="0">
              <a:solidFill>
                <a:schemeClr val="tx1"/>
              </a:solidFill>
            </a:endParaRPr>
          </a:p>
        </p:txBody>
      </p:sp>
      <p:sp>
        <p:nvSpPr>
          <p:cNvPr id="8" name="Rektangel 7"/>
          <p:cNvSpPr/>
          <p:nvPr/>
        </p:nvSpPr>
        <p:spPr>
          <a:xfrm>
            <a:off x="851020" y="260648"/>
            <a:ext cx="6631945" cy="584775"/>
          </a:xfrm>
          <a:prstGeom prst="rect">
            <a:avLst/>
          </a:prstGeom>
        </p:spPr>
        <p:txBody>
          <a:bodyPr wrap="none">
            <a:spAutoFit/>
          </a:bodyPr>
          <a:lstStyle/>
          <a:p>
            <a:pPr marL="514350" indent="-514350" algn="ctr"/>
            <a:r>
              <a:rPr lang="en-GB" sz="3200" b="1" dirty="0" smtClean="0">
                <a:latin typeface="Comic Sans MS" pitchFamily="66" charset="0"/>
              </a:rPr>
              <a:t>TIEMS TASK Force Groups Plan</a:t>
            </a:r>
          </a:p>
        </p:txBody>
      </p:sp>
      <p:pic>
        <p:nvPicPr>
          <p:cNvPr id="11"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spTree>
    <p:extLst>
      <p:ext uri="{BB962C8B-B14F-4D97-AF65-F5344CB8AC3E}">
        <p14:creationId xmlns:p14="http://schemas.microsoft.com/office/powerpoint/2010/main" val="13788891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p:cNvSpPr/>
          <p:nvPr/>
        </p:nvSpPr>
        <p:spPr>
          <a:xfrm>
            <a:off x="467544" y="2636912"/>
            <a:ext cx="8208912" cy="1200329"/>
          </a:xfrm>
          <a:prstGeom prst="rect">
            <a:avLst/>
          </a:prstGeom>
        </p:spPr>
        <p:txBody>
          <a:bodyPr wrap="square">
            <a:spAutoFit/>
          </a:bodyPr>
          <a:lstStyle/>
          <a:p>
            <a:r>
              <a:rPr lang="en-GB" sz="3600" b="1" dirty="0" smtClean="0"/>
              <a:t>	</a:t>
            </a:r>
            <a:endParaRPr lang="en-GB" sz="2400" b="1" dirty="0" smtClean="0"/>
          </a:p>
          <a:p>
            <a:pPr marL="742950" indent="-742950">
              <a:buFont typeface="+mj-lt"/>
              <a:buAutoNum type="arabicPeriod"/>
            </a:pPr>
            <a:endParaRPr lang="nb-NO" sz="3600" dirty="0"/>
          </a:p>
        </p:txBody>
      </p:sp>
      <p:sp>
        <p:nvSpPr>
          <p:cNvPr id="6" name="TekstSylinder 5"/>
          <p:cNvSpPr txBox="1"/>
          <p:nvPr/>
        </p:nvSpPr>
        <p:spPr>
          <a:xfrm>
            <a:off x="84036" y="1195508"/>
            <a:ext cx="8784976" cy="5632311"/>
          </a:xfrm>
          <a:prstGeom prst="rect">
            <a:avLst/>
          </a:prstGeom>
          <a:solidFill>
            <a:schemeClr val="accent1">
              <a:lumMod val="20000"/>
              <a:lumOff val="80000"/>
            </a:schemeClr>
          </a:solidFill>
          <a:ln>
            <a:solidFill>
              <a:schemeClr val="tx1">
                <a:lumMod val="50000"/>
                <a:lumOff val="50000"/>
              </a:schemeClr>
            </a:solidFill>
          </a:ln>
          <a:scene3d>
            <a:camera prst="orthographicFront"/>
            <a:lightRig rig="threePt" dir="t"/>
          </a:scene3d>
          <a:sp3d>
            <a:bevelT/>
          </a:sp3d>
        </p:spPr>
        <p:txBody>
          <a:bodyPr wrap="square" rtlCol="0">
            <a:spAutoFit/>
          </a:bodyPr>
          <a:lstStyle/>
          <a:p>
            <a:pPr algn="ctr"/>
            <a:r>
              <a:rPr lang="en-US" sz="2000" b="1" dirty="0" smtClean="0"/>
              <a:t/>
            </a:r>
            <a:br>
              <a:rPr lang="en-US" sz="2000" b="1" dirty="0" smtClean="0"/>
            </a:br>
            <a:endParaRPr lang="en-US" sz="2000" dirty="0" smtClean="0"/>
          </a:p>
          <a:p>
            <a:pPr algn="ctr"/>
            <a:endParaRPr lang="en-US" sz="2000" dirty="0" smtClean="0">
              <a:solidFill>
                <a:srgbClr val="002060"/>
              </a:solidFill>
              <a:latin typeface="Comic Sans MS" pitchFamily="66" charset="0"/>
            </a:endParaRPr>
          </a:p>
          <a:p>
            <a:pPr algn="ctr"/>
            <a:endParaRPr lang="en-US" sz="2000" dirty="0" smtClean="0">
              <a:solidFill>
                <a:srgbClr val="002060"/>
              </a:solidFill>
              <a:latin typeface="Comic Sans MS" pitchFamily="66" charset="0"/>
            </a:endParaRPr>
          </a:p>
          <a:p>
            <a:pPr algn="ctr"/>
            <a:endParaRPr lang="en-US" sz="2000" dirty="0" smtClean="0">
              <a:solidFill>
                <a:srgbClr val="002060"/>
              </a:solidFill>
              <a:latin typeface="Comic Sans MS" pitchFamily="66" charset="0"/>
            </a:endParaRPr>
          </a:p>
          <a:p>
            <a:pPr algn="ctr"/>
            <a:endParaRPr lang="en-US" sz="2000" dirty="0" smtClean="0">
              <a:solidFill>
                <a:srgbClr val="002060"/>
              </a:solidFill>
              <a:latin typeface="Comic Sans MS" pitchFamily="66" charset="0"/>
            </a:endParaRPr>
          </a:p>
          <a:p>
            <a:pPr algn="ctr"/>
            <a:r>
              <a:rPr lang="en-US" sz="2400" dirty="0" smtClean="0">
                <a:solidFill>
                  <a:srgbClr val="002060"/>
                </a:solidFill>
                <a:latin typeface="Trebuchet MS" panose="020B0603020202020204" pitchFamily="34" charset="0"/>
              </a:rPr>
              <a:t>TIEMS Emergency Medical Committee (TEMC), was established in Guangzhou, China in November 2013, and arranged its first conference in April 2014 in Chengdu, and its second conference in Guangzhou in March 2015. The success of these conferences opened new windows and pathways for The International Emergency Management Society, and also provided fresh thoughts and ideas for promoting the improvement of international rescue and health management in China and worldwide</a:t>
            </a:r>
          </a:p>
          <a:p>
            <a:pPr algn="ctr"/>
            <a:endParaRPr lang="en-US" sz="2400" dirty="0">
              <a:solidFill>
                <a:srgbClr val="002060"/>
              </a:solidFill>
              <a:latin typeface="Trebuchet MS" panose="020B0603020202020204" pitchFamily="34" charset="0"/>
            </a:endParaRPr>
          </a:p>
        </p:txBody>
      </p:sp>
      <p:sp>
        <p:nvSpPr>
          <p:cNvPr id="10"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28</a:t>
            </a:fld>
            <a:endParaRPr lang="nb-NO" sz="2400" dirty="0">
              <a:solidFill>
                <a:schemeClr val="tx1"/>
              </a:solidFill>
            </a:endParaRPr>
          </a:p>
        </p:txBody>
      </p:sp>
      <p:sp>
        <p:nvSpPr>
          <p:cNvPr id="8" name="Rektangel 7"/>
          <p:cNvSpPr/>
          <p:nvPr/>
        </p:nvSpPr>
        <p:spPr>
          <a:xfrm>
            <a:off x="665071" y="260648"/>
            <a:ext cx="7003840" cy="954107"/>
          </a:xfrm>
          <a:prstGeom prst="rect">
            <a:avLst/>
          </a:prstGeom>
        </p:spPr>
        <p:txBody>
          <a:bodyPr wrap="none">
            <a:spAutoFit/>
          </a:bodyPr>
          <a:lstStyle/>
          <a:p>
            <a:pPr marL="514350" indent="-514350" algn="ctr"/>
            <a:r>
              <a:rPr lang="en-US" sz="2800" b="1" dirty="0" smtClean="0">
                <a:latin typeface="Comic Sans MS" pitchFamily="66" charset="0"/>
              </a:rPr>
              <a:t>TIEMS Emergency Medical Committee </a:t>
            </a:r>
          </a:p>
          <a:p>
            <a:pPr marL="514350" indent="-514350" algn="ctr"/>
            <a:r>
              <a:rPr lang="en-US" sz="2800" b="1" dirty="0" smtClean="0">
                <a:latin typeface="Comic Sans MS" pitchFamily="66" charset="0"/>
              </a:rPr>
              <a:t>TEMC</a:t>
            </a:r>
            <a:endParaRPr lang="en-GB" sz="2800" b="1" dirty="0" smtClean="0">
              <a:latin typeface="Comic Sans MS" pitchFamily="66" charset="0"/>
            </a:endParaRPr>
          </a:p>
        </p:txBody>
      </p:sp>
      <p:pic>
        <p:nvPicPr>
          <p:cNvPr id="11"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pic>
        <p:nvPicPr>
          <p:cNvPr id="2050" name="Picture 2" descr="TEMC Logo1"/>
          <p:cNvPicPr>
            <a:picLocks noChangeAspect="1" noChangeArrowheads="1"/>
          </p:cNvPicPr>
          <p:nvPr/>
        </p:nvPicPr>
        <p:blipFill>
          <a:blip r:embed="rId4" cstate="print"/>
          <a:srcRect/>
          <a:stretch>
            <a:fillRect/>
          </a:stretch>
        </p:blipFill>
        <p:spPr bwMode="auto">
          <a:xfrm>
            <a:off x="3721727" y="1341390"/>
            <a:ext cx="1700545" cy="1656184"/>
          </a:xfrm>
          <a:prstGeom prst="rect">
            <a:avLst/>
          </a:prstGeom>
          <a:noFill/>
        </p:spPr>
      </p:pic>
    </p:spTree>
    <p:extLst>
      <p:ext uri="{BB962C8B-B14F-4D97-AF65-F5344CB8AC3E}">
        <p14:creationId xmlns:p14="http://schemas.microsoft.com/office/powerpoint/2010/main" val="12546776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p:cNvSpPr/>
          <p:nvPr/>
        </p:nvSpPr>
        <p:spPr>
          <a:xfrm>
            <a:off x="467544" y="2636912"/>
            <a:ext cx="8208912" cy="1200329"/>
          </a:xfrm>
          <a:prstGeom prst="rect">
            <a:avLst/>
          </a:prstGeom>
        </p:spPr>
        <p:txBody>
          <a:bodyPr wrap="square">
            <a:spAutoFit/>
          </a:bodyPr>
          <a:lstStyle/>
          <a:p>
            <a:r>
              <a:rPr lang="en-GB" sz="3600" b="1" dirty="0" smtClean="0"/>
              <a:t>	</a:t>
            </a:r>
            <a:endParaRPr lang="en-GB" sz="2400" b="1" dirty="0" smtClean="0"/>
          </a:p>
          <a:p>
            <a:pPr marL="742950" indent="-742950">
              <a:buFont typeface="+mj-lt"/>
              <a:buAutoNum type="arabicPeriod"/>
            </a:pPr>
            <a:endParaRPr lang="nb-NO" sz="3600" dirty="0"/>
          </a:p>
        </p:txBody>
      </p:sp>
      <p:sp>
        <p:nvSpPr>
          <p:cNvPr id="6" name="TekstSylinder 5"/>
          <p:cNvSpPr txBox="1"/>
          <p:nvPr/>
        </p:nvSpPr>
        <p:spPr>
          <a:xfrm>
            <a:off x="305272" y="2005970"/>
            <a:ext cx="8533456" cy="3662541"/>
          </a:xfrm>
          <a:prstGeom prst="rect">
            <a:avLst/>
          </a:prstGeom>
          <a:solidFill>
            <a:schemeClr val="accent1">
              <a:lumMod val="20000"/>
              <a:lumOff val="80000"/>
            </a:schemeClr>
          </a:solidFill>
          <a:ln>
            <a:solidFill>
              <a:schemeClr val="tx1">
                <a:lumMod val="50000"/>
                <a:lumOff val="50000"/>
              </a:schemeClr>
            </a:solidFill>
          </a:ln>
          <a:scene3d>
            <a:camera prst="orthographicFront"/>
            <a:lightRig rig="threePt" dir="t"/>
          </a:scene3d>
          <a:sp3d>
            <a:bevelT/>
          </a:sp3d>
        </p:spPr>
        <p:txBody>
          <a:bodyPr wrap="square" rtlCol="0">
            <a:spAutoFit/>
          </a:bodyPr>
          <a:lstStyle/>
          <a:p>
            <a:pPr marL="514350" indent="-514350" algn="just">
              <a:buFont typeface="Wingdings" pitchFamily="2" charset="2"/>
              <a:buChar char="§"/>
            </a:pPr>
            <a:r>
              <a:rPr lang="en-GB" sz="3200" dirty="0" smtClean="0">
                <a:solidFill>
                  <a:srgbClr val="002060"/>
                </a:solidFill>
                <a:latin typeface="Trebuchet MS" panose="020B0603020202020204" pitchFamily="34" charset="0"/>
              </a:rPr>
              <a:t>TIEMS Rohrmann Scholarship Fund</a:t>
            </a:r>
          </a:p>
          <a:p>
            <a:pPr marL="514350" indent="-514350" algn="just">
              <a:buFont typeface="Wingdings" pitchFamily="2" charset="2"/>
              <a:buChar char="§"/>
            </a:pPr>
            <a:r>
              <a:rPr lang="en-GB" sz="3200" dirty="0" smtClean="0">
                <a:solidFill>
                  <a:srgbClr val="002060"/>
                </a:solidFill>
                <a:latin typeface="Trebuchet MS" panose="020B0603020202020204" pitchFamily="34" charset="0"/>
              </a:rPr>
              <a:t>Best Paper Awards</a:t>
            </a:r>
          </a:p>
          <a:p>
            <a:pPr marL="2800350" lvl="5" indent="-514350" algn="just">
              <a:buFont typeface="Wingdings" pitchFamily="2" charset="2"/>
              <a:buChar char="§"/>
            </a:pPr>
            <a:r>
              <a:rPr lang="en-GB" sz="2400" dirty="0" smtClean="0">
                <a:solidFill>
                  <a:srgbClr val="002060"/>
                </a:solidFill>
                <a:latin typeface="Trebuchet MS" panose="020B0603020202020204" pitchFamily="34" charset="0"/>
              </a:rPr>
              <a:t>Awards from Korea Chapter</a:t>
            </a:r>
          </a:p>
          <a:p>
            <a:pPr marL="2800350" lvl="5" indent="-514350" algn="just">
              <a:buFont typeface="Wingdings" pitchFamily="2" charset="2"/>
              <a:buChar char="§"/>
            </a:pPr>
            <a:r>
              <a:rPr lang="en-GB" sz="2400" dirty="0" smtClean="0">
                <a:solidFill>
                  <a:srgbClr val="002060"/>
                </a:solidFill>
                <a:latin typeface="Trebuchet MS" panose="020B0603020202020204" pitchFamily="34" charset="0"/>
              </a:rPr>
              <a:t>Awards from China Chapter</a:t>
            </a:r>
          </a:p>
          <a:p>
            <a:pPr marL="2800350" lvl="5" indent="-514350" algn="just">
              <a:buFont typeface="Wingdings" pitchFamily="2" charset="2"/>
              <a:buChar char="§"/>
            </a:pPr>
            <a:r>
              <a:rPr lang="en-GB" sz="2400" dirty="0" smtClean="0">
                <a:solidFill>
                  <a:srgbClr val="002060"/>
                </a:solidFill>
                <a:latin typeface="Trebuchet MS" panose="020B0603020202020204" pitchFamily="34" charset="0"/>
              </a:rPr>
              <a:t>Awards from Japan Chapter</a:t>
            </a:r>
          </a:p>
          <a:p>
            <a:pPr marL="514350" indent="-514350" algn="just">
              <a:buFont typeface="Wingdings" pitchFamily="2" charset="2"/>
              <a:buChar char="§"/>
            </a:pPr>
            <a:r>
              <a:rPr lang="en-GB" sz="3200" dirty="0" smtClean="0">
                <a:solidFill>
                  <a:srgbClr val="002060"/>
                </a:solidFill>
                <a:latin typeface="Trebuchet MS" panose="020B0603020202020204" pitchFamily="34" charset="0"/>
              </a:rPr>
              <a:t>Best Exhibition Award </a:t>
            </a:r>
          </a:p>
          <a:p>
            <a:pPr marL="514350" indent="-514350">
              <a:buFont typeface="Wingdings" pitchFamily="2" charset="2"/>
              <a:buChar char="§"/>
            </a:pPr>
            <a:r>
              <a:rPr lang="en-GB" sz="3200" dirty="0" smtClean="0">
                <a:solidFill>
                  <a:srgbClr val="002060"/>
                </a:solidFill>
                <a:latin typeface="Trebuchet MS" panose="020B0603020202020204" pitchFamily="34" charset="0"/>
              </a:rPr>
              <a:t>TIEMS President Outstanding Achievement Award</a:t>
            </a:r>
            <a:endParaRPr lang="en-GB" sz="2400" dirty="0" smtClean="0">
              <a:solidFill>
                <a:srgbClr val="002060"/>
              </a:solidFill>
              <a:latin typeface="Trebuchet MS" panose="020B0603020202020204" pitchFamily="34" charset="0"/>
            </a:endParaRPr>
          </a:p>
        </p:txBody>
      </p:sp>
      <p:sp>
        <p:nvSpPr>
          <p:cNvPr id="10"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29</a:t>
            </a:fld>
            <a:endParaRPr lang="nb-NO" sz="2400" dirty="0">
              <a:solidFill>
                <a:schemeClr val="tx1"/>
              </a:solidFill>
            </a:endParaRPr>
          </a:p>
        </p:txBody>
      </p:sp>
      <p:sp>
        <p:nvSpPr>
          <p:cNvPr id="8" name="Rektangel 7"/>
          <p:cNvSpPr/>
          <p:nvPr/>
        </p:nvSpPr>
        <p:spPr>
          <a:xfrm>
            <a:off x="107504" y="332656"/>
            <a:ext cx="8712968" cy="1200329"/>
          </a:xfrm>
          <a:prstGeom prst="rect">
            <a:avLst/>
          </a:prstGeom>
        </p:spPr>
        <p:txBody>
          <a:bodyPr wrap="square">
            <a:spAutoFit/>
          </a:bodyPr>
          <a:lstStyle/>
          <a:p>
            <a:pPr marL="514350" indent="-514350" algn="ctr"/>
            <a:r>
              <a:rPr lang="en-GB" sz="3600" b="1" dirty="0" smtClean="0">
                <a:latin typeface="Comic Sans MS" pitchFamily="66" charset="0"/>
              </a:rPr>
              <a:t>Rewarding Excellence in</a:t>
            </a:r>
          </a:p>
          <a:p>
            <a:pPr marL="514350" indent="-514350" algn="ctr"/>
            <a:r>
              <a:rPr lang="en-GB" sz="3600" b="1" dirty="0" smtClean="0">
                <a:latin typeface="Comic Sans MS" pitchFamily="66" charset="0"/>
              </a:rPr>
              <a:t>Emergency and Disaster Management</a:t>
            </a:r>
          </a:p>
        </p:txBody>
      </p:sp>
      <p:pic>
        <p:nvPicPr>
          <p:cNvPr id="11"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spTree>
    <p:extLst>
      <p:ext uri="{BB962C8B-B14F-4D97-AF65-F5344CB8AC3E}">
        <p14:creationId xmlns:p14="http://schemas.microsoft.com/office/powerpoint/2010/main" val="15470407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ctrTitle"/>
          </p:nvPr>
        </p:nvSpPr>
        <p:spPr>
          <a:xfrm>
            <a:off x="533400" y="533400"/>
            <a:ext cx="8077200" cy="1470025"/>
          </a:xfrm>
        </p:spPr>
        <p:txBody>
          <a:bodyPr/>
          <a:lstStyle/>
          <a:p>
            <a:pPr eaLnBrk="1" hangingPunct="1">
              <a:spcBef>
                <a:spcPct val="20000"/>
              </a:spcBef>
            </a:pPr>
            <a:r>
              <a:rPr lang="en-GB" sz="2400" b="1" smtClean="0">
                <a:latin typeface="Book Antiqua" pitchFamily="18" charset="0"/>
              </a:rPr>
              <a:t>The International Emergency Management Society</a:t>
            </a:r>
          </a:p>
        </p:txBody>
      </p:sp>
      <p:sp>
        <p:nvSpPr>
          <p:cNvPr id="4" name="Frame 3"/>
          <p:cNvSpPr/>
          <p:nvPr/>
        </p:nvSpPr>
        <p:spPr>
          <a:xfrm>
            <a:off x="0" y="0"/>
            <a:ext cx="9144000" cy="6669360"/>
          </a:xfrm>
          <a:prstGeom prst="frame">
            <a:avLst>
              <a:gd name="adj1" fmla="val 4964"/>
            </a:avLst>
          </a:prstGeom>
          <a:noFill/>
          <a:ln w="6350" cmpd="tri">
            <a:solidFill>
              <a:schemeClr val="tx1"/>
            </a:solidFill>
          </a:ln>
        </p:spPr>
        <p:style>
          <a:lnRef idx="1">
            <a:schemeClr val="dk1"/>
          </a:lnRef>
          <a:fillRef idx="3">
            <a:schemeClr val="dk1"/>
          </a:fillRef>
          <a:effectRef idx="2">
            <a:schemeClr val="dk1"/>
          </a:effectRef>
          <a:fontRef idx="minor">
            <a:schemeClr val="lt1"/>
          </a:fontRef>
        </p:style>
        <p:txBody>
          <a:bodyPr anchor="ctr"/>
          <a:lstStyle/>
          <a:p>
            <a:pPr algn="ctr" fontAlgn="auto">
              <a:spcBef>
                <a:spcPts val="0"/>
              </a:spcBef>
              <a:spcAft>
                <a:spcPts val="0"/>
              </a:spcAft>
              <a:defRPr/>
            </a:pPr>
            <a:endParaRPr lang="en-US" dirty="0">
              <a:solidFill>
                <a:schemeClr val="tx1"/>
              </a:solidFill>
            </a:endParaRPr>
          </a:p>
        </p:txBody>
      </p:sp>
      <p:sp>
        <p:nvSpPr>
          <p:cNvPr id="5" name="Frame 4"/>
          <p:cNvSpPr/>
          <p:nvPr/>
        </p:nvSpPr>
        <p:spPr>
          <a:xfrm>
            <a:off x="457200" y="457200"/>
            <a:ext cx="8229600" cy="5943600"/>
          </a:xfrm>
          <a:prstGeom prst="frame">
            <a:avLst>
              <a:gd name="adj1" fmla="val 906"/>
            </a:avLst>
          </a:prstGeom>
          <a:ln w="76200" cap="sq" cmpd="thinThick">
            <a:prstDash val="solid"/>
            <a:round/>
          </a:ln>
          <a:scene3d>
            <a:camera prst="orthographicFront"/>
            <a:lightRig rig="threePt" dir="t"/>
          </a:scene3d>
          <a:sp3d>
            <a:bevelT/>
          </a:sp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solidFill>
                <a:schemeClr val="tx1"/>
              </a:solidFill>
            </a:endParaRPr>
          </a:p>
        </p:txBody>
      </p:sp>
      <p:sp>
        <p:nvSpPr>
          <p:cNvPr id="7" name="Subtitle 2"/>
          <p:cNvSpPr txBox="1">
            <a:spLocks/>
          </p:cNvSpPr>
          <p:nvPr/>
        </p:nvSpPr>
        <p:spPr>
          <a:xfrm>
            <a:off x="533400" y="2039938"/>
            <a:ext cx="8077200" cy="768350"/>
          </a:xfrm>
          <a:prstGeom prst="rect">
            <a:avLst/>
          </a:prstGeom>
        </p:spPr>
        <p:txBody>
          <a:bodyPr/>
          <a:lstStyle/>
          <a:p>
            <a:pPr algn="ctr" fontAlgn="auto">
              <a:spcBef>
                <a:spcPts val="0"/>
              </a:spcBef>
              <a:spcAft>
                <a:spcPts val="0"/>
              </a:spcAft>
              <a:defRPr/>
            </a:pPr>
            <a:r>
              <a:rPr lang="en-US" sz="1200" b="1" u="sng" dirty="0">
                <a:latin typeface="+mn-lt"/>
                <a:hlinkClick r:id="rId3"/>
              </a:rPr>
              <a:t>www.tiems.org</a:t>
            </a:r>
            <a:r>
              <a:rPr lang="nb-NO" sz="4800" b="1" dirty="0">
                <a:latin typeface="+mn-lt"/>
              </a:rPr>
              <a:t> </a:t>
            </a:r>
            <a:endParaRPr lang="en-GB" sz="4800" dirty="0">
              <a:latin typeface="+mn-lt"/>
            </a:endParaRPr>
          </a:p>
        </p:txBody>
      </p:sp>
      <p:sp>
        <p:nvSpPr>
          <p:cNvPr id="10" name="Subtitle 2"/>
          <p:cNvSpPr txBox="1">
            <a:spLocks/>
          </p:cNvSpPr>
          <p:nvPr/>
        </p:nvSpPr>
        <p:spPr>
          <a:xfrm>
            <a:off x="533400" y="3302000"/>
            <a:ext cx="8077200" cy="457200"/>
          </a:xfrm>
          <a:prstGeom prst="rect">
            <a:avLst/>
          </a:prstGeom>
        </p:spPr>
        <p:txBody>
          <a:bodyPr/>
          <a:lstStyle/>
          <a:p>
            <a:pPr algn="ctr" fontAlgn="auto">
              <a:spcBef>
                <a:spcPts val="0"/>
              </a:spcBef>
              <a:spcAft>
                <a:spcPts val="0"/>
              </a:spcAft>
              <a:defRPr/>
            </a:pPr>
            <a:r>
              <a:rPr lang="nb-NO" sz="1100" dirty="0">
                <a:latin typeface="Book Antiqua" pitchFamily="18" charset="0"/>
                <a:ea typeface="+mj-ea"/>
                <a:cs typeface="+mj-cs"/>
              </a:rPr>
              <a:t>Rue Des Deux </a:t>
            </a:r>
            <a:r>
              <a:rPr lang="nb-NO" sz="1100" dirty="0" err="1">
                <a:latin typeface="Book Antiqua" pitchFamily="18" charset="0"/>
                <a:ea typeface="+mj-ea"/>
                <a:cs typeface="+mj-cs"/>
              </a:rPr>
              <a:t>Eglises</a:t>
            </a:r>
            <a:r>
              <a:rPr lang="nb-NO" sz="1100" dirty="0">
                <a:latin typeface="Book Antiqua" pitchFamily="18" charset="0"/>
                <a:ea typeface="+mj-ea"/>
                <a:cs typeface="+mj-cs"/>
              </a:rPr>
              <a:t> 39B - </a:t>
            </a:r>
            <a:r>
              <a:rPr lang="nb-NO" sz="1100" dirty="0" smtClean="0">
                <a:latin typeface="Book Antiqua" pitchFamily="18" charset="0"/>
                <a:ea typeface="+mj-ea"/>
                <a:cs typeface="+mj-cs"/>
              </a:rPr>
              <a:t>1000 </a:t>
            </a:r>
            <a:r>
              <a:rPr lang="nb-NO" sz="1100" dirty="0">
                <a:latin typeface="Book Antiqua" pitchFamily="18" charset="0"/>
                <a:ea typeface="+mj-ea"/>
                <a:cs typeface="+mj-cs"/>
              </a:rPr>
              <a:t>Brussels, </a:t>
            </a:r>
            <a:r>
              <a:rPr lang="nb-NO" sz="1100" dirty="0" err="1">
                <a:latin typeface="Book Antiqua" pitchFamily="18" charset="0"/>
                <a:ea typeface="+mj-ea"/>
                <a:cs typeface="+mj-cs"/>
              </a:rPr>
              <a:t>Belgium</a:t>
            </a:r>
            <a:r>
              <a:rPr lang="nb-NO" sz="1100" dirty="0">
                <a:latin typeface="Book Antiqua" pitchFamily="18" charset="0"/>
                <a:ea typeface="+mj-ea"/>
                <a:cs typeface="+mj-cs"/>
              </a:rPr>
              <a:t> </a:t>
            </a:r>
            <a:r>
              <a:rPr lang="en-GB" sz="1100" dirty="0">
                <a:latin typeface="Book Antiqua" pitchFamily="18" charset="0"/>
                <a:ea typeface="+mj-ea"/>
                <a:cs typeface="+mj-cs"/>
              </a:rPr>
              <a:t>- Reg. no. 0881.936.668</a:t>
            </a:r>
          </a:p>
        </p:txBody>
      </p:sp>
      <p:sp>
        <p:nvSpPr>
          <p:cNvPr id="19" name="Subtitle 18"/>
          <p:cNvSpPr>
            <a:spLocks noGrp="1"/>
          </p:cNvSpPr>
          <p:nvPr>
            <p:ph type="subTitle" idx="1"/>
          </p:nvPr>
        </p:nvSpPr>
        <p:spPr>
          <a:xfrm>
            <a:off x="809625" y="3711575"/>
            <a:ext cx="7459663" cy="725537"/>
          </a:xfrm>
        </p:spPr>
        <p:txBody>
          <a:bodyPr rtlCol="0">
            <a:normAutofit/>
          </a:bodyPr>
          <a:lstStyle/>
          <a:p>
            <a:pPr eaLnBrk="1" fontAlgn="auto" hangingPunct="1">
              <a:spcAft>
                <a:spcPts val="0"/>
              </a:spcAft>
              <a:buFont typeface="Arial" pitchFamily="34" charset="0"/>
              <a:buNone/>
              <a:defRPr/>
            </a:pPr>
            <a:r>
              <a:rPr lang="en-GB" sz="2000" b="1" dirty="0" smtClean="0">
                <a:solidFill>
                  <a:schemeClr val="tx1"/>
                </a:solidFill>
                <a:latin typeface="Book Antiqua" pitchFamily="18" charset="0"/>
                <a:ea typeface="+mj-ea"/>
                <a:cs typeface="+mj-cs"/>
              </a:rPr>
              <a:t>TIEMS AWARD</a:t>
            </a:r>
          </a:p>
        </p:txBody>
      </p:sp>
      <p:sp>
        <p:nvSpPr>
          <p:cNvPr id="21" name="Subtitle 18"/>
          <p:cNvSpPr txBox="1">
            <a:spLocks/>
          </p:cNvSpPr>
          <p:nvPr/>
        </p:nvSpPr>
        <p:spPr>
          <a:xfrm>
            <a:off x="1479550" y="4332288"/>
            <a:ext cx="6400800" cy="515937"/>
          </a:xfrm>
          <a:prstGeom prst="rect">
            <a:avLst/>
          </a:prstGeom>
        </p:spPr>
        <p:txBody>
          <a:bodyPr>
            <a:normAutofit/>
          </a:bodyPr>
          <a:lstStyle/>
          <a:p>
            <a:pPr algn="ctr" fontAlgn="auto">
              <a:spcBef>
                <a:spcPct val="20000"/>
              </a:spcBef>
              <a:spcAft>
                <a:spcPts val="0"/>
              </a:spcAft>
              <a:buFont typeface="Arial" pitchFamily="34" charset="0"/>
              <a:buNone/>
              <a:defRPr/>
            </a:pPr>
            <a:endParaRPr lang="en-GB" sz="2000" b="1" dirty="0">
              <a:latin typeface="Book Antiqua" pitchFamily="18" charset="0"/>
              <a:ea typeface="+mj-ea"/>
              <a:cs typeface="+mj-cs"/>
            </a:endParaRPr>
          </a:p>
        </p:txBody>
      </p:sp>
      <p:cxnSp>
        <p:nvCxnSpPr>
          <p:cNvPr id="22" name="Straight Connector 21"/>
          <p:cNvCxnSpPr/>
          <p:nvPr/>
        </p:nvCxnSpPr>
        <p:spPr>
          <a:xfrm>
            <a:off x="2267744" y="5229200"/>
            <a:ext cx="4572000" cy="1587"/>
          </a:xfrm>
          <a:prstGeom prst="line">
            <a:avLst/>
          </a:prstGeom>
        </p:spPr>
        <p:style>
          <a:lnRef idx="2">
            <a:schemeClr val="dk1"/>
          </a:lnRef>
          <a:fillRef idx="0">
            <a:schemeClr val="dk1"/>
          </a:fillRef>
          <a:effectRef idx="1">
            <a:schemeClr val="dk1"/>
          </a:effectRef>
          <a:fontRef idx="minor">
            <a:schemeClr val="tx1"/>
          </a:fontRef>
        </p:style>
      </p:cxnSp>
      <p:sp>
        <p:nvSpPr>
          <p:cNvPr id="3085" name="Subtitle 2"/>
          <p:cNvSpPr txBox="1">
            <a:spLocks/>
          </p:cNvSpPr>
          <p:nvPr/>
        </p:nvSpPr>
        <p:spPr bwMode="auto">
          <a:xfrm>
            <a:off x="1691680" y="4653136"/>
            <a:ext cx="6192688" cy="473075"/>
          </a:xfrm>
          <a:prstGeom prst="rect">
            <a:avLst/>
          </a:prstGeom>
          <a:noFill/>
          <a:ln w="9525">
            <a:noFill/>
            <a:miter lim="800000"/>
            <a:headEnd/>
            <a:tailEnd/>
          </a:ln>
        </p:spPr>
        <p:txBody>
          <a:bodyPr/>
          <a:lstStyle/>
          <a:p>
            <a:pPr algn="ctr">
              <a:spcBef>
                <a:spcPct val="20000"/>
              </a:spcBef>
              <a:buFont typeface="Arial" charset="0"/>
              <a:buNone/>
            </a:pPr>
            <a:r>
              <a:rPr lang="en-US" sz="4000" dirty="0" smtClean="0">
                <a:latin typeface="Monotype Corsiva" pitchFamily="66" charset="0"/>
              </a:rPr>
              <a:t>“Institution or Individual”</a:t>
            </a:r>
            <a:endParaRPr lang="en-US" sz="4000" dirty="0">
              <a:latin typeface="Monotype Corsiva" pitchFamily="66" charset="0"/>
            </a:endParaRPr>
          </a:p>
        </p:txBody>
      </p:sp>
      <p:sp>
        <p:nvSpPr>
          <p:cNvPr id="3086" name="Subtitle 2"/>
          <p:cNvSpPr txBox="1">
            <a:spLocks/>
          </p:cNvSpPr>
          <p:nvPr/>
        </p:nvSpPr>
        <p:spPr bwMode="auto">
          <a:xfrm>
            <a:off x="841375" y="5759450"/>
            <a:ext cx="2773363" cy="473075"/>
          </a:xfrm>
          <a:prstGeom prst="rect">
            <a:avLst/>
          </a:prstGeom>
          <a:noFill/>
          <a:ln w="9525">
            <a:noFill/>
            <a:miter lim="800000"/>
            <a:headEnd/>
            <a:tailEnd/>
          </a:ln>
        </p:spPr>
        <p:txBody>
          <a:bodyPr/>
          <a:lstStyle/>
          <a:p>
            <a:pPr algn="ctr">
              <a:spcBef>
                <a:spcPct val="20000"/>
              </a:spcBef>
              <a:buFont typeface="Arial" charset="0"/>
              <a:buNone/>
            </a:pPr>
            <a:r>
              <a:rPr lang="en-US" sz="1200" dirty="0" smtClean="0">
                <a:latin typeface="Book Antiqua" pitchFamily="18" charset="0"/>
              </a:rPr>
              <a:t>TIEMS President</a:t>
            </a:r>
            <a:endParaRPr lang="en-US" sz="1200" dirty="0">
              <a:latin typeface="Book Antiqua" pitchFamily="18" charset="0"/>
            </a:endParaRPr>
          </a:p>
        </p:txBody>
      </p:sp>
      <p:cxnSp>
        <p:nvCxnSpPr>
          <p:cNvPr id="36" name="Straight Connector 35"/>
          <p:cNvCxnSpPr/>
          <p:nvPr/>
        </p:nvCxnSpPr>
        <p:spPr>
          <a:xfrm>
            <a:off x="865188" y="5751513"/>
            <a:ext cx="2743200" cy="1587"/>
          </a:xfrm>
          <a:prstGeom prst="line">
            <a:avLst/>
          </a:prstGeom>
        </p:spPr>
        <p:style>
          <a:lnRef idx="2">
            <a:schemeClr val="dk1"/>
          </a:lnRef>
          <a:fillRef idx="0">
            <a:schemeClr val="dk1"/>
          </a:fillRef>
          <a:effectRef idx="1">
            <a:schemeClr val="dk1"/>
          </a:effectRef>
          <a:fontRef idx="minor">
            <a:schemeClr val="tx1"/>
          </a:fontRef>
        </p:style>
      </p:cxnSp>
      <p:pic>
        <p:nvPicPr>
          <p:cNvPr id="3088" name="Picture 19" descr="C:\Users\Bruker\Pictures\TIEMS 2012 High Quality logo.png"/>
          <p:cNvPicPr>
            <a:picLocks noChangeAspect="1" noChangeArrowheads="1"/>
          </p:cNvPicPr>
          <p:nvPr/>
        </p:nvPicPr>
        <p:blipFill>
          <a:blip r:embed="rId4" cstate="print"/>
          <a:srcRect/>
          <a:stretch>
            <a:fillRect/>
          </a:stretch>
        </p:blipFill>
        <p:spPr bwMode="auto">
          <a:xfrm>
            <a:off x="3683000" y="1562100"/>
            <a:ext cx="1852613" cy="1011238"/>
          </a:xfrm>
          <a:prstGeom prst="rect">
            <a:avLst/>
          </a:prstGeom>
          <a:noFill/>
          <a:ln w="9525">
            <a:noFill/>
            <a:miter lim="800000"/>
            <a:headEnd/>
            <a:tailEnd/>
          </a:ln>
        </p:spPr>
      </p:pic>
      <p:cxnSp>
        <p:nvCxnSpPr>
          <p:cNvPr id="17" name="Straight Connector 35"/>
          <p:cNvCxnSpPr/>
          <p:nvPr/>
        </p:nvCxnSpPr>
        <p:spPr>
          <a:xfrm>
            <a:off x="5220072" y="5733256"/>
            <a:ext cx="2743200" cy="1587"/>
          </a:xfrm>
          <a:prstGeom prst="line">
            <a:avLst/>
          </a:prstGeom>
        </p:spPr>
        <p:style>
          <a:lnRef idx="2">
            <a:schemeClr val="dk1"/>
          </a:lnRef>
          <a:fillRef idx="0">
            <a:schemeClr val="dk1"/>
          </a:fillRef>
          <a:effectRef idx="1">
            <a:schemeClr val="dk1"/>
          </a:effectRef>
          <a:fontRef idx="minor">
            <a:schemeClr val="tx1"/>
          </a:fontRef>
        </p:style>
      </p:cxnSp>
      <p:sp>
        <p:nvSpPr>
          <p:cNvPr id="18" name="TekstSylinder 17"/>
          <p:cNvSpPr txBox="1"/>
          <p:nvPr/>
        </p:nvSpPr>
        <p:spPr>
          <a:xfrm>
            <a:off x="5220072" y="5805264"/>
            <a:ext cx="1250663" cy="276999"/>
          </a:xfrm>
          <a:prstGeom prst="rect">
            <a:avLst/>
          </a:prstGeom>
          <a:noFill/>
        </p:spPr>
        <p:txBody>
          <a:bodyPr wrap="none" rtlCol="0">
            <a:spAutoFit/>
          </a:bodyPr>
          <a:lstStyle/>
          <a:p>
            <a:r>
              <a:rPr lang="en-GB" sz="1200" dirty="0" smtClean="0">
                <a:latin typeface="Book Antiqua" pitchFamily="18" charset="0"/>
              </a:rPr>
              <a:t>TIEMS Director</a:t>
            </a:r>
            <a:endParaRPr lang="en-GB" sz="1200" dirty="0">
              <a:latin typeface="Book Antiqua" pitchFamily="18" charset="0"/>
            </a:endParaRPr>
          </a:p>
        </p:txBody>
      </p:sp>
      <p:pic>
        <p:nvPicPr>
          <p:cNvPr id="27" name="Picture 2" descr="C:\Users\Bruker\Pictures\TIEMS banner original.png"/>
          <p:cNvPicPr>
            <a:picLocks noChangeAspect="1" noChangeArrowheads="1"/>
          </p:cNvPicPr>
          <p:nvPr/>
        </p:nvPicPr>
        <p:blipFill>
          <a:blip r:embed="rId5" cstate="print"/>
          <a:srcRect/>
          <a:stretch>
            <a:fillRect/>
          </a:stretch>
        </p:blipFill>
        <p:spPr bwMode="auto">
          <a:xfrm>
            <a:off x="539552" y="548681"/>
            <a:ext cx="8064896" cy="504055"/>
          </a:xfrm>
          <a:prstGeom prst="rect">
            <a:avLst/>
          </a:prstGeom>
          <a:noFill/>
        </p:spPr>
      </p:pic>
      <p:pic>
        <p:nvPicPr>
          <p:cNvPr id="28" name="Bilde 2" descr="cid:A220A1C53E454262B68E97CD6B1C4CD0@SteveHomePC"/>
          <p:cNvPicPr>
            <a:picLocks noChangeAspect="1" noChangeArrowheads="1"/>
          </p:cNvPicPr>
          <p:nvPr/>
        </p:nvPicPr>
        <p:blipFill>
          <a:blip r:embed="rId6" r:link="rId7" cstate="print"/>
          <a:srcRect/>
          <a:stretch>
            <a:fillRect/>
          </a:stretch>
        </p:blipFill>
        <p:spPr bwMode="auto">
          <a:xfrm>
            <a:off x="1584325" y="2768600"/>
            <a:ext cx="6010275" cy="452438"/>
          </a:xfrm>
          <a:prstGeom prst="rect">
            <a:avLst/>
          </a:prstGeom>
          <a:noFill/>
          <a:ln w="9525">
            <a:noFill/>
            <a:miter lim="800000"/>
            <a:headEnd/>
            <a:tailEnd/>
          </a:ln>
        </p:spPr>
      </p:pic>
    </p:spTree>
    <p:extLst>
      <p:ext uri="{BB962C8B-B14F-4D97-AF65-F5344CB8AC3E}">
        <p14:creationId xmlns:p14="http://schemas.microsoft.com/office/powerpoint/2010/main" val="34738648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683568" y="2204864"/>
            <a:ext cx="7772400" cy="2304256"/>
          </a:xfrm>
        </p:spPr>
        <p:txBody>
          <a:bodyPr>
            <a:normAutofit/>
          </a:bodyPr>
          <a:lstStyle/>
          <a:p>
            <a:r>
              <a:rPr lang="en-US" sz="4000" b="1" i="1" dirty="0"/>
              <a:t/>
            </a:r>
            <a:br>
              <a:rPr lang="en-US" sz="4000" b="1" i="1" dirty="0"/>
            </a:br>
            <a:r>
              <a:rPr lang="nb-NO" dirty="0"/>
              <a:t/>
            </a:r>
            <a:br>
              <a:rPr lang="nb-NO" dirty="0"/>
            </a:br>
            <a:endParaRPr lang="nb-NO" dirty="0"/>
          </a:p>
        </p:txBody>
      </p:sp>
      <p:sp>
        <p:nvSpPr>
          <p:cNvPr id="4"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31</a:t>
            </a:fld>
            <a:endParaRPr lang="nb-NO" sz="2400" dirty="0">
              <a:solidFill>
                <a:schemeClr val="tx1"/>
              </a:solidFill>
            </a:endParaRPr>
          </a:p>
        </p:txBody>
      </p:sp>
      <p:sp>
        <p:nvSpPr>
          <p:cNvPr id="6" name="Rectangle 10"/>
          <p:cNvSpPr>
            <a:spLocks noChangeArrowheads="1"/>
          </p:cNvSpPr>
          <p:nvPr/>
        </p:nvSpPr>
        <p:spPr bwMode="auto">
          <a:xfrm>
            <a:off x="2915816" y="2636912"/>
            <a:ext cx="2880320" cy="2016224"/>
          </a:xfrm>
          <a:prstGeom prst="rect">
            <a:avLst/>
          </a:prstGeom>
          <a:solidFill>
            <a:srgbClr val="6699FF"/>
          </a:solidFill>
          <a:ln w="9525">
            <a:solidFill>
              <a:schemeClr val="tx1"/>
            </a:solidFill>
            <a:miter lim="800000"/>
            <a:headEnd/>
            <a:tailEnd/>
          </a:ln>
          <a:effectLst>
            <a:outerShdw blurRad="50800" dist="50800" dir="5400000" algn="ctr" rotWithShape="0">
              <a:schemeClr val="tx1">
                <a:lumMod val="50000"/>
                <a:lumOff val="50000"/>
              </a:schemeClr>
            </a:outerShdw>
          </a:effectLst>
          <a:scene3d>
            <a:camera prst="orthographicFront"/>
            <a:lightRig rig="threePt" dir="t"/>
          </a:scene3d>
          <a:sp3d>
            <a:bevelT/>
            <a:bevelB/>
          </a:sp3d>
        </p:spPr>
        <p:txBody>
          <a:bodyPr wrap="none" anchor="ct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sz="1000" dirty="0"/>
          </a:p>
          <a:p>
            <a:pPr algn="ctr"/>
            <a:r>
              <a:rPr lang="en-GB" sz="2800" dirty="0">
                <a:latin typeface="Trebuchet MS" panose="020B0603020202020204" pitchFamily="34" charset="0"/>
              </a:rPr>
              <a:t>TIEMS </a:t>
            </a:r>
          </a:p>
          <a:p>
            <a:pPr algn="ctr"/>
            <a:r>
              <a:rPr lang="en-GB" sz="2800" dirty="0" smtClean="0">
                <a:latin typeface="Trebuchet MS" panose="020B0603020202020204" pitchFamily="34" charset="0"/>
              </a:rPr>
              <a:t>Board </a:t>
            </a:r>
          </a:p>
          <a:p>
            <a:pPr algn="ctr"/>
            <a:r>
              <a:rPr lang="en-GB" sz="2800" dirty="0" smtClean="0">
                <a:latin typeface="Trebuchet MS" panose="020B0603020202020204" pitchFamily="34" charset="0"/>
              </a:rPr>
              <a:t>of Directors</a:t>
            </a:r>
            <a:endParaRPr lang="en-GB" sz="2800" dirty="0">
              <a:latin typeface="Trebuchet MS" panose="020B0603020202020204" pitchFamily="34" charset="0"/>
            </a:endParaRPr>
          </a:p>
          <a:p>
            <a:pPr algn="ctr"/>
            <a:endParaRPr lang="en-GB" sz="2800" dirty="0">
              <a:latin typeface="Comic Sans MS" pitchFamily="66" charset="0"/>
            </a:endParaRPr>
          </a:p>
        </p:txBody>
      </p:sp>
      <p:sp>
        <p:nvSpPr>
          <p:cNvPr id="7" name="Rectangle 20"/>
          <p:cNvSpPr>
            <a:spLocks noChangeArrowheads="1"/>
          </p:cNvSpPr>
          <p:nvPr/>
        </p:nvSpPr>
        <p:spPr bwMode="auto">
          <a:xfrm>
            <a:off x="6444208" y="2636912"/>
            <a:ext cx="2376264" cy="2016224"/>
          </a:xfrm>
          <a:prstGeom prst="rect">
            <a:avLst/>
          </a:prstGeom>
          <a:solidFill>
            <a:srgbClr val="FFC000"/>
          </a:solidFill>
          <a:ln w="9525">
            <a:solidFill>
              <a:schemeClr val="tx1"/>
            </a:solidFill>
            <a:miter lim="800000"/>
            <a:headEnd/>
            <a:tailEnd/>
          </a:ln>
          <a:effectLst/>
          <a:scene3d>
            <a:camera prst="orthographicFront"/>
            <a:lightRig rig="threePt" dir="t"/>
          </a:scene3d>
          <a:sp3d>
            <a:bevelT/>
            <a:bevelB/>
          </a:sp3d>
        </p:spPr>
        <p:txBody>
          <a:bodyPr wrap="none" anchor="ct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sz="800" dirty="0"/>
          </a:p>
          <a:p>
            <a:pPr algn="ctr"/>
            <a:r>
              <a:rPr lang="en-GB" sz="2800" dirty="0" smtClean="0">
                <a:latin typeface="Trebuchet MS" panose="020B0603020202020204" pitchFamily="34" charset="0"/>
              </a:rPr>
              <a:t>TIEMS </a:t>
            </a:r>
          </a:p>
          <a:p>
            <a:pPr algn="ctr"/>
            <a:r>
              <a:rPr lang="en-GB" sz="2800" dirty="0" smtClean="0">
                <a:latin typeface="Trebuchet MS" panose="020B0603020202020204" pitchFamily="34" charset="0"/>
              </a:rPr>
              <a:t>Secretariat</a:t>
            </a:r>
            <a:endParaRPr lang="en-GB" sz="2800" dirty="0">
              <a:latin typeface="Trebuchet MS" panose="020B0603020202020204" pitchFamily="34" charset="0"/>
            </a:endParaRPr>
          </a:p>
        </p:txBody>
      </p:sp>
      <p:sp>
        <p:nvSpPr>
          <p:cNvPr id="8" name="Rectangle 21"/>
          <p:cNvSpPr>
            <a:spLocks noChangeArrowheads="1"/>
          </p:cNvSpPr>
          <p:nvPr/>
        </p:nvSpPr>
        <p:spPr bwMode="auto">
          <a:xfrm>
            <a:off x="323528" y="5312999"/>
            <a:ext cx="8496944" cy="864097"/>
          </a:xfrm>
          <a:prstGeom prst="rect">
            <a:avLst/>
          </a:prstGeom>
          <a:solidFill>
            <a:srgbClr val="00B050"/>
          </a:solidFill>
          <a:ln w="9525">
            <a:solidFill>
              <a:schemeClr val="tx1"/>
            </a:solidFill>
            <a:miter lim="800000"/>
            <a:headEnd/>
            <a:tailEnd/>
          </a:ln>
          <a:effectLst>
            <a:outerShdw blurRad="50800" dist="50800" dir="5400000" algn="ctr" rotWithShape="0">
              <a:schemeClr val="tx1">
                <a:lumMod val="50000"/>
                <a:lumOff val="50000"/>
              </a:schemeClr>
            </a:outerShdw>
          </a:effectLst>
          <a:scene3d>
            <a:camera prst="orthographicFront"/>
            <a:lightRig rig="threePt" dir="t"/>
          </a:scene3d>
          <a:sp3d>
            <a:bevelT/>
            <a:bevelB/>
          </a:sp3d>
        </p:spPr>
        <p:txBody>
          <a:bodyPr wrap="none" anchor="ct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3200" dirty="0" smtClean="0">
                <a:latin typeface="Trebuchet MS" panose="020B0603020202020204" pitchFamily="34" charset="0"/>
              </a:rPr>
              <a:t>TIEMS Chapters and Members</a:t>
            </a:r>
            <a:endParaRPr lang="en-GB" sz="3200" dirty="0">
              <a:latin typeface="Trebuchet MS" panose="020B0603020202020204" pitchFamily="34" charset="0"/>
            </a:endParaRPr>
          </a:p>
        </p:txBody>
      </p:sp>
      <p:sp>
        <p:nvSpPr>
          <p:cNvPr id="9" name="Rectangle 23"/>
          <p:cNvSpPr>
            <a:spLocks noChangeArrowheads="1"/>
          </p:cNvSpPr>
          <p:nvPr/>
        </p:nvSpPr>
        <p:spPr bwMode="auto">
          <a:xfrm>
            <a:off x="323528" y="2636912"/>
            <a:ext cx="1872209" cy="2016224"/>
          </a:xfrm>
          <a:prstGeom prst="rect">
            <a:avLst/>
          </a:prstGeom>
          <a:solidFill>
            <a:srgbClr val="CC99FF"/>
          </a:solidFill>
          <a:ln w="9525">
            <a:solidFill>
              <a:schemeClr val="tx1"/>
            </a:solidFill>
            <a:miter lim="800000"/>
            <a:headEnd/>
            <a:tailEnd/>
          </a:ln>
          <a:effectLst>
            <a:outerShdw blurRad="50800" dist="50800" dir="5400000" algn="ctr" rotWithShape="0">
              <a:schemeClr val="tx1">
                <a:lumMod val="50000"/>
                <a:lumOff val="50000"/>
              </a:schemeClr>
            </a:outerShdw>
          </a:effectLst>
          <a:scene3d>
            <a:camera prst="orthographicFront"/>
            <a:lightRig rig="threePt" dir="t"/>
          </a:scene3d>
          <a:sp3d>
            <a:bevelT/>
            <a:bevelB/>
          </a:sp3d>
        </p:spPr>
        <p:txBody>
          <a:bodyPr wrap="none" anchor="ct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sz="1600" b="1" dirty="0" smtClean="0"/>
          </a:p>
          <a:p>
            <a:pPr algn="ctr"/>
            <a:r>
              <a:rPr lang="en-GB" sz="2800" dirty="0" smtClean="0">
                <a:latin typeface="Trebuchet MS" panose="020B0603020202020204" pitchFamily="34" charset="0"/>
              </a:rPr>
              <a:t>TIEMS </a:t>
            </a:r>
          </a:p>
          <a:p>
            <a:pPr algn="ctr"/>
            <a:r>
              <a:rPr lang="en-GB" sz="2800" dirty="0" smtClean="0">
                <a:latin typeface="Trebuchet MS" panose="020B0603020202020204" pitchFamily="34" charset="0"/>
              </a:rPr>
              <a:t>Advisory </a:t>
            </a:r>
          </a:p>
          <a:p>
            <a:pPr algn="ctr"/>
            <a:r>
              <a:rPr lang="en-GB" sz="2800" dirty="0" smtClean="0">
                <a:latin typeface="Trebuchet MS" panose="020B0603020202020204" pitchFamily="34" charset="0"/>
              </a:rPr>
              <a:t>Board</a:t>
            </a:r>
            <a:endParaRPr lang="en-GB" sz="2800" dirty="0">
              <a:latin typeface="Trebuchet MS" panose="020B0603020202020204" pitchFamily="34" charset="0"/>
            </a:endParaRPr>
          </a:p>
        </p:txBody>
      </p:sp>
      <p:sp>
        <p:nvSpPr>
          <p:cNvPr id="10" name="AutoShape 31"/>
          <p:cNvSpPr>
            <a:spLocks noChangeArrowheads="1"/>
          </p:cNvSpPr>
          <p:nvPr/>
        </p:nvSpPr>
        <p:spPr bwMode="auto">
          <a:xfrm>
            <a:off x="4067944" y="2132856"/>
            <a:ext cx="504056" cy="504056"/>
          </a:xfrm>
          <a:prstGeom prst="upDownArrow">
            <a:avLst>
              <a:gd name="adj1" fmla="val 50000"/>
              <a:gd name="adj2" fmla="val 25083"/>
            </a:avLst>
          </a:prstGeom>
          <a:solidFill>
            <a:srgbClr val="DDDDDD"/>
          </a:solidFill>
          <a:ln w="9525">
            <a:solidFill>
              <a:schemeClr val="tx1"/>
            </a:solidFill>
            <a:miter lim="800000"/>
            <a:headEnd/>
            <a:tailEnd/>
          </a:ln>
          <a:effectLst>
            <a:outerShdw blurRad="50800" dist="50800" dir="5400000" algn="ctr" rotWithShape="0">
              <a:schemeClr val="tx1">
                <a:lumMod val="50000"/>
                <a:lumOff val="50000"/>
              </a:schemeClr>
            </a:outerShdw>
          </a:effectLst>
          <a:scene3d>
            <a:camera prst="orthographicFront"/>
            <a:lightRig rig="threePt" dir="t"/>
          </a:scene3d>
          <a:sp3d>
            <a:bevelT/>
            <a:bevelB/>
          </a:sp3d>
        </p:spPr>
        <p:txBody>
          <a:bodyPr wrap="none" anchor="ct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nb-NO"/>
          </a:p>
        </p:txBody>
      </p:sp>
      <p:sp>
        <p:nvSpPr>
          <p:cNvPr id="11" name="Pil mot venstre og høyre 10"/>
          <p:cNvSpPr/>
          <p:nvPr/>
        </p:nvSpPr>
        <p:spPr>
          <a:xfrm>
            <a:off x="2195736" y="3501008"/>
            <a:ext cx="720080" cy="432048"/>
          </a:xfrm>
          <a:prstGeom prst="leftRight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b-NO"/>
          </a:p>
        </p:txBody>
      </p:sp>
      <p:sp>
        <p:nvSpPr>
          <p:cNvPr id="12" name="Pil mot venstre og høyre 11"/>
          <p:cNvSpPr/>
          <p:nvPr/>
        </p:nvSpPr>
        <p:spPr>
          <a:xfrm>
            <a:off x="5796136" y="3501008"/>
            <a:ext cx="648072" cy="432048"/>
          </a:xfrm>
          <a:prstGeom prst="leftRight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b-NO"/>
          </a:p>
        </p:txBody>
      </p:sp>
      <p:sp>
        <p:nvSpPr>
          <p:cNvPr id="13" name="Pil opp og ned 12"/>
          <p:cNvSpPr/>
          <p:nvPr/>
        </p:nvSpPr>
        <p:spPr>
          <a:xfrm>
            <a:off x="1115616" y="4653136"/>
            <a:ext cx="360040" cy="720080"/>
          </a:xfrm>
          <a:prstGeom prst="upDownArrow">
            <a:avLst/>
          </a:prstGeom>
          <a:solidFill>
            <a:schemeClr val="accent2">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b-NO"/>
          </a:p>
        </p:txBody>
      </p:sp>
      <p:sp>
        <p:nvSpPr>
          <p:cNvPr id="14" name="Pil opp og ned 13"/>
          <p:cNvSpPr/>
          <p:nvPr/>
        </p:nvSpPr>
        <p:spPr>
          <a:xfrm flipH="1">
            <a:off x="4211960" y="4653136"/>
            <a:ext cx="386329" cy="720080"/>
          </a:xfrm>
          <a:prstGeom prst="upDown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b-NO"/>
          </a:p>
        </p:txBody>
      </p:sp>
      <p:sp>
        <p:nvSpPr>
          <p:cNvPr id="15" name="Pil opp og ned 14"/>
          <p:cNvSpPr/>
          <p:nvPr/>
        </p:nvSpPr>
        <p:spPr>
          <a:xfrm flipH="1">
            <a:off x="7452320" y="4653136"/>
            <a:ext cx="360040" cy="720080"/>
          </a:xfrm>
          <a:prstGeom prst="upDownArrow">
            <a:avLst/>
          </a:prstGeom>
          <a:solidFill>
            <a:srgbClr val="FFC0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b-NO"/>
          </a:p>
        </p:txBody>
      </p:sp>
      <p:sp>
        <p:nvSpPr>
          <p:cNvPr id="16" name="Rectangle 9"/>
          <p:cNvSpPr>
            <a:spLocks noChangeArrowheads="1"/>
          </p:cNvSpPr>
          <p:nvPr/>
        </p:nvSpPr>
        <p:spPr bwMode="auto">
          <a:xfrm>
            <a:off x="1546820" y="1033746"/>
            <a:ext cx="5905500" cy="1080046"/>
          </a:xfrm>
          <a:prstGeom prst="rect">
            <a:avLst/>
          </a:prstGeom>
          <a:solidFill>
            <a:srgbClr val="DDDDDD"/>
          </a:solidFill>
          <a:ln w="9525">
            <a:solidFill>
              <a:schemeClr val="tx1"/>
            </a:solidFill>
            <a:miter lim="800000"/>
            <a:headEnd/>
            <a:tailEnd/>
          </a:ln>
          <a:effectLst>
            <a:outerShdw blurRad="50800" dist="50800" dir="5400000" algn="ctr" rotWithShape="0">
              <a:schemeClr val="tx1">
                <a:lumMod val="50000"/>
                <a:lumOff val="50000"/>
              </a:schemeClr>
            </a:outerShdw>
          </a:effectLst>
          <a:scene3d>
            <a:camera prst="orthographicFront"/>
            <a:lightRig rig="threePt" dir="t"/>
          </a:scene3d>
          <a:sp3d>
            <a:bevelT/>
            <a:bevelB/>
          </a:sp3d>
        </p:spPr>
        <p:txBody>
          <a:bodyPr wrap="none" anchor="ct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800" dirty="0" smtClean="0">
                <a:latin typeface="Trebuchet MS" panose="020B0603020202020204" pitchFamily="34" charset="0"/>
              </a:rPr>
              <a:t>Annual General Meeting (AGM)</a:t>
            </a:r>
          </a:p>
          <a:p>
            <a:pPr algn="ctr"/>
            <a:r>
              <a:rPr lang="en-GB" sz="2800" dirty="0" smtClean="0">
                <a:latin typeface="Trebuchet MS" panose="020B0603020202020204" pitchFamily="34" charset="0"/>
              </a:rPr>
              <a:t>(TIEMS Membership)</a:t>
            </a:r>
            <a:endParaRPr lang="en-GB" sz="2800" dirty="0">
              <a:latin typeface="Trebuchet MS" panose="020B0603020202020204" pitchFamily="34" charset="0"/>
            </a:endParaRPr>
          </a:p>
        </p:txBody>
      </p:sp>
      <p:sp>
        <p:nvSpPr>
          <p:cNvPr id="17" name="TekstSylinder 16"/>
          <p:cNvSpPr txBox="1"/>
          <p:nvPr/>
        </p:nvSpPr>
        <p:spPr>
          <a:xfrm>
            <a:off x="2771800" y="188640"/>
            <a:ext cx="3711272" cy="584775"/>
          </a:xfrm>
          <a:prstGeom prst="rect">
            <a:avLst/>
          </a:prstGeom>
          <a:noFill/>
        </p:spPr>
        <p:txBody>
          <a:bodyPr wrap="none" rtlCol="0">
            <a:spAutoFit/>
          </a:bodyPr>
          <a:lstStyle/>
          <a:p>
            <a:r>
              <a:rPr lang="en-GB" sz="3200" b="1" dirty="0" smtClean="0">
                <a:latin typeface="Comic Sans MS" pitchFamily="66" charset="0"/>
                <a:cs typeface="Aharoni" pitchFamily="2" charset="-79"/>
              </a:rPr>
              <a:t>TIEMS Structure</a:t>
            </a:r>
            <a:endParaRPr lang="en-GB" sz="3200" b="1" dirty="0">
              <a:latin typeface="Comic Sans MS" pitchFamily="66" charset="0"/>
              <a:cs typeface="Aharoni" pitchFamily="2" charset="-79"/>
            </a:endParaRPr>
          </a:p>
        </p:txBody>
      </p:sp>
      <p:pic>
        <p:nvPicPr>
          <p:cNvPr id="18"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spTree>
    <p:extLst>
      <p:ext uri="{BB962C8B-B14F-4D97-AF65-F5344CB8AC3E}">
        <p14:creationId xmlns:p14="http://schemas.microsoft.com/office/powerpoint/2010/main" val="9886765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7504" y="176912"/>
            <a:ext cx="7632848" cy="1152128"/>
          </a:xfrm>
        </p:spPr>
        <p:txBody>
          <a:bodyPr>
            <a:normAutofit/>
          </a:bodyPr>
          <a:lstStyle/>
          <a:p>
            <a:pPr fontAlgn="ctr"/>
            <a:r>
              <a:rPr lang="en-US" sz="3600" b="1" dirty="0">
                <a:latin typeface="Comic Sans MS" panose="030F0702030302020204" pitchFamily="66" charset="0"/>
              </a:rPr>
              <a:t>TIEMS Membership </a:t>
            </a:r>
            <a:r>
              <a:rPr lang="en-US" sz="3600" b="1" dirty="0" smtClean="0">
                <a:latin typeface="Comic Sans MS" panose="030F0702030302020204" pitchFamily="66" charset="0"/>
              </a:rPr>
              <a:t>Benefits</a:t>
            </a:r>
            <a:endParaRPr lang="en-GB" sz="3600" dirty="0">
              <a:latin typeface="Comic Sans MS" panose="030F0702030302020204" pitchFamily="66" charset="0"/>
            </a:endParaRPr>
          </a:p>
        </p:txBody>
      </p:sp>
      <p:sp>
        <p:nvSpPr>
          <p:cNvPr id="7" name="Plassholder for innhold 6"/>
          <p:cNvSpPr>
            <a:spLocks noGrp="1"/>
          </p:cNvSpPr>
          <p:nvPr>
            <p:ph idx="1"/>
          </p:nvPr>
        </p:nvSpPr>
        <p:spPr>
          <a:xfrm>
            <a:off x="437291" y="1329041"/>
            <a:ext cx="8229600" cy="4692248"/>
          </a:xfrm>
          <a:solidFill>
            <a:schemeClr val="accent1">
              <a:lumMod val="20000"/>
              <a:lumOff val="80000"/>
            </a:schemeClr>
          </a:solidFill>
          <a:ln>
            <a:solidFill>
              <a:schemeClr val="tx1"/>
            </a:solidFill>
          </a:ln>
          <a:scene3d>
            <a:camera prst="orthographicFront"/>
            <a:lightRig rig="threePt" dir="t"/>
          </a:scene3d>
          <a:sp3d>
            <a:bevelT/>
          </a:sp3d>
        </p:spPr>
        <p:txBody>
          <a:bodyPr>
            <a:noAutofit/>
          </a:bodyPr>
          <a:lstStyle/>
          <a:p>
            <a:pPr marL="0" indent="0" algn="ctr">
              <a:buNone/>
            </a:pPr>
            <a:r>
              <a:rPr lang="en-GB" dirty="0">
                <a:solidFill>
                  <a:srgbClr val="002060"/>
                </a:solidFill>
                <a:latin typeface="Trebuchet MS" panose="020B0603020202020204" pitchFamily="34" charset="0"/>
              </a:rPr>
              <a:t>As a member of the TIEMS, you are part of an international community of leaders and practitioners in emergency management, with diverse backgrounds in engineering, science, government, academics, military, and industry - working together to make the world a safer place. Membership affords unique opportunities to </a:t>
            </a:r>
            <a:endParaRPr lang="en-GB" dirty="0" smtClean="0">
              <a:solidFill>
                <a:srgbClr val="002060"/>
              </a:solidFill>
              <a:latin typeface="Trebuchet MS" panose="020B0603020202020204" pitchFamily="34" charset="0"/>
            </a:endParaRPr>
          </a:p>
          <a:p>
            <a:pPr marL="0" indent="0" algn="ctr">
              <a:buNone/>
            </a:pPr>
            <a:r>
              <a:rPr lang="en-GB" b="1" i="1" dirty="0" smtClean="0">
                <a:solidFill>
                  <a:srgbClr val="002060"/>
                </a:solidFill>
                <a:latin typeface="Trebuchet MS" panose="020B0603020202020204" pitchFamily="34" charset="0"/>
              </a:rPr>
              <a:t>Learn</a:t>
            </a:r>
            <a:r>
              <a:rPr lang="en-GB" dirty="0">
                <a:solidFill>
                  <a:srgbClr val="002060"/>
                </a:solidFill>
                <a:latin typeface="Trebuchet MS" panose="020B0603020202020204" pitchFamily="34" charset="0"/>
              </a:rPr>
              <a:t>, </a:t>
            </a:r>
            <a:r>
              <a:rPr lang="en-GB" b="1" i="1" dirty="0">
                <a:solidFill>
                  <a:srgbClr val="002060"/>
                </a:solidFill>
                <a:latin typeface="Trebuchet MS" panose="020B0603020202020204" pitchFamily="34" charset="0"/>
              </a:rPr>
              <a:t>Serve</a:t>
            </a:r>
            <a:r>
              <a:rPr lang="en-GB" dirty="0">
                <a:solidFill>
                  <a:srgbClr val="002060"/>
                </a:solidFill>
                <a:latin typeface="Trebuchet MS" panose="020B0603020202020204" pitchFamily="34" charset="0"/>
              </a:rPr>
              <a:t>, and </a:t>
            </a:r>
            <a:r>
              <a:rPr lang="en-GB" b="1" i="1" dirty="0" smtClean="0">
                <a:solidFill>
                  <a:srgbClr val="002060"/>
                </a:solidFill>
                <a:latin typeface="Trebuchet MS" panose="020B0603020202020204" pitchFamily="34" charset="0"/>
              </a:rPr>
              <a:t>Network</a:t>
            </a:r>
            <a:endParaRPr lang="en-GB" dirty="0">
              <a:solidFill>
                <a:srgbClr val="002060"/>
              </a:solidFill>
              <a:latin typeface="Trebuchet MS" panose="020B0603020202020204" pitchFamily="34" charset="0"/>
            </a:endParaRPr>
          </a:p>
        </p:txBody>
      </p:sp>
      <p:sp>
        <p:nvSpPr>
          <p:cNvPr id="4"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32</a:t>
            </a:fld>
            <a:endParaRPr lang="nb-NO" sz="2400" dirty="0">
              <a:solidFill>
                <a:schemeClr val="tx1"/>
              </a:solidFill>
            </a:endParaRPr>
          </a:p>
        </p:txBody>
      </p:sp>
      <p:pic>
        <p:nvPicPr>
          <p:cNvPr id="8"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spTree>
    <p:extLst>
      <p:ext uri="{BB962C8B-B14F-4D97-AF65-F5344CB8AC3E}">
        <p14:creationId xmlns:p14="http://schemas.microsoft.com/office/powerpoint/2010/main" val="31360042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7504" y="176912"/>
            <a:ext cx="7632848" cy="1152128"/>
          </a:xfrm>
        </p:spPr>
        <p:txBody>
          <a:bodyPr>
            <a:normAutofit/>
          </a:bodyPr>
          <a:lstStyle/>
          <a:p>
            <a:pPr fontAlgn="ctr"/>
            <a:r>
              <a:rPr lang="en-US" sz="3600" b="1" dirty="0">
                <a:latin typeface="Comic Sans MS" panose="030F0702030302020204" pitchFamily="66" charset="0"/>
              </a:rPr>
              <a:t>TIEMS Membership </a:t>
            </a:r>
            <a:r>
              <a:rPr lang="en-US" sz="3600" b="1" dirty="0" smtClean="0">
                <a:latin typeface="Comic Sans MS" panose="030F0702030302020204" pitchFamily="66" charset="0"/>
              </a:rPr>
              <a:t>Benefits</a:t>
            </a:r>
            <a:endParaRPr lang="en-GB" sz="3600" dirty="0">
              <a:latin typeface="Comic Sans MS" panose="030F0702030302020204" pitchFamily="66" charset="0"/>
            </a:endParaRPr>
          </a:p>
        </p:txBody>
      </p:sp>
      <p:sp>
        <p:nvSpPr>
          <p:cNvPr id="7" name="Plassholder for innhold 6"/>
          <p:cNvSpPr>
            <a:spLocks noGrp="1"/>
          </p:cNvSpPr>
          <p:nvPr>
            <p:ph idx="1"/>
          </p:nvPr>
        </p:nvSpPr>
        <p:spPr>
          <a:xfrm>
            <a:off x="437291" y="1329041"/>
            <a:ext cx="8229600" cy="4692248"/>
          </a:xfrm>
          <a:solidFill>
            <a:schemeClr val="accent1">
              <a:lumMod val="20000"/>
              <a:lumOff val="80000"/>
            </a:schemeClr>
          </a:solidFill>
          <a:ln>
            <a:solidFill>
              <a:schemeClr val="tx1"/>
            </a:solidFill>
          </a:ln>
          <a:scene3d>
            <a:camera prst="orthographicFront"/>
            <a:lightRig rig="threePt" dir="t"/>
          </a:scene3d>
          <a:sp3d>
            <a:bevelT/>
          </a:sp3d>
        </p:spPr>
        <p:txBody>
          <a:bodyPr>
            <a:noAutofit/>
          </a:bodyPr>
          <a:lstStyle/>
          <a:p>
            <a:pPr marL="0" indent="0" algn="ctr">
              <a:buNone/>
            </a:pPr>
            <a:r>
              <a:rPr lang="en-GB" b="1" i="1" u="sng" dirty="0">
                <a:hlinkClick r:id="rId3" action="ppaction://hlinkfile"/>
              </a:rPr>
              <a:t>Learn</a:t>
            </a:r>
            <a:r>
              <a:rPr lang="en-GB" i="1" dirty="0"/>
              <a:t> </a:t>
            </a:r>
            <a:endParaRPr lang="en-GB" dirty="0"/>
          </a:p>
          <a:p>
            <a:pPr marL="0" indent="0" algn="ctr">
              <a:buNone/>
            </a:pPr>
            <a:r>
              <a:rPr lang="en-GB" sz="2400" i="1" dirty="0">
                <a:solidFill>
                  <a:srgbClr val="002060"/>
                </a:solidFill>
                <a:latin typeface="Trebuchet MS" panose="020B0603020202020204" pitchFamily="34" charset="0"/>
              </a:rPr>
              <a:t>From the multi-disciplinary, multi-national TIEMS community, and through special TIEMS </a:t>
            </a:r>
            <a:r>
              <a:rPr lang="en-GB" sz="2400" i="1" dirty="0" smtClean="0">
                <a:solidFill>
                  <a:srgbClr val="002060"/>
                </a:solidFill>
                <a:latin typeface="Trebuchet MS" panose="020B0603020202020204" pitchFamily="34" charset="0"/>
              </a:rPr>
              <a:t>programs</a:t>
            </a:r>
            <a:endParaRPr lang="en-GB" sz="2400" dirty="0">
              <a:solidFill>
                <a:srgbClr val="002060"/>
              </a:solidFill>
              <a:latin typeface="Trebuchet MS" panose="020B0603020202020204" pitchFamily="34" charset="0"/>
            </a:endParaRPr>
          </a:p>
          <a:p>
            <a:pPr marL="0" indent="0" algn="ctr">
              <a:buNone/>
            </a:pPr>
            <a:r>
              <a:rPr lang="en-GB" b="1" i="1" u="sng" dirty="0">
                <a:hlinkClick r:id="rId4" action="ppaction://hlinkfile"/>
              </a:rPr>
              <a:t>Serve</a:t>
            </a:r>
            <a:r>
              <a:rPr lang="en-GB" i="1" dirty="0"/>
              <a:t> </a:t>
            </a:r>
            <a:endParaRPr lang="en-GB" dirty="0"/>
          </a:p>
          <a:p>
            <a:pPr marL="0" indent="0" algn="ctr">
              <a:buNone/>
            </a:pPr>
            <a:r>
              <a:rPr lang="en-GB" sz="2400" i="1" dirty="0">
                <a:solidFill>
                  <a:srgbClr val="002060"/>
                </a:solidFill>
                <a:latin typeface="Trebuchet MS" panose="020B0603020202020204" pitchFamily="34" charset="0"/>
              </a:rPr>
              <a:t>By helping TIEMS in its mission to reduce the impacts of disasters and emergencies </a:t>
            </a:r>
            <a:r>
              <a:rPr lang="en-GB" sz="2400" i="1" dirty="0" smtClean="0">
                <a:solidFill>
                  <a:srgbClr val="002060"/>
                </a:solidFill>
                <a:latin typeface="Trebuchet MS" panose="020B0603020202020204" pitchFamily="34" charset="0"/>
              </a:rPr>
              <a:t>worldwide</a:t>
            </a:r>
            <a:r>
              <a:rPr lang="en-GB" sz="2400" b="1" i="1" dirty="0">
                <a:solidFill>
                  <a:srgbClr val="002060"/>
                </a:solidFill>
                <a:latin typeface="Trebuchet MS" panose="020B0603020202020204" pitchFamily="34" charset="0"/>
              </a:rPr>
              <a:t> </a:t>
            </a:r>
            <a:endParaRPr lang="en-GB" sz="2400" dirty="0">
              <a:solidFill>
                <a:srgbClr val="002060"/>
              </a:solidFill>
              <a:latin typeface="Trebuchet MS" panose="020B0603020202020204" pitchFamily="34" charset="0"/>
            </a:endParaRPr>
          </a:p>
          <a:p>
            <a:pPr marL="0" indent="0" algn="ctr">
              <a:buNone/>
            </a:pPr>
            <a:r>
              <a:rPr lang="en-GB" b="1" i="1" u="sng" dirty="0">
                <a:hlinkClick r:id="rId5" action="ppaction://hlinkfile"/>
              </a:rPr>
              <a:t>Network</a:t>
            </a:r>
            <a:r>
              <a:rPr lang="en-GB" i="1" dirty="0"/>
              <a:t> </a:t>
            </a:r>
            <a:endParaRPr lang="en-GB" dirty="0"/>
          </a:p>
          <a:p>
            <a:pPr marL="0" indent="0" algn="ctr">
              <a:buNone/>
            </a:pPr>
            <a:r>
              <a:rPr lang="en-GB" sz="2400" i="1" dirty="0">
                <a:solidFill>
                  <a:srgbClr val="002060"/>
                </a:solidFill>
                <a:latin typeface="Trebuchet MS" panose="020B0603020202020204" pitchFamily="34" charset="0"/>
              </a:rPr>
              <a:t>With local and international colleagues to develop valued personal and professional relationships, and enhanced </a:t>
            </a:r>
            <a:r>
              <a:rPr lang="en-GB" sz="2400" i="1" dirty="0" smtClean="0">
                <a:solidFill>
                  <a:srgbClr val="002060"/>
                </a:solidFill>
                <a:latin typeface="Trebuchet MS" panose="020B0603020202020204" pitchFamily="34" charset="0"/>
              </a:rPr>
              <a:t>opportunities</a:t>
            </a:r>
            <a:endParaRPr lang="en-GB" sz="2400" dirty="0">
              <a:solidFill>
                <a:srgbClr val="002060"/>
              </a:solidFill>
              <a:latin typeface="Trebuchet MS" panose="020B0603020202020204" pitchFamily="34" charset="0"/>
            </a:endParaRPr>
          </a:p>
        </p:txBody>
      </p:sp>
      <p:sp>
        <p:nvSpPr>
          <p:cNvPr id="4"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33</a:t>
            </a:fld>
            <a:endParaRPr lang="nb-NO" sz="2400" dirty="0">
              <a:solidFill>
                <a:schemeClr val="tx1"/>
              </a:solidFill>
            </a:endParaRPr>
          </a:p>
        </p:txBody>
      </p:sp>
      <p:pic>
        <p:nvPicPr>
          <p:cNvPr id="8" name="Picture 2" descr="C:\Users\Bruker\Pictures\TIEMS 2012 High Quality logo.png"/>
          <p:cNvPicPr>
            <a:picLocks noChangeAspect="1" noChangeArrowheads="1"/>
          </p:cNvPicPr>
          <p:nvPr/>
        </p:nvPicPr>
        <p:blipFill>
          <a:blip r:embed="rId6" cstate="print"/>
          <a:stretch>
            <a:fillRect/>
          </a:stretch>
        </p:blipFill>
        <p:spPr bwMode="auto">
          <a:xfrm>
            <a:off x="7596336" y="188640"/>
            <a:ext cx="1427920" cy="780296"/>
          </a:xfrm>
          <a:prstGeom prst="rect">
            <a:avLst/>
          </a:prstGeom>
          <a:noFill/>
          <a:ln>
            <a:noFill/>
          </a:ln>
        </p:spPr>
      </p:pic>
    </p:spTree>
    <p:extLst>
      <p:ext uri="{BB962C8B-B14F-4D97-AF65-F5344CB8AC3E}">
        <p14:creationId xmlns:p14="http://schemas.microsoft.com/office/powerpoint/2010/main" val="16309917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p:cNvSpPr/>
          <p:nvPr/>
        </p:nvSpPr>
        <p:spPr>
          <a:xfrm>
            <a:off x="467544" y="2636912"/>
            <a:ext cx="8208912" cy="1200329"/>
          </a:xfrm>
          <a:prstGeom prst="rect">
            <a:avLst/>
          </a:prstGeom>
        </p:spPr>
        <p:txBody>
          <a:bodyPr wrap="square">
            <a:spAutoFit/>
          </a:bodyPr>
          <a:lstStyle/>
          <a:p>
            <a:r>
              <a:rPr lang="en-GB" sz="3600" b="1" dirty="0" smtClean="0"/>
              <a:t>	</a:t>
            </a:r>
            <a:endParaRPr lang="en-GB" sz="2400" b="1" dirty="0" smtClean="0"/>
          </a:p>
          <a:p>
            <a:pPr marL="742950" indent="-742950">
              <a:buFont typeface="+mj-lt"/>
              <a:buAutoNum type="arabicPeriod"/>
            </a:pPr>
            <a:endParaRPr lang="nb-NO" sz="3600" dirty="0"/>
          </a:p>
        </p:txBody>
      </p:sp>
      <p:sp>
        <p:nvSpPr>
          <p:cNvPr id="10"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34</a:t>
            </a:fld>
            <a:endParaRPr lang="nb-NO" sz="2400" dirty="0">
              <a:solidFill>
                <a:schemeClr val="tx1"/>
              </a:solidFill>
            </a:endParaRPr>
          </a:p>
        </p:txBody>
      </p:sp>
      <p:pic>
        <p:nvPicPr>
          <p:cNvPr id="7" name="Picture 2" descr="C:\Users\Bruker\Pictures\TIEMS 2012 High Quality logo.png"/>
          <p:cNvPicPr>
            <a:picLocks noChangeAspect="1" noChangeArrowheads="1"/>
          </p:cNvPicPr>
          <p:nvPr/>
        </p:nvPicPr>
        <p:blipFill>
          <a:blip r:embed="rId3" cstate="print"/>
          <a:stretch>
            <a:fillRect/>
          </a:stretch>
        </p:blipFill>
        <p:spPr bwMode="auto">
          <a:xfrm>
            <a:off x="3635896" y="5661248"/>
            <a:ext cx="1427920" cy="780296"/>
          </a:xfrm>
          <a:prstGeom prst="rect">
            <a:avLst/>
          </a:prstGeom>
          <a:noFill/>
          <a:ln>
            <a:noFill/>
          </a:ln>
        </p:spPr>
      </p:pic>
      <p:pic>
        <p:nvPicPr>
          <p:cNvPr id="12" name="Bilde 11" descr="C:\Users\Bruker\Pictures\2013 TIEMS-banner.jpg"/>
          <p:cNvPicPr/>
          <p:nvPr/>
        </p:nvPicPr>
        <p:blipFill>
          <a:blip r:embed="rId4" cstate="print"/>
          <a:srcRect/>
          <a:stretch>
            <a:fillRect/>
          </a:stretch>
        </p:blipFill>
        <p:spPr bwMode="auto">
          <a:xfrm>
            <a:off x="899592" y="332656"/>
            <a:ext cx="7152576" cy="819150"/>
          </a:xfrm>
          <a:prstGeom prst="rect">
            <a:avLst/>
          </a:prstGeom>
          <a:noFill/>
          <a:ln w="9525">
            <a:noFill/>
            <a:miter lim="800000"/>
            <a:headEnd/>
            <a:tailEnd/>
          </a:ln>
          <a:scene3d>
            <a:camera prst="orthographicFront"/>
            <a:lightRig rig="threePt" dir="t"/>
          </a:scene3d>
          <a:sp3d>
            <a:bevelT/>
          </a:sp3d>
        </p:spPr>
      </p:pic>
      <p:sp>
        <p:nvSpPr>
          <p:cNvPr id="4097" name="Rectangle 1"/>
          <p:cNvSpPr>
            <a:spLocks noChangeArrowheads="1"/>
          </p:cNvSpPr>
          <p:nvPr/>
        </p:nvSpPr>
        <p:spPr bwMode="auto">
          <a:xfrm>
            <a:off x="1043608" y="1889680"/>
            <a:ext cx="7643192" cy="3693319"/>
          </a:xfrm>
          <a:prstGeom prst="rect">
            <a:avLst/>
          </a:prstGeom>
          <a:solidFill>
            <a:schemeClr val="accent1">
              <a:lumMod val="20000"/>
              <a:lumOff val="80000"/>
            </a:schemeClr>
          </a:solidFill>
          <a:ln w="9525">
            <a:noFill/>
            <a:miter lim="800000"/>
            <a:headEnd/>
            <a:tailEnd/>
          </a:ln>
          <a:effectLst/>
          <a:scene3d>
            <a:camera prst="orthographicFront"/>
            <a:lightRig rig="threePt" dir="t"/>
          </a:scene3d>
          <a:sp3d>
            <a:bevelT/>
          </a:sp3d>
        </p:spPr>
        <p:txBody>
          <a:bodyPr vert="horz" wrap="square" lIns="91440" tIns="45720" rIns="91440" bIns="45720" numCol="1" anchor="ctr" anchorCtr="0" compatLnSpc="1">
            <a:prstTxWarp prst="textNoShape">
              <a:avLst/>
            </a:prstTxWarp>
            <a:spAutoFit/>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3600" i="0" u="none" strike="noStrike" cap="none" normalizeH="0" baseline="0" dirty="0" smtClean="0">
                <a:ln>
                  <a:noFill/>
                </a:ln>
                <a:solidFill>
                  <a:srgbClr val="002060"/>
                </a:solidFill>
                <a:effectLst/>
                <a:latin typeface="Trebuchet MS" panose="020B0603020202020204" pitchFamily="34" charset="0"/>
                <a:ea typeface="Times New Roman" pitchFamily="18" charset="0"/>
                <a:cs typeface="Century Gothic" pitchFamily="34" charset="0"/>
              </a:rPr>
              <a:t>The International Emergency Management Society Focus on Cultural Differences to be Understood and Included in the Society’s Events, Education and Research Programs</a:t>
            </a:r>
            <a:endParaRPr kumimoji="0" lang="nb-NO" sz="3600" i="0" u="none" strike="noStrike" cap="none" normalizeH="0" baseline="0" dirty="0" smtClean="0">
              <a:ln>
                <a:noFill/>
              </a:ln>
              <a:solidFill>
                <a:srgbClr val="002060"/>
              </a:solidFill>
              <a:effectLst/>
              <a:latin typeface="Trebuchet MS" panose="020B0603020202020204"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51520" y="404664"/>
            <a:ext cx="7344816" cy="1152128"/>
          </a:xfrm>
        </p:spPr>
        <p:txBody>
          <a:bodyPr>
            <a:noAutofit/>
          </a:bodyPr>
          <a:lstStyle/>
          <a:p>
            <a:r>
              <a:rPr lang="en-US" sz="2800" b="1" dirty="0" smtClean="0">
                <a:latin typeface="Comic Sans MS" pitchFamily="66" charset="0"/>
              </a:rPr>
              <a:t>TIEMS 2015 Annual Conference in Rome</a:t>
            </a:r>
            <a:r>
              <a:rPr lang="en-US" sz="3200" b="1" dirty="0" smtClean="0">
                <a:latin typeface="Comic Sans MS" pitchFamily="66" charset="0"/>
              </a:rPr>
              <a:t/>
            </a:r>
            <a:br>
              <a:rPr lang="en-US" sz="3200" b="1" dirty="0" smtClean="0">
                <a:latin typeface="Comic Sans MS" pitchFamily="66" charset="0"/>
              </a:rPr>
            </a:br>
            <a:r>
              <a:rPr lang="en-US" sz="2400" b="1" dirty="0" smtClean="0">
                <a:latin typeface="Comic Sans MS" pitchFamily="66" charset="0"/>
              </a:rPr>
              <a:t>30 September – 2 October 2015</a:t>
            </a:r>
            <a:endParaRPr lang="nb-NO" sz="2400" dirty="0">
              <a:latin typeface="Comic Sans MS" pitchFamily="66" charset="0"/>
            </a:endParaRPr>
          </a:p>
        </p:txBody>
      </p:sp>
      <p:sp>
        <p:nvSpPr>
          <p:cNvPr id="7" name="Plassholder for innhold 6"/>
          <p:cNvSpPr>
            <a:spLocks noGrp="1"/>
          </p:cNvSpPr>
          <p:nvPr>
            <p:ph idx="1"/>
          </p:nvPr>
        </p:nvSpPr>
        <p:spPr>
          <a:xfrm>
            <a:off x="251520" y="5780286"/>
            <a:ext cx="8229600" cy="576064"/>
          </a:xfrm>
          <a:solidFill>
            <a:schemeClr val="accent1">
              <a:lumMod val="20000"/>
              <a:lumOff val="80000"/>
            </a:schemeClr>
          </a:solidFill>
          <a:ln>
            <a:solidFill>
              <a:schemeClr val="tx1"/>
            </a:solidFill>
          </a:ln>
          <a:scene3d>
            <a:camera prst="orthographicFront"/>
            <a:lightRig rig="threePt" dir="t"/>
          </a:scene3d>
          <a:sp3d>
            <a:bevelT/>
          </a:sp3d>
        </p:spPr>
        <p:txBody>
          <a:bodyPr>
            <a:noAutofit/>
          </a:bodyPr>
          <a:lstStyle/>
          <a:p>
            <a:pPr lvl="0" algn="ctr" fontAlgn="base" hangingPunct="0">
              <a:buNone/>
            </a:pPr>
            <a:r>
              <a:rPr lang="nb-NO" sz="2800" dirty="0" smtClean="0">
                <a:solidFill>
                  <a:srgbClr val="FF0000"/>
                </a:solidFill>
                <a:latin typeface="Trebuchet MS" panose="020B0603020202020204" pitchFamily="34" charset="0"/>
              </a:rPr>
              <a:t>Call for Papers deadline is: 30</a:t>
            </a:r>
            <a:r>
              <a:rPr lang="nb-NO" sz="2800" baseline="30000" dirty="0" smtClean="0">
                <a:solidFill>
                  <a:srgbClr val="FF0000"/>
                </a:solidFill>
                <a:latin typeface="Trebuchet MS" panose="020B0603020202020204" pitchFamily="34" charset="0"/>
              </a:rPr>
              <a:t>th</a:t>
            </a:r>
            <a:r>
              <a:rPr lang="nb-NO" sz="2800" dirty="0" smtClean="0">
                <a:solidFill>
                  <a:srgbClr val="FF0000"/>
                </a:solidFill>
                <a:latin typeface="Trebuchet MS" panose="020B0603020202020204" pitchFamily="34" charset="0"/>
              </a:rPr>
              <a:t> June2015 </a:t>
            </a:r>
            <a:endParaRPr lang="nb-NO" sz="2800" dirty="0">
              <a:solidFill>
                <a:srgbClr val="FF0000"/>
              </a:solidFill>
              <a:latin typeface="Trebuchet MS" panose="020B0603020202020204" pitchFamily="34" charset="0"/>
            </a:endParaRPr>
          </a:p>
        </p:txBody>
      </p:sp>
      <p:sp>
        <p:nvSpPr>
          <p:cNvPr id="4"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35</a:t>
            </a:fld>
            <a:endParaRPr lang="nb-NO" sz="2400" dirty="0">
              <a:solidFill>
                <a:schemeClr val="tx1"/>
              </a:solidFill>
            </a:endParaRPr>
          </a:p>
        </p:txBody>
      </p:sp>
      <p:pic>
        <p:nvPicPr>
          <p:cNvPr id="8" name="Picture 2" descr="C:\Users\Bruker\Pictures\TIEMS 2012 High Quality logo.png"/>
          <p:cNvPicPr>
            <a:picLocks noChangeAspect="1" noChangeArrowheads="1"/>
          </p:cNvPicPr>
          <p:nvPr/>
        </p:nvPicPr>
        <p:blipFill>
          <a:blip r:embed="rId3" cstate="print"/>
          <a:stretch>
            <a:fillRect/>
          </a:stretch>
        </p:blipFill>
        <p:spPr bwMode="auto">
          <a:xfrm>
            <a:off x="7596336" y="188640"/>
            <a:ext cx="1427920" cy="780296"/>
          </a:xfrm>
          <a:prstGeom prst="rect">
            <a:avLst/>
          </a:prstGeom>
          <a:noFill/>
          <a:ln>
            <a:noFill/>
          </a:ln>
        </p:spPr>
      </p:pic>
      <p:pic>
        <p:nvPicPr>
          <p:cNvPr id="6" name="Immagine 3" descr="http://www.alumnibocconi.it/dotAsset/17be5ddc-4dd1-4c5c-a059-7fa46c1d6911.jpg"/>
          <p:cNvPicPr/>
          <p:nvPr/>
        </p:nvPicPr>
        <p:blipFill rotWithShape="1">
          <a:blip r:embed="rId4" cstate="print">
            <a:extLst>
              <a:ext uri="{28A0092B-C50C-407E-A947-70E740481C1C}">
                <a14:useLocalDpi xmlns:a14="http://schemas.microsoft.com/office/drawing/2010/main" val="0"/>
              </a:ext>
            </a:extLst>
          </a:blip>
          <a:srcRect t="8142" b="26438"/>
          <a:stretch/>
        </p:blipFill>
        <p:spPr bwMode="auto">
          <a:xfrm>
            <a:off x="1259632" y="1451184"/>
            <a:ext cx="6480720" cy="3888432"/>
          </a:xfrm>
          <a:prstGeom prst="rect">
            <a:avLst/>
          </a:prstGeom>
          <a:noFill/>
          <a:ln>
            <a:noFill/>
          </a:ln>
          <a:scene3d>
            <a:camera prst="orthographicFront"/>
            <a:lightRig rig="threePt" dir="t"/>
          </a:scene3d>
          <a:sp3d>
            <a:bevelT/>
          </a:sp3d>
          <a:extLst>
            <a:ext uri="{53640926-AAD7-44d8-BBD7-CCE9431645EC}">
              <a14:shadowObscured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mo="http://schemas.microsoft.com/office/mac/office/2008/main" xmlns:mc="http://schemas.openxmlformats.org/markup-compatibility/2006" xmlns:mv="urn:schemas-microsoft-com:mac:vml"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a:ext>
          </a:extLst>
        </p:spPr>
      </p:pic>
    </p:spTree>
    <p:extLst>
      <p:ext uri="{BB962C8B-B14F-4D97-AF65-F5344CB8AC3E}">
        <p14:creationId xmlns:p14="http://schemas.microsoft.com/office/powerpoint/2010/main" val="30154465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p:cNvSpPr/>
          <p:nvPr/>
        </p:nvSpPr>
        <p:spPr>
          <a:xfrm>
            <a:off x="467544" y="2636912"/>
            <a:ext cx="8208912" cy="1200329"/>
          </a:xfrm>
          <a:prstGeom prst="rect">
            <a:avLst/>
          </a:prstGeom>
        </p:spPr>
        <p:txBody>
          <a:bodyPr wrap="square">
            <a:spAutoFit/>
          </a:bodyPr>
          <a:lstStyle/>
          <a:p>
            <a:r>
              <a:rPr lang="en-GB" sz="3600" b="1" dirty="0" smtClean="0"/>
              <a:t>	</a:t>
            </a:r>
            <a:endParaRPr lang="en-GB" sz="2400" b="1" dirty="0" smtClean="0"/>
          </a:p>
          <a:p>
            <a:pPr marL="742950" indent="-742950">
              <a:buFont typeface="+mj-lt"/>
              <a:buAutoNum type="arabicPeriod"/>
            </a:pPr>
            <a:endParaRPr lang="nb-NO" sz="3600" dirty="0"/>
          </a:p>
        </p:txBody>
      </p:sp>
      <p:sp>
        <p:nvSpPr>
          <p:cNvPr id="6" name="TekstSylinder 5"/>
          <p:cNvSpPr txBox="1"/>
          <p:nvPr/>
        </p:nvSpPr>
        <p:spPr>
          <a:xfrm>
            <a:off x="323528" y="1988840"/>
            <a:ext cx="8640960" cy="3231654"/>
          </a:xfrm>
          <a:prstGeom prst="rect">
            <a:avLst/>
          </a:prstGeom>
          <a:solidFill>
            <a:schemeClr val="accent1">
              <a:lumMod val="20000"/>
              <a:lumOff val="80000"/>
            </a:schemeClr>
          </a:solidFill>
          <a:ln>
            <a:solidFill>
              <a:schemeClr val="tx1">
                <a:lumMod val="50000"/>
                <a:lumOff val="50000"/>
              </a:schemeClr>
            </a:solidFill>
          </a:ln>
          <a:scene3d>
            <a:camera prst="orthographicFront"/>
            <a:lightRig rig="threePt" dir="t"/>
          </a:scene3d>
          <a:sp3d>
            <a:bevelT/>
          </a:sp3d>
        </p:spPr>
        <p:txBody>
          <a:bodyPr wrap="square" rtlCol="0">
            <a:spAutoFit/>
          </a:bodyPr>
          <a:lstStyle/>
          <a:p>
            <a:r>
              <a:rPr lang="en-GB" sz="2800" dirty="0" smtClean="0"/>
              <a:t> </a:t>
            </a:r>
          </a:p>
          <a:p>
            <a:pPr algn="ctr"/>
            <a:r>
              <a:rPr lang="en-GB" sz="4400" b="1" dirty="0" smtClean="0">
                <a:solidFill>
                  <a:srgbClr val="002060"/>
                </a:solidFill>
                <a:latin typeface="Trebuchet MS" panose="020B0603020202020204" pitchFamily="34" charset="0"/>
              </a:rPr>
              <a:t>Thank You for Your Attention!</a:t>
            </a:r>
          </a:p>
          <a:p>
            <a:pPr algn="ctr"/>
            <a:endParaRPr lang="en-GB" sz="4400" b="1" dirty="0" smtClean="0">
              <a:solidFill>
                <a:srgbClr val="002060"/>
              </a:solidFill>
              <a:latin typeface="Trebuchet MS" panose="020B0603020202020204" pitchFamily="34" charset="0"/>
            </a:endParaRPr>
          </a:p>
          <a:p>
            <a:pPr algn="ctr"/>
            <a:r>
              <a:rPr lang="en-GB" sz="4400" b="1" dirty="0" smtClean="0">
                <a:solidFill>
                  <a:srgbClr val="002060"/>
                </a:solidFill>
                <a:latin typeface="Trebuchet MS" panose="020B0603020202020204" pitchFamily="34" charset="0"/>
              </a:rPr>
              <a:t>Questions?</a:t>
            </a:r>
          </a:p>
          <a:p>
            <a:pPr algn="ctr"/>
            <a:endParaRPr lang="en-GB" sz="4400" b="1" dirty="0" smtClean="0">
              <a:solidFill>
                <a:srgbClr val="002060"/>
              </a:solidFill>
              <a:latin typeface="Trebuchet MS" panose="020B0603020202020204" pitchFamily="34" charset="0"/>
            </a:endParaRPr>
          </a:p>
        </p:txBody>
      </p:sp>
      <p:sp>
        <p:nvSpPr>
          <p:cNvPr id="10" name="Plassholder for lysbildenummer 3"/>
          <p:cNvSpPr>
            <a:spLocks noGrp="1"/>
          </p:cNvSpPr>
          <p:nvPr>
            <p:ph type="sldNum" sz="quarter" idx="12"/>
          </p:nvPr>
        </p:nvSpPr>
        <p:spPr>
          <a:xfrm>
            <a:off x="8172400" y="6356350"/>
            <a:ext cx="514400" cy="365125"/>
          </a:xfrm>
          <a:solidFill>
            <a:srgbClr val="0070C0"/>
          </a:solidFill>
          <a:ln>
            <a:solidFill>
              <a:schemeClr val="tx1"/>
            </a:solidFill>
          </a:ln>
          <a:scene3d>
            <a:camera prst="orthographicFront"/>
            <a:lightRig rig="threePt" dir="t"/>
          </a:scene3d>
          <a:sp3d>
            <a:bevelT/>
          </a:sp3d>
        </p:spPr>
        <p:txBody>
          <a:bodyPr/>
          <a:lstStyle/>
          <a:p>
            <a:fld id="{1CBF165F-D844-4F69-B47C-12C577F1759A}" type="slidenum">
              <a:rPr lang="nb-NO" sz="2400" smtClean="0">
                <a:solidFill>
                  <a:schemeClr val="tx1"/>
                </a:solidFill>
              </a:rPr>
              <a:pPr/>
              <a:t>36</a:t>
            </a:fld>
            <a:endParaRPr lang="nb-NO" sz="2400" dirty="0">
              <a:solidFill>
                <a:schemeClr val="tx1"/>
              </a:solidFill>
            </a:endParaRPr>
          </a:p>
        </p:txBody>
      </p:sp>
      <p:pic>
        <p:nvPicPr>
          <p:cNvPr id="8" name="Picture 2" descr="C:\Users\Bruker\Pictures\TIEMS banner original.png"/>
          <p:cNvPicPr>
            <a:picLocks noChangeAspect="1" noChangeArrowheads="1"/>
          </p:cNvPicPr>
          <p:nvPr/>
        </p:nvPicPr>
        <p:blipFill>
          <a:blip r:embed="rId3" cstate="print"/>
          <a:srcRect/>
          <a:stretch>
            <a:fillRect/>
          </a:stretch>
        </p:blipFill>
        <p:spPr bwMode="auto">
          <a:xfrm>
            <a:off x="179512" y="5373216"/>
            <a:ext cx="8784976" cy="946769"/>
          </a:xfrm>
          <a:prstGeom prst="rect">
            <a:avLst/>
          </a:prstGeom>
          <a:noFill/>
          <a:scene3d>
            <a:camera prst="orthographicFront"/>
            <a:lightRig rig="threePt" dir="t"/>
          </a:scene3d>
          <a:sp3d>
            <a:bevelT/>
          </a:sp3d>
        </p:spPr>
      </p:pic>
      <p:pic>
        <p:nvPicPr>
          <p:cNvPr id="11" name="Picture 2" descr="C:\Users\Bruker\Pictures\TIEMS 2012 High Quality logo.png"/>
          <p:cNvPicPr>
            <a:picLocks noChangeAspect="1" noChangeArrowheads="1"/>
          </p:cNvPicPr>
          <p:nvPr/>
        </p:nvPicPr>
        <p:blipFill>
          <a:blip r:embed="rId4" cstate="print"/>
          <a:stretch>
            <a:fillRect/>
          </a:stretch>
        </p:blipFill>
        <p:spPr bwMode="auto">
          <a:xfrm>
            <a:off x="2907932" y="253166"/>
            <a:ext cx="3176236" cy="1735674"/>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3959</TotalTime>
  <Words>1507</Words>
  <Application>Microsoft Office PowerPoint</Application>
  <PresentationFormat>Skjermfremvisning (4:3)</PresentationFormat>
  <Paragraphs>340</Paragraphs>
  <Slides>36</Slides>
  <Notes>35</Notes>
  <HiddenSlides>0</HiddenSlides>
  <MMClips>0</MMClips>
  <ScaleCrop>false</ScaleCrop>
  <HeadingPairs>
    <vt:vector size="6" baseType="variant">
      <vt:variant>
        <vt:lpstr>Brukte skrifter</vt:lpstr>
      </vt:variant>
      <vt:variant>
        <vt:i4>12</vt:i4>
      </vt:variant>
      <vt:variant>
        <vt:lpstr>Tema</vt:lpstr>
      </vt:variant>
      <vt:variant>
        <vt:i4>1</vt:i4>
      </vt:variant>
      <vt:variant>
        <vt:lpstr>Lysbildetitler</vt:lpstr>
      </vt:variant>
      <vt:variant>
        <vt:i4>36</vt:i4>
      </vt:variant>
    </vt:vector>
  </HeadingPairs>
  <TitlesOfParts>
    <vt:vector size="49" baseType="lpstr">
      <vt:lpstr>ＭＳ Ｐゴシック</vt:lpstr>
      <vt:lpstr>Aharoni</vt:lpstr>
      <vt:lpstr>Arial</vt:lpstr>
      <vt:lpstr>Book Antiqua</vt:lpstr>
      <vt:lpstr>Calibri</vt:lpstr>
      <vt:lpstr>Century Gothic</vt:lpstr>
      <vt:lpstr>Comic Sans MS</vt:lpstr>
      <vt:lpstr>Monotype Corsiva</vt:lpstr>
      <vt:lpstr>Times</vt:lpstr>
      <vt:lpstr>Times New Roman</vt:lpstr>
      <vt:lpstr>Trebuchet MS</vt:lpstr>
      <vt:lpstr>Wingdings</vt:lpstr>
      <vt:lpstr>Office-tema</vt:lpstr>
      <vt:lpstr>PowerPoint-presentasjon</vt:lpstr>
      <vt:lpstr>PowerPoint-presentasjon</vt:lpstr>
      <vt:lpstr> </vt:lpstr>
      <vt:lpstr>Worldwide Threats and Risks 1 </vt:lpstr>
      <vt:lpstr>Worldwide Threats and Risks 2 </vt:lpstr>
      <vt:lpstr>MEANS TO IMPROVE GLOBAL RESILIENCE THROUGH FOCUS ON Preparedness</vt:lpstr>
      <vt:lpstr>The Nepal Earthquake</vt:lpstr>
      <vt:lpstr>PowerPoint-presentasjon</vt:lpstr>
      <vt:lpstr>PowerPoint-presentasjon</vt:lpstr>
      <vt:lpstr>TIEMS</vt:lpstr>
      <vt:lpstr>TIEMS Activities</vt:lpstr>
      <vt:lpstr>TIEMS Services</vt:lpstr>
      <vt:lpstr>TIEMS 2015 Program</vt:lpstr>
      <vt:lpstr>TIEMS Chapters (Think Globally and Act Locally)</vt:lpstr>
      <vt:lpstr>PowerPoint-presentasjon</vt:lpstr>
      <vt:lpstr>  </vt:lpstr>
      <vt:lpstr>PowerPoint-presentasjon</vt:lpstr>
      <vt:lpstr>PowerPoint-presentasjon</vt:lpstr>
      <vt:lpstr>PowerPoint-presentasjon</vt:lpstr>
      <vt:lpstr>PowerPoint-presentasjon</vt:lpstr>
      <vt:lpstr>PowerPoint-presentasjon</vt:lpstr>
      <vt:lpstr>It all started with the NARTUS project where TIEMS had the responsibility for consensus building and establishing the  Public Safety Communication Europe Forum.   Since then TIEMS has been invited to become a member of advisory or user boards/groups in a number of EU projects, including: </vt:lpstr>
      <vt:lpstr>PowerPoint-presentasjon</vt:lpstr>
      <vt:lpstr>PowerPoint-presentasjon</vt:lpstr>
      <vt:lpstr>PowerPoint-presentasjon</vt:lpstr>
      <vt:lpstr>PowerPoint-presentasjon</vt:lpstr>
      <vt:lpstr>PowerPoint-presentasjon</vt:lpstr>
      <vt:lpstr>PowerPoint-presentasjon</vt:lpstr>
      <vt:lpstr>PowerPoint-presentasjon</vt:lpstr>
      <vt:lpstr>The International Emergency Management Society</vt:lpstr>
      <vt:lpstr>  </vt:lpstr>
      <vt:lpstr>TIEMS Membership Benefits</vt:lpstr>
      <vt:lpstr>TIEMS Membership Benefits</vt:lpstr>
      <vt:lpstr>PowerPoint-presentasjon</vt:lpstr>
      <vt:lpstr>TIEMS 2015 Annual Conference in Rome 30 September – 2 October 2015</vt:lpstr>
      <vt:lpstr>PowerPoint-presentasjon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Lysbilde 1</dc:title>
  <dc:creator>Bruker</dc:creator>
  <cp:lastModifiedBy>Bruker</cp:lastModifiedBy>
  <cp:revision>285</cp:revision>
  <dcterms:created xsi:type="dcterms:W3CDTF">2013-08-13T09:19:12Z</dcterms:created>
  <dcterms:modified xsi:type="dcterms:W3CDTF">2015-06-23T13:24:05Z</dcterms:modified>
</cp:coreProperties>
</file>