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531" r:id="rId2"/>
    <p:sldId id="537" r:id="rId3"/>
    <p:sldId id="539" r:id="rId4"/>
    <p:sldId id="513" r:id="rId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A5845D"/>
    <a:srgbClr val="AF926F"/>
    <a:srgbClr val="BFA88D"/>
    <a:srgbClr val="402000"/>
    <a:srgbClr val="777777"/>
    <a:srgbClr val="C0C0C0"/>
    <a:srgbClr val="0125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2" autoAdjust="0"/>
    <p:restoredTop sz="94660"/>
  </p:normalViewPr>
  <p:slideViewPr>
    <p:cSldViewPr snapToGrid="0">
      <p:cViewPr>
        <p:scale>
          <a:sx n="75" d="100"/>
          <a:sy n="75" d="100"/>
        </p:scale>
        <p:origin x="-1242" y="-42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8145" cy="464205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l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2"/>
            <a:ext cx="3038145" cy="464205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r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7AD4D74-9EC8-4065-A642-B6C772985291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l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r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3879EDEB-4125-44A3-AE36-5D9C88FFB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025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7" tIns="46574" rIns="93147" bIns="46574" numCol="1" anchor="t" anchorCtr="0" compatLnSpc="1">
            <a:prstTxWarp prst="textNoShape">
              <a:avLst/>
            </a:prstTxWarp>
          </a:bodyPr>
          <a:lstStyle>
            <a:lvl1pPr algn="l" defTabSz="932333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734" y="2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7" tIns="46574" rIns="93147" bIns="46574" numCol="1" anchor="t" anchorCtr="0" compatLnSpc="1">
            <a:prstTxWarp prst="textNoShape">
              <a:avLst/>
            </a:prstTxWarp>
          </a:bodyPr>
          <a:lstStyle>
            <a:lvl1pPr algn="r" defTabSz="932333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46" y="4416099"/>
            <a:ext cx="5607711" cy="418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7" tIns="46574" rIns="93147" bIns="46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659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7" tIns="46574" rIns="93147" bIns="46574" numCol="1" anchor="b" anchorCtr="0" compatLnSpc="1">
            <a:prstTxWarp prst="textNoShape">
              <a:avLst/>
            </a:prstTxWarp>
          </a:bodyPr>
          <a:lstStyle>
            <a:lvl1pPr algn="l" defTabSz="932333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734" y="8830659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7" tIns="46574" rIns="93147" bIns="46574" numCol="1" anchor="b" anchorCtr="0" compatLnSpc="1">
            <a:prstTxWarp prst="textNoShape">
              <a:avLst/>
            </a:prstTxWarp>
          </a:bodyPr>
          <a:lstStyle>
            <a:lvl1pPr algn="r" defTabSz="932333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141125E2-653F-4FC0-8B1E-B26B552CD1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725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Heritage TitleMaster Taupe-Blue B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 descr="JHU APL - Script - Rough Blu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1625" y="5648325"/>
            <a:ext cx="319881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 descr="APL Icon - Blu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31013" y="4764088"/>
            <a:ext cx="165417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18"/>
          <p:cNvSpPr>
            <a:spLocks noChangeArrowheads="1"/>
          </p:cNvSpPr>
          <p:nvPr userDrawn="1"/>
        </p:nvSpPr>
        <p:spPr bwMode="blackWhite">
          <a:xfrm>
            <a:off x="2933700" y="6623050"/>
            <a:ext cx="2741613" cy="152400"/>
          </a:xfrm>
          <a:prstGeom prst="hexagon">
            <a:avLst>
              <a:gd name="adj" fmla="val 150163"/>
              <a:gd name="vf" fmla="val 115470"/>
            </a:avLst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 eaLnBrk="0" hangingPunct="0">
              <a:defRPr/>
            </a:pPr>
            <a:r>
              <a:rPr lang="en-US" sz="9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JHU/APL</a:t>
            </a:r>
            <a:endParaRPr lang="en-US" sz="900" b="1" dirty="0">
              <a:solidFill>
                <a:schemeClr val="bg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041400" y="3133725"/>
            <a:ext cx="4827588" cy="117792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ctrTitle"/>
          </p:nvPr>
        </p:nvSpPr>
        <p:spPr bwMode="black">
          <a:xfrm>
            <a:off x="523875" y="1431925"/>
            <a:ext cx="5862638" cy="1470025"/>
          </a:xfrm>
          <a:prstGeom prst="rect">
            <a:avLst/>
          </a:prstGeom>
        </p:spPr>
        <p:txBody>
          <a:bodyPr/>
          <a:lstStyle>
            <a:lvl1pPr algn="ctr">
              <a:lnSpc>
                <a:spcPct val="85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433388"/>
            <a:ext cx="8515350" cy="984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138" y="1655763"/>
            <a:ext cx="8467725" cy="48498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55BD4-B065-4559-BD6E-00C9CC707A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65DA5-1564-4A20-98F5-B33B096178C8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35BFB-2742-484F-BE62-BA69D33BC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F98C8-1912-4F0E-87EB-1443D02999CA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433388"/>
            <a:ext cx="8515350" cy="984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138" y="1655763"/>
            <a:ext cx="4157662" cy="484981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55763"/>
            <a:ext cx="4157663" cy="484981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6E9D0-37C6-43B5-BF5F-39FD75774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FC8C4-22BB-4DF4-B78E-F0B6F96642D2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CB6D1-2B61-4B7A-8DAE-9517B11973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F93F3-28EF-4B81-B9B9-B5414CA35F33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433388"/>
            <a:ext cx="8515350" cy="984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6564B-6EA1-4272-857B-EE7B5FC4FD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F7F87-7681-402F-9300-C7B68751749A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46893-FA32-49CC-B89C-4F0DEC64F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BF5C0-85BA-4882-A4CC-2F135FDE7BD7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38A17-6460-4F85-8FA8-755D84027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B9074-5EA2-413F-B4E4-E0FCA3E9505D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1E7F3-E78F-4B24-838C-69A8A2BAD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B275D-3CFD-4885-9666-D8C7E677E296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433388"/>
            <a:ext cx="8515350" cy="984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8138" y="1655763"/>
            <a:ext cx="8467725" cy="48498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A43C8-2EC9-4DCB-A266-933BFD357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57D94-7255-4550-BF01-D86F3CA90E3C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8138" y="433388"/>
            <a:ext cx="2128837" cy="607218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433388"/>
            <a:ext cx="6234113" cy="6072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A1188-40E3-4AF4-828E-488CD7544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9DCA5-D8BE-4425-8DAB-7CC5BBF38AF2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433388"/>
            <a:ext cx="8515350" cy="984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38138" y="1655763"/>
            <a:ext cx="8467725" cy="4849812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D2B8F-6057-4659-93A0-3106830EE5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F8616-A607-43C7-AAD3-105199DC47E7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01625" y="433388"/>
            <a:ext cx="8515350" cy="6072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158E9-1B1F-4906-A37C-9A9E2FCFA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DC37E-CA8F-4A56-9609-948BD4359292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2" descr="Title Bar - JHU Seal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-1269"/>
            <a:ext cx="9140825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ltGray">
          <a:xfrm>
            <a:off x="5310188" y="6565900"/>
            <a:ext cx="2895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BFA88D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Heritage Style Viewgraphs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ltGray">
          <a:xfrm>
            <a:off x="304800" y="6565900"/>
            <a:ext cx="4572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800">
                <a:solidFill>
                  <a:schemeClr val="tx2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8674969-2110-4974-A7C9-7CE853CC32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gray">
          <a:xfrm>
            <a:off x="304800" y="6581775"/>
            <a:ext cx="7907338" cy="0"/>
          </a:xfrm>
          <a:prstGeom prst="line">
            <a:avLst/>
          </a:prstGeom>
          <a:noFill/>
          <a:ln w="38100">
            <a:solidFill>
              <a:srgbClr val="01255B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-107" charset="0"/>
              <a:ea typeface="+mn-ea"/>
              <a:cs typeface="+mn-cs"/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dt" sz="half" idx="2"/>
          </p:nvPr>
        </p:nvSpPr>
        <p:spPr bwMode="ltGray">
          <a:xfrm>
            <a:off x="6710363" y="114300"/>
            <a:ext cx="21336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BFA88D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7FF9197-586E-45AD-8CDF-D1B1DB47DFB0}" type="datetime1">
              <a:rPr lang="en-US"/>
              <a:pPr>
                <a:defRPr/>
              </a:pPr>
              <a:t>10/22/2012</a:t>
            </a:fld>
            <a:endParaRPr lang="en-US"/>
          </a:p>
        </p:txBody>
      </p:sp>
      <p:pic>
        <p:nvPicPr>
          <p:cNvPr id="1033" name="Picture 25" descr="APL Icon - Blue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281988" y="6364288"/>
            <a:ext cx="5572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0" name="AutoShape 26"/>
          <p:cNvSpPr>
            <a:spLocks noChangeArrowheads="1"/>
          </p:cNvSpPr>
          <p:nvPr userDrawn="1"/>
        </p:nvSpPr>
        <p:spPr bwMode="blackWhite">
          <a:xfrm>
            <a:off x="3200400" y="6508750"/>
            <a:ext cx="2741613" cy="152400"/>
          </a:xfrm>
          <a:prstGeom prst="hexagon">
            <a:avLst>
              <a:gd name="adj" fmla="val 150163"/>
              <a:gd name="vf" fmla="val 115470"/>
            </a:avLst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 eaLnBrk="0" hangingPunct="0">
              <a:defRPr/>
            </a:pPr>
            <a:endParaRPr lang="en-US" sz="900" b="1" dirty="0">
              <a:solidFill>
                <a:schemeClr val="bg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42" r:id="rId9"/>
    <p:sldLayoutId id="2147483937" r:id="rId10"/>
    <p:sldLayoutId id="2147483938" r:id="rId11"/>
    <p:sldLayoutId id="2147483939" r:id="rId12"/>
    <p:sldLayoutId id="2147483940" r:id="rId13"/>
  </p:sldLayoutIdLst>
  <p:transition spd="med">
    <p:fade/>
  </p:transition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07" charset="0"/>
        </a:defRPr>
      </a:lvl9pPr>
    </p:titleStyle>
    <p:bodyStyle>
      <a:lvl1pPr marL="227013" indent="-227013" algn="l" rtl="0" eaLnBrk="0" fontAlgn="base" hangingPunct="0">
        <a:spcBef>
          <a:spcPct val="10000"/>
        </a:spcBef>
        <a:spcAft>
          <a:spcPct val="0"/>
        </a:spcAft>
        <a:buSzPct val="130000"/>
        <a:buChar char="•"/>
        <a:defRPr sz="2400" b="1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463550" indent="-234950" algn="l" rtl="0" eaLnBrk="0" fontAlgn="base" hangingPunct="0">
        <a:spcBef>
          <a:spcPct val="5000"/>
        </a:spcBef>
        <a:spcAft>
          <a:spcPct val="500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963613" indent="-228600" algn="l" rtl="0" eaLnBrk="0" fontAlgn="base" hangingPunct="0">
        <a:spcBef>
          <a:spcPct val="5000"/>
        </a:spcBef>
        <a:spcAft>
          <a:spcPct val="500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3pPr>
      <a:lvl4pPr marL="1193800" indent="-228600" algn="l" rtl="0" eaLnBrk="0" fontAlgn="base" hangingPunct="0">
        <a:spcBef>
          <a:spcPct val="5000"/>
        </a:spcBef>
        <a:spcAft>
          <a:spcPct val="500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5000"/>
        </a:spcBef>
        <a:spcAft>
          <a:spcPct val="500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5000"/>
        </a:spcBef>
        <a:spcAft>
          <a:spcPct val="5000"/>
        </a:spcAft>
        <a:buFont typeface="Wingdings" pitchFamily="-107" charset="2"/>
        <a:buChar char="§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5000"/>
        </a:spcBef>
        <a:spcAft>
          <a:spcPct val="5000"/>
        </a:spcAft>
        <a:buFont typeface="Wingdings" pitchFamily="-107" charset="2"/>
        <a:buChar char="§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5000"/>
        </a:spcBef>
        <a:spcAft>
          <a:spcPct val="5000"/>
        </a:spcAft>
        <a:buFont typeface="Wingdings" pitchFamily="-107" charset="2"/>
        <a:buChar char="§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5000"/>
        </a:spcBef>
        <a:spcAft>
          <a:spcPct val="5000"/>
        </a:spcAft>
        <a:buFont typeface="Wingdings" pitchFamily="-107" charset="2"/>
        <a:buChar char="§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dyrudlp1\Documents\Proposals\Iridium\ampere-phone.mov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0.pdf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55700" y="5257800"/>
            <a:ext cx="4827588" cy="1177925"/>
          </a:xfrm>
        </p:spPr>
        <p:txBody>
          <a:bodyPr/>
          <a:lstStyle/>
          <a:p>
            <a:r>
              <a:rPr lang="en-US" dirty="0" smtClean="0"/>
              <a:t>Lars Dyrud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508000"/>
            <a:ext cx="7372350" cy="1470025"/>
          </a:xfrm>
        </p:spPr>
        <p:txBody>
          <a:bodyPr/>
          <a:lstStyle/>
          <a:p>
            <a:r>
              <a:rPr lang="en-US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AMPERE and </a:t>
            </a:r>
            <a:r>
              <a:rPr lang="en-US" sz="40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GEOScan</a:t>
            </a:r>
            <a:r>
              <a:rPr lang="en-US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Utilizing Commercial Space Infrastructure for Disaster Mitigation, Planning and Response</a:t>
            </a:r>
            <a:endParaRPr lang="en-US" sz="4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8" y="283029"/>
            <a:ext cx="9144000" cy="861774"/>
          </a:xfrm>
        </p:spPr>
        <p:txBody>
          <a:bodyPr/>
          <a:lstStyle/>
          <a:p>
            <a:pPr algn="ctr"/>
            <a:r>
              <a:rPr lang="en-US" dirty="0" smtClean="0">
                <a:ea typeface="ＭＳ Ｐゴシック"/>
                <a:cs typeface="ＭＳ Ｐゴシック"/>
              </a:rPr>
              <a:t>Space Weather Hosted Payloads:  Benefits?</a:t>
            </a:r>
            <a:r>
              <a:rPr lang="en-US" sz="1800" dirty="0" smtClean="0">
                <a:ea typeface="ＭＳ Ｐゴシック"/>
                <a:cs typeface="ＭＳ Ｐゴシック"/>
              </a:rPr>
              <a:t/>
            </a:r>
            <a:br>
              <a:rPr lang="en-US" sz="1800" dirty="0" smtClean="0">
                <a:ea typeface="ＭＳ Ｐゴシック"/>
                <a:cs typeface="ＭＳ Ｐゴシック"/>
              </a:rPr>
            </a:b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C55BD4-B065-4559-BD6E-00C9CC707AE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E0265DA5-1564-4A20-98F5-B33B096178C8}" type="datetime1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3104092" y="1060787"/>
            <a:ext cx="5734572" cy="5201424"/>
          </a:xfrm>
          <a:prstGeom prst="rect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marL="227013" indent="-227013" eaLnBrk="0" hangingPunct="0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400" kern="0" dirty="0" smtClean="0">
                <a:ea typeface="ＭＳ Ｐゴシック"/>
              </a:rPr>
              <a:t>• </a:t>
            </a:r>
            <a:r>
              <a:rPr lang="en-US" sz="2200" kern="0" dirty="0" smtClean="0">
                <a:ea typeface="ＭＳ Ｐゴシック"/>
              </a:rPr>
              <a:t>Solve known problems at dramatic cost savings </a:t>
            </a:r>
          </a:p>
          <a:p>
            <a:pPr marL="227013" indent="-227013" eaLnBrk="0" hangingPunct="0">
              <a:spcBef>
                <a:spcPts val="1200"/>
              </a:spcBef>
              <a:spcAft>
                <a:spcPts val="0"/>
              </a:spcAft>
              <a:buFont typeface="Wingdings" pitchFamily="-111" charset="2"/>
              <a:buChar char="§"/>
              <a:defRPr/>
            </a:pPr>
            <a:r>
              <a:rPr lang="en-US" sz="2200" kern="0" dirty="0" smtClean="0">
                <a:ea typeface="ＭＳ Ｐゴシック"/>
              </a:rPr>
              <a:t>Solve new problems not previously thought possible, like total Space Weather Now-casting</a:t>
            </a:r>
          </a:p>
          <a:p>
            <a:pPr marL="227013" indent="-227013" eaLnBrk="0" hangingPunct="0">
              <a:spcBef>
                <a:spcPts val="1200"/>
              </a:spcBef>
              <a:spcAft>
                <a:spcPts val="0"/>
              </a:spcAft>
              <a:buFont typeface="Wingdings" pitchFamily="-111" charset="2"/>
              <a:buChar char="§"/>
              <a:defRPr/>
            </a:pPr>
            <a:r>
              <a:rPr lang="en-US" sz="2200" kern="0" dirty="0" smtClean="0">
                <a:ea typeface="ＭＳ Ｐゴシック"/>
              </a:rPr>
              <a:t>Utilize modern and COTS, not yesterdays, technology</a:t>
            </a:r>
          </a:p>
          <a:p>
            <a:pPr marL="227013" indent="-227013" eaLnBrk="0" hangingPunct="0">
              <a:spcBef>
                <a:spcPts val="1200"/>
              </a:spcBef>
              <a:spcAft>
                <a:spcPts val="0"/>
              </a:spcAft>
              <a:buFont typeface="Wingdings" pitchFamily="-111" charset="2"/>
              <a:buChar char="§"/>
              <a:defRPr/>
            </a:pPr>
            <a:r>
              <a:rPr lang="en-US" sz="2200" dirty="0" smtClean="0"/>
              <a:t>A new and more flexible view of risk in scientific space missions</a:t>
            </a:r>
          </a:p>
          <a:p>
            <a:pPr marL="227013" indent="-227013" eaLnBrk="0" hangingPunct="0">
              <a:spcBef>
                <a:spcPts val="1200"/>
              </a:spcBef>
              <a:spcAft>
                <a:spcPts val="0"/>
              </a:spcAft>
              <a:buFont typeface="Wingdings" pitchFamily="-111" charset="2"/>
              <a:buChar char="§"/>
              <a:defRPr/>
            </a:pPr>
            <a:r>
              <a:rPr lang="en-US" sz="2200" dirty="0" smtClean="0"/>
              <a:t>Fundamentally change the paradigm of science from space, for the better!</a:t>
            </a:r>
          </a:p>
          <a:p>
            <a:pPr marL="227013" indent="-227013" eaLnBrk="0" hangingPunct="0">
              <a:spcBef>
                <a:spcPts val="1200"/>
              </a:spcBef>
              <a:spcAft>
                <a:spcPts val="0"/>
              </a:spcAft>
              <a:buFont typeface="Wingdings" pitchFamily="-111" charset="2"/>
              <a:buChar char="§"/>
              <a:defRPr/>
            </a:pPr>
            <a:r>
              <a:rPr lang="en-US" sz="2200" b="1" kern="0" dirty="0" smtClean="0">
                <a:ea typeface="ＭＳ Ｐゴシック"/>
                <a:cs typeface="ＭＳ Ｐゴシック"/>
              </a:rPr>
              <a:t>Actionable real-time space weather data system at a fraction of current costs.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7611"/>
            <a:ext cx="2984500" cy="274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8" name="ampere-phone.mov">
            <a:hlinkClick r:id="" action="ppaction://media"/>
          </p:cNvPr>
          <p:cNvPicPr>
            <a:picLocks noGrp="1" noRot="1" noChangeAspect="1"/>
          </p:cNvPicPr>
          <p:nvPr>
            <p:ph sz="half" idx="4294967295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23293" y="4397375"/>
            <a:ext cx="2494865" cy="187114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8"/>
            <a:ext cx="9144000" cy="792162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          </a:t>
            </a:r>
            <a:r>
              <a:rPr lang="en-US" sz="3600" b="1" dirty="0" smtClean="0">
                <a:solidFill>
                  <a:schemeClr val="tx1"/>
                </a:solidFill>
              </a:rPr>
              <a:t>AMPERE and models</a:t>
            </a:r>
            <a:endParaRPr lang="en-US" sz="3600" dirty="0" smtClean="0">
              <a:solidFill>
                <a:schemeClr val="bg1"/>
              </a:solidFill>
            </a:endParaRPr>
          </a:p>
        </p:txBody>
      </p:sp>
      <p:pic>
        <p:nvPicPr>
          <p:cNvPr id="14340" name="Picture 6" descr="SimpleLogo_Squ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7" descr="nsf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9600" y="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-38100" y="990600"/>
            <a:ext cx="9256713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2" descr="C:\Documents and Settings\anderbj1\My Documents\AMPERE2\presentations\SWW_April_2011\stuff_for_brian\ampere_convection\euv_precip\frame_180.png"/>
          <p:cNvPicPr>
            <a:picLocks noChangeAspect="1" noChangeArrowheads="1"/>
          </p:cNvPicPr>
          <p:nvPr/>
        </p:nvPicPr>
        <p:blipFill>
          <a:blip r:embed="rId4" cstate="print"/>
          <a:srcRect l="10000" r="8125"/>
          <a:stretch>
            <a:fillRect/>
          </a:stretch>
        </p:blipFill>
        <p:spPr bwMode="auto">
          <a:xfrm>
            <a:off x="-16482" y="1069848"/>
            <a:ext cx="9223614" cy="563271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712204" y="1110714"/>
            <a:ext cx="1476212" cy="52322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Intense ~</a:t>
            </a:r>
            <a:r>
              <a:rPr lang="en-US" sz="1400" b="1" dirty="0" err="1" smtClean="0"/>
              <a:t>keV</a:t>
            </a:r>
            <a:r>
              <a:rPr lang="en-US" sz="1400" b="1" dirty="0" smtClean="0"/>
              <a:t> e</a:t>
            </a:r>
            <a:r>
              <a:rPr lang="en-US" sz="1400" b="1" baseline="30000" dirty="0" smtClean="0"/>
              <a:t>-</a:t>
            </a:r>
            <a:r>
              <a:rPr lang="en-US" sz="1400" b="1" dirty="0" smtClean="0"/>
              <a:t> precipitation</a:t>
            </a:r>
            <a:endParaRPr lang="en-US" sz="1400" b="1" dirty="0"/>
          </a:p>
        </p:txBody>
      </p:sp>
      <p:cxnSp>
        <p:nvCxnSpPr>
          <p:cNvPr id="10" name="Straight Arrow Connector 9"/>
          <p:cNvCxnSpPr>
            <a:stCxn id="8" idx="2"/>
          </p:cNvCxnSpPr>
          <p:nvPr/>
        </p:nvCxnSpPr>
        <p:spPr>
          <a:xfrm>
            <a:off x="3450310" y="1633934"/>
            <a:ext cx="718734" cy="582324"/>
          </a:xfrm>
          <a:prstGeom prst="straightConnector1">
            <a:avLst/>
          </a:prstGeom>
          <a:ln w="38100">
            <a:solidFill>
              <a:schemeClr val="tx1">
                <a:alpha val="69804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5" idx="2"/>
          </p:cNvCxnSpPr>
          <p:nvPr/>
        </p:nvCxnSpPr>
        <p:spPr>
          <a:xfrm>
            <a:off x="3456122" y="4215690"/>
            <a:ext cx="712922" cy="41830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5" idx="2"/>
          </p:cNvCxnSpPr>
          <p:nvPr/>
        </p:nvCxnSpPr>
        <p:spPr>
          <a:xfrm>
            <a:off x="3456122" y="4215690"/>
            <a:ext cx="216976" cy="43380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107051" y="4200041"/>
            <a:ext cx="712922" cy="35646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805193" y="3692470"/>
            <a:ext cx="1301858" cy="52322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~10 </a:t>
            </a:r>
            <a:r>
              <a:rPr lang="en-US" sz="1400" b="1" dirty="0" err="1" smtClean="0"/>
              <a:t>keV</a:t>
            </a:r>
            <a:r>
              <a:rPr lang="en-US" sz="1400" b="1" dirty="0" smtClean="0"/>
              <a:t> e</a:t>
            </a:r>
            <a:r>
              <a:rPr lang="en-US" sz="1400" b="1" baseline="30000" dirty="0" smtClean="0"/>
              <a:t>-</a:t>
            </a:r>
            <a:r>
              <a:rPr lang="en-US" sz="1400" b="1" dirty="0" smtClean="0"/>
              <a:t> precipitation</a:t>
            </a:r>
            <a:endParaRPr lang="en-US" sz="1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209657" y="1126211"/>
            <a:ext cx="2143932" cy="52322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Ionospheric turbulence (strong E-field)</a:t>
            </a:r>
            <a:endParaRPr lang="en-US" sz="1400" b="1" dirty="0"/>
          </a:p>
        </p:txBody>
      </p:sp>
      <p:cxnSp>
        <p:nvCxnSpPr>
          <p:cNvPr id="36" name="Straight Arrow Connector 35"/>
          <p:cNvCxnSpPr>
            <a:stCxn id="35" idx="2"/>
          </p:cNvCxnSpPr>
          <p:nvPr/>
        </p:nvCxnSpPr>
        <p:spPr>
          <a:xfrm>
            <a:off x="7281623" y="1649431"/>
            <a:ext cx="638014" cy="112476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35" idx="2"/>
          </p:cNvCxnSpPr>
          <p:nvPr/>
        </p:nvCxnSpPr>
        <p:spPr>
          <a:xfrm flipH="1">
            <a:off x="6850254" y="1649431"/>
            <a:ext cx="431369" cy="78380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013341" y="3838414"/>
            <a:ext cx="1332855" cy="52322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Joule heating drag</a:t>
            </a:r>
            <a:endParaRPr lang="en-US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7299702" y="4293031"/>
            <a:ext cx="635430" cy="100738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6741763" y="4401522"/>
            <a:ext cx="108488" cy="41845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578" y="3693876"/>
            <a:ext cx="1039660" cy="52322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AMPERE currents</a:t>
            </a:r>
            <a:endParaRPr lang="en-US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7577" y="1118992"/>
            <a:ext cx="1164921" cy="52322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E-field, convection</a:t>
            </a:r>
            <a:endParaRPr lang="en-US" sz="1400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0"/>
            <a:ext cx="8515350" cy="984250"/>
          </a:xfrm>
        </p:spPr>
        <p:txBody>
          <a:bodyPr/>
          <a:lstStyle/>
          <a:p>
            <a:r>
              <a:rPr lang="en-US" i="1" dirty="0" smtClean="0"/>
              <a:t/>
            </a:r>
            <a:br>
              <a:rPr lang="en-US" i="1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26E9D0-37C6-43B5-BF5F-39FD7577411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A89FC8C4-22BB-4DF4-B78E-F0B6F96642D2}" type="datetime1">
              <a:rPr lang="en-US" smtClean="0"/>
              <a:pPr>
                <a:defRPr/>
              </a:pPr>
              <a:t>10/22/2012</a:t>
            </a:fld>
            <a:endParaRPr lang="en-US"/>
          </a:p>
        </p:txBody>
      </p:sp>
      <p:pic>
        <p:nvPicPr>
          <p:cNvPr id="8" name="Content Placeholder 7" descr="C:\Users\dyrudlp1\AppData\Local\Microsoft\Windows\Temporary Internet Files\Content.Outlook\JCDULII3\GPS Tomography.pn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35039" y="1303338"/>
            <a:ext cx="1945684" cy="484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85763" y="1436688"/>
            <a:ext cx="4157662" cy="4849812"/>
          </a:xfrm>
        </p:spPr>
        <p:txBody>
          <a:bodyPr/>
          <a:lstStyle/>
          <a:p>
            <a:pPr>
              <a:buNone/>
            </a:pPr>
            <a:endParaRPr lang="en-US" sz="2400" dirty="0"/>
          </a:p>
        </p:txBody>
      </p:sp>
      <p:pic>
        <p:nvPicPr>
          <p:cNvPr id="10" name="Picture 9" descr="SED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3676" y="3884446"/>
            <a:ext cx="4072123" cy="2497304"/>
          </a:xfrm>
          <a:prstGeom prst="rect">
            <a:avLst/>
          </a:prstGeom>
        </p:spPr>
      </p:pic>
      <p:pic>
        <p:nvPicPr>
          <p:cNvPr id="11" name="Picture 10" descr="GEOScan Logo - Blue Lettering Alternat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0"/>
            <a:ext cx="3019109" cy="1078850"/>
          </a:xfrm>
          <a:prstGeom prst="rect">
            <a:avLst/>
          </a:prstGeom>
        </p:spPr>
      </p:pic>
      <p:pic>
        <p:nvPicPr>
          <p:cNvPr id="13" name="Content Placeholder 5" descr="GEOScanDrawingLabeled.pdf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5"/>
              <a:srcRect l="13055" t="20370" r="11884" b="12290"/>
              <a:stretch>
                <a:fillRect/>
              </a:stretch>
            </p:blipFill>
          </mc:Choice>
          <mc:Fallback>
            <p:blipFill>
              <a:blip r:embed="rId6"/>
              <a:srcRect l="13055" t="20370" r="11884" b="12290"/>
              <a:stretch>
                <a:fillRect/>
              </a:stretch>
            </p:blipFill>
          </mc:Fallback>
        </mc:AlternateContent>
        <p:spPr>
          <a:xfrm>
            <a:off x="723900" y="1381124"/>
            <a:ext cx="3558606" cy="24669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4" name="Rectangle 13"/>
          <p:cNvSpPr/>
          <p:nvPr/>
        </p:nvSpPr>
        <p:spPr>
          <a:xfrm>
            <a:off x="6886575" y="1371511"/>
            <a:ext cx="20383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Poorly understood, major </a:t>
            </a:r>
            <a:r>
              <a:rPr lang="en-US" dirty="0" err="1" smtClean="0"/>
              <a:t>geospace</a:t>
            </a:r>
            <a:r>
              <a:rPr lang="en-US" dirty="0" smtClean="0"/>
              <a:t> reconfigurations occur during storms- </a:t>
            </a:r>
            <a:r>
              <a:rPr lang="en-US" dirty="0" err="1" smtClean="0"/>
              <a:t>GEOScan</a:t>
            </a:r>
            <a:r>
              <a:rPr lang="en-US" dirty="0" smtClean="0"/>
              <a:t> images plasma in 3D and radiation belts in 2D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6">
      <a:dk1>
        <a:srgbClr val="000000"/>
      </a:dk1>
      <a:lt1>
        <a:srgbClr val="FFFFFF"/>
      </a:lt1>
      <a:dk2>
        <a:srgbClr val="01255B"/>
      </a:dk2>
      <a:lt2>
        <a:srgbClr val="846F58"/>
      </a:lt2>
      <a:accent1>
        <a:srgbClr val="C8BBAC"/>
      </a:accent1>
      <a:accent2>
        <a:srgbClr val="CCCCFF"/>
      </a:accent2>
      <a:accent3>
        <a:srgbClr val="FFFFFF"/>
      </a:accent3>
      <a:accent4>
        <a:srgbClr val="000000"/>
      </a:accent4>
      <a:accent5>
        <a:srgbClr val="E0DAD2"/>
      </a:accent5>
      <a:accent6>
        <a:srgbClr val="B9B9E7"/>
      </a:accent6>
      <a:hlink>
        <a:srgbClr val="006699"/>
      </a:hlink>
      <a:folHlink>
        <a:srgbClr val="01255B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3300"/>
        </a:dk1>
        <a:lt1>
          <a:srgbClr val="FFFFFF"/>
        </a:lt1>
        <a:dk2>
          <a:srgbClr val="990000"/>
        </a:dk2>
        <a:lt2>
          <a:srgbClr val="996633"/>
        </a:lt2>
        <a:accent1>
          <a:srgbClr val="C8BBAC"/>
        </a:accent1>
        <a:accent2>
          <a:srgbClr val="336699"/>
        </a:accent2>
        <a:accent3>
          <a:srgbClr val="FFFFFF"/>
        </a:accent3>
        <a:accent4>
          <a:srgbClr val="2A2A00"/>
        </a:accent4>
        <a:accent5>
          <a:srgbClr val="E0DAD2"/>
        </a:accent5>
        <a:accent6>
          <a:srgbClr val="2D5C8A"/>
        </a:accent6>
        <a:hlink>
          <a:srgbClr val="66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333300"/>
        </a:dk1>
        <a:lt1>
          <a:srgbClr val="FFFFFF"/>
        </a:lt1>
        <a:dk2>
          <a:srgbClr val="990000"/>
        </a:dk2>
        <a:lt2>
          <a:srgbClr val="846F58"/>
        </a:lt2>
        <a:accent1>
          <a:srgbClr val="C8BBAC"/>
        </a:accent1>
        <a:accent2>
          <a:srgbClr val="336699"/>
        </a:accent2>
        <a:accent3>
          <a:srgbClr val="FFFFFF"/>
        </a:accent3>
        <a:accent4>
          <a:srgbClr val="2A2A00"/>
        </a:accent4>
        <a:accent5>
          <a:srgbClr val="E0DAD2"/>
        </a:accent5>
        <a:accent6>
          <a:srgbClr val="2D5C8A"/>
        </a:accent6>
        <a:hlink>
          <a:srgbClr val="66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2850"/>
        </a:dk2>
        <a:lt2>
          <a:srgbClr val="846F58"/>
        </a:lt2>
        <a:accent1>
          <a:srgbClr val="C8BBAC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E0DAD2"/>
        </a:accent5>
        <a:accent6>
          <a:srgbClr val="B9B9E7"/>
        </a:accent6>
        <a:hlink>
          <a:srgbClr val="006699"/>
        </a:hlink>
        <a:folHlink>
          <a:srgbClr val="0028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1255B"/>
        </a:dk2>
        <a:lt2>
          <a:srgbClr val="846F58"/>
        </a:lt2>
        <a:accent1>
          <a:srgbClr val="C8BBAC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E0DAD2"/>
        </a:accent5>
        <a:accent6>
          <a:srgbClr val="B9B9E7"/>
        </a:accent6>
        <a:hlink>
          <a:srgbClr val="006699"/>
        </a:hlink>
        <a:folHlink>
          <a:srgbClr val="0125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58788</TotalTime>
  <Words>143</Words>
  <Application>Microsoft Office PowerPoint</Application>
  <PresentationFormat>Skjermfremvisning (4:3)</PresentationFormat>
  <Paragraphs>22</Paragraphs>
  <Slides>4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5" baseType="lpstr">
      <vt:lpstr>Default Design</vt:lpstr>
      <vt:lpstr>AMPERE and GEOScan: Utilizing Commercial Space Infrastructure for Disaster Mitigation, Planning and Response</vt:lpstr>
      <vt:lpstr>Space Weather Hosted Payloads:  Benefits? </vt:lpstr>
      <vt:lpstr>          AMPERE and models</vt:lpstr>
      <vt:lpstr> 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Marcie Steerman</dc:creator>
  <cp:lastModifiedBy>Petter</cp:lastModifiedBy>
  <cp:revision>954</cp:revision>
  <cp:lastPrinted>2007-05-31T20:41:25Z</cp:lastPrinted>
  <dcterms:created xsi:type="dcterms:W3CDTF">2011-10-25T16:24:46Z</dcterms:created>
  <dcterms:modified xsi:type="dcterms:W3CDTF">2012-10-22T07:49:17Z</dcterms:modified>
</cp:coreProperties>
</file>