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6"/>
  </p:notesMasterIdLst>
  <p:sldIdLst>
    <p:sldId id="947" r:id="rId2"/>
    <p:sldId id="968" r:id="rId3"/>
    <p:sldId id="985" r:id="rId4"/>
    <p:sldId id="977" r:id="rId5"/>
    <p:sldId id="978" r:id="rId6"/>
    <p:sldId id="979" r:id="rId7"/>
    <p:sldId id="980" r:id="rId8"/>
    <p:sldId id="981" r:id="rId9"/>
    <p:sldId id="986" r:id="rId10"/>
    <p:sldId id="1000" r:id="rId11"/>
    <p:sldId id="990" r:id="rId12"/>
    <p:sldId id="730" r:id="rId13"/>
    <p:sldId id="989" r:id="rId14"/>
    <p:sldId id="975" r:id="rId15"/>
    <p:sldId id="1001" r:id="rId16"/>
    <p:sldId id="988" r:id="rId17"/>
    <p:sldId id="1005" r:id="rId18"/>
    <p:sldId id="1002" r:id="rId19"/>
    <p:sldId id="1004" r:id="rId20"/>
    <p:sldId id="969" r:id="rId21"/>
    <p:sldId id="914" r:id="rId22"/>
    <p:sldId id="946" r:id="rId23"/>
    <p:sldId id="997" r:id="rId24"/>
    <p:sldId id="992" r:id="rId25"/>
    <p:sldId id="999" r:id="rId26"/>
    <p:sldId id="972" r:id="rId27"/>
    <p:sldId id="994" r:id="rId28"/>
    <p:sldId id="996" r:id="rId29"/>
    <p:sldId id="1007" r:id="rId30"/>
    <p:sldId id="951" r:id="rId31"/>
    <p:sldId id="1010" r:id="rId32"/>
    <p:sldId id="991" r:id="rId33"/>
    <p:sldId id="974" r:id="rId34"/>
    <p:sldId id="1013" r:id="rId35"/>
  </p:sldIdLst>
  <p:sldSz cx="9144000" cy="6858000" type="screen4x3"/>
  <p:notesSz cx="6858000" cy="9144000"/>
  <p:defaultTextStyle>
    <a:defPPr>
      <a:defRPr lang="en-GB"/>
    </a:defPPr>
    <a:lvl1pPr algn="l" rtl="0" fontAlgn="base">
      <a:spcBef>
        <a:spcPct val="0"/>
      </a:spcBef>
      <a:spcAft>
        <a:spcPct val="0"/>
      </a:spcAft>
      <a:defRPr sz="1400" kern="1200">
        <a:solidFill>
          <a:schemeClr val="tx1"/>
        </a:solidFill>
        <a:latin typeface="Arial" charset="0"/>
        <a:ea typeface="+mn-ea"/>
        <a:cs typeface="Arial" charset="0"/>
      </a:defRPr>
    </a:lvl1pPr>
    <a:lvl2pPr marL="457200" algn="l" rtl="0" fontAlgn="base">
      <a:spcBef>
        <a:spcPct val="0"/>
      </a:spcBef>
      <a:spcAft>
        <a:spcPct val="0"/>
      </a:spcAft>
      <a:defRPr sz="1400" kern="1200">
        <a:solidFill>
          <a:schemeClr val="tx1"/>
        </a:solidFill>
        <a:latin typeface="Arial" charset="0"/>
        <a:ea typeface="+mn-ea"/>
        <a:cs typeface="Arial" charset="0"/>
      </a:defRPr>
    </a:lvl2pPr>
    <a:lvl3pPr marL="914400" algn="l" rtl="0" fontAlgn="base">
      <a:spcBef>
        <a:spcPct val="0"/>
      </a:spcBef>
      <a:spcAft>
        <a:spcPct val="0"/>
      </a:spcAft>
      <a:defRPr sz="1400" kern="1200">
        <a:solidFill>
          <a:schemeClr val="tx1"/>
        </a:solidFill>
        <a:latin typeface="Arial" charset="0"/>
        <a:ea typeface="+mn-ea"/>
        <a:cs typeface="Arial" charset="0"/>
      </a:defRPr>
    </a:lvl3pPr>
    <a:lvl4pPr marL="1371600" algn="l" rtl="0" fontAlgn="base">
      <a:spcBef>
        <a:spcPct val="0"/>
      </a:spcBef>
      <a:spcAft>
        <a:spcPct val="0"/>
      </a:spcAft>
      <a:defRPr sz="1400" kern="1200">
        <a:solidFill>
          <a:schemeClr val="tx1"/>
        </a:solidFill>
        <a:latin typeface="Arial" charset="0"/>
        <a:ea typeface="+mn-ea"/>
        <a:cs typeface="Arial" charset="0"/>
      </a:defRPr>
    </a:lvl4pPr>
    <a:lvl5pPr marL="1828800" algn="l" rtl="0" fontAlgn="base">
      <a:spcBef>
        <a:spcPct val="0"/>
      </a:spcBef>
      <a:spcAft>
        <a:spcPct val="0"/>
      </a:spcAft>
      <a:defRPr sz="1400" kern="1200">
        <a:solidFill>
          <a:schemeClr val="tx1"/>
        </a:solidFill>
        <a:latin typeface="Arial" charset="0"/>
        <a:ea typeface="+mn-ea"/>
        <a:cs typeface="Arial" charset="0"/>
      </a:defRPr>
    </a:lvl5pPr>
    <a:lvl6pPr marL="2286000" algn="l" defTabSz="914400" rtl="0" eaLnBrk="1" latinLnBrk="0" hangingPunct="1">
      <a:defRPr sz="1400" kern="1200">
        <a:solidFill>
          <a:schemeClr val="tx1"/>
        </a:solidFill>
        <a:latin typeface="Arial" charset="0"/>
        <a:ea typeface="+mn-ea"/>
        <a:cs typeface="Arial" charset="0"/>
      </a:defRPr>
    </a:lvl6pPr>
    <a:lvl7pPr marL="2743200" algn="l" defTabSz="914400" rtl="0" eaLnBrk="1" latinLnBrk="0" hangingPunct="1">
      <a:defRPr sz="1400" kern="1200">
        <a:solidFill>
          <a:schemeClr val="tx1"/>
        </a:solidFill>
        <a:latin typeface="Arial" charset="0"/>
        <a:ea typeface="+mn-ea"/>
        <a:cs typeface="Arial" charset="0"/>
      </a:defRPr>
    </a:lvl7pPr>
    <a:lvl8pPr marL="3200400" algn="l" defTabSz="914400" rtl="0" eaLnBrk="1" latinLnBrk="0" hangingPunct="1">
      <a:defRPr sz="1400" kern="1200">
        <a:solidFill>
          <a:schemeClr val="tx1"/>
        </a:solidFill>
        <a:latin typeface="Arial" charset="0"/>
        <a:ea typeface="+mn-ea"/>
        <a:cs typeface="Arial" charset="0"/>
      </a:defRPr>
    </a:lvl8pPr>
    <a:lvl9pPr marL="3657600" algn="l" defTabSz="914400" rtl="0" eaLnBrk="1" latinLnBrk="0" hangingPunct="1">
      <a:defRPr sz="1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CC99FF"/>
    <a:srgbClr val="6666FF"/>
    <a:srgbClr val="666699"/>
    <a:srgbClr val="CC0000"/>
    <a:srgbClr val="5F5F5F"/>
    <a:srgbClr val="DDDDDD"/>
    <a:srgbClr val="0038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50" autoAdjust="0"/>
    <p:restoredTop sz="92910" autoAdjust="0"/>
  </p:normalViewPr>
  <p:slideViewPr>
    <p:cSldViewPr snapToGrid="0">
      <p:cViewPr>
        <p:scale>
          <a:sx n="50" d="100"/>
          <a:sy n="50" d="100"/>
        </p:scale>
        <p:origin x="-1238"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4"/>
    </p:cViewPr>
  </p:sorterViewPr>
  <p:gridSpacing cx="180023" cy="18002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40"/>
      <c:rotY val="0"/>
      <c:rAngAx val="0"/>
      <c:perspective val="30"/>
    </c:view3D>
    <c:floor>
      <c:thickness val="0"/>
    </c:floor>
    <c:sideWall>
      <c:thickness val="0"/>
    </c:sideWall>
    <c:backWall>
      <c:thickness val="0"/>
    </c:backWall>
    <c:plotArea>
      <c:layout>
        <c:manualLayout>
          <c:layoutTarget val="inner"/>
          <c:xMode val="edge"/>
          <c:yMode val="edge"/>
          <c:x val="0.30291970802919732"/>
          <c:y val="0.27868852459016391"/>
          <c:w val="0.39416058394163123"/>
          <c:h val="0.5901639344262023"/>
        </c:manualLayout>
      </c:layout>
      <c:pie3DChart>
        <c:varyColors val="1"/>
        <c:ser>
          <c:idx val="0"/>
          <c:order val="0"/>
          <c:tx>
            <c:strRef>
              <c:f>Sheet1!$B$1</c:f>
              <c:strCache>
                <c:ptCount val="1"/>
              </c:strCache>
            </c:strRef>
          </c:tx>
          <c:explosion val="25"/>
          <c:dLbls>
            <c:dLbl>
              <c:idx val="0"/>
              <c:layout>
                <c:manualLayout>
                  <c:x val="6.4223960990850842E-2"/>
                  <c:y val="-7.2524334458192813E-2"/>
                </c:manualLayout>
              </c:layout>
              <c:dLblPos val="bestFit"/>
              <c:showLegendKey val="0"/>
              <c:showVal val="0"/>
              <c:showCatName val="1"/>
              <c:showSerName val="0"/>
              <c:showPercent val="1"/>
              <c:showBubbleSize val="0"/>
            </c:dLbl>
            <c:dLbl>
              <c:idx val="1"/>
              <c:layout>
                <c:manualLayout>
                  <c:x val="-0.13919224712295591"/>
                  <c:y val="0.33425241844769432"/>
                </c:manualLayout>
              </c:layout>
              <c:dLblPos val="bestFit"/>
              <c:showLegendKey val="0"/>
              <c:showVal val="0"/>
              <c:showCatName val="1"/>
              <c:showSerName val="0"/>
              <c:showPercent val="1"/>
              <c:showBubbleSize val="0"/>
            </c:dLbl>
            <c:dLbl>
              <c:idx val="2"/>
              <c:layout>
                <c:manualLayout>
                  <c:x val="-0.18931233595800948"/>
                  <c:y val="0.12946141732283853"/>
                </c:manualLayout>
              </c:layout>
              <c:dLblPos val="bestFit"/>
              <c:showLegendKey val="0"/>
              <c:showVal val="0"/>
              <c:showCatName val="1"/>
              <c:showSerName val="0"/>
              <c:showPercent val="1"/>
              <c:showBubbleSize val="0"/>
            </c:dLbl>
            <c:dLbl>
              <c:idx val="3"/>
              <c:layout>
                <c:manualLayout>
                  <c:x val="-5.6197836032034022E-2"/>
                  <c:y val="-2.2857142857143822E-2"/>
                </c:manualLayout>
              </c:layout>
              <c:dLblPos val="bestFit"/>
              <c:showLegendKey val="0"/>
              <c:showVal val="0"/>
              <c:showCatName val="1"/>
              <c:showSerName val="0"/>
              <c:showPercent val="1"/>
              <c:showBubbleSize val="0"/>
            </c:dLbl>
            <c:dLbl>
              <c:idx val="4"/>
              <c:layout>
                <c:manualLayout>
                  <c:x val="8.2508620868651364E-2"/>
                  <c:y val="-7.75863083985604E-2"/>
                </c:manualLayout>
              </c:layout>
              <c:dLblPos val="bestFit"/>
              <c:showLegendKey val="0"/>
              <c:showVal val="0"/>
              <c:showCatName val="1"/>
              <c:showSerName val="0"/>
              <c:showPercent val="1"/>
              <c:showBubbleSize val="0"/>
            </c:dLbl>
            <c:dLbl>
              <c:idx val="5"/>
              <c:layout>
                <c:manualLayout>
                  <c:x val="0.21412485782849541"/>
                  <c:y val="0.10657367829021604"/>
                </c:manualLayout>
              </c:layout>
              <c:dLblPos val="bestFit"/>
              <c:showLegendKey val="0"/>
              <c:showVal val="0"/>
              <c:showCatName val="1"/>
              <c:showSerName val="0"/>
              <c:showPercent val="1"/>
              <c:showBubbleSize val="0"/>
            </c:dLbl>
            <c:numFmt formatCode="0.0%" sourceLinked="0"/>
            <c:txPr>
              <a:bodyPr/>
              <a:lstStyle/>
              <a:p>
                <a:pPr>
                  <a:defRPr sz="971"/>
                </a:pPr>
                <a:endParaRPr lang="en-US"/>
              </a:p>
            </c:txPr>
            <c:showLegendKey val="0"/>
            <c:showVal val="0"/>
            <c:showCatName val="1"/>
            <c:showSerName val="0"/>
            <c:showPercent val="1"/>
            <c:showBubbleSize val="0"/>
            <c:showLeaderLines val="1"/>
          </c:dLbls>
          <c:cat>
            <c:strRef>
              <c:f>Sheet1!$A$2:$A$7</c:f>
              <c:strCache>
                <c:ptCount val="6"/>
                <c:pt idx="0">
                  <c:v>Coal</c:v>
                </c:pt>
                <c:pt idx="1">
                  <c:v>Gas</c:v>
                </c:pt>
                <c:pt idx="2">
                  <c:v>Nuclear</c:v>
                </c:pt>
                <c:pt idx="3">
                  <c:v>Pump storage</c:v>
                </c:pt>
                <c:pt idx="4">
                  <c:v>Hydro</c:v>
                </c:pt>
                <c:pt idx="5">
                  <c:v>Wind</c:v>
                </c:pt>
              </c:strCache>
            </c:strRef>
          </c:cat>
          <c:val>
            <c:numRef>
              <c:f>Sheet1!$B$2:$B$7</c:f>
              <c:numCache>
                <c:formatCode>0.00%</c:formatCode>
                <c:ptCount val="6"/>
                <c:pt idx="0">
                  <c:v>0.848534874122988</c:v>
                </c:pt>
                <c:pt idx="1">
                  <c:v>5.8483649340875431E-2</c:v>
                </c:pt>
                <c:pt idx="2">
                  <c:v>4.4427180694811982E-2</c:v>
                </c:pt>
                <c:pt idx="3">
                  <c:v>3.3988007088927255E-2</c:v>
                </c:pt>
                <c:pt idx="4">
                  <c:v>1.4566288752397369E-2</c:v>
                </c:pt>
                <c:pt idx="5">
                  <c:v>0</c:v>
                </c:pt>
              </c:numCache>
            </c:numRef>
          </c:val>
        </c:ser>
        <c:dLbls>
          <c:showLegendKey val="0"/>
          <c:showVal val="0"/>
          <c:showCatName val="1"/>
          <c:showSerName val="0"/>
          <c:showPercent val="1"/>
          <c:showBubbleSize val="0"/>
          <c:showLeaderLines val="1"/>
        </c:dLbls>
      </c:pie3DChart>
      <c:spPr>
        <a:noFill/>
        <a:ln w="25413">
          <a:noFill/>
        </a:ln>
      </c:spPr>
    </c:plotArea>
    <c:plotVisOnly val="1"/>
    <c:dispBlanksAs val="zero"/>
    <c:showDLblsOverMax val="0"/>
  </c:chart>
  <c:txPr>
    <a:bodyPr/>
    <a:lstStyle/>
    <a:p>
      <a:pPr>
        <a:defRPr sz="1751"/>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82DC3-798D-41F1-9881-738F0C87408C}"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n-ZA"/>
        </a:p>
      </dgm:t>
    </dgm:pt>
    <dgm:pt modelId="{F6EE0D96-7F9B-4E83-A871-083A6E4A2BD5}">
      <dgm:prSet phldrT="[Text]"/>
      <dgm:spPr/>
      <dgm:t>
        <a:bodyPr/>
        <a:lstStyle/>
        <a:p>
          <a:r>
            <a:rPr lang="en-ZA" dirty="0" smtClean="0"/>
            <a:t>Do nothing</a:t>
          </a:r>
          <a:endParaRPr lang="en-ZA" dirty="0"/>
        </a:p>
      </dgm:t>
    </dgm:pt>
    <dgm:pt modelId="{72406816-D0C3-4CB9-A1FB-B37A3842EA5D}" type="parTrans" cxnId="{B02BE998-9D54-4771-9B08-25E4491D90C0}">
      <dgm:prSet/>
      <dgm:spPr/>
      <dgm:t>
        <a:bodyPr/>
        <a:lstStyle/>
        <a:p>
          <a:endParaRPr lang="en-ZA"/>
        </a:p>
      </dgm:t>
    </dgm:pt>
    <dgm:pt modelId="{8411C122-BE10-4964-97B0-50061BCD161C}" type="sibTrans" cxnId="{B02BE998-9D54-4771-9B08-25E4491D90C0}">
      <dgm:prSet/>
      <dgm:spPr/>
      <dgm:t>
        <a:bodyPr/>
        <a:lstStyle/>
        <a:p>
          <a:endParaRPr lang="en-ZA"/>
        </a:p>
      </dgm:t>
    </dgm:pt>
    <dgm:pt modelId="{6C2E5887-FF57-406F-92BE-C23F2D3AA6C5}">
      <dgm:prSet phldrT="[Text]"/>
      <dgm:spPr/>
      <dgm:t>
        <a:bodyPr/>
        <a:lstStyle/>
        <a:p>
          <a:r>
            <a:rPr lang="en-ZA" dirty="0" smtClean="0"/>
            <a:t>Response</a:t>
          </a:r>
          <a:endParaRPr lang="en-ZA" dirty="0"/>
        </a:p>
      </dgm:t>
    </dgm:pt>
    <dgm:pt modelId="{A0CA3F2D-21ED-4AD8-9B40-EDDB9B53AFFD}" type="parTrans" cxnId="{C04C1060-965C-4C33-8D59-5C1187147307}">
      <dgm:prSet/>
      <dgm:spPr/>
      <dgm:t>
        <a:bodyPr/>
        <a:lstStyle/>
        <a:p>
          <a:endParaRPr lang="en-ZA"/>
        </a:p>
      </dgm:t>
    </dgm:pt>
    <dgm:pt modelId="{28A62F60-7A09-4E0A-877F-50C0CE369E05}" type="sibTrans" cxnId="{C04C1060-965C-4C33-8D59-5C1187147307}">
      <dgm:prSet/>
      <dgm:spPr/>
      <dgm:t>
        <a:bodyPr/>
        <a:lstStyle/>
        <a:p>
          <a:endParaRPr lang="en-ZA"/>
        </a:p>
      </dgm:t>
    </dgm:pt>
    <dgm:pt modelId="{E603B5E4-E740-4712-9E6C-955A3BF4C3B9}">
      <dgm:prSet phldrT="[Text]"/>
      <dgm:spPr/>
      <dgm:t>
        <a:bodyPr/>
        <a:lstStyle/>
        <a:p>
          <a:r>
            <a:rPr lang="en-ZA" dirty="0" smtClean="0"/>
            <a:t>Moderate Response</a:t>
          </a:r>
          <a:endParaRPr lang="en-ZA" dirty="0"/>
        </a:p>
      </dgm:t>
    </dgm:pt>
    <dgm:pt modelId="{FE686DBF-6859-47F7-94F9-CDC798E0502A}" type="parTrans" cxnId="{AB796211-5258-42AE-9F7F-C764F49BEE75}">
      <dgm:prSet/>
      <dgm:spPr/>
      <dgm:t>
        <a:bodyPr/>
        <a:lstStyle/>
        <a:p>
          <a:endParaRPr lang="en-ZA"/>
        </a:p>
      </dgm:t>
    </dgm:pt>
    <dgm:pt modelId="{C9B76509-75CC-457F-B20F-64028FEDE60E}" type="sibTrans" cxnId="{AB796211-5258-42AE-9F7F-C764F49BEE75}">
      <dgm:prSet/>
      <dgm:spPr/>
      <dgm:t>
        <a:bodyPr/>
        <a:lstStyle/>
        <a:p>
          <a:endParaRPr lang="en-ZA"/>
        </a:p>
      </dgm:t>
    </dgm:pt>
    <dgm:pt modelId="{EB81EB7C-C09F-4C2F-B9A1-DB07B9DDFC08}">
      <dgm:prSet phldrT="[Text]"/>
      <dgm:spPr/>
      <dgm:t>
        <a:bodyPr/>
        <a:lstStyle/>
        <a:p>
          <a:r>
            <a:rPr lang="en-ZA" dirty="0" smtClean="0"/>
            <a:t>Full Response</a:t>
          </a:r>
          <a:endParaRPr lang="en-ZA" dirty="0"/>
        </a:p>
      </dgm:t>
    </dgm:pt>
    <dgm:pt modelId="{D088E8CD-D5E9-405B-9E42-F70DF5C046D9}" type="parTrans" cxnId="{53E39746-EF20-4D8F-80C9-81B4B66A181E}">
      <dgm:prSet/>
      <dgm:spPr/>
      <dgm:t>
        <a:bodyPr/>
        <a:lstStyle/>
        <a:p>
          <a:endParaRPr lang="en-ZA"/>
        </a:p>
      </dgm:t>
    </dgm:pt>
    <dgm:pt modelId="{07220D84-D9DE-4252-BFEA-9C434C095F7B}" type="sibTrans" cxnId="{53E39746-EF20-4D8F-80C9-81B4B66A181E}">
      <dgm:prSet/>
      <dgm:spPr/>
      <dgm:t>
        <a:bodyPr/>
        <a:lstStyle/>
        <a:p>
          <a:endParaRPr lang="en-ZA"/>
        </a:p>
      </dgm:t>
    </dgm:pt>
    <dgm:pt modelId="{8F68478F-CB4D-4AF5-9DB8-26D89C9B273F}" type="pres">
      <dgm:prSet presAssocID="{FF882DC3-798D-41F1-9881-738F0C87408C}" presName="arrowDiagram" presStyleCnt="0">
        <dgm:presLayoutVars>
          <dgm:chMax val="5"/>
          <dgm:dir/>
          <dgm:resizeHandles val="exact"/>
        </dgm:presLayoutVars>
      </dgm:prSet>
      <dgm:spPr/>
      <dgm:t>
        <a:bodyPr/>
        <a:lstStyle/>
        <a:p>
          <a:endParaRPr lang="en-ZA"/>
        </a:p>
      </dgm:t>
    </dgm:pt>
    <dgm:pt modelId="{A5211B79-7E70-4A70-B2EB-22A89560E1CF}" type="pres">
      <dgm:prSet presAssocID="{FF882DC3-798D-41F1-9881-738F0C87408C}" presName="arrow" presStyleLbl="bgShp" presStyleIdx="0" presStyleCnt="1"/>
      <dgm:spPr/>
    </dgm:pt>
    <dgm:pt modelId="{0EFAB5F4-5302-4A4E-ABB5-7270B01D168D}" type="pres">
      <dgm:prSet presAssocID="{FF882DC3-798D-41F1-9881-738F0C87408C}" presName="arrowDiagram4" presStyleCnt="0"/>
      <dgm:spPr/>
    </dgm:pt>
    <dgm:pt modelId="{0E442C22-8CE5-4191-9B3C-E64EDFE24410}" type="pres">
      <dgm:prSet presAssocID="{F6EE0D96-7F9B-4E83-A871-083A6E4A2BD5}" presName="bullet4a" presStyleLbl="node1" presStyleIdx="0" presStyleCnt="4"/>
      <dgm:spPr/>
    </dgm:pt>
    <dgm:pt modelId="{D7FC3B9A-1158-4DBA-851D-7C4163743E8C}" type="pres">
      <dgm:prSet presAssocID="{F6EE0D96-7F9B-4E83-A871-083A6E4A2BD5}" presName="textBox4a" presStyleLbl="revTx" presStyleIdx="0" presStyleCnt="4" custLinFactNeighborX="13612" custLinFactNeighborY="0">
        <dgm:presLayoutVars>
          <dgm:bulletEnabled val="1"/>
        </dgm:presLayoutVars>
      </dgm:prSet>
      <dgm:spPr/>
      <dgm:t>
        <a:bodyPr/>
        <a:lstStyle/>
        <a:p>
          <a:endParaRPr lang="en-ZA"/>
        </a:p>
      </dgm:t>
    </dgm:pt>
    <dgm:pt modelId="{D839B944-04CA-4DDF-89BE-1A7867CA243F}" type="pres">
      <dgm:prSet presAssocID="{6C2E5887-FF57-406F-92BE-C23F2D3AA6C5}" presName="bullet4b" presStyleLbl="node1" presStyleIdx="1" presStyleCnt="4"/>
      <dgm:spPr/>
    </dgm:pt>
    <dgm:pt modelId="{69E6C83A-559B-4401-9338-63C43828EE8E}" type="pres">
      <dgm:prSet presAssocID="{6C2E5887-FF57-406F-92BE-C23F2D3AA6C5}" presName="textBox4b" presStyleLbl="revTx" presStyleIdx="1" presStyleCnt="4" custLinFactNeighborX="12328" custLinFactNeighborY="11865">
        <dgm:presLayoutVars>
          <dgm:bulletEnabled val="1"/>
        </dgm:presLayoutVars>
      </dgm:prSet>
      <dgm:spPr/>
      <dgm:t>
        <a:bodyPr/>
        <a:lstStyle/>
        <a:p>
          <a:endParaRPr lang="en-ZA"/>
        </a:p>
      </dgm:t>
    </dgm:pt>
    <dgm:pt modelId="{699D5AF8-614C-43DD-9CD2-7C087B055603}" type="pres">
      <dgm:prSet presAssocID="{E603B5E4-E740-4712-9E6C-955A3BF4C3B9}" presName="bullet4c" presStyleLbl="node1" presStyleIdx="2" presStyleCnt="4"/>
      <dgm:spPr/>
    </dgm:pt>
    <dgm:pt modelId="{EAD368C7-8F1E-4F1F-A0AB-CEBC8B3EFEC4}" type="pres">
      <dgm:prSet presAssocID="{E603B5E4-E740-4712-9E6C-955A3BF4C3B9}" presName="textBox4c" presStyleLbl="revTx" presStyleIdx="2" presStyleCnt="4">
        <dgm:presLayoutVars>
          <dgm:bulletEnabled val="1"/>
        </dgm:presLayoutVars>
      </dgm:prSet>
      <dgm:spPr/>
      <dgm:t>
        <a:bodyPr/>
        <a:lstStyle/>
        <a:p>
          <a:endParaRPr lang="en-ZA"/>
        </a:p>
      </dgm:t>
    </dgm:pt>
    <dgm:pt modelId="{C11E636B-0831-41E6-B07E-F00A11E37C77}" type="pres">
      <dgm:prSet presAssocID="{EB81EB7C-C09F-4C2F-B9A1-DB07B9DDFC08}" presName="bullet4d" presStyleLbl="node1" presStyleIdx="3" presStyleCnt="4"/>
      <dgm:spPr/>
    </dgm:pt>
    <dgm:pt modelId="{267D22F3-B949-4C4C-BEFF-E66F11EE1AC8}" type="pres">
      <dgm:prSet presAssocID="{EB81EB7C-C09F-4C2F-B9A1-DB07B9DDFC08}" presName="textBox4d" presStyleLbl="revTx" presStyleIdx="3" presStyleCnt="4">
        <dgm:presLayoutVars>
          <dgm:bulletEnabled val="1"/>
        </dgm:presLayoutVars>
      </dgm:prSet>
      <dgm:spPr/>
      <dgm:t>
        <a:bodyPr/>
        <a:lstStyle/>
        <a:p>
          <a:endParaRPr lang="en-ZA"/>
        </a:p>
      </dgm:t>
    </dgm:pt>
  </dgm:ptLst>
  <dgm:cxnLst>
    <dgm:cxn modelId="{E54C871B-8AED-4380-9DC2-C1E9C75E4FD7}" type="presOf" srcId="{FF882DC3-798D-41F1-9881-738F0C87408C}" destId="{8F68478F-CB4D-4AF5-9DB8-26D89C9B273F}" srcOrd="0" destOrd="0" presId="urn:microsoft.com/office/officeart/2005/8/layout/arrow2"/>
    <dgm:cxn modelId="{53E39746-EF20-4D8F-80C9-81B4B66A181E}" srcId="{FF882DC3-798D-41F1-9881-738F0C87408C}" destId="{EB81EB7C-C09F-4C2F-B9A1-DB07B9DDFC08}" srcOrd="3" destOrd="0" parTransId="{D088E8CD-D5E9-405B-9E42-F70DF5C046D9}" sibTransId="{07220D84-D9DE-4252-BFEA-9C434C095F7B}"/>
    <dgm:cxn modelId="{CE12B884-6766-437E-A1F6-FF62013338AA}" type="presOf" srcId="{F6EE0D96-7F9B-4E83-A871-083A6E4A2BD5}" destId="{D7FC3B9A-1158-4DBA-851D-7C4163743E8C}" srcOrd="0" destOrd="0" presId="urn:microsoft.com/office/officeart/2005/8/layout/arrow2"/>
    <dgm:cxn modelId="{C04C1060-965C-4C33-8D59-5C1187147307}" srcId="{FF882DC3-798D-41F1-9881-738F0C87408C}" destId="{6C2E5887-FF57-406F-92BE-C23F2D3AA6C5}" srcOrd="1" destOrd="0" parTransId="{A0CA3F2D-21ED-4AD8-9B40-EDDB9B53AFFD}" sibTransId="{28A62F60-7A09-4E0A-877F-50C0CE369E05}"/>
    <dgm:cxn modelId="{B02BE998-9D54-4771-9B08-25E4491D90C0}" srcId="{FF882DC3-798D-41F1-9881-738F0C87408C}" destId="{F6EE0D96-7F9B-4E83-A871-083A6E4A2BD5}" srcOrd="0" destOrd="0" parTransId="{72406816-D0C3-4CB9-A1FB-B37A3842EA5D}" sibTransId="{8411C122-BE10-4964-97B0-50061BCD161C}"/>
    <dgm:cxn modelId="{1DFE51A0-235B-4FDC-962B-5039B0CD8028}" type="presOf" srcId="{E603B5E4-E740-4712-9E6C-955A3BF4C3B9}" destId="{EAD368C7-8F1E-4F1F-A0AB-CEBC8B3EFEC4}" srcOrd="0" destOrd="0" presId="urn:microsoft.com/office/officeart/2005/8/layout/arrow2"/>
    <dgm:cxn modelId="{CD21F9FF-741C-420E-ADEB-E1BE753307BE}" type="presOf" srcId="{6C2E5887-FF57-406F-92BE-C23F2D3AA6C5}" destId="{69E6C83A-559B-4401-9338-63C43828EE8E}" srcOrd="0" destOrd="0" presId="urn:microsoft.com/office/officeart/2005/8/layout/arrow2"/>
    <dgm:cxn modelId="{AB796211-5258-42AE-9F7F-C764F49BEE75}" srcId="{FF882DC3-798D-41F1-9881-738F0C87408C}" destId="{E603B5E4-E740-4712-9E6C-955A3BF4C3B9}" srcOrd="2" destOrd="0" parTransId="{FE686DBF-6859-47F7-94F9-CDC798E0502A}" sibTransId="{C9B76509-75CC-457F-B20F-64028FEDE60E}"/>
    <dgm:cxn modelId="{55C08A2E-D611-40A5-9C6E-04E8055609A1}" type="presOf" srcId="{EB81EB7C-C09F-4C2F-B9A1-DB07B9DDFC08}" destId="{267D22F3-B949-4C4C-BEFF-E66F11EE1AC8}" srcOrd="0" destOrd="0" presId="urn:microsoft.com/office/officeart/2005/8/layout/arrow2"/>
    <dgm:cxn modelId="{E89CA26C-038B-4622-8811-05295CAD3038}" type="presParOf" srcId="{8F68478F-CB4D-4AF5-9DB8-26D89C9B273F}" destId="{A5211B79-7E70-4A70-B2EB-22A89560E1CF}" srcOrd="0" destOrd="0" presId="urn:microsoft.com/office/officeart/2005/8/layout/arrow2"/>
    <dgm:cxn modelId="{62B3D69A-8C62-47DE-BF7F-E528F612695B}" type="presParOf" srcId="{8F68478F-CB4D-4AF5-9DB8-26D89C9B273F}" destId="{0EFAB5F4-5302-4A4E-ABB5-7270B01D168D}" srcOrd="1" destOrd="0" presId="urn:microsoft.com/office/officeart/2005/8/layout/arrow2"/>
    <dgm:cxn modelId="{63C2BADF-66B6-4A9E-AB24-0689E795124D}" type="presParOf" srcId="{0EFAB5F4-5302-4A4E-ABB5-7270B01D168D}" destId="{0E442C22-8CE5-4191-9B3C-E64EDFE24410}" srcOrd="0" destOrd="0" presId="urn:microsoft.com/office/officeart/2005/8/layout/arrow2"/>
    <dgm:cxn modelId="{04774652-BD37-4860-A6B1-4254F1D8E7B7}" type="presParOf" srcId="{0EFAB5F4-5302-4A4E-ABB5-7270B01D168D}" destId="{D7FC3B9A-1158-4DBA-851D-7C4163743E8C}" srcOrd="1" destOrd="0" presId="urn:microsoft.com/office/officeart/2005/8/layout/arrow2"/>
    <dgm:cxn modelId="{4563D073-398E-44D2-96C3-9848BE2660E6}" type="presParOf" srcId="{0EFAB5F4-5302-4A4E-ABB5-7270B01D168D}" destId="{D839B944-04CA-4DDF-89BE-1A7867CA243F}" srcOrd="2" destOrd="0" presId="urn:microsoft.com/office/officeart/2005/8/layout/arrow2"/>
    <dgm:cxn modelId="{62493FEA-CE1D-413D-866E-3B36C1F189F8}" type="presParOf" srcId="{0EFAB5F4-5302-4A4E-ABB5-7270B01D168D}" destId="{69E6C83A-559B-4401-9338-63C43828EE8E}" srcOrd="3" destOrd="0" presId="urn:microsoft.com/office/officeart/2005/8/layout/arrow2"/>
    <dgm:cxn modelId="{6BBA5FCA-743B-4241-AF69-C62224A3F211}" type="presParOf" srcId="{0EFAB5F4-5302-4A4E-ABB5-7270B01D168D}" destId="{699D5AF8-614C-43DD-9CD2-7C087B055603}" srcOrd="4" destOrd="0" presId="urn:microsoft.com/office/officeart/2005/8/layout/arrow2"/>
    <dgm:cxn modelId="{C2B50135-0AAF-4B7A-969B-84830ABFDAE7}" type="presParOf" srcId="{0EFAB5F4-5302-4A4E-ABB5-7270B01D168D}" destId="{EAD368C7-8F1E-4F1F-A0AB-CEBC8B3EFEC4}" srcOrd="5" destOrd="0" presId="urn:microsoft.com/office/officeart/2005/8/layout/arrow2"/>
    <dgm:cxn modelId="{C846446E-7D4A-41C2-9691-BA7C671BB1A3}" type="presParOf" srcId="{0EFAB5F4-5302-4A4E-ABB5-7270B01D168D}" destId="{C11E636B-0831-41E6-B07E-F00A11E37C77}" srcOrd="6" destOrd="0" presId="urn:microsoft.com/office/officeart/2005/8/layout/arrow2"/>
    <dgm:cxn modelId="{EBF96C6A-0AA9-4668-B91F-EC6A908119D2}" type="presParOf" srcId="{0EFAB5F4-5302-4A4E-ABB5-7270B01D168D}" destId="{267D22F3-B949-4C4C-BEFF-E66F11EE1AC8}"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022472-2CAA-4A84-9D4C-9DDDD5D42CD5}" type="doc">
      <dgm:prSet loTypeId="urn:microsoft.com/office/officeart/2005/8/layout/chevron1" loCatId="process" qsTypeId="urn:microsoft.com/office/officeart/2005/8/quickstyle/3d1" qsCatId="3D" csTypeId="urn:microsoft.com/office/officeart/2005/8/colors/accent1_2" csCatId="accent1" phldr="1"/>
      <dgm:spPr/>
    </dgm:pt>
    <dgm:pt modelId="{42019E0C-78C4-4E29-B66E-4A9244BC9523}">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ZA" dirty="0" smtClean="0"/>
            <a:t>Solar Event</a:t>
          </a:r>
          <a:endParaRPr lang="en-ZA" dirty="0"/>
        </a:p>
      </dgm:t>
    </dgm:pt>
    <dgm:pt modelId="{C30868D4-D6D6-4489-9D05-9D52F1CEDDF1}" type="parTrans" cxnId="{B026CA07-C0FB-414A-8529-D0C3F1FD9F7E}">
      <dgm:prSet/>
      <dgm:spPr/>
      <dgm:t>
        <a:bodyPr/>
        <a:lstStyle/>
        <a:p>
          <a:endParaRPr lang="en-ZA"/>
        </a:p>
      </dgm:t>
    </dgm:pt>
    <dgm:pt modelId="{0AEF4023-A0A9-4D65-82D6-17254A75C05D}" type="sibTrans" cxnId="{B026CA07-C0FB-414A-8529-D0C3F1FD9F7E}">
      <dgm:prSet/>
      <dgm:spPr/>
      <dgm:t>
        <a:bodyPr/>
        <a:lstStyle/>
        <a:p>
          <a:endParaRPr lang="en-ZA"/>
        </a:p>
      </dgm:t>
    </dgm:pt>
    <dgm:pt modelId="{A9F1E20D-1616-4125-96CF-B8B9ACEB39BA}">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ZA" dirty="0" smtClean="0"/>
            <a:t>How should Eskom process the data           (detect/trigger) ?</a:t>
          </a:r>
          <a:endParaRPr lang="en-ZA" dirty="0"/>
        </a:p>
      </dgm:t>
    </dgm:pt>
    <dgm:pt modelId="{A4D6C2CC-73D4-42F5-8F9A-CFF950579CF2}" type="parTrans" cxnId="{9BCC87E5-1777-419B-B5C2-F4870686FAD8}">
      <dgm:prSet/>
      <dgm:spPr/>
      <dgm:t>
        <a:bodyPr/>
        <a:lstStyle/>
        <a:p>
          <a:endParaRPr lang="en-ZA"/>
        </a:p>
      </dgm:t>
    </dgm:pt>
    <dgm:pt modelId="{09E598DE-5236-4C5E-8F83-D03EB097F7BF}" type="sibTrans" cxnId="{9BCC87E5-1777-419B-B5C2-F4870686FAD8}">
      <dgm:prSet/>
      <dgm:spPr/>
      <dgm:t>
        <a:bodyPr/>
        <a:lstStyle/>
        <a:p>
          <a:endParaRPr lang="en-ZA"/>
        </a:p>
      </dgm:t>
    </dgm:pt>
    <dgm:pt modelId="{80C7EE78-BE85-4C3E-B20D-6812DCD4B375}">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ZA" dirty="0" smtClean="0"/>
            <a:t>What solar activity monitoring is in place?</a:t>
          </a:r>
          <a:endParaRPr lang="en-ZA" dirty="0"/>
        </a:p>
      </dgm:t>
    </dgm:pt>
    <dgm:pt modelId="{0B0B4B92-6FA0-47C7-9D67-8C0EAB0FDE36}" type="parTrans" cxnId="{DA01C4E9-1C91-43D6-96DA-2ABFC566D757}">
      <dgm:prSet/>
      <dgm:spPr/>
      <dgm:t>
        <a:bodyPr/>
        <a:lstStyle/>
        <a:p>
          <a:endParaRPr lang="en-ZA"/>
        </a:p>
      </dgm:t>
    </dgm:pt>
    <dgm:pt modelId="{F8D167BE-B1D3-496A-9529-3CD4FF9A3528}" type="sibTrans" cxnId="{DA01C4E9-1C91-43D6-96DA-2ABFC566D757}">
      <dgm:prSet/>
      <dgm:spPr/>
      <dgm:t>
        <a:bodyPr/>
        <a:lstStyle/>
        <a:p>
          <a:endParaRPr lang="en-ZA"/>
        </a:p>
      </dgm:t>
    </dgm:pt>
    <dgm:pt modelId="{43AC4EF1-21DF-4F62-80E4-01EC92C863A9}">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ZA" dirty="0" smtClean="0"/>
            <a:t>What specific responses are required?</a:t>
          </a:r>
          <a:endParaRPr lang="en-ZA" dirty="0"/>
        </a:p>
      </dgm:t>
    </dgm:pt>
    <dgm:pt modelId="{F337EA4D-431A-4979-BA03-CC6F5FA5F8D0}" type="parTrans" cxnId="{02A4902E-8856-4226-8027-A3558CA5DDF6}">
      <dgm:prSet/>
      <dgm:spPr/>
      <dgm:t>
        <a:bodyPr/>
        <a:lstStyle/>
        <a:p>
          <a:endParaRPr lang="en-ZA"/>
        </a:p>
      </dgm:t>
    </dgm:pt>
    <dgm:pt modelId="{84AE2255-CA6A-49AE-A669-133EDD96ADD1}" type="sibTrans" cxnId="{02A4902E-8856-4226-8027-A3558CA5DDF6}">
      <dgm:prSet/>
      <dgm:spPr/>
      <dgm:t>
        <a:bodyPr/>
        <a:lstStyle/>
        <a:p>
          <a:endParaRPr lang="en-ZA"/>
        </a:p>
      </dgm:t>
    </dgm:pt>
    <dgm:pt modelId="{C10EDE87-61D0-4F54-8A82-E446D294EB43}">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ZA" dirty="0" smtClean="0"/>
            <a:t>What interaction is required with stakeholders?</a:t>
          </a:r>
          <a:endParaRPr lang="en-ZA" dirty="0"/>
        </a:p>
      </dgm:t>
    </dgm:pt>
    <dgm:pt modelId="{FE8DD523-5639-4E8D-BEF1-8910F45C51FE}" type="parTrans" cxnId="{EB2CEE34-E76B-40B0-930B-AF4127A933AB}">
      <dgm:prSet/>
      <dgm:spPr/>
      <dgm:t>
        <a:bodyPr/>
        <a:lstStyle/>
        <a:p>
          <a:endParaRPr lang="en-ZA"/>
        </a:p>
      </dgm:t>
    </dgm:pt>
    <dgm:pt modelId="{9D743D56-3566-472C-99D5-7249F7537F3C}" type="sibTrans" cxnId="{EB2CEE34-E76B-40B0-930B-AF4127A933AB}">
      <dgm:prSet/>
      <dgm:spPr/>
      <dgm:t>
        <a:bodyPr/>
        <a:lstStyle/>
        <a:p>
          <a:endParaRPr lang="en-ZA"/>
        </a:p>
      </dgm:t>
    </dgm:pt>
    <dgm:pt modelId="{A4B9F7A0-1D6B-4DBD-95ED-9AD642272197}" type="pres">
      <dgm:prSet presAssocID="{A4022472-2CAA-4A84-9D4C-9DDDD5D42CD5}" presName="Name0" presStyleCnt="0">
        <dgm:presLayoutVars>
          <dgm:dir/>
          <dgm:animLvl val="lvl"/>
          <dgm:resizeHandles val="exact"/>
        </dgm:presLayoutVars>
      </dgm:prSet>
      <dgm:spPr/>
    </dgm:pt>
    <dgm:pt modelId="{55747719-17C5-4D8C-976A-1DAEF1FDE8DC}" type="pres">
      <dgm:prSet presAssocID="{42019E0C-78C4-4E29-B66E-4A9244BC9523}" presName="parTxOnly" presStyleLbl="node1" presStyleIdx="0" presStyleCnt="5" custLinFactNeighborY="0">
        <dgm:presLayoutVars>
          <dgm:chMax val="0"/>
          <dgm:chPref val="0"/>
          <dgm:bulletEnabled val="1"/>
        </dgm:presLayoutVars>
      </dgm:prSet>
      <dgm:spPr/>
      <dgm:t>
        <a:bodyPr/>
        <a:lstStyle/>
        <a:p>
          <a:endParaRPr lang="en-ZA"/>
        </a:p>
      </dgm:t>
    </dgm:pt>
    <dgm:pt modelId="{D9F899BA-393F-42E8-B309-7A5C3B82E6B6}" type="pres">
      <dgm:prSet presAssocID="{0AEF4023-A0A9-4D65-82D6-17254A75C05D}" presName="parTxOnlySpace" presStyleCnt="0"/>
      <dgm:spPr/>
    </dgm:pt>
    <dgm:pt modelId="{765ED257-C87A-4262-B860-B1F4008F83A7}" type="pres">
      <dgm:prSet presAssocID="{80C7EE78-BE85-4C3E-B20D-6812DCD4B375}" presName="parTxOnly" presStyleLbl="node1" presStyleIdx="1" presStyleCnt="5">
        <dgm:presLayoutVars>
          <dgm:chMax val="0"/>
          <dgm:chPref val="0"/>
          <dgm:bulletEnabled val="1"/>
        </dgm:presLayoutVars>
      </dgm:prSet>
      <dgm:spPr/>
      <dgm:t>
        <a:bodyPr/>
        <a:lstStyle/>
        <a:p>
          <a:endParaRPr lang="en-ZA"/>
        </a:p>
      </dgm:t>
    </dgm:pt>
    <dgm:pt modelId="{C73E3B17-107C-4CF5-9A57-3A104FD1DFA5}" type="pres">
      <dgm:prSet presAssocID="{F8D167BE-B1D3-496A-9529-3CD4FF9A3528}" presName="parTxOnlySpace" presStyleCnt="0"/>
      <dgm:spPr/>
    </dgm:pt>
    <dgm:pt modelId="{A71584F4-C6B3-4DEA-AAA6-2674CCF110BF}" type="pres">
      <dgm:prSet presAssocID="{A9F1E20D-1616-4125-96CF-B8B9ACEB39BA}" presName="parTxOnly" presStyleLbl="node1" presStyleIdx="2" presStyleCnt="5">
        <dgm:presLayoutVars>
          <dgm:chMax val="0"/>
          <dgm:chPref val="0"/>
          <dgm:bulletEnabled val="1"/>
        </dgm:presLayoutVars>
      </dgm:prSet>
      <dgm:spPr/>
      <dgm:t>
        <a:bodyPr/>
        <a:lstStyle/>
        <a:p>
          <a:endParaRPr lang="en-ZA"/>
        </a:p>
      </dgm:t>
    </dgm:pt>
    <dgm:pt modelId="{AEC06B6E-E0DC-434D-A11A-65E531EB2386}" type="pres">
      <dgm:prSet presAssocID="{09E598DE-5236-4C5E-8F83-D03EB097F7BF}" presName="parTxOnlySpace" presStyleCnt="0"/>
      <dgm:spPr/>
    </dgm:pt>
    <dgm:pt modelId="{261FEFBF-A84D-43BF-B6BF-3EFD2BA586BA}" type="pres">
      <dgm:prSet presAssocID="{43AC4EF1-21DF-4F62-80E4-01EC92C863A9}" presName="parTxOnly" presStyleLbl="node1" presStyleIdx="3" presStyleCnt="5">
        <dgm:presLayoutVars>
          <dgm:chMax val="0"/>
          <dgm:chPref val="0"/>
          <dgm:bulletEnabled val="1"/>
        </dgm:presLayoutVars>
      </dgm:prSet>
      <dgm:spPr/>
      <dgm:t>
        <a:bodyPr/>
        <a:lstStyle/>
        <a:p>
          <a:endParaRPr lang="en-ZA"/>
        </a:p>
      </dgm:t>
    </dgm:pt>
    <dgm:pt modelId="{0B65D853-A189-4333-B4D1-23E182208767}" type="pres">
      <dgm:prSet presAssocID="{84AE2255-CA6A-49AE-A669-133EDD96ADD1}" presName="parTxOnlySpace" presStyleCnt="0"/>
      <dgm:spPr/>
    </dgm:pt>
    <dgm:pt modelId="{0AC22C4D-DB48-41EE-B26E-6D6A251DB387}" type="pres">
      <dgm:prSet presAssocID="{C10EDE87-61D0-4F54-8A82-E446D294EB43}" presName="parTxOnly" presStyleLbl="node1" presStyleIdx="4" presStyleCnt="5">
        <dgm:presLayoutVars>
          <dgm:chMax val="0"/>
          <dgm:chPref val="0"/>
          <dgm:bulletEnabled val="1"/>
        </dgm:presLayoutVars>
      </dgm:prSet>
      <dgm:spPr/>
      <dgm:t>
        <a:bodyPr/>
        <a:lstStyle/>
        <a:p>
          <a:endParaRPr lang="en-ZA"/>
        </a:p>
      </dgm:t>
    </dgm:pt>
  </dgm:ptLst>
  <dgm:cxnLst>
    <dgm:cxn modelId="{7920E76E-2B03-40F2-9D60-BF602375F551}" type="presOf" srcId="{A4022472-2CAA-4A84-9D4C-9DDDD5D42CD5}" destId="{A4B9F7A0-1D6B-4DBD-95ED-9AD642272197}" srcOrd="0" destOrd="0" presId="urn:microsoft.com/office/officeart/2005/8/layout/chevron1"/>
    <dgm:cxn modelId="{F9F123C4-A1AE-4AD6-9AD7-25AC4BBDB8B0}" type="presOf" srcId="{43AC4EF1-21DF-4F62-80E4-01EC92C863A9}" destId="{261FEFBF-A84D-43BF-B6BF-3EFD2BA586BA}" srcOrd="0" destOrd="0" presId="urn:microsoft.com/office/officeart/2005/8/layout/chevron1"/>
    <dgm:cxn modelId="{9BCC87E5-1777-419B-B5C2-F4870686FAD8}" srcId="{A4022472-2CAA-4A84-9D4C-9DDDD5D42CD5}" destId="{A9F1E20D-1616-4125-96CF-B8B9ACEB39BA}" srcOrd="2" destOrd="0" parTransId="{A4D6C2CC-73D4-42F5-8F9A-CFF950579CF2}" sibTransId="{09E598DE-5236-4C5E-8F83-D03EB097F7BF}"/>
    <dgm:cxn modelId="{7EE9D57E-E3CB-4196-B4D5-197B33F56EF7}" type="presOf" srcId="{42019E0C-78C4-4E29-B66E-4A9244BC9523}" destId="{55747719-17C5-4D8C-976A-1DAEF1FDE8DC}" srcOrd="0" destOrd="0" presId="urn:microsoft.com/office/officeart/2005/8/layout/chevron1"/>
    <dgm:cxn modelId="{DA01C4E9-1C91-43D6-96DA-2ABFC566D757}" srcId="{A4022472-2CAA-4A84-9D4C-9DDDD5D42CD5}" destId="{80C7EE78-BE85-4C3E-B20D-6812DCD4B375}" srcOrd="1" destOrd="0" parTransId="{0B0B4B92-6FA0-47C7-9D67-8C0EAB0FDE36}" sibTransId="{F8D167BE-B1D3-496A-9529-3CD4FF9A3528}"/>
    <dgm:cxn modelId="{02A4902E-8856-4226-8027-A3558CA5DDF6}" srcId="{A4022472-2CAA-4A84-9D4C-9DDDD5D42CD5}" destId="{43AC4EF1-21DF-4F62-80E4-01EC92C863A9}" srcOrd="3" destOrd="0" parTransId="{F337EA4D-431A-4979-BA03-CC6F5FA5F8D0}" sibTransId="{84AE2255-CA6A-49AE-A669-133EDD96ADD1}"/>
    <dgm:cxn modelId="{B026CA07-C0FB-414A-8529-D0C3F1FD9F7E}" srcId="{A4022472-2CAA-4A84-9D4C-9DDDD5D42CD5}" destId="{42019E0C-78C4-4E29-B66E-4A9244BC9523}" srcOrd="0" destOrd="0" parTransId="{C30868D4-D6D6-4489-9D05-9D52F1CEDDF1}" sibTransId="{0AEF4023-A0A9-4D65-82D6-17254A75C05D}"/>
    <dgm:cxn modelId="{EB2CEE34-E76B-40B0-930B-AF4127A933AB}" srcId="{A4022472-2CAA-4A84-9D4C-9DDDD5D42CD5}" destId="{C10EDE87-61D0-4F54-8A82-E446D294EB43}" srcOrd="4" destOrd="0" parTransId="{FE8DD523-5639-4E8D-BEF1-8910F45C51FE}" sibTransId="{9D743D56-3566-472C-99D5-7249F7537F3C}"/>
    <dgm:cxn modelId="{DCD8D9B8-CD7E-4EEB-8CE7-13D840FBF09E}" type="presOf" srcId="{A9F1E20D-1616-4125-96CF-B8B9ACEB39BA}" destId="{A71584F4-C6B3-4DEA-AAA6-2674CCF110BF}" srcOrd="0" destOrd="0" presId="urn:microsoft.com/office/officeart/2005/8/layout/chevron1"/>
    <dgm:cxn modelId="{4CBC9FE2-3AB5-494D-8475-C2D57E2E5E92}" type="presOf" srcId="{80C7EE78-BE85-4C3E-B20D-6812DCD4B375}" destId="{765ED257-C87A-4262-B860-B1F4008F83A7}" srcOrd="0" destOrd="0" presId="urn:microsoft.com/office/officeart/2005/8/layout/chevron1"/>
    <dgm:cxn modelId="{5D764AFE-EEEC-4C8D-8212-03F6EFB31E73}" type="presOf" srcId="{C10EDE87-61D0-4F54-8A82-E446D294EB43}" destId="{0AC22C4D-DB48-41EE-B26E-6D6A251DB387}" srcOrd="0" destOrd="0" presId="urn:microsoft.com/office/officeart/2005/8/layout/chevron1"/>
    <dgm:cxn modelId="{3BBCD09E-5E92-4A2B-8178-A9763D1FF84B}" type="presParOf" srcId="{A4B9F7A0-1D6B-4DBD-95ED-9AD642272197}" destId="{55747719-17C5-4D8C-976A-1DAEF1FDE8DC}" srcOrd="0" destOrd="0" presId="urn:microsoft.com/office/officeart/2005/8/layout/chevron1"/>
    <dgm:cxn modelId="{30DBBDEB-032E-4FBB-8F3A-E7C2DC8DA7B9}" type="presParOf" srcId="{A4B9F7A0-1D6B-4DBD-95ED-9AD642272197}" destId="{D9F899BA-393F-42E8-B309-7A5C3B82E6B6}" srcOrd="1" destOrd="0" presId="urn:microsoft.com/office/officeart/2005/8/layout/chevron1"/>
    <dgm:cxn modelId="{BC104EBC-1000-43EC-9624-D4F3EA2133F0}" type="presParOf" srcId="{A4B9F7A0-1D6B-4DBD-95ED-9AD642272197}" destId="{765ED257-C87A-4262-B860-B1F4008F83A7}" srcOrd="2" destOrd="0" presId="urn:microsoft.com/office/officeart/2005/8/layout/chevron1"/>
    <dgm:cxn modelId="{DE1C2762-6EED-4BEE-9C90-79244655518F}" type="presParOf" srcId="{A4B9F7A0-1D6B-4DBD-95ED-9AD642272197}" destId="{C73E3B17-107C-4CF5-9A57-3A104FD1DFA5}" srcOrd="3" destOrd="0" presId="urn:microsoft.com/office/officeart/2005/8/layout/chevron1"/>
    <dgm:cxn modelId="{D43B6D5D-709A-49E7-BEE1-6DAAD398E43B}" type="presParOf" srcId="{A4B9F7A0-1D6B-4DBD-95ED-9AD642272197}" destId="{A71584F4-C6B3-4DEA-AAA6-2674CCF110BF}" srcOrd="4" destOrd="0" presId="urn:microsoft.com/office/officeart/2005/8/layout/chevron1"/>
    <dgm:cxn modelId="{F41F9E88-5E9B-4A8E-9702-B262C07A8265}" type="presParOf" srcId="{A4B9F7A0-1D6B-4DBD-95ED-9AD642272197}" destId="{AEC06B6E-E0DC-434D-A11A-65E531EB2386}" srcOrd="5" destOrd="0" presId="urn:microsoft.com/office/officeart/2005/8/layout/chevron1"/>
    <dgm:cxn modelId="{8FAF79E0-5BF9-4548-8BA7-1837A80C6FDA}" type="presParOf" srcId="{A4B9F7A0-1D6B-4DBD-95ED-9AD642272197}" destId="{261FEFBF-A84D-43BF-B6BF-3EFD2BA586BA}" srcOrd="6" destOrd="0" presId="urn:microsoft.com/office/officeart/2005/8/layout/chevron1"/>
    <dgm:cxn modelId="{98DB9785-0E76-4A5E-B5D5-AB2C47717C88}" type="presParOf" srcId="{A4B9F7A0-1D6B-4DBD-95ED-9AD642272197}" destId="{0B65D853-A189-4333-B4D1-23E182208767}" srcOrd="7" destOrd="0" presId="urn:microsoft.com/office/officeart/2005/8/layout/chevron1"/>
    <dgm:cxn modelId="{99DE42E6-4819-4A71-983B-06C9BE7118C5}" type="presParOf" srcId="{A4B9F7A0-1D6B-4DBD-95ED-9AD642272197}" destId="{0AC22C4D-DB48-41EE-B26E-6D6A251DB387}"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0937F4-AA24-4C4B-AB8E-995268DCA5CC}" type="doc">
      <dgm:prSet loTypeId="urn:microsoft.com/office/officeart/2005/8/layout/venn2" loCatId="relationship" qsTypeId="urn:microsoft.com/office/officeart/2005/8/quickstyle/3d1" qsCatId="3D" csTypeId="urn:microsoft.com/office/officeart/2005/8/colors/accent1_2" csCatId="accent1" phldr="1"/>
      <dgm:spPr/>
      <dgm:t>
        <a:bodyPr/>
        <a:lstStyle/>
        <a:p>
          <a:endParaRPr lang="en-ZA"/>
        </a:p>
      </dgm:t>
    </dgm:pt>
    <dgm:pt modelId="{B6F88045-9153-42A3-AC3A-2B1689F9C8F8}">
      <dgm:prSet phldrT="[Text]"/>
      <dgm:spPr>
        <a:solidFill>
          <a:srgbClr val="C00000"/>
        </a:solidFill>
        <a:ln>
          <a:solidFill>
            <a:srgbClr val="C00000"/>
          </a:solidFill>
        </a:ln>
      </dgm:spPr>
      <dgm:t>
        <a:bodyPr/>
        <a:lstStyle/>
        <a:p>
          <a:r>
            <a:rPr lang="en-ZA" dirty="0" smtClean="0"/>
            <a:t>Country</a:t>
          </a:r>
          <a:endParaRPr lang="en-ZA" dirty="0"/>
        </a:p>
      </dgm:t>
    </dgm:pt>
    <dgm:pt modelId="{88415C2A-73DD-4FE5-A135-5FF0D1AEFD7F}" type="parTrans" cxnId="{BEF4A00B-48D3-4C4C-8AE3-D5F21CAA3ABF}">
      <dgm:prSet/>
      <dgm:spPr/>
      <dgm:t>
        <a:bodyPr/>
        <a:lstStyle/>
        <a:p>
          <a:endParaRPr lang="en-ZA"/>
        </a:p>
      </dgm:t>
    </dgm:pt>
    <dgm:pt modelId="{8D5A37F3-0193-4614-BAF2-64A4C8D9E012}" type="sibTrans" cxnId="{BEF4A00B-48D3-4C4C-8AE3-D5F21CAA3ABF}">
      <dgm:prSet/>
      <dgm:spPr/>
      <dgm:t>
        <a:bodyPr/>
        <a:lstStyle/>
        <a:p>
          <a:endParaRPr lang="en-ZA"/>
        </a:p>
      </dgm:t>
    </dgm:pt>
    <dgm:pt modelId="{13A04EC2-2288-4CBC-937D-9AD71CE74BED}">
      <dgm:prSet phldrT="[Text]"/>
      <dgm:spPr>
        <a:solidFill>
          <a:srgbClr val="FFC000"/>
        </a:solidFill>
      </dgm:spPr>
      <dgm:t>
        <a:bodyPr/>
        <a:lstStyle/>
        <a:p>
          <a:r>
            <a:rPr lang="en-ZA" dirty="0" smtClean="0"/>
            <a:t>Stakeholder</a:t>
          </a:r>
          <a:endParaRPr lang="en-ZA" dirty="0"/>
        </a:p>
      </dgm:t>
    </dgm:pt>
    <dgm:pt modelId="{8C28EF82-C579-4BB1-A6D2-2C154AC74C62}" type="parTrans" cxnId="{1AE08CC5-2DFF-4D79-9822-05474715007E}">
      <dgm:prSet/>
      <dgm:spPr/>
      <dgm:t>
        <a:bodyPr/>
        <a:lstStyle/>
        <a:p>
          <a:endParaRPr lang="en-ZA"/>
        </a:p>
      </dgm:t>
    </dgm:pt>
    <dgm:pt modelId="{37A1AFB2-29CA-4542-9046-63D91600A13B}" type="sibTrans" cxnId="{1AE08CC5-2DFF-4D79-9822-05474715007E}">
      <dgm:prSet/>
      <dgm:spPr/>
      <dgm:t>
        <a:bodyPr/>
        <a:lstStyle/>
        <a:p>
          <a:endParaRPr lang="en-ZA"/>
        </a:p>
      </dgm:t>
    </dgm:pt>
    <dgm:pt modelId="{13621F9E-E5DD-4B3A-8884-647D49BBFE18}">
      <dgm:prSet phldrT="[Text]"/>
      <dgm:spPr/>
      <dgm:t>
        <a:bodyPr/>
        <a:lstStyle/>
        <a:p>
          <a:r>
            <a:rPr lang="en-ZA" dirty="0" smtClean="0"/>
            <a:t>Eskom</a:t>
          </a:r>
          <a:endParaRPr lang="en-ZA" dirty="0"/>
        </a:p>
      </dgm:t>
    </dgm:pt>
    <dgm:pt modelId="{97BFEC64-C324-4BE9-A9FB-40C23B6C10A1}" type="parTrans" cxnId="{BC9785C4-EEED-48FA-9F7E-A1395999E128}">
      <dgm:prSet/>
      <dgm:spPr/>
      <dgm:t>
        <a:bodyPr/>
        <a:lstStyle/>
        <a:p>
          <a:endParaRPr lang="en-ZA"/>
        </a:p>
      </dgm:t>
    </dgm:pt>
    <dgm:pt modelId="{BBDFE48F-6AFA-4C23-8FF4-522039999946}" type="sibTrans" cxnId="{BC9785C4-EEED-48FA-9F7E-A1395999E128}">
      <dgm:prSet/>
      <dgm:spPr/>
      <dgm:t>
        <a:bodyPr/>
        <a:lstStyle/>
        <a:p>
          <a:endParaRPr lang="en-ZA"/>
        </a:p>
      </dgm:t>
    </dgm:pt>
    <dgm:pt modelId="{CE075A76-F703-457D-9B04-8ED44E71DBA3}" type="pres">
      <dgm:prSet presAssocID="{440937F4-AA24-4C4B-AB8E-995268DCA5CC}" presName="Name0" presStyleCnt="0">
        <dgm:presLayoutVars>
          <dgm:chMax val="7"/>
          <dgm:resizeHandles val="exact"/>
        </dgm:presLayoutVars>
      </dgm:prSet>
      <dgm:spPr/>
      <dgm:t>
        <a:bodyPr/>
        <a:lstStyle/>
        <a:p>
          <a:endParaRPr lang="en-ZA"/>
        </a:p>
      </dgm:t>
    </dgm:pt>
    <dgm:pt modelId="{726AD1B8-1D90-4DA2-ABDC-352BDAE720C1}" type="pres">
      <dgm:prSet presAssocID="{440937F4-AA24-4C4B-AB8E-995268DCA5CC}" presName="comp1" presStyleCnt="0"/>
      <dgm:spPr/>
    </dgm:pt>
    <dgm:pt modelId="{A2EA7644-C40B-4517-B53B-101D3EA5780B}" type="pres">
      <dgm:prSet presAssocID="{440937F4-AA24-4C4B-AB8E-995268DCA5CC}" presName="circle1" presStyleLbl="node1" presStyleIdx="0" presStyleCnt="3"/>
      <dgm:spPr/>
      <dgm:t>
        <a:bodyPr/>
        <a:lstStyle/>
        <a:p>
          <a:endParaRPr lang="en-ZA"/>
        </a:p>
      </dgm:t>
    </dgm:pt>
    <dgm:pt modelId="{2AB1962B-1A14-45A4-A631-43453674D891}" type="pres">
      <dgm:prSet presAssocID="{440937F4-AA24-4C4B-AB8E-995268DCA5CC}" presName="c1text" presStyleLbl="node1" presStyleIdx="0" presStyleCnt="3">
        <dgm:presLayoutVars>
          <dgm:bulletEnabled val="1"/>
        </dgm:presLayoutVars>
      </dgm:prSet>
      <dgm:spPr/>
      <dgm:t>
        <a:bodyPr/>
        <a:lstStyle/>
        <a:p>
          <a:endParaRPr lang="en-ZA"/>
        </a:p>
      </dgm:t>
    </dgm:pt>
    <dgm:pt modelId="{46477A13-492C-4BB5-A25D-BCD033A39703}" type="pres">
      <dgm:prSet presAssocID="{440937F4-AA24-4C4B-AB8E-995268DCA5CC}" presName="comp2" presStyleCnt="0"/>
      <dgm:spPr/>
    </dgm:pt>
    <dgm:pt modelId="{19D844EB-B4C3-4116-95DA-9512DDC92A2D}" type="pres">
      <dgm:prSet presAssocID="{440937F4-AA24-4C4B-AB8E-995268DCA5CC}" presName="circle2" presStyleLbl="node1" presStyleIdx="1" presStyleCnt="3"/>
      <dgm:spPr/>
      <dgm:t>
        <a:bodyPr/>
        <a:lstStyle/>
        <a:p>
          <a:endParaRPr lang="en-ZA"/>
        </a:p>
      </dgm:t>
    </dgm:pt>
    <dgm:pt modelId="{59394268-38AA-42D3-9D7D-1683CD51A70A}" type="pres">
      <dgm:prSet presAssocID="{440937F4-AA24-4C4B-AB8E-995268DCA5CC}" presName="c2text" presStyleLbl="node1" presStyleIdx="1" presStyleCnt="3">
        <dgm:presLayoutVars>
          <dgm:bulletEnabled val="1"/>
        </dgm:presLayoutVars>
      </dgm:prSet>
      <dgm:spPr/>
      <dgm:t>
        <a:bodyPr/>
        <a:lstStyle/>
        <a:p>
          <a:endParaRPr lang="en-ZA"/>
        </a:p>
      </dgm:t>
    </dgm:pt>
    <dgm:pt modelId="{C6E75288-9E07-4017-88E8-8892888E8A91}" type="pres">
      <dgm:prSet presAssocID="{440937F4-AA24-4C4B-AB8E-995268DCA5CC}" presName="comp3" presStyleCnt="0"/>
      <dgm:spPr/>
    </dgm:pt>
    <dgm:pt modelId="{F7283DBC-8270-4998-8EA3-5051BFF99671}" type="pres">
      <dgm:prSet presAssocID="{440937F4-AA24-4C4B-AB8E-995268DCA5CC}" presName="circle3" presStyleLbl="node1" presStyleIdx="2" presStyleCnt="3"/>
      <dgm:spPr/>
      <dgm:t>
        <a:bodyPr/>
        <a:lstStyle/>
        <a:p>
          <a:endParaRPr lang="en-ZA"/>
        </a:p>
      </dgm:t>
    </dgm:pt>
    <dgm:pt modelId="{99F1DFA7-49D3-4135-9E67-607EB01AFCF2}" type="pres">
      <dgm:prSet presAssocID="{440937F4-AA24-4C4B-AB8E-995268DCA5CC}" presName="c3text" presStyleLbl="node1" presStyleIdx="2" presStyleCnt="3">
        <dgm:presLayoutVars>
          <dgm:bulletEnabled val="1"/>
        </dgm:presLayoutVars>
      </dgm:prSet>
      <dgm:spPr/>
      <dgm:t>
        <a:bodyPr/>
        <a:lstStyle/>
        <a:p>
          <a:endParaRPr lang="en-ZA"/>
        </a:p>
      </dgm:t>
    </dgm:pt>
  </dgm:ptLst>
  <dgm:cxnLst>
    <dgm:cxn modelId="{40E98F26-BB7A-49BB-BA22-B773FCE9F849}" type="presOf" srcId="{13A04EC2-2288-4CBC-937D-9AD71CE74BED}" destId="{59394268-38AA-42D3-9D7D-1683CD51A70A}" srcOrd="1" destOrd="0" presId="urn:microsoft.com/office/officeart/2005/8/layout/venn2"/>
    <dgm:cxn modelId="{1AE08CC5-2DFF-4D79-9822-05474715007E}" srcId="{440937F4-AA24-4C4B-AB8E-995268DCA5CC}" destId="{13A04EC2-2288-4CBC-937D-9AD71CE74BED}" srcOrd="1" destOrd="0" parTransId="{8C28EF82-C579-4BB1-A6D2-2C154AC74C62}" sibTransId="{37A1AFB2-29CA-4542-9046-63D91600A13B}"/>
    <dgm:cxn modelId="{BEF4A00B-48D3-4C4C-8AE3-D5F21CAA3ABF}" srcId="{440937F4-AA24-4C4B-AB8E-995268DCA5CC}" destId="{B6F88045-9153-42A3-AC3A-2B1689F9C8F8}" srcOrd="0" destOrd="0" parTransId="{88415C2A-73DD-4FE5-A135-5FF0D1AEFD7F}" sibTransId="{8D5A37F3-0193-4614-BAF2-64A4C8D9E012}"/>
    <dgm:cxn modelId="{039751ED-3E05-49E3-BBDD-340BD29E9918}" type="presOf" srcId="{440937F4-AA24-4C4B-AB8E-995268DCA5CC}" destId="{CE075A76-F703-457D-9B04-8ED44E71DBA3}" srcOrd="0" destOrd="0" presId="urn:microsoft.com/office/officeart/2005/8/layout/venn2"/>
    <dgm:cxn modelId="{32F0BD57-A5B9-4A22-8646-4F8704B00889}" type="presOf" srcId="{B6F88045-9153-42A3-AC3A-2B1689F9C8F8}" destId="{A2EA7644-C40B-4517-B53B-101D3EA5780B}" srcOrd="0" destOrd="0" presId="urn:microsoft.com/office/officeart/2005/8/layout/venn2"/>
    <dgm:cxn modelId="{A42ABC9C-EDCA-4C3B-AA34-FBD31BEAE676}" type="presOf" srcId="{13A04EC2-2288-4CBC-937D-9AD71CE74BED}" destId="{19D844EB-B4C3-4116-95DA-9512DDC92A2D}" srcOrd="0" destOrd="0" presId="urn:microsoft.com/office/officeart/2005/8/layout/venn2"/>
    <dgm:cxn modelId="{4AFF5610-CEEB-4B03-BC78-24BD80A70030}" type="presOf" srcId="{B6F88045-9153-42A3-AC3A-2B1689F9C8F8}" destId="{2AB1962B-1A14-45A4-A631-43453674D891}" srcOrd="1" destOrd="0" presId="urn:microsoft.com/office/officeart/2005/8/layout/venn2"/>
    <dgm:cxn modelId="{BC9785C4-EEED-48FA-9F7E-A1395999E128}" srcId="{440937F4-AA24-4C4B-AB8E-995268DCA5CC}" destId="{13621F9E-E5DD-4B3A-8884-647D49BBFE18}" srcOrd="2" destOrd="0" parTransId="{97BFEC64-C324-4BE9-A9FB-40C23B6C10A1}" sibTransId="{BBDFE48F-6AFA-4C23-8FF4-522039999946}"/>
    <dgm:cxn modelId="{1B3B75EB-4063-40A5-818A-27947036D1F0}" type="presOf" srcId="{13621F9E-E5DD-4B3A-8884-647D49BBFE18}" destId="{99F1DFA7-49D3-4135-9E67-607EB01AFCF2}" srcOrd="1" destOrd="0" presId="urn:microsoft.com/office/officeart/2005/8/layout/venn2"/>
    <dgm:cxn modelId="{CDD83455-38B1-445F-B945-28EAC96C2C78}" type="presOf" srcId="{13621F9E-E5DD-4B3A-8884-647D49BBFE18}" destId="{F7283DBC-8270-4998-8EA3-5051BFF99671}" srcOrd="0" destOrd="0" presId="urn:microsoft.com/office/officeart/2005/8/layout/venn2"/>
    <dgm:cxn modelId="{A24DC80B-51D4-425D-96EE-AA77EE407FDA}" type="presParOf" srcId="{CE075A76-F703-457D-9B04-8ED44E71DBA3}" destId="{726AD1B8-1D90-4DA2-ABDC-352BDAE720C1}" srcOrd="0" destOrd="0" presId="urn:microsoft.com/office/officeart/2005/8/layout/venn2"/>
    <dgm:cxn modelId="{3AD139FB-9A49-4BA6-827E-FD958437B145}" type="presParOf" srcId="{726AD1B8-1D90-4DA2-ABDC-352BDAE720C1}" destId="{A2EA7644-C40B-4517-B53B-101D3EA5780B}" srcOrd="0" destOrd="0" presId="urn:microsoft.com/office/officeart/2005/8/layout/venn2"/>
    <dgm:cxn modelId="{DAEC112E-7BA8-4E3A-86D3-720AFD7A8843}" type="presParOf" srcId="{726AD1B8-1D90-4DA2-ABDC-352BDAE720C1}" destId="{2AB1962B-1A14-45A4-A631-43453674D891}" srcOrd="1" destOrd="0" presId="urn:microsoft.com/office/officeart/2005/8/layout/venn2"/>
    <dgm:cxn modelId="{AB60E916-307F-4842-B9CD-A072A5E2D116}" type="presParOf" srcId="{CE075A76-F703-457D-9B04-8ED44E71DBA3}" destId="{46477A13-492C-4BB5-A25D-BCD033A39703}" srcOrd="1" destOrd="0" presId="urn:microsoft.com/office/officeart/2005/8/layout/venn2"/>
    <dgm:cxn modelId="{D5D296B7-109C-463A-9339-2875D3BC13B0}" type="presParOf" srcId="{46477A13-492C-4BB5-A25D-BCD033A39703}" destId="{19D844EB-B4C3-4116-95DA-9512DDC92A2D}" srcOrd="0" destOrd="0" presId="urn:microsoft.com/office/officeart/2005/8/layout/venn2"/>
    <dgm:cxn modelId="{AF012365-A9ED-4F90-AC2E-C453901D653C}" type="presParOf" srcId="{46477A13-492C-4BB5-A25D-BCD033A39703}" destId="{59394268-38AA-42D3-9D7D-1683CD51A70A}" srcOrd="1" destOrd="0" presId="urn:microsoft.com/office/officeart/2005/8/layout/venn2"/>
    <dgm:cxn modelId="{0BF66A11-B638-474B-81E2-EEDEC6BAFA6D}" type="presParOf" srcId="{CE075A76-F703-457D-9B04-8ED44E71DBA3}" destId="{C6E75288-9E07-4017-88E8-8892888E8A91}" srcOrd="2" destOrd="0" presId="urn:microsoft.com/office/officeart/2005/8/layout/venn2"/>
    <dgm:cxn modelId="{4A8AD507-17F7-480C-A9D8-9D51BB9B49F3}" type="presParOf" srcId="{C6E75288-9E07-4017-88E8-8892888E8A91}" destId="{F7283DBC-8270-4998-8EA3-5051BFF99671}" srcOrd="0" destOrd="0" presId="urn:microsoft.com/office/officeart/2005/8/layout/venn2"/>
    <dgm:cxn modelId="{CD912427-0EBB-4D88-93F8-4BA575C03D83}" type="presParOf" srcId="{C6E75288-9E07-4017-88E8-8892888E8A91}" destId="{99F1DFA7-49D3-4135-9E67-607EB01AFCF2}" srcOrd="1" destOrd="0" presId="urn:microsoft.com/office/officeart/2005/8/layout/ven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9270B0-4F8A-42DC-B5E7-98411C1A8397}"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ZA"/>
        </a:p>
      </dgm:t>
    </dgm:pt>
    <dgm:pt modelId="{03233151-24AE-47F3-9AD3-D865CE8EE9B9}">
      <dgm:prSet phldrT="[Text]"/>
      <dgm:spPr/>
      <dgm:t>
        <a:bodyPr/>
        <a:lstStyle/>
        <a:p>
          <a:r>
            <a:rPr lang="en-ZA" b="1" dirty="0" smtClean="0"/>
            <a:t>Anticipation</a:t>
          </a:r>
          <a:endParaRPr lang="en-ZA" b="1" dirty="0"/>
        </a:p>
      </dgm:t>
    </dgm:pt>
    <dgm:pt modelId="{FDEF6BDD-4111-4A69-8C29-B573FC8D12A4}" type="parTrans" cxnId="{950A123E-3846-41C7-8B3D-116A0F7DE8DB}">
      <dgm:prSet/>
      <dgm:spPr/>
      <dgm:t>
        <a:bodyPr/>
        <a:lstStyle/>
        <a:p>
          <a:endParaRPr lang="en-ZA"/>
        </a:p>
      </dgm:t>
    </dgm:pt>
    <dgm:pt modelId="{9C8C02A5-EFFE-4E22-9601-24FD3394877A}" type="sibTrans" cxnId="{950A123E-3846-41C7-8B3D-116A0F7DE8DB}">
      <dgm:prSet/>
      <dgm:spPr/>
      <dgm:t>
        <a:bodyPr/>
        <a:lstStyle/>
        <a:p>
          <a:endParaRPr lang="en-ZA"/>
        </a:p>
      </dgm:t>
    </dgm:pt>
    <dgm:pt modelId="{CC6BDAFB-7404-44B6-B9D0-0B30C39A541C}">
      <dgm:prSet phldrT="[Text]"/>
      <dgm:spPr/>
      <dgm:t>
        <a:bodyPr/>
        <a:lstStyle/>
        <a:p>
          <a:r>
            <a:rPr lang="en-ZA" dirty="0" smtClean="0"/>
            <a:t>Resilience Project Team</a:t>
          </a:r>
          <a:endParaRPr lang="en-ZA" dirty="0"/>
        </a:p>
      </dgm:t>
    </dgm:pt>
    <dgm:pt modelId="{35B4FF25-05DD-4FD8-AE17-07F37F7F3F8F}" type="parTrans" cxnId="{B9BFC54F-6E9D-42DC-A0DA-8062980E0C52}">
      <dgm:prSet/>
      <dgm:spPr/>
      <dgm:t>
        <a:bodyPr/>
        <a:lstStyle/>
        <a:p>
          <a:endParaRPr lang="en-ZA"/>
        </a:p>
      </dgm:t>
    </dgm:pt>
    <dgm:pt modelId="{534BA583-163F-4D7A-BE8D-BD2E5BA689C4}" type="sibTrans" cxnId="{B9BFC54F-6E9D-42DC-A0DA-8062980E0C52}">
      <dgm:prSet/>
      <dgm:spPr/>
      <dgm:t>
        <a:bodyPr/>
        <a:lstStyle/>
        <a:p>
          <a:endParaRPr lang="en-ZA"/>
        </a:p>
      </dgm:t>
    </dgm:pt>
    <dgm:pt modelId="{092CD1B7-97BE-4E6D-833C-966D561291C6}">
      <dgm:prSet phldrT="[Text]"/>
      <dgm:spPr/>
      <dgm:t>
        <a:bodyPr/>
        <a:lstStyle/>
        <a:p>
          <a:r>
            <a:rPr lang="en-ZA" dirty="0" smtClean="0"/>
            <a:t>Monitoring and Solar activity</a:t>
          </a:r>
          <a:endParaRPr lang="en-ZA" dirty="0"/>
        </a:p>
      </dgm:t>
    </dgm:pt>
    <dgm:pt modelId="{89BD2045-38AB-4D09-9FB4-5316A6AD6360}" type="parTrans" cxnId="{7FD3723F-C020-40E8-93AA-364576D7D0BA}">
      <dgm:prSet/>
      <dgm:spPr/>
      <dgm:t>
        <a:bodyPr/>
        <a:lstStyle/>
        <a:p>
          <a:endParaRPr lang="en-ZA"/>
        </a:p>
      </dgm:t>
    </dgm:pt>
    <dgm:pt modelId="{9571F466-6ACC-4ADB-8E09-38A579B09B14}" type="sibTrans" cxnId="{7FD3723F-C020-40E8-93AA-364576D7D0BA}">
      <dgm:prSet/>
      <dgm:spPr/>
      <dgm:t>
        <a:bodyPr/>
        <a:lstStyle/>
        <a:p>
          <a:endParaRPr lang="en-ZA"/>
        </a:p>
      </dgm:t>
    </dgm:pt>
    <dgm:pt modelId="{8FE111D6-F644-4318-80E8-5507B9F86540}">
      <dgm:prSet phldrT="[Text]"/>
      <dgm:spPr/>
      <dgm:t>
        <a:bodyPr/>
        <a:lstStyle/>
        <a:p>
          <a:r>
            <a:rPr lang="en-ZA" b="1" dirty="0" smtClean="0"/>
            <a:t>Operate under stress</a:t>
          </a:r>
          <a:endParaRPr lang="en-ZA" b="1" dirty="0"/>
        </a:p>
      </dgm:t>
    </dgm:pt>
    <dgm:pt modelId="{12B1E96C-AD4E-4D1B-9E66-60D03A57B4A9}" type="parTrans" cxnId="{A1810E4D-EF70-41C6-BB28-DD1078CCD975}">
      <dgm:prSet/>
      <dgm:spPr/>
      <dgm:t>
        <a:bodyPr/>
        <a:lstStyle/>
        <a:p>
          <a:endParaRPr lang="en-ZA"/>
        </a:p>
      </dgm:t>
    </dgm:pt>
    <dgm:pt modelId="{AB77FA56-3D2B-4D84-B7E5-587CBB6A9432}" type="sibTrans" cxnId="{A1810E4D-EF70-41C6-BB28-DD1078CCD975}">
      <dgm:prSet/>
      <dgm:spPr/>
      <dgm:t>
        <a:bodyPr/>
        <a:lstStyle/>
        <a:p>
          <a:endParaRPr lang="en-ZA"/>
        </a:p>
      </dgm:t>
    </dgm:pt>
    <dgm:pt modelId="{1F5A4114-A011-4559-A986-98E8B8FE22ED}">
      <dgm:prSet phldrT="[Text]"/>
      <dgm:spPr/>
      <dgm:t>
        <a:bodyPr/>
        <a:lstStyle/>
        <a:p>
          <a:r>
            <a:rPr lang="en-ZA" dirty="0" smtClean="0"/>
            <a:t>National Control is alert and decision made to implement SOG</a:t>
          </a:r>
          <a:endParaRPr lang="en-ZA" dirty="0"/>
        </a:p>
      </dgm:t>
    </dgm:pt>
    <dgm:pt modelId="{6E8BB1CC-1311-4AB8-B976-7910B874B8D2}" type="parTrans" cxnId="{C8E6856D-9595-4295-8B03-8B73D81960BD}">
      <dgm:prSet/>
      <dgm:spPr/>
      <dgm:t>
        <a:bodyPr/>
        <a:lstStyle/>
        <a:p>
          <a:endParaRPr lang="en-ZA"/>
        </a:p>
      </dgm:t>
    </dgm:pt>
    <dgm:pt modelId="{B3790B27-0FBD-4990-9F7E-622B52C5E0CB}" type="sibTrans" cxnId="{C8E6856D-9595-4295-8B03-8B73D81960BD}">
      <dgm:prSet/>
      <dgm:spPr/>
      <dgm:t>
        <a:bodyPr/>
        <a:lstStyle/>
        <a:p>
          <a:endParaRPr lang="en-ZA"/>
        </a:p>
      </dgm:t>
    </dgm:pt>
    <dgm:pt modelId="{3F249096-8C0C-4211-A78A-0A3EA4F07F97}">
      <dgm:prSet phldrT="[Text]"/>
      <dgm:spPr/>
      <dgm:t>
        <a:bodyPr/>
        <a:lstStyle/>
        <a:p>
          <a:r>
            <a:rPr lang="en-ZA" b="1" dirty="0" smtClean="0"/>
            <a:t>Response</a:t>
          </a:r>
          <a:endParaRPr lang="en-ZA" b="1" dirty="0"/>
        </a:p>
      </dgm:t>
    </dgm:pt>
    <dgm:pt modelId="{5B59E32B-87C0-40C4-84C7-7F688CF3EC2A}" type="parTrans" cxnId="{BFA4FF1E-0B00-4242-8A26-2080D413761D}">
      <dgm:prSet/>
      <dgm:spPr/>
      <dgm:t>
        <a:bodyPr/>
        <a:lstStyle/>
        <a:p>
          <a:endParaRPr lang="en-ZA"/>
        </a:p>
      </dgm:t>
    </dgm:pt>
    <dgm:pt modelId="{15E04618-914A-4FCD-B679-A11C24E05778}" type="sibTrans" cxnId="{BFA4FF1E-0B00-4242-8A26-2080D413761D}">
      <dgm:prSet/>
      <dgm:spPr/>
      <dgm:t>
        <a:bodyPr/>
        <a:lstStyle/>
        <a:p>
          <a:endParaRPr lang="en-ZA"/>
        </a:p>
      </dgm:t>
    </dgm:pt>
    <dgm:pt modelId="{DAE07057-929C-4F6E-AF0D-43EAD0B1F036}">
      <dgm:prSet phldrT="[Text]"/>
      <dgm:spPr/>
      <dgm:t>
        <a:bodyPr/>
        <a:lstStyle/>
        <a:p>
          <a:r>
            <a:rPr lang="en-ZA" dirty="0" smtClean="0"/>
            <a:t>Event impact the Earth and power system is experience geomagnetic influence</a:t>
          </a:r>
          <a:endParaRPr lang="en-ZA" dirty="0"/>
        </a:p>
      </dgm:t>
    </dgm:pt>
    <dgm:pt modelId="{284DF3E4-7BA1-4FEB-8F49-7B7CF8F9E3EF}" type="parTrans" cxnId="{C203A6BF-8DD2-40A2-91A3-51CDFC9608A0}">
      <dgm:prSet/>
      <dgm:spPr/>
      <dgm:t>
        <a:bodyPr/>
        <a:lstStyle/>
        <a:p>
          <a:endParaRPr lang="en-ZA"/>
        </a:p>
      </dgm:t>
    </dgm:pt>
    <dgm:pt modelId="{9F4C9641-7DD0-4DD0-B309-4223F10BDC07}" type="sibTrans" cxnId="{C203A6BF-8DD2-40A2-91A3-51CDFC9608A0}">
      <dgm:prSet/>
      <dgm:spPr/>
      <dgm:t>
        <a:bodyPr/>
        <a:lstStyle/>
        <a:p>
          <a:endParaRPr lang="en-ZA"/>
        </a:p>
      </dgm:t>
    </dgm:pt>
    <dgm:pt modelId="{6D2857A6-3448-4EE5-A5AB-E2C3A98128D4}">
      <dgm:prSet phldrT="[Text]"/>
      <dgm:spPr/>
      <dgm:t>
        <a:bodyPr/>
        <a:lstStyle/>
        <a:p>
          <a:r>
            <a:rPr lang="en-ZA" b="1" dirty="0" smtClean="0"/>
            <a:t>Recovery</a:t>
          </a:r>
          <a:endParaRPr lang="en-ZA" b="1" dirty="0"/>
        </a:p>
      </dgm:t>
    </dgm:pt>
    <dgm:pt modelId="{90FCEDF3-F898-481D-9422-35CC1F2C9F38}" type="parTrans" cxnId="{B804A13D-B0A2-43F1-88CB-D998965B6D12}">
      <dgm:prSet/>
      <dgm:spPr/>
      <dgm:t>
        <a:bodyPr/>
        <a:lstStyle/>
        <a:p>
          <a:endParaRPr lang="en-ZA"/>
        </a:p>
      </dgm:t>
    </dgm:pt>
    <dgm:pt modelId="{2CEDA39F-823F-4A54-AD21-F3084625B0B4}" type="sibTrans" cxnId="{B804A13D-B0A2-43F1-88CB-D998965B6D12}">
      <dgm:prSet/>
      <dgm:spPr/>
      <dgm:t>
        <a:bodyPr/>
        <a:lstStyle/>
        <a:p>
          <a:endParaRPr lang="en-ZA"/>
        </a:p>
      </dgm:t>
    </dgm:pt>
    <dgm:pt modelId="{C8846B50-C6B1-47BD-BFFE-0C344636F977}">
      <dgm:prSet phldrT="[Text]"/>
      <dgm:spPr/>
      <dgm:t>
        <a:bodyPr/>
        <a:lstStyle/>
        <a:p>
          <a:r>
            <a:rPr lang="en-ZA" b="1" dirty="0" smtClean="0"/>
            <a:t>Reflect</a:t>
          </a:r>
          <a:endParaRPr lang="en-ZA" b="1" dirty="0"/>
        </a:p>
      </dgm:t>
    </dgm:pt>
    <dgm:pt modelId="{2A268851-68B5-440F-B265-1A5AA423AF78}" type="parTrans" cxnId="{A07F3D33-5A87-4B8B-8823-E4DEB0791DDE}">
      <dgm:prSet/>
      <dgm:spPr/>
      <dgm:t>
        <a:bodyPr/>
        <a:lstStyle/>
        <a:p>
          <a:endParaRPr lang="en-ZA"/>
        </a:p>
      </dgm:t>
    </dgm:pt>
    <dgm:pt modelId="{7E359A45-0248-4DCF-8FC5-715729400C87}" type="sibTrans" cxnId="{A07F3D33-5A87-4B8B-8823-E4DEB0791DDE}">
      <dgm:prSet/>
      <dgm:spPr/>
      <dgm:t>
        <a:bodyPr/>
        <a:lstStyle/>
        <a:p>
          <a:endParaRPr lang="en-ZA"/>
        </a:p>
      </dgm:t>
    </dgm:pt>
    <dgm:pt modelId="{4E577A76-3DBF-428E-BB68-44D4017E72FB}">
      <dgm:prSet phldrT="[Text]"/>
      <dgm:spPr/>
      <dgm:t>
        <a:bodyPr/>
        <a:lstStyle/>
        <a:p>
          <a:r>
            <a:rPr lang="en-ZA" dirty="0" smtClean="0"/>
            <a:t>At L1 storm predication</a:t>
          </a:r>
          <a:endParaRPr lang="en-ZA" dirty="0"/>
        </a:p>
      </dgm:t>
    </dgm:pt>
    <dgm:pt modelId="{5D20F0B6-5E61-4B2F-B74E-904C63A30BED}" type="parTrans" cxnId="{5229550B-A198-4527-B562-61D5243237F9}">
      <dgm:prSet/>
      <dgm:spPr/>
      <dgm:t>
        <a:bodyPr/>
        <a:lstStyle/>
        <a:p>
          <a:endParaRPr lang="en-ZA"/>
        </a:p>
      </dgm:t>
    </dgm:pt>
    <dgm:pt modelId="{0B295EDE-AF38-43E4-8E08-B0806DBFC420}" type="sibTrans" cxnId="{5229550B-A198-4527-B562-61D5243237F9}">
      <dgm:prSet/>
      <dgm:spPr/>
      <dgm:t>
        <a:bodyPr/>
        <a:lstStyle/>
        <a:p>
          <a:endParaRPr lang="en-ZA"/>
        </a:p>
      </dgm:t>
    </dgm:pt>
    <dgm:pt modelId="{D6659D9F-F64F-4F97-98A1-8208103A335C}">
      <dgm:prSet phldrT="[Text]"/>
      <dgm:spPr/>
      <dgm:t>
        <a:bodyPr/>
        <a:lstStyle/>
        <a:p>
          <a:r>
            <a:rPr lang="en-ZA" dirty="0" smtClean="0"/>
            <a:t>SANSA measure a reduction GMD</a:t>
          </a:r>
          <a:endParaRPr lang="en-ZA" dirty="0"/>
        </a:p>
      </dgm:t>
    </dgm:pt>
    <dgm:pt modelId="{6076FCA5-4405-4B66-81BE-CA814C8BA79D}" type="parTrans" cxnId="{A5B94A2B-E4F7-4830-94D9-DF3DAEEC058E}">
      <dgm:prSet/>
      <dgm:spPr/>
      <dgm:t>
        <a:bodyPr/>
        <a:lstStyle/>
        <a:p>
          <a:endParaRPr lang="en-ZA"/>
        </a:p>
      </dgm:t>
    </dgm:pt>
    <dgm:pt modelId="{5BE32AFD-373B-455A-9925-45F40D45DFF9}" type="sibTrans" cxnId="{A5B94A2B-E4F7-4830-94D9-DF3DAEEC058E}">
      <dgm:prSet/>
      <dgm:spPr/>
      <dgm:t>
        <a:bodyPr/>
        <a:lstStyle/>
        <a:p>
          <a:endParaRPr lang="en-ZA"/>
        </a:p>
      </dgm:t>
    </dgm:pt>
    <dgm:pt modelId="{5B1522D2-8D4A-4FA3-BBD5-49DA6CD67829}">
      <dgm:prSet phldrT="[Text]"/>
      <dgm:spPr/>
      <dgm:t>
        <a:bodyPr/>
        <a:lstStyle/>
        <a:p>
          <a:r>
            <a:rPr lang="en-ZA" dirty="0" smtClean="0"/>
            <a:t>Identification of significant events</a:t>
          </a:r>
          <a:endParaRPr lang="en-ZA" dirty="0"/>
        </a:p>
      </dgm:t>
    </dgm:pt>
    <dgm:pt modelId="{DA09466B-3CD1-4A39-9114-D99C30F6CF1F}" type="parTrans" cxnId="{80FEE262-81DD-40E7-8A22-19B09FD3F7CD}">
      <dgm:prSet/>
      <dgm:spPr/>
      <dgm:t>
        <a:bodyPr/>
        <a:lstStyle/>
        <a:p>
          <a:endParaRPr lang="en-ZA"/>
        </a:p>
      </dgm:t>
    </dgm:pt>
    <dgm:pt modelId="{E4EEE8DF-3631-441E-8B25-8A9962CA2F68}" type="sibTrans" cxnId="{80FEE262-81DD-40E7-8A22-19B09FD3F7CD}">
      <dgm:prSet/>
      <dgm:spPr/>
      <dgm:t>
        <a:bodyPr/>
        <a:lstStyle/>
        <a:p>
          <a:endParaRPr lang="en-ZA"/>
        </a:p>
      </dgm:t>
    </dgm:pt>
    <dgm:pt modelId="{B988F965-DF63-425F-8DE3-5F196D8051DF}">
      <dgm:prSet phldrT="[Text]"/>
      <dgm:spPr/>
      <dgm:t>
        <a:bodyPr/>
        <a:lstStyle/>
        <a:p>
          <a:r>
            <a:rPr lang="en-ZA" dirty="0" smtClean="0"/>
            <a:t>Decision taken to prepare the IPS for possible impact</a:t>
          </a:r>
          <a:endParaRPr lang="en-ZA" dirty="0"/>
        </a:p>
      </dgm:t>
    </dgm:pt>
    <dgm:pt modelId="{FA47C9E6-931C-4061-9120-D0FE6A49C8D8}" type="parTrans" cxnId="{2E272D74-91A0-4AE7-9F8F-1656F1862849}">
      <dgm:prSet/>
      <dgm:spPr/>
      <dgm:t>
        <a:bodyPr/>
        <a:lstStyle/>
        <a:p>
          <a:endParaRPr lang="en-ZA"/>
        </a:p>
      </dgm:t>
    </dgm:pt>
    <dgm:pt modelId="{C5F830C7-71FE-476B-8DE8-C5C2CEDE91B2}" type="sibTrans" cxnId="{2E272D74-91A0-4AE7-9F8F-1656F1862849}">
      <dgm:prSet/>
      <dgm:spPr/>
      <dgm:t>
        <a:bodyPr/>
        <a:lstStyle/>
        <a:p>
          <a:endParaRPr lang="en-ZA"/>
        </a:p>
      </dgm:t>
    </dgm:pt>
    <dgm:pt modelId="{1D945DBD-A934-4E22-8098-822B19387EFA}">
      <dgm:prSet phldrT="[Text]"/>
      <dgm:spPr/>
      <dgm:t>
        <a:bodyPr/>
        <a:lstStyle/>
        <a:p>
          <a:r>
            <a:rPr lang="en-ZA" dirty="0" smtClean="0"/>
            <a:t>Solar Storm arriving</a:t>
          </a:r>
          <a:endParaRPr lang="en-ZA" dirty="0"/>
        </a:p>
      </dgm:t>
    </dgm:pt>
    <dgm:pt modelId="{0E90F10A-492E-4CEE-8D44-2F6471324D25}" type="parTrans" cxnId="{0CF8C437-F5C5-483C-B766-90AACB239012}">
      <dgm:prSet/>
      <dgm:spPr/>
      <dgm:t>
        <a:bodyPr/>
        <a:lstStyle/>
        <a:p>
          <a:endParaRPr lang="en-ZA"/>
        </a:p>
      </dgm:t>
    </dgm:pt>
    <dgm:pt modelId="{B2D5C013-494F-485C-B77B-A59F3F17CDD8}" type="sibTrans" cxnId="{0CF8C437-F5C5-483C-B766-90AACB239012}">
      <dgm:prSet/>
      <dgm:spPr/>
      <dgm:t>
        <a:bodyPr/>
        <a:lstStyle/>
        <a:p>
          <a:endParaRPr lang="en-ZA"/>
        </a:p>
      </dgm:t>
    </dgm:pt>
    <dgm:pt modelId="{5917EB2D-5CDA-4146-ABBF-C3D017D879AA}">
      <dgm:prSet phldrT="[Text]"/>
      <dgm:spPr/>
      <dgm:t>
        <a:bodyPr/>
        <a:lstStyle/>
        <a:p>
          <a:r>
            <a:rPr lang="en-ZA" dirty="0" smtClean="0"/>
            <a:t>Detection of intensity of  storm on IPS</a:t>
          </a:r>
          <a:endParaRPr lang="en-ZA" dirty="0"/>
        </a:p>
      </dgm:t>
    </dgm:pt>
    <dgm:pt modelId="{7EAA424F-94D9-4958-A706-720D9530A0D9}" type="parTrans" cxnId="{20016A37-39C0-4957-B0BB-F1ACAC00395D}">
      <dgm:prSet/>
      <dgm:spPr/>
      <dgm:t>
        <a:bodyPr/>
        <a:lstStyle/>
        <a:p>
          <a:endParaRPr lang="en-ZA"/>
        </a:p>
      </dgm:t>
    </dgm:pt>
    <dgm:pt modelId="{B1A85C95-B403-4B04-88FE-38440961E83A}" type="sibTrans" cxnId="{20016A37-39C0-4957-B0BB-F1ACAC00395D}">
      <dgm:prSet/>
      <dgm:spPr/>
      <dgm:t>
        <a:bodyPr/>
        <a:lstStyle/>
        <a:p>
          <a:endParaRPr lang="en-ZA"/>
        </a:p>
      </dgm:t>
    </dgm:pt>
    <dgm:pt modelId="{3EC75F91-CF20-4823-832A-177E13A9A70B}">
      <dgm:prSet phldrT="[Text]"/>
      <dgm:spPr/>
      <dgm:t>
        <a:bodyPr/>
        <a:lstStyle/>
        <a:p>
          <a:r>
            <a:rPr lang="en-ZA" dirty="0" smtClean="0"/>
            <a:t>Adapt operational procedure</a:t>
          </a:r>
          <a:endParaRPr lang="en-ZA" dirty="0"/>
        </a:p>
      </dgm:t>
    </dgm:pt>
    <dgm:pt modelId="{2D516B0C-DDC5-4745-8278-1910E4F239AB}" type="parTrans" cxnId="{180AA69D-37DA-4E6F-A8A6-02BDC5DE8005}">
      <dgm:prSet/>
      <dgm:spPr/>
      <dgm:t>
        <a:bodyPr/>
        <a:lstStyle/>
        <a:p>
          <a:endParaRPr lang="en-ZA"/>
        </a:p>
      </dgm:t>
    </dgm:pt>
    <dgm:pt modelId="{C4CA661B-97AE-45DD-A33F-B2C91727F2DB}" type="sibTrans" cxnId="{180AA69D-37DA-4E6F-A8A6-02BDC5DE8005}">
      <dgm:prSet/>
      <dgm:spPr/>
      <dgm:t>
        <a:bodyPr/>
        <a:lstStyle/>
        <a:p>
          <a:endParaRPr lang="en-ZA"/>
        </a:p>
      </dgm:t>
    </dgm:pt>
    <dgm:pt modelId="{A4FD6F33-E62F-47C6-8F66-0BCE0C21532A}">
      <dgm:prSet phldrT="[Text]"/>
      <dgm:spPr/>
      <dgm:t>
        <a:bodyPr/>
        <a:lstStyle/>
        <a:p>
          <a:r>
            <a:rPr lang="en-ZA" dirty="0" smtClean="0"/>
            <a:t>Observed on further activity on SUN</a:t>
          </a:r>
          <a:endParaRPr lang="en-ZA" dirty="0"/>
        </a:p>
      </dgm:t>
    </dgm:pt>
    <dgm:pt modelId="{792F763C-1DB7-4449-B5DA-6AF8D8AC91AA}" type="parTrans" cxnId="{5A0528CC-A977-4B6B-B87A-AC2497E73ACC}">
      <dgm:prSet/>
      <dgm:spPr/>
      <dgm:t>
        <a:bodyPr/>
        <a:lstStyle/>
        <a:p>
          <a:endParaRPr lang="en-ZA"/>
        </a:p>
      </dgm:t>
    </dgm:pt>
    <dgm:pt modelId="{5CB05F2C-0A4A-4A4E-8B09-B8037024030E}" type="sibTrans" cxnId="{5A0528CC-A977-4B6B-B87A-AC2497E73ACC}">
      <dgm:prSet/>
      <dgm:spPr/>
      <dgm:t>
        <a:bodyPr/>
        <a:lstStyle/>
        <a:p>
          <a:endParaRPr lang="en-ZA"/>
        </a:p>
      </dgm:t>
    </dgm:pt>
    <dgm:pt modelId="{99A3C89A-BACD-4DF9-A897-B5ACF1D97986}">
      <dgm:prSet phldrT="[Text]"/>
      <dgm:spPr/>
      <dgm:t>
        <a:bodyPr/>
        <a:lstStyle/>
        <a:p>
          <a:r>
            <a:rPr lang="en-ZA" dirty="0" smtClean="0"/>
            <a:t>ERCC stand down and network respond</a:t>
          </a:r>
          <a:endParaRPr lang="en-ZA" dirty="0"/>
        </a:p>
      </dgm:t>
    </dgm:pt>
    <dgm:pt modelId="{080A0980-C43F-404E-9ADD-C2BA72483666}" type="parTrans" cxnId="{1128AEC5-E8A4-49A8-8B1B-C1B0D7610A83}">
      <dgm:prSet/>
      <dgm:spPr/>
      <dgm:t>
        <a:bodyPr/>
        <a:lstStyle/>
        <a:p>
          <a:endParaRPr lang="en-ZA"/>
        </a:p>
      </dgm:t>
    </dgm:pt>
    <dgm:pt modelId="{B24E4078-5311-4F52-B01E-144376AEBCC1}" type="sibTrans" cxnId="{1128AEC5-E8A4-49A8-8B1B-C1B0D7610A83}">
      <dgm:prSet/>
      <dgm:spPr/>
      <dgm:t>
        <a:bodyPr/>
        <a:lstStyle/>
        <a:p>
          <a:endParaRPr lang="en-ZA"/>
        </a:p>
      </dgm:t>
    </dgm:pt>
    <dgm:pt modelId="{7A06DBEE-1760-4899-8EB4-9473DD34E024}" type="pres">
      <dgm:prSet presAssocID="{2F9270B0-4F8A-42DC-B5E7-98411C1A8397}" presName="linearFlow" presStyleCnt="0">
        <dgm:presLayoutVars>
          <dgm:dir/>
          <dgm:animLvl val="lvl"/>
          <dgm:resizeHandles val="exact"/>
        </dgm:presLayoutVars>
      </dgm:prSet>
      <dgm:spPr/>
      <dgm:t>
        <a:bodyPr/>
        <a:lstStyle/>
        <a:p>
          <a:endParaRPr lang="en-ZA"/>
        </a:p>
      </dgm:t>
    </dgm:pt>
    <dgm:pt modelId="{734141C2-BED8-4043-9978-84993B70F87F}" type="pres">
      <dgm:prSet presAssocID="{03233151-24AE-47F3-9AD3-D865CE8EE9B9}" presName="composite" presStyleCnt="0"/>
      <dgm:spPr/>
    </dgm:pt>
    <dgm:pt modelId="{419355C1-123D-435E-8736-1E1D83F68F51}" type="pres">
      <dgm:prSet presAssocID="{03233151-24AE-47F3-9AD3-D865CE8EE9B9}" presName="parentText" presStyleLbl="alignNode1" presStyleIdx="0" presStyleCnt="5">
        <dgm:presLayoutVars>
          <dgm:chMax val="1"/>
          <dgm:bulletEnabled val="1"/>
        </dgm:presLayoutVars>
      </dgm:prSet>
      <dgm:spPr/>
      <dgm:t>
        <a:bodyPr/>
        <a:lstStyle/>
        <a:p>
          <a:endParaRPr lang="en-ZA"/>
        </a:p>
      </dgm:t>
    </dgm:pt>
    <dgm:pt modelId="{CFB399F0-8850-46ED-B959-3859E8AFAB00}" type="pres">
      <dgm:prSet presAssocID="{03233151-24AE-47F3-9AD3-D865CE8EE9B9}" presName="descendantText" presStyleLbl="alignAcc1" presStyleIdx="0" presStyleCnt="5">
        <dgm:presLayoutVars>
          <dgm:bulletEnabled val="1"/>
        </dgm:presLayoutVars>
      </dgm:prSet>
      <dgm:spPr/>
      <dgm:t>
        <a:bodyPr/>
        <a:lstStyle/>
        <a:p>
          <a:endParaRPr lang="en-ZA"/>
        </a:p>
      </dgm:t>
    </dgm:pt>
    <dgm:pt modelId="{0F887257-6C21-499B-8E7E-820DC13DFA0A}" type="pres">
      <dgm:prSet presAssocID="{9C8C02A5-EFFE-4E22-9601-24FD3394877A}" presName="sp" presStyleCnt="0"/>
      <dgm:spPr/>
    </dgm:pt>
    <dgm:pt modelId="{95AB1146-96AD-4726-B878-56041EEBB74B}" type="pres">
      <dgm:prSet presAssocID="{8FE111D6-F644-4318-80E8-5507B9F86540}" presName="composite" presStyleCnt="0"/>
      <dgm:spPr/>
    </dgm:pt>
    <dgm:pt modelId="{5D9F8488-7B19-4F3B-A5DE-C9403AEC11D5}" type="pres">
      <dgm:prSet presAssocID="{8FE111D6-F644-4318-80E8-5507B9F86540}" presName="parentText" presStyleLbl="alignNode1" presStyleIdx="1" presStyleCnt="5">
        <dgm:presLayoutVars>
          <dgm:chMax val="1"/>
          <dgm:bulletEnabled val="1"/>
        </dgm:presLayoutVars>
      </dgm:prSet>
      <dgm:spPr/>
      <dgm:t>
        <a:bodyPr/>
        <a:lstStyle/>
        <a:p>
          <a:endParaRPr lang="en-ZA"/>
        </a:p>
      </dgm:t>
    </dgm:pt>
    <dgm:pt modelId="{21628303-4185-42C5-89F6-6EE77C821D02}" type="pres">
      <dgm:prSet presAssocID="{8FE111D6-F644-4318-80E8-5507B9F86540}" presName="descendantText" presStyleLbl="alignAcc1" presStyleIdx="1" presStyleCnt="5">
        <dgm:presLayoutVars>
          <dgm:bulletEnabled val="1"/>
        </dgm:presLayoutVars>
      </dgm:prSet>
      <dgm:spPr/>
      <dgm:t>
        <a:bodyPr/>
        <a:lstStyle/>
        <a:p>
          <a:endParaRPr lang="en-ZA"/>
        </a:p>
      </dgm:t>
    </dgm:pt>
    <dgm:pt modelId="{60A7829E-E58C-4715-BE16-0D09B68EF8CC}" type="pres">
      <dgm:prSet presAssocID="{AB77FA56-3D2B-4D84-B7E5-587CBB6A9432}" presName="sp" presStyleCnt="0"/>
      <dgm:spPr/>
    </dgm:pt>
    <dgm:pt modelId="{BF6EB87A-126E-4E2C-9FCF-E7BB91E1DD52}" type="pres">
      <dgm:prSet presAssocID="{3F249096-8C0C-4211-A78A-0A3EA4F07F97}" presName="composite" presStyleCnt="0"/>
      <dgm:spPr/>
    </dgm:pt>
    <dgm:pt modelId="{6BA58851-E222-4311-BC8C-848CAE03ED79}" type="pres">
      <dgm:prSet presAssocID="{3F249096-8C0C-4211-A78A-0A3EA4F07F97}" presName="parentText" presStyleLbl="alignNode1" presStyleIdx="2" presStyleCnt="5">
        <dgm:presLayoutVars>
          <dgm:chMax val="1"/>
          <dgm:bulletEnabled val="1"/>
        </dgm:presLayoutVars>
      </dgm:prSet>
      <dgm:spPr/>
      <dgm:t>
        <a:bodyPr/>
        <a:lstStyle/>
        <a:p>
          <a:endParaRPr lang="en-ZA"/>
        </a:p>
      </dgm:t>
    </dgm:pt>
    <dgm:pt modelId="{C950CF18-599F-43CB-AC59-62740EDC7EEB}" type="pres">
      <dgm:prSet presAssocID="{3F249096-8C0C-4211-A78A-0A3EA4F07F97}" presName="descendantText" presStyleLbl="alignAcc1" presStyleIdx="2" presStyleCnt="5">
        <dgm:presLayoutVars>
          <dgm:bulletEnabled val="1"/>
        </dgm:presLayoutVars>
      </dgm:prSet>
      <dgm:spPr/>
      <dgm:t>
        <a:bodyPr/>
        <a:lstStyle/>
        <a:p>
          <a:endParaRPr lang="en-ZA"/>
        </a:p>
      </dgm:t>
    </dgm:pt>
    <dgm:pt modelId="{7F18C433-0E03-421A-BA63-108C9E76EF52}" type="pres">
      <dgm:prSet presAssocID="{15E04618-914A-4FCD-B679-A11C24E05778}" presName="sp" presStyleCnt="0"/>
      <dgm:spPr/>
    </dgm:pt>
    <dgm:pt modelId="{E068A79A-7549-4F05-8C10-88E23CC7136A}" type="pres">
      <dgm:prSet presAssocID="{6D2857A6-3448-4EE5-A5AB-E2C3A98128D4}" presName="composite" presStyleCnt="0"/>
      <dgm:spPr/>
    </dgm:pt>
    <dgm:pt modelId="{4BBD56AA-187E-4203-8B96-8ACB0965E4DF}" type="pres">
      <dgm:prSet presAssocID="{6D2857A6-3448-4EE5-A5AB-E2C3A98128D4}" presName="parentText" presStyleLbl="alignNode1" presStyleIdx="3" presStyleCnt="5">
        <dgm:presLayoutVars>
          <dgm:chMax val="1"/>
          <dgm:bulletEnabled val="1"/>
        </dgm:presLayoutVars>
      </dgm:prSet>
      <dgm:spPr/>
      <dgm:t>
        <a:bodyPr/>
        <a:lstStyle/>
        <a:p>
          <a:endParaRPr lang="en-ZA"/>
        </a:p>
      </dgm:t>
    </dgm:pt>
    <dgm:pt modelId="{A3E13A17-D1D6-4703-9170-26BD9E6BD153}" type="pres">
      <dgm:prSet presAssocID="{6D2857A6-3448-4EE5-A5AB-E2C3A98128D4}" presName="descendantText" presStyleLbl="alignAcc1" presStyleIdx="3" presStyleCnt="5">
        <dgm:presLayoutVars>
          <dgm:bulletEnabled val="1"/>
        </dgm:presLayoutVars>
      </dgm:prSet>
      <dgm:spPr/>
      <dgm:t>
        <a:bodyPr/>
        <a:lstStyle/>
        <a:p>
          <a:endParaRPr lang="en-ZA"/>
        </a:p>
      </dgm:t>
    </dgm:pt>
    <dgm:pt modelId="{546BC63B-9479-4A4E-A811-D3654AFFF844}" type="pres">
      <dgm:prSet presAssocID="{2CEDA39F-823F-4A54-AD21-F3084625B0B4}" presName="sp" presStyleCnt="0"/>
      <dgm:spPr/>
    </dgm:pt>
    <dgm:pt modelId="{E0AEB5B5-0425-40D6-8A64-3FA35C97B7C0}" type="pres">
      <dgm:prSet presAssocID="{C8846B50-C6B1-47BD-BFFE-0C344636F977}" presName="composite" presStyleCnt="0"/>
      <dgm:spPr/>
    </dgm:pt>
    <dgm:pt modelId="{BAC726C0-975F-410B-8B20-319132C72C0F}" type="pres">
      <dgm:prSet presAssocID="{C8846B50-C6B1-47BD-BFFE-0C344636F977}" presName="parentText" presStyleLbl="alignNode1" presStyleIdx="4" presStyleCnt="5">
        <dgm:presLayoutVars>
          <dgm:chMax val="1"/>
          <dgm:bulletEnabled val="1"/>
        </dgm:presLayoutVars>
      </dgm:prSet>
      <dgm:spPr/>
      <dgm:t>
        <a:bodyPr/>
        <a:lstStyle/>
        <a:p>
          <a:endParaRPr lang="en-ZA"/>
        </a:p>
      </dgm:t>
    </dgm:pt>
    <dgm:pt modelId="{7938B37E-94B0-46EE-9811-513DE5185E9F}" type="pres">
      <dgm:prSet presAssocID="{C8846B50-C6B1-47BD-BFFE-0C344636F977}" presName="descendantText" presStyleLbl="alignAcc1" presStyleIdx="4" presStyleCnt="5">
        <dgm:presLayoutVars>
          <dgm:bulletEnabled val="1"/>
        </dgm:presLayoutVars>
      </dgm:prSet>
      <dgm:spPr/>
      <dgm:t>
        <a:bodyPr/>
        <a:lstStyle/>
        <a:p>
          <a:endParaRPr lang="en-ZA"/>
        </a:p>
      </dgm:t>
    </dgm:pt>
  </dgm:ptLst>
  <dgm:cxnLst>
    <dgm:cxn modelId="{A5B94A2B-E4F7-4830-94D9-DF3DAEEC058E}" srcId="{C8846B50-C6B1-47BD-BFFE-0C344636F977}" destId="{D6659D9F-F64F-4F97-98A1-8208103A335C}" srcOrd="0" destOrd="0" parTransId="{6076FCA5-4405-4B66-81BE-CA814C8BA79D}" sibTransId="{5BE32AFD-373B-455A-9925-45F40D45DFF9}"/>
    <dgm:cxn modelId="{BD1F5BA0-1D0F-49D2-9382-31E3A0573B21}" type="presOf" srcId="{3EC75F91-CF20-4823-832A-177E13A9A70B}" destId="{A3E13A17-D1D6-4703-9170-26BD9E6BD153}" srcOrd="0" destOrd="2" presId="urn:microsoft.com/office/officeart/2005/8/layout/chevron2"/>
    <dgm:cxn modelId="{A0709565-4482-4022-A4DD-91E8E049A01E}" type="presOf" srcId="{CC6BDAFB-7404-44B6-B9D0-0B30C39A541C}" destId="{CFB399F0-8850-46ED-B959-3859E8AFAB00}" srcOrd="0" destOrd="0" presId="urn:microsoft.com/office/officeart/2005/8/layout/chevron2"/>
    <dgm:cxn modelId="{2E272D74-91A0-4AE7-9F8F-1656F1862849}" srcId="{8FE111D6-F644-4318-80E8-5507B9F86540}" destId="{B988F965-DF63-425F-8DE3-5F196D8051DF}" srcOrd="1" destOrd="0" parTransId="{FA47C9E6-931C-4061-9120-D0FE6A49C8D8}" sibTransId="{C5F830C7-71FE-476B-8DE8-C5C2CEDE91B2}"/>
    <dgm:cxn modelId="{C45A4710-1C18-4D03-8C5D-53910F027222}" type="presOf" srcId="{8FE111D6-F644-4318-80E8-5507B9F86540}" destId="{5D9F8488-7B19-4F3B-A5DE-C9403AEC11D5}" srcOrd="0" destOrd="0" presId="urn:microsoft.com/office/officeart/2005/8/layout/chevron2"/>
    <dgm:cxn modelId="{20016A37-39C0-4957-B0BB-F1ACAC00395D}" srcId="{6D2857A6-3448-4EE5-A5AB-E2C3A98128D4}" destId="{5917EB2D-5CDA-4146-ABBF-C3D017D879AA}" srcOrd="1" destOrd="0" parTransId="{7EAA424F-94D9-4958-A706-720D9530A0D9}" sibTransId="{B1A85C95-B403-4B04-88FE-38440961E83A}"/>
    <dgm:cxn modelId="{F6CD3B81-8E54-4F20-9C2C-2FF8EF63CA6F}" type="presOf" srcId="{99A3C89A-BACD-4DF9-A897-B5ACF1D97986}" destId="{7938B37E-94B0-46EE-9811-513DE5185E9F}" srcOrd="0" destOrd="2" presId="urn:microsoft.com/office/officeart/2005/8/layout/chevron2"/>
    <dgm:cxn modelId="{C8E6856D-9595-4295-8B03-8B73D81960BD}" srcId="{8FE111D6-F644-4318-80E8-5507B9F86540}" destId="{1F5A4114-A011-4559-A986-98E8B8FE22ED}" srcOrd="0" destOrd="0" parTransId="{6E8BB1CC-1311-4AB8-B976-7910B874B8D2}" sibTransId="{B3790B27-0FBD-4990-9F7E-622B52C5E0CB}"/>
    <dgm:cxn modelId="{7E345E50-E0BA-4FD0-8C08-FE4F69599853}" type="presOf" srcId="{D6659D9F-F64F-4F97-98A1-8208103A335C}" destId="{7938B37E-94B0-46EE-9811-513DE5185E9F}" srcOrd="0" destOrd="0" presId="urn:microsoft.com/office/officeart/2005/8/layout/chevron2"/>
    <dgm:cxn modelId="{344FCD9D-C67E-4FD7-AA60-F0495509EC65}" type="presOf" srcId="{092CD1B7-97BE-4E6D-833C-966D561291C6}" destId="{CFB399F0-8850-46ED-B959-3859E8AFAB00}" srcOrd="0" destOrd="1" presId="urn:microsoft.com/office/officeart/2005/8/layout/chevron2"/>
    <dgm:cxn modelId="{C2B42085-8A52-44BA-A04A-480B071A24FD}" type="presOf" srcId="{03233151-24AE-47F3-9AD3-D865CE8EE9B9}" destId="{419355C1-123D-435E-8736-1E1D83F68F51}" srcOrd="0" destOrd="0" presId="urn:microsoft.com/office/officeart/2005/8/layout/chevron2"/>
    <dgm:cxn modelId="{5229550B-A198-4527-B562-61D5243237F9}" srcId="{6D2857A6-3448-4EE5-A5AB-E2C3A98128D4}" destId="{4E577A76-3DBF-428E-BB68-44D4017E72FB}" srcOrd="0" destOrd="0" parTransId="{5D20F0B6-5E61-4B2F-B74E-904C63A30BED}" sibTransId="{0B295EDE-AF38-43E4-8E08-B0806DBFC420}"/>
    <dgm:cxn modelId="{6964B2B9-C2CC-49F5-9BD7-BB5779413CE1}" type="presOf" srcId="{1F5A4114-A011-4559-A986-98E8B8FE22ED}" destId="{21628303-4185-42C5-89F6-6EE77C821D02}" srcOrd="0" destOrd="0" presId="urn:microsoft.com/office/officeart/2005/8/layout/chevron2"/>
    <dgm:cxn modelId="{18748BC2-7AC7-4ECF-9972-7DF743F1A328}" type="presOf" srcId="{5B1522D2-8D4A-4FA3-BBD5-49DA6CD67829}" destId="{CFB399F0-8850-46ED-B959-3859E8AFAB00}" srcOrd="0" destOrd="2" presId="urn:microsoft.com/office/officeart/2005/8/layout/chevron2"/>
    <dgm:cxn modelId="{47DA0BB5-87A6-42CB-B372-EE04FDEA8878}" type="presOf" srcId="{6D2857A6-3448-4EE5-A5AB-E2C3A98128D4}" destId="{4BBD56AA-187E-4203-8B96-8ACB0965E4DF}" srcOrd="0" destOrd="0" presId="urn:microsoft.com/office/officeart/2005/8/layout/chevron2"/>
    <dgm:cxn modelId="{0A773172-4942-4A5E-943F-34DE36941C3A}" type="presOf" srcId="{1D945DBD-A934-4E22-8098-822B19387EFA}" destId="{C950CF18-599F-43CB-AC59-62740EDC7EEB}" srcOrd="0" destOrd="0" presId="urn:microsoft.com/office/officeart/2005/8/layout/chevron2"/>
    <dgm:cxn modelId="{8CE14890-6BDE-49D0-BD27-8849EB60F628}" type="presOf" srcId="{5917EB2D-5CDA-4146-ABBF-C3D017D879AA}" destId="{A3E13A17-D1D6-4703-9170-26BD9E6BD153}" srcOrd="0" destOrd="1" presId="urn:microsoft.com/office/officeart/2005/8/layout/chevron2"/>
    <dgm:cxn modelId="{A774A5A1-CC22-4E94-B79D-1B7CBBC39713}" type="presOf" srcId="{B988F965-DF63-425F-8DE3-5F196D8051DF}" destId="{21628303-4185-42C5-89F6-6EE77C821D02}" srcOrd="0" destOrd="1" presId="urn:microsoft.com/office/officeart/2005/8/layout/chevron2"/>
    <dgm:cxn modelId="{A1810E4D-EF70-41C6-BB28-DD1078CCD975}" srcId="{2F9270B0-4F8A-42DC-B5E7-98411C1A8397}" destId="{8FE111D6-F644-4318-80E8-5507B9F86540}" srcOrd="1" destOrd="0" parTransId="{12B1E96C-AD4E-4D1B-9E66-60D03A57B4A9}" sibTransId="{AB77FA56-3D2B-4D84-B7E5-587CBB6A9432}"/>
    <dgm:cxn modelId="{10B42330-7C54-459A-B7AE-D130B9270C99}" type="presOf" srcId="{4E577A76-3DBF-428E-BB68-44D4017E72FB}" destId="{A3E13A17-D1D6-4703-9170-26BD9E6BD153}" srcOrd="0" destOrd="0" presId="urn:microsoft.com/office/officeart/2005/8/layout/chevron2"/>
    <dgm:cxn modelId="{80FEE262-81DD-40E7-8A22-19B09FD3F7CD}" srcId="{03233151-24AE-47F3-9AD3-D865CE8EE9B9}" destId="{5B1522D2-8D4A-4FA3-BBD5-49DA6CD67829}" srcOrd="2" destOrd="0" parTransId="{DA09466B-3CD1-4A39-9114-D99C30F6CF1F}" sibTransId="{E4EEE8DF-3631-441E-8B25-8A9962CA2F68}"/>
    <dgm:cxn modelId="{6ED4EEB9-E2B3-4AC1-BF4B-EC806A185119}" type="presOf" srcId="{3F249096-8C0C-4211-A78A-0A3EA4F07F97}" destId="{6BA58851-E222-4311-BC8C-848CAE03ED79}" srcOrd="0" destOrd="0" presId="urn:microsoft.com/office/officeart/2005/8/layout/chevron2"/>
    <dgm:cxn modelId="{7FD3723F-C020-40E8-93AA-364576D7D0BA}" srcId="{03233151-24AE-47F3-9AD3-D865CE8EE9B9}" destId="{092CD1B7-97BE-4E6D-833C-966D561291C6}" srcOrd="1" destOrd="0" parTransId="{89BD2045-38AB-4D09-9FB4-5316A6AD6360}" sibTransId="{9571F466-6ACC-4ADB-8E09-38A579B09B14}"/>
    <dgm:cxn modelId="{B9BFC54F-6E9D-42DC-A0DA-8062980E0C52}" srcId="{03233151-24AE-47F3-9AD3-D865CE8EE9B9}" destId="{CC6BDAFB-7404-44B6-B9D0-0B30C39A541C}" srcOrd="0" destOrd="0" parTransId="{35B4FF25-05DD-4FD8-AE17-07F37F7F3F8F}" sibTransId="{534BA583-163F-4D7A-BE8D-BD2E5BA689C4}"/>
    <dgm:cxn modelId="{7CAC41C2-4E1B-4052-B8D1-34C587E0E0D9}" type="presOf" srcId="{C8846B50-C6B1-47BD-BFFE-0C344636F977}" destId="{BAC726C0-975F-410B-8B20-319132C72C0F}" srcOrd="0" destOrd="0" presId="urn:microsoft.com/office/officeart/2005/8/layout/chevron2"/>
    <dgm:cxn modelId="{1128AEC5-E8A4-49A8-8B1B-C1B0D7610A83}" srcId="{C8846B50-C6B1-47BD-BFFE-0C344636F977}" destId="{99A3C89A-BACD-4DF9-A897-B5ACF1D97986}" srcOrd="2" destOrd="0" parTransId="{080A0980-C43F-404E-9ADD-C2BA72483666}" sibTransId="{B24E4078-5311-4F52-B01E-144376AEBCC1}"/>
    <dgm:cxn modelId="{A07F3D33-5A87-4B8B-8823-E4DEB0791DDE}" srcId="{2F9270B0-4F8A-42DC-B5E7-98411C1A8397}" destId="{C8846B50-C6B1-47BD-BFFE-0C344636F977}" srcOrd="4" destOrd="0" parTransId="{2A268851-68B5-440F-B265-1A5AA423AF78}" sibTransId="{7E359A45-0248-4DCF-8FC5-715729400C87}"/>
    <dgm:cxn modelId="{0CF8C437-F5C5-483C-B766-90AACB239012}" srcId="{3F249096-8C0C-4211-A78A-0A3EA4F07F97}" destId="{1D945DBD-A934-4E22-8098-822B19387EFA}" srcOrd="0" destOrd="0" parTransId="{0E90F10A-492E-4CEE-8D44-2F6471324D25}" sibTransId="{B2D5C013-494F-485C-B77B-A59F3F17CDD8}"/>
    <dgm:cxn modelId="{180AA69D-37DA-4E6F-A8A6-02BDC5DE8005}" srcId="{6D2857A6-3448-4EE5-A5AB-E2C3A98128D4}" destId="{3EC75F91-CF20-4823-832A-177E13A9A70B}" srcOrd="2" destOrd="0" parTransId="{2D516B0C-DDC5-4745-8278-1910E4F239AB}" sibTransId="{C4CA661B-97AE-45DD-A33F-B2C91727F2DB}"/>
    <dgm:cxn modelId="{BFA4FF1E-0B00-4242-8A26-2080D413761D}" srcId="{2F9270B0-4F8A-42DC-B5E7-98411C1A8397}" destId="{3F249096-8C0C-4211-A78A-0A3EA4F07F97}" srcOrd="2" destOrd="0" parTransId="{5B59E32B-87C0-40C4-84C7-7F688CF3EC2A}" sibTransId="{15E04618-914A-4FCD-B679-A11C24E05778}"/>
    <dgm:cxn modelId="{5A0528CC-A977-4B6B-B87A-AC2497E73ACC}" srcId="{C8846B50-C6B1-47BD-BFFE-0C344636F977}" destId="{A4FD6F33-E62F-47C6-8F66-0BCE0C21532A}" srcOrd="1" destOrd="0" parTransId="{792F763C-1DB7-4449-B5DA-6AF8D8AC91AA}" sibTransId="{5CB05F2C-0A4A-4A4E-8B09-B8037024030E}"/>
    <dgm:cxn modelId="{C203A6BF-8DD2-40A2-91A3-51CDFC9608A0}" srcId="{3F249096-8C0C-4211-A78A-0A3EA4F07F97}" destId="{DAE07057-929C-4F6E-AF0D-43EAD0B1F036}" srcOrd="1" destOrd="0" parTransId="{284DF3E4-7BA1-4FEB-8F49-7B7CF8F9E3EF}" sibTransId="{9F4C9641-7DD0-4DD0-B309-4223F10BDC07}"/>
    <dgm:cxn modelId="{B804A13D-B0A2-43F1-88CB-D998965B6D12}" srcId="{2F9270B0-4F8A-42DC-B5E7-98411C1A8397}" destId="{6D2857A6-3448-4EE5-A5AB-E2C3A98128D4}" srcOrd="3" destOrd="0" parTransId="{90FCEDF3-F898-481D-9422-35CC1F2C9F38}" sibTransId="{2CEDA39F-823F-4A54-AD21-F3084625B0B4}"/>
    <dgm:cxn modelId="{D3695A26-C8CE-4237-BAED-0DDA5EBB9F50}" type="presOf" srcId="{A4FD6F33-E62F-47C6-8F66-0BCE0C21532A}" destId="{7938B37E-94B0-46EE-9811-513DE5185E9F}" srcOrd="0" destOrd="1" presId="urn:microsoft.com/office/officeart/2005/8/layout/chevron2"/>
    <dgm:cxn modelId="{768DEB11-D5DF-4A86-A4AB-44D9AB0CE173}" type="presOf" srcId="{DAE07057-929C-4F6E-AF0D-43EAD0B1F036}" destId="{C950CF18-599F-43CB-AC59-62740EDC7EEB}" srcOrd="0" destOrd="1" presId="urn:microsoft.com/office/officeart/2005/8/layout/chevron2"/>
    <dgm:cxn modelId="{950A123E-3846-41C7-8B3D-116A0F7DE8DB}" srcId="{2F9270B0-4F8A-42DC-B5E7-98411C1A8397}" destId="{03233151-24AE-47F3-9AD3-D865CE8EE9B9}" srcOrd="0" destOrd="0" parTransId="{FDEF6BDD-4111-4A69-8C29-B573FC8D12A4}" sibTransId="{9C8C02A5-EFFE-4E22-9601-24FD3394877A}"/>
    <dgm:cxn modelId="{F03A0ED4-17FB-4B9B-8B12-1FCFC9C8B29A}" type="presOf" srcId="{2F9270B0-4F8A-42DC-B5E7-98411C1A8397}" destId="{7A06DBEE-1760-4899-8EB4-9473DD34E024}" srcOrd="0" destOrd="0" presId="urn:microsoft.com/office/officeart/2005/8/layout/chevron2"/>
    <dgm:cxn modelId="{8E9AEBC6-9BA9-4301-ABDA-D56B308A4FE7}" type="presParOf" srcId="{7A06DBEE-1760-4899-8EB4-9473DD34E024}" destId="{734141C2-BED8-4043-9978-84993B70F87F}" srcOrd="0" destOrd="0" presId="urn:microsoft.com/office/officeart/2005/8/layout/chevron2"/>
    <dgm:cxn modelId="{8176CEF2-B7E1-42FE-8651-4CFEB90F68E9}" type="presParOf" srcId="{734141C2-BED8-4043-9978-84993B70F87F}" destId="{419355C1-123D-435E-8736-1E1D83F68F51}" srcOrd="0" destOrd="0" presId="urn:microsoft.com/office/officeart/2005/8/layout/chevron2"/>
    <dgm:cxn modelId="{9BF980D6-AC9B-4DA4-932F-1960AB64E15D}" type="presParOf" srcId="{734141C2-BED8-4043-9978-84993B70F87F}" destId="{CFB399F0-8850-46ED-B959-3859E8AFAB00}" srcOrd="1" destOrd="0" presId="urn:microsoft.com/office/officeart/2005/8/layout/chevron2"/>
    <dgm:cxn modelId="{B07D6B28-17C8-4DE5-AC5F-42168AEC5AD6}" type="presParOf" srcId="{7A06DBEE-1760-4899-8EB4-9473DD34E024}" destId="{0F887257-6C21-499B-8E7E-820DC13DFA0A}" srcOrd="1" destOrd="0" presId="urn:microsoft.com/office/officeart/2005/8/layout/chevron2"/>
    <dgm:cxn modelId="{2D2AD542-BF22-4E9D-984F-9EB55FAE5237}" type="presParOf" srcId="{7A06DBEE-1760-4899-8EB4-9473DD34E024}" destId="{95AB1146-96AD-4726-B878-56041EEBB74B}" srcOrd="2" destOrd="0" presId="urn:microsoft.com/office/officeart/2005/8/layout/chevron2"/>
    <dgm:cxn modelId="{47BA0080-18F3-4F7E-8FAC-5EDED24AD6A8}" type="presParOf" srcId="{95AB1146-96AD-4726-B878-56041EEBB74B}" destId="{5D9F8488-7B19-4F3B-A5DE-C9403AEC11D5}" srcOrd="0" destOrd="0" presId="urn:microsoft.com/office/officeart/2005/8/layout/chevron2"/>
    <dgm:cxn modelId="{93AE06ED-D2F6-43CF-B77B-813E6B27B5E6}" type="presParOf" srcId="{95AB1146-96AD-4726-B878-56041EEBB74B}" destId="{21628303-4185-42C5-89F6-6EE77C821D02}" srcOrd="1" destOrd="0" presId="urn:microsoft.com/office/officeart/2005/8/layout/chevron2"/>
    <dgm:cxn modelId="{7E95D7ED-F910-4B94-92C3-E39D341D88FB}" type="presParOf" srcId="{7A06DBEE-1760-4899-8EB4-9473DD34E024}" destId="{60A7829E-E58C-4715-BE16-0D09B68EF8CC}" srcOrd="3" destOrd="0" presId="urn:microsoft.com/office/officeart/2005/8/layout/chevron2"/>
    <dgm:cxn modelId="{F0BA91B5-41E3-4013-947A-1A44A1773F0E}" type="presParOf" srcId="{7A06DBEE-1760-4899-8EB4-9473DD34E024}" destId="{BF6EB87A-126E-4E2C-9FCF-E7BB91E1DD52}" srcOrd="4" destOrd="0" presId="urn:microsoft.com/office/officeart/2005/8/layout/chevron2"/>
    <dgm:cxn modelId="{E7AE4604-2524-446D-AC86-FA641643F4ED}" type="presParOf" srcId="{BF6EB87A-126E-4E2C-9FCF-E7BB91E1DD52}" destId="{6BA58851-E222-4311-BC8C-848CAE03ED79}" srcOrd="0" destOrd="0" presId="urn:microsoft.com/office/officeart/2005/8/layout/chevron2"/>
    <dgm:cxn modelId="{E76EDB45-737D-41E7-9821-EE7F662247D8}" type="presParOf" srcId="{BF6EB87A-126E-4E2C-9FCF-E7BB91E1DD52}" destId="{C950CF18-599F-43CB-AC59-62740EDC7EEB}" srcOrd="1" destOrd="0" presId="urn:microsoft.com/office/officeart/2005/8/layout/chevron2"/>
    <dgm:cxn modelId="{6B00195E-9BA3-4C51-ABD7-17F835264D94}" type="presParOf" srcId="{7A06DBEE-1760-4899-8EB4-9473DD34E024}" destId="{7F18C433-0E03-421A-BA63-108C9E76EF52}" srcOrd="5" destOrd="0" presId="urn:microsoft.com/office/officeart/2005/8/layout/chevron2"/>
    <dgm:cxn modelId="{2022B039-2559-429D-938E-F4F53867C043}" type="presParOf" srcId="{7A06DBEE-1760-4899-8EB4-9473DD34E024}" destId="{E068A79A-7549-4F05-8C10-88E23CC7136A}" srcOrd="6" destOrd="0" presId="urn:microsoft.com/office/officeart/2005/8/layout/chevron2"/>
    <dgm:cxn modelId="{8AA673DE-79DE-4B15-B81B-7D6A936445CA}" type="presParOf" srcId="{E068A79A-7549-4F05-8C10-88E23CC7136A}" destId="{4BBD56AA-187E-4203-8B96-8ACB0965E4DF}" srcOrd="0" destOrd="0" presId="urn:microsoft.com/office/officeart/2005/8/layout/chevron2"/>
    <dgm:cxn modelId="{263ED9D3-03AE-4D86-97B0-B119794BFF07}" type="presParOf" srcId="{E068A79A-7549-4F05-8C10-88E23CC7136A}" destId="{A3E13A17-D1D6-4703-9170-26BD9E6BD153}" srcOrd="1" destOrd="0" presId="urn:microsoft.com/office/officeart/2005/8/layout/chevron2"/>
    <dgm:cxn modelId="{2A7559CD-C1A6-4AE6-9609-C275EE26830B}" type="presParOf" srcId="{7A06DBEE-1760-4899-8EB4-9473DD34E024}" destId="{546BC63B-9479-4A4E-A811-D3654AFFF844}" srcOrd="7" destOrd="0" presId="urn:microsoft.com/office/officeart/2005/8/layout/chevron2"/>
    <dgm:cxn modelId="{6ADA6D5F-E47D-49AC-91E7-A43DE333BB79}" type="presParOf" srcId="{7A06DBEE-1760-4899-8EB4-9473DD34E024}" destId="{E0AEB5B5-0425-40D6-8A64-3FA35C97B7C0}" srcOrd="8" destOrd="0" presId="urn:microsoft.com/office/officeart/2005/8/layout/chevron2"/>
    <dgm:cxn modelId="{6B0FEFFE-CF9F-4569-9BFF-CA777D5A21B9}" type="presParOf" srcId="{E0AEB5B5-0425-40D6-8A64-3FA35C97B7C0}" destId="{BAC726C0-975F-410B-8B20-319132C72C0F}" srcOrd="0" destOrd="0" presId="urn:microsoft.com/office/officeart/2005/8/layout/chevron2"/>
    <dgm:cxn modelId="{13DC4CA5-2A59-49C8-8791-2B4829FC03E0}" type="presParOf" srcId="{E0AEB5B5-0425-40D6-8A64-3FA35C97B7C0}" destId="{7938B37E-94B0-46EE-9811-513DE5185E9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11B79-7E70-4A70-B2EB-22A89560E1CF}">
      <dsp:nvSpPr>
        <dsp:cNvPr id="0" name=""/>
        <dsp:cNvSpPr/>
      </dsp:nvSpPr>
      <dsp:spPr>
        <a:xfrm>
          <a:off x="972107" y="0"/>
          <a:ext cx="7488832" cy="468052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442C22-8CE5-4191-9B3C-E64EDFE24410}">
      <dsp:nvSpPr>
        <dsp:cNvPr id="0" name=""/>
        <dsp:cNvSpPr/>
      </dsp:nvSpPr>
      <dsp:spPr>
        <a:xfrm>
          <a:off x="1709757" y="3480434"/>
          <a:ext cx="172243" cy="17224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FC3B9A-1158-4DBA-851D-7C4163743E8C}">
      <dsp:nvSpPr>
        <dsp:cNvPr id="0" name=""/>
        <dsp:cNvSpPr/>
      </dsp:nvSpPr>
      <dsp:spPr>
        <a:xfrm>
          <a:off x="1970193" y="3566556"/>
          <a:ext cx="1280590" cy="1113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68" tIns="0" rIns="0" bIns="0" numCol="1" spcCol="1270" anchor="t" anchorCtr="0">
          <a:noAutofit/>
        </a:bodyPr>
        <a:lstStyle/>
        <a:p>
          <a:pPr lvl="0" algn="l" defTabSz="977900">
            <a:lnSpc>
              <a:spcPct val="90000"/>
            </a:lnSpc>
            <a:spcBef>
              <a:spcPct val="0"/>
            </a:spcBef>
            <a:spcAft>
              <a:spcPct val="35000"/>
            </a:spcAft>
          </a:pPr>
          <a:r>
            <a:rPr lang="en-ZA" sz="2200" kern="1200" dirty="0" smtClean="0"/>
            <a:t>Do nothing</a:t>
          </a:r>
          <a:endParaRPr lang="en-ZA" sz="2200" kern="1200" dirty="0"/>
        </a:p>
      </dsp:txBody>
      <dsp:txXfrm>
        <a:off x="1970193" y="3566556"/>
        <a:ext cx="1280590" cy="1113963"/>
      </dsp:txXfrm>
    </dsp:sp>
    <dsp:sp modelId="{D839B944-04CA-4DDF-89BE-1A7867CA243F}">
      <dsp:nvSpPr>
        <dsp:cNvPr id="0" name=""/>
        <dsp:cNvSpPr/>
      </dsp:nvSpPr>
      <dsp:spPr>
        <a:xfrm>
          <a:off x="2926693" y="2391745"/>
          <a:ext cx="299553" cy="2995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E6C83A-559B-4401-9338-63C43828EE8E}">
      <dsp:nvSpPr>
        <dsp:cNvPr id="0" name=""/>
        <dsp:cNvSpPr/>
      </dsp:nvSpPr>
      <dsp:spPr>
        <a:xfrm>
          <a:off x="3270346" y="2541522"/>
          <a:ext cx="1572654" cy="213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727" tIns="0" rIns="0" bIns="0" numCol="1" spcCol="1270" anchor="t" anchorCtr="0">
          <a:noAutofit/>
        </a:bodyPr>
        <a:lstStyle/>
        <a:p>
          <a:pPr lvl="0" algn="l" defTabSz="977900">
            <a:lnSpc>
              <a:spcPct val="90000"/>
            </a:lnSpc>
            <a:spcBef>
              <a:spcPct val="0"/>
            </a:spcBef>
            <a:spcAft>
              <a:spcPct val="35000"/>
            </a:spcAft>
          </a:pPr>
          <a:r>
            <a:rPr lang="en-ZA" sz="2200" kern="1200" dirty="0" smtClean="0"/>
            <a:t>Response</a:t>
          </a:r>
          <a:endParaRPr lang="en-ZA" sz="2200" kern="1200" dirty="0"/>
        </a:p>
      </dsp:txBody>
      <dsp:txXfrm>
        <a:off x="3270346" y="2541522"/>
        <a:ext cx="1572654" cy="2138997"/>
      </dsp:txXfrm>
    </dsp:sp>
    <dsp:sp modelId="{699D5AF8-614C-43DD-9CD2-7C087B055603}">
      <dsp:nvSpPr>
        <dsp:cNvPr id="0" name=""/>
        <dsp:cNvSpPr/>
      </dsp:nvSpPr>
      <dsp:spPr>
        <a:xfrm>
          <a:off x="4480625" y="1589504"/>
          <a:ext cx="396908" cy="39690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D368C7-8F1E-4F1F-A0AB-CEBC8B3EFEC4}">
      <dsp:nvSpPr>
        <dsp:cNvPr id="0" name=""/>
        <dsp:cNvSpPr/>
      </dsp:nvSpPr>
      <dsp:spPr>
        <a:xfrm>
          <a:off x="4679079" y="1787958"/>
          <a:ext cx="1572654" cy="2892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0313" tIns="0" rIns="0" bIns="0" numCol="1" spcCol="1270" anchor="t" anchorCtr="0">
          <a:noAutofit/>
        </a:bodyPr>
        <a:lstStyle/>
        <a:p>
          <a:pPr lvl="0" algn="l" defTabSz="977900">
            <a:lnSpc>
              <a:spcPct val="90000"/>
            </a:lnSpc>
            <a:spcBef>
              <a:spcPct val="0"/>
            </a:spcBef>
            <a:spcAft>
              <a:spcPct val="35000"/>
            </a:spcAft>
          </a:pPr>
          <a:r>
            <a:rPr lang="en-ZA" sz="2200" kern="1200" dirty="0" smtClean="0"/>
            <a:t>Moderate Response</a:t>
          </a:r>
          <a:endParaRPr lang="en-ZA" sz="2200" kern="1200" dirty="0"/>
        </a:p>
      </dsp:txBody>
      <dsp:txXfrm>
        <a:off x="4679079" y="1787958"/>
        <a:ext cx="1572654" cy="2892561"/>
      </dsp:txXfrm>
    </dsp:sp>
    <dsp:sp modelId="{C11E636B-0831-41E6-B07E-F00A11E37C77}">
      <dsp:nvSpPr>
        <dsp:cNvPr id="0" name=""/>
        <dsp:cNvSpPr/>
      </dsp:nvSpPr>
      <dsp:spPr>
        <a:xfrm>
          <a:off x="6173101" y="1058733"/>
          <a:ext cx="531707" cy="5317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7D22F3-B949-4C4C-BEFF-E66F11EE1AC8}">
      <dsp:nvSpPr>
        <dsp:cNvPr id="0" name=""/>
        <dsp:cNvSpPr/>
      </dsp:nvSpPr>
      <dsp:spPr>
        <a:xfrm>
          <a:off x="6438955" y="1324587"/>
          <a:ext cx="1572654" cy="3355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1741" tIns="0" rIns="0" bIns="0" numCol="1" spcCol="1270" anchor="t" anchorCtr="0">
          <a:noAutofit/>
        </a:bodyPr>
        <a:lstStyle/>
        <a:p>
          <a:pPr lvl="0" algn="l" defTabSz="977900">
            <a:lnSpc>
              <a:spcPct val="90000"/>
            </a:lnSpc>
            <a:spcBef>
              <a:spcPct val="0"/>
            </a:spcBef>
            <a:spcAft>
              <a:spcPct val="35000"/>
            </a:spcAft>
          </a:pPr>
          <a:r>
            <a:rPr lang="en-ZA" sz="2200" kern="1200" dirty="0" smtClean="0"/>
            <a:t>Full Response</a:t>
          </a:r>
          <a:endParaRPr lang="en-ZA" sz="2200" kern="1200" dirty="0"/>
        </a:p>
      </dsp:txBody>
      <dsp:txXfrm>
        <a:off x="6438955" y="1324587"/>
        <a:ext cx="1572654" cy="33559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47719-17C5-4D8C-976A-1DAEF1FDE8DC}">
      <dsp:nvSpPr>
        <dsp:cNvPr id="0" name=""/>
        <dsp:cNvSpPr/>
      </dsp:nvSpPr>
      <dsp:spPr>
        <a:xfrm>
          <a:off x="2207" y="570929"/>
          <a:ext cx="1965076" cy="78603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ZA" sz="1100" kern="1200" dirty="0" smtClean="0"/>
            <a:t>Solar Event</a:t>
          </a:r>
          <a:endParaRPr lang="en-ZA" sz="1100" kern="1200" dirty="0"/>
        </a:p>
      </dsp:txBody>
      <dsp:txXfrm>
        <a:off x="395222" y="570929"/>
        <a:ext cx="1179046" cy="786030"/>
      </dsp:txXfrm>
    </dsp:sp>
    <dsp:sp modelId="{765ED257-C87A-4262-B860-B1F4008F83A7}">
      <dsp:nvSpPr>
        <dsp:cNvPr id="0" name=""/>
        <dsp:cNvSpPr/>
      </dsp:nvSpPr>
      <dsp:spPr>
        <a:xfrm>
          <a:off x="1770776" y="570929"/>
          <a:ext cx="1965076" cy="78603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ZA" sz="1100" kern="1200" dirty="0" smtClean="0"/>
            <a:t>What solar activity monitoring is in place?</a:t>
          </a:r>
          <a:endParaRPr lang="en-ZA" sz="1100" kern="1200" dirty="0"/>
        </a:p>
      </dsp:txBody>
      <dsp:txXfrm>
        <a:off x="2163791" y="570929"/>
        <a:ext cx="1179046" cy="786030"/>
      </dsp:txXfrm>
    </dsp:sp>
    <dsp:sp modelId="{A71584F4-C6B3-4DEA-AAA6-2674CCF110BF}">
      <dsp:nvSpPr>
        <dsp:cNvPr id="0" name=""/>
        <dsp:cNvSpPr/>
      </dsp:nvSpPr>
      <dsp:spPr>
        <a:xfrm>
          <a:off x="3539345" y="570929"/>
          <a:ext cx="1965076" cy="78603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ZA" sz="1100" kern="1200" dirty="0" smtClean="0"/>
            <a:t>How should Eskom process the data           (detect/trigger) ?</a:t>
          </a:r>
          <a:endParaRPr lang="en-ZA" sz="1100" kern="1200" dirty="0"/>
        </a:p>
      </dsp:txBody>
      <dsp:txXfrm>
        <a:off x="3932360" y="570929"/>
        <a:ext cx="1179046" cy="786030"/>
      </dsp:txXfrm>
    </dsp:sp>
    <dsp:sp modelId="{261FEFBF-A84D-43BF-B6BF-3EFD2BA586BA}">
      <dsp:nvSpPr>
        <dsp:cNvPr id="0" name=""/>
        <dsp:cNvSpPr/>
      </dsp:nvSpPr>
      <dsp:spPr>
        <a:xfrm>
          <a:off x="5307914" y="570929"/>
          <a:ext cx="1965076" cy="78603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ZA" sz="1100" kern="1200" dirty="0" smtClean="0"/>
            <a:t>What specific responses are required?</a:t>
          </a:r>
          <a:endParaRPr lang="en-ZA" sz="1100" kern="1200" dirty="0"/>
        </a:p>
      </dsp:txBody>
      <dsp:txXfrm>
        <a:off x="5700929" y="570929"/>
        <a:ext cx="1179046" cy="786030"/>
      </dsp:txXfrm>
    </dsp:sp>
    <dsp:sp modelId="{0AC22C4D-DB48-41EE-B26E-6D6A251DB387}">
      <dsp:nvSpPr>
        <dsp:cNvPr id="0" name=""/>
        <dsp:cNvSpPr/>
      </dsp:nvSpPr>
      <dsp:spPr>
        <a:xfrm>
          <a:off x="7076483" y="570929"/>
          <a:ext cx="1965076" cy="78603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ZA" sz="1100" kern="1200" dirty="0" smtClean="0"/>
            <a:t>What interaction is required with stakeholders?</a:t>
          </a:r>
          <a:endParaRPr lang="en-ZA" sz="1100" kern="1200" dirty="0"/>
        </a:p>
      </dsp:txBody>
      <dsp:txXfrm>
        <a:off x="7469498" y="570929"/>
        <a:ext cx="1179046" cy="7860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A7644-C40B-4517-B53B-101D3EA5780B}">
      <dsp:nvSpPr>
        <dsp:cNvPr id="0" name=""/>
        <dsp:cNvSpPr/>
      </dsp:nvSpPr>
      <dsp:spPr>
        <a:xfrm>
          <a:off x="234511" y="0"/>
          <a:ext cx="1513764" cy="1513764"/>
        </a:xfrm>
        <a:prstGeom prst="ellipse">
          <a:avLst/>
        </a:prstGeom>
        <a:solidFill>
          <a:srgbClr val="C00000"/>
        </a:solidFill>
        <a:ln>
          <a:solidFill>
            <a:srgbClr val="C00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672" tIns="42672" rIns="42672" bIns="42672" numCol="1" spcCol="1270" anchor="ctr" anchorCtr="0">
          <a:noAutofit/>
        </a:bodyPr>
        <a:lstStyle/>
        <a:p>
          <a:pPr lvl="0" algn="ctr" defTabSz="266700">
            <a:lnSpc>
              <a:spcPct val="90000"/>
            </a:lnSpc>
            <a:spcBef>
              <a:spcPct val="0"/>
            </a:spcBef>
            <a:spcAft>
              <a:spcPct val="35000"/>
            </a:spcAft>
          </a:pPr>
          <a:r>
            <a:rPr lang="en-ZA" sz="600" kern="1200" dirty="0" smtClean="0"/>
            <a:t>Country</a:t>
          </a:r>
          <a:endParaRPr lang="en-ZA" sz="600" kern="1200" dirty="0"/>
        </a:p>
      </dsp:txBody>
      <dsp:txXfrm>
        <a:off x="726863" y="75688"/>
        <a:ext cx="529060" cy="227064"/>
      </dsp:txXfrm>
    </dsp:sp>
    <dsp:sp modelId="{19D844EB-B4C3-4116-95DA-9512DDC92A2D}">
      <dsp:nvSpPr>
        <dsp:cNvPr id="0" name=""/>
        <dsp:cNvSpPr/>
      </dsp:nvSpPr>
      <dsp:spPr>
        <a:xfrm>
          <a:off x="423731" y="378440"/>
          <a:ext cx="1135323" cy="1135323"/>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672" tIns="42672" rIns="42672" bIns="42672" numCol="1" spcCol="1270" anchor="ctr" anchorCtr="0">
          <a:noAutofit/>
        </a:bodyPr>
        <a:lstStyle/>
        <a:p>
          <a:pPr lvl="0" algn="ctr" defTabSz="266700">
            <a:lnSpc>
              <a:spcPct val="90000"/>
            </a:lnSpc>
            <a:spcBef>
              <a:spcPct val="0"/>
            </a:spcBef>
            <a:spcAft>
              <a:spcPct val="35000"/>
            </a:spcAft>
          </a:pPr>
          <a:r>
            <a:rPr lang="en-ZA" sz="600" kern="1200" dirty="0" smtClean="0"/>
            <a:t>Stakeholder</a:t>
          </a:r>
          <a:endParaRPr lang="en-ZA" sz="600" kern="1200" dirty="0"/>
        </a:p>
      </dsp:txBody>
      <dsp:txXfrm>
        <a:off x="726863" y="449398"/>
        <a:ext cx="529060" cy="212873"/>
      </dsp:txXfrm>
    </dsp:sp>
    <dsp:sp modelId="{F7283DBC-8270-4998-8EA3-5051BFF99671}">
      <dsp:nvSpPr>
        <dsp:cNvPr id="0" name=""/>
        <dsp:cNvSpPr/>
      </dsp:nvSpPr>
      <dsp:spPr>
        <a:xfrm>
          <a:off x="612952" y="756882"/>
          <a:ext cx="756882" cy="7568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672" tIns="42672" rIns="42672" bIns="42672" numCol="1" spcCol="1270" anchor="ctr" anchorCtr="0">
          <a:noAutofit/>
        </a:bodyPr>
        <a:lstStyle/>
        <a:p>
          <a:pPr lvl="0" algn="ctr" defTabSz="266700">
            <a:lnSpc>
              <a:spcPct val="90000"/>
            </a:lnSpc>
            <a:spcBef>
              <a:spcPct val="0"/>
            </a:spcBef>
            <a:spcAft>
              <a:spcPct val="35000"/>
            </a:spcAft>
          </a:pPr>
          <a:r>
            <a:rPr lang="en-ZA" sz="600" kern="1200" dirty="0" smtClean="0"/>
            <a:t>Eskom</a:t>
          </a:r>
          <a:endParaRPr lang="en-ZA" sz="600" kern="1200" dirty="0"/>
        </a:p>
      </dsp:txBody>
      <dsp:txXfrm>
        <a:off x="723795" y="946102"/>
        <a:ext cx="535196" cy="3784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355C1-123D-435E-8736-1E1D83F68F51}">
      <dsp:nvSpPr>
        <dsp:cNvPr id="0" name=""/>
        <dsp:cNvSpPr/>
      </dsp:nvSpPr>
      <dsp:spPr>
        <a:xfrm rot="5400000">
          <a:off x="-186291" y="187008"/>
          <a:ext cx="1241940" cy="86935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Anticipation</a:t>
          </a:r>
          <a:endParaRPr lang="en-ZA" sz="1100" b="1" kern="1200" dirty="0"/>
        </a:p>
      </dsp:txBody>
      <dsp:txXfrm rot="-5400000">
        <a:off x="0" y="435396"/>
        <a:ext cx="869358" cy="372582"/>
      </dsp:txXfrm>
    </dsp:sp>
    <dsp:sp modelId="{CFB399F0-8850-46ED-B959-3859E8AFAB00}">
      <dsp:nvSpPr>
        <dsp:cNvPr id="0" name=""/>
        <dsp:cNvSpPr/>
      </dsp:nvSpPr>
      <dsp:spPr>
        <a:xfrm rot="5400000">
          <a:off x="2355148" y="-1485072"/>
          <a:ext cx="807261" cy="3778841"/>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ZA" sz="1200" kern="1200" dirty="0" smtClean="0"/>
            <a:t>Resilience Project Team</a:t>
          </a:r>
          <a:endParaRPr lang="en-ZA" sz="1200" kern="1200" dirty="0"/>
        </a:p>
        <a:p>
          <a:pPr marL="114300" lvl="1" indent="-114300" algn="l" defTabSz="533400">
            <a:lnSpc>
              <a:spcPct val="90000"/>
            </a:lnSpc>
            <a:spcBef>
              <a:spcPct val="0"/>
            </a:spcBef>
            <a:spcAft>
              <a:spcPct val="15000"/>
            </a:spcAft>
            <a:buChar char="••"/>
          </a:pPr>
          <a:r>
            <a:rPr lang="en-ZA" sz="1200" kern="1200" dirty="0" smtClean="0"/>
            <a:t>Monitoring and Solar activity</a:t>
          </a:r>
          <a:endParaRPr lang="en-ZA" sz="1200" kern="1200" dirty="0"/>
        </a:p>
        <a:p>
          <a:pPr marL="114300" lvl="1" indent="-114300" algn="l" defTabSz="533400">
            <a:lnSpc>
              <a:spcPct val="90000"/>
            </a:lnSpc>
            <a:spcBef>
              <a:spcPct val="0"/>
            </a:spcBef>
            <a:spcAft>
              <a:spcPct val="15000"/>
            </a:spcAft>
            <a:buChar char="••"/>
          </a:pPr>
          <a:r>
            <a:rPr lang="en-ZA" sz="1200" kern="1200" dirty="0" smtClean="0"/>
            <a:t>Identification of significant events</a:t>
          </a:r>
          <a:endParaRPr lang="en-ZA" sz="1200" kern="1200" dirty="0"/>
        </a:p>
      </dsp:txBody>
      <dsp:txXfrm rot="-5400000">
        <a:off x="869359" y="40124"/>
        <a:ext cx="3739434" cy="728447"/>
      </dsp:txXfrm>
    </dsp:sp>
    <dsp:sp modelId="{5D9F8488-7B19-4F3B-A5DE-C9403AEC11D5}">
      <dsp:nvSpPr>
        <dsp:cNvPr id="0" name=""/>
        <dsp:cNvSpPr/>
      </dsp:nvSpPr>
      <dsp:spPr>
        <a:xfrm rot="5400000">
          <a:off x="-186291" y="1309677"/>
          <a:ext cx="1241940" cy="869358"/>
        </a:xfrm>
        <a:prstGeom prst="chevron">
          <a:avLst/>
        </a:prstGeom>
        <a:solidFill>
          <a:schemeClr val="accent5">
            <a:hueOff val="-2958900"/>
            <a:satOff val="-1076"/>
            <a:lumOff val="-8382"/>
            <a:alphaOff val="0"/>
          </a:schemeClr>
        </a:solidFill>
        <a:ln w="25400" cap="flat" cmpd="sng" algn="ctr">
          <a:solidFill>
            <a:schemeClr val="accent5">
              <a:hueOff val="-2958900"/>
              <a:satOff val="-1076"/>
              <a:lumOff val="-838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Operate under stress</a:t>
          </a:r>
          <a:endParaRPr lang="en-ZA" sz="1100" b="1" kern="1200" dirty="0"/>
        </a:p>
      </dsp:txBody>
      <dsp:txXfrm rot="-5400000">
        <a:off x="0" y="1558065"/>
        <a:ext cx="869358" cy="372582"/>
      </dsp:txXfrm>
    </dsp:sp>
    <dsp:sp modelId="{21628303-4185-42C5-89F6-6EE77C821D02}">
      <dsp:nvSpPr>
        <dsp:cNvPr id="0" name=""/>
        <dsp:cNvSpPr/>
      </dsp:nvSpPr>
      <dsp:spPr>
        <a:xfrm rot="5400000">
          <a:off x="2355148" y="-362403"/>
          <a:ext cx="807261" cy="3778841"/>
        </a:xfrm>
        <a:prstGeom prst="round2SameRect">
          <a:avLst/>
        </a:prstGeom>
        <a:solidFill>
          <a:schemeClr val="lt1">
            <a:alpha val="90000"/>
            <a:hueOff val="0"/>
            <a:satOff val="0"/>
            <a:lumOff val="0"/>
            <a:alphaOff val="0"/>
          </a:schemeClr>
        </a:solidFill>
        <a:ln w="25400" cap="flat" cmpd="sng" algn="ctr">
          <a:solidFill>
            <a:schemeClr val="accent5">
              <a:hueOff val="-2958900"/>
              <a:satOff val="-1076"/>
              <a:lumOff val="-83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ZA" sz="1200" kern="1200" dirty="0" smtClean="0"/>
            <a:t>National Control is alert and decision made to implement SOG</a:t>
          </a:r>
          <a:endParaRPr lang="en-ZA" sz="1200" kern="1200" dirty="0"/>
        </a:p>
        <a:p>
          <a:pPr marL="114300" lvl="1" indent="-114300" algn="l" defTabSz="533400">
            <a:lnSpc>
              <a:spcPct val="90000"/>
            </a:lnSpc>
            <a:spcBef>
              <a:spcPct val="0"/>
            </a:spcBef>
            <a:spcAft>
              <a:spcPct val="15000"/>
            </a:spcAft>
            <a:buChar char="••"/>
          </a:pPr>
          <a:r>
            <a:rPr lang="en-ZA" sz="1200" kern="1200" dirty="0" smtClean="0"/>
            <a:t>Decision taken to prepare the IPS for possible impact</a:t>
          </a:r>
          <a:endParaRPr lang="en-ZA" sz="1200" kern="1200" dirty="0"/>
        </a:p>
      </dsp:txBody>
      <dsp:txXfrm rot="-5400000">
        <a:off x="869359" y="1162793"/>
        <a:ext cx="3739434" cy="728447"/>
      </dsp:txXfrm>
    </dsp:sp>
    <dsp:sp modelId="{6BA58851-E222-4311-BC8C-848CAE03ED79}">
      <dsp:nvSpPr>
        <dsp:cNvPr id="0" name=""/>
        <dsp:cNvSpPr/>
      </dsp:nvSpPr>
      <dsp:spPr>
        <a:xfrm rot="5400000">
          <a:off x="-186291" y="2432345"/>
          <a:ext cx="1241940" cy="869358"/>
        </a:xfrm>
        <a:prstGeom prst="chevron">
          <a:avLst/>
        </a:prstGeom>
        <a:solidFill>
          <a:schemeClr val="accent5">
            <a:hueOff val="-5917800"/>
            <a:satOff val="-2152"/>
            <a:lumOff val="-16765"/>
            <a:alphaOff val="0"/>
          </a:schemeClr>
        </a:solidFill>
        <a:ln w="25400" cap="flat" cmpd="sng" algn="ctr">
          <a:solidFill>
            <a:schemeClr val="accent5">
              <a:hueOff val="-5917800"/>
              <a:satOff val="-2152"/>
              <a:lumOff val="-16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Response</a:t>
          </a:r>
          <a:endParaRPr lang="en-ZA" sz="1100" b="1" kern="1200" dirty="0"/>
        </a:p>
      </dsp:txBody>
      <dsp:txXfrm rot="-5400000">
        <a:off x="0" y="2680733"/>
        <a:ext cx="869358" cy="372582"/>
      </dsp:txXfrm>
    </dsp:sp>
    <dsp:sp modelId="{C950CF18-599F-43CB-AC59-62740EDC7EEB}">
      <dsp:nvSpPr>
        <dsp:cNvPr id="0" name=""/>
        <dsp:cNvSpPr/>
      </dsp:nvSpPr>
      <dsp:spPr>
        <a:xfrm rot="5400000">
          <a:off x="2355148" y="760264"/>
          <a:ext cx="807261" cy="3778841"/>
        </a:xfrm>
        <a:prstGeom prst="round2SameRect">
          <a:avLst/>
        </a:prstGeom>
        <a:solidFill>
          <a:schemeClr val="lt1">
            <a:alpha val="90000"/>
            <a:hueOff val="0"/>
            <a:satOff val="0"/>
            <a:lumOff val="0"/>
            <a:alphaOff val="0"/>
          </a:schemeClr>
        </a:solidFill>
        <a:ln w="25400" cap="flat" cmpd="sng" algn="ctr">
          <a:solidFill>
            <a:schemeClr val="accent5">
              <a:hueOff val="-5917800"/>
              <a:satOff val="-2152"/>
              <a:lumOff val="-16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ZA" sz="1200" kern="1200" dirty="0" smtClean="0"/>
            <a:t>Solar Storm arriving</a:t>
          </a:r>
          <a:endParaRPr lang="en-ZA" sz="1200" kern="1200" dirty="0"/>
        </a:p>
        <a:p>
          <a:pPr marL="114300" lvl="1" indent="-114300" algn="l" defTabSz="533400">
            <a:lnSpc>
              <a:spcPct val="90000"/>
            </a:lnSpc>
            <a:spcBef>
              <a:spcPct val="0"/>
            </a:spcBef>
            <a:spcAft>
              <a:spcPct val="15000"/>
            </a:spcAft>
            <a:buChar char="••"/>
          </a:pPr>
          <a:r>
            <a:rPr lang="en-ZA" sz="1200" kern="1200" dirty="0" smtClean="0"/>
            <a:t>Event impact the Earth and power system is experience geomagnetic influence</a:t>
          </a:r>
          <a:endParaRPr lang="en-ZA" sz="1200" kern="1200" dirty="0"/>
        </a:p>
      </dsp:txBody>
      <dsp:txXfrm rot="-5400000">
        <a:off x="869359" y="2285461"/>
        <a:ext cx="3739434" cy="728447"/>
      </dsp:txXfrm>
    </dsp:sp>
    <dsp:sp modelId="{4BBD56AA-187E-4203-8B96-8ACB0965E4DF}">
      <dsp:nvSpPr>
        <dsp:cNvPr id="0" name=""/>
        <dsp:cNvSpPr/>
      </dsp:nvSpPr>
      <dsp:spPr>
        <a:xfrm rot="5400000">
          <a:off x="-186291" y="3555014"/>
          <a:ext cx="1241940" cy="869358"/>
        </a:xfrm>
        <a:prstGeom prst="chevron">
          <a:avLst/>
        </a:prstGeom>
        <a:solidFill>
          <a:schemeClr val="accent5">
            <a:hueOff val="-8876700"/>
            <a:satOff val="-3228"/>
            <a:lumOff val="-25147"/>
            <a:alphaOff val="0"/>
          </a:schemeClr>
        </a:solidFill>
        <a:ln w="25400" cap="flat" cmpd="sng" algn="ctr">
          <a:solidFill>
            <a:schemeClr val="accent5">
              <a:hueOff val="-8876700"/>
              <a:satOff val="-3228"/>
              <a:lumOff val="-2514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Recovery</a:t>
          </a:r>
          <a:endParaRPr lang="en-ZA" sz="1100" b="1" kern="1200" dirty="0"/>
        </a:p>
      </dsp:txBody>
      <dsp:txXfrm rot="-5400000">
        <a:off x="0" y="3803402"/>
        <a:ext cx="869358" cy="372582"/>
      </dsp:txXfrm>
    </dsp:sp>
    <dsp:sp modelId="{A3E13A17-D1D6-4703-9170-26BD9E6BD153}">
      <dsp:nvSpPr>
        <dsp:cNvPr id="0" name=""/>
        <dsp:cNvSpPr/>
      </dsp:nvSpPr>
      <dsp:spPr>
        <a:xfrm rot="5400000">
          <a:off x="2355148" y="1882933"/>
          <a:ext cx="807261" cy="3778841"/>
        </a:xfrm>
        <a:prstGeom prst="round2SameRect">
          <a:avLst/>
        </a:prstGeom>
        <a:solidFill>
          <a:schemeClr val="lt1">
            <a:alpha val="90000"/>
            <a:hueOff val="0"/>
            <a:satOff val="0"/>
            <a:lumOff val="0"/>
            <a:alphaOff val="0"/>
          </a:schemeClr>
        </a:solidFill>
        <a:ln w="25400" cap="flat" cmpd="sng" algn="ctr">
          <a:solidFill>
            <a:schemeClr val="accent5">
              <a:hueOff val="-8876700"/>
              <a:satOff val="-3228"/>
              <a:lumOff val="-251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ZA" sz="1200" kern="1200" dirty="0" smtClean="0"/>
            <a:t>At L1 storm predication</a:t>
          </a:r>
          <a:endParaRPr lang="en-ZA" sz="1200" kern="1200" dirty="0"/>
        </a:p>
        <a:p>
          <a:pPr marL="114300" lvl="1" indent="-114300" algn="l" defTabSz="533400">
            <a:lnSpc>
              <a:spcPct val="90000"/>
            </a:lnSpc>
            <a:spcBef>
              <a:spcPct val="0"/>
            </a:spcBef>
            <a:spcAft>
              <a:spcPct val="15000"/>
            </a:spcAft>
            <a:buChar char="••"/>
          </a:pPr>
          <a:r>
            <a:rPr lang="en-ZA" sz="1200" kern="1200" dirty="0" smtClean="0"/>
            <a:t>Detection of intensity of  storm on IPS</a:t>
          </a:r>
          <a:endParaRPr lang="en-ZA" sz="1200" kern="1200" dirty="0"/>
        </a:p>
        <a:p>
          <a:pPr marL="114300" lvl="1" indent="-114300" algn="l" defTabSz="533400">
            <a:lnSpc>
              <a:spcPct val="90000"/>
            </a:lnSpc>
            <a:spcBef>
              <a:spcPct val="0"/>
            </a:spcBef>
            <a:spcAft>
              <a:spcPct val="15000"/>
            </a:spcAft>
            <a:buChar char="••"/>
          </a:pPr>
          <a:r>
            <a:rPr lang="en-ZA" sz="1200" kern="1200" dirty="0" smtClean="0"/>
            <a:t>Adapt operational procedure</a:t>
          </a:r>
          <a:endParaRPr lang="en-ZA" sz="1200" kern="1200" dirty="0"/>
        </a:p>
      </dsp:txBody>
      <dsp:txXfrm rot="-5400000">
        <a:off x="869359" y="3408130"/>
        <a:ext cx="3739434" cy="728447"/>
      </dsp:txXfrm>
    </dsp:sp>
    <dsp:sp modelId="{BAC726C0-975F-410B-8B20-319132C72C0F}">
      <dsp:nvSpPr>
        <dsp:cNvPr id="0" name=""/>
        <dsp:cNvSpPr/>
      </dsp:nvSpPr>
      <dsp:spPr>
        <a:xfrm rot="5400000">
          <a:off x="-186291" y="4677682"/>
          <a:ext cx="1241940" cy="869358"/>
        </a:xfrm>
        <a:prstGeom prst="chevron">
          <a:avLst/>
        </a:prstGeom>
        <a:solidFill>
          <a:schemeClr val="accent5">
            <a:hueOff val="-11835600"/>
            <a:satOff val="-4304"/>
            <a:lumOff val="-33529"/>
            <a:alphaOff val="0"/>
          </a:schemeClr>
        </a:solidFill>
        <a:ln w="25400" cap="flat" cmpd="sng" algn="ctr">
          <a:solidFill>
            <a:schemeClr val="accent5">
              <a:hueOff val="-11835600"/>
              <a:satOff val="-4304"/>
              <a:lumOff val="-335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Reflect</a:t>
          </a:r>
          <a:endParaRPr lang="en-ZA" sz="1100" b="1" kern="1200" dirty="0"/>
        </a:p>
      </dsp:txBody>
      <dsp:txXfrm rot="-5400000">
        <a:off x="0" y="4926070"/>
        <a:ext cx="869358" cy="372582"/>
      </dsp:txXfrm>
    </dsp:sp>
    <dsp:sp modelId="{7938B37E-94B0-46EE-9811-513DE5185E9F}">
      <dsp:nvSpPr>
        <dsp:cNvPr id="0" name=""/>
        <dsp:cNvSpPr/>
      </dsp:nvSpPr>
      <dsp:spPr>
        <a:xfrm rot="5400000">
          <a:off x="2355148" y="3005601"/>
          <a:ext cx="807261" cy="3778841"/>
        </a:xfrm>
        <a:prstGeom prst="round2SameRect">
          <a:avLst/>
        </a:prstGeom>
        <a:solidFill>
          <a:schemeClr val="lt1">
            <a:alpha val="90000"/>
            <a:hueOff val="0"/>
            <a:satOff val="0"/>
            <a:lumOff val="0"/>
            <a:alphaOff val="0"/>
          </a:schemeClr>
        </a:solidFill>
        <a:ln w="25400" cap="flat" cmpd="sng" algn="ctr">
          <a:solidFill>
            <a:schemeClr val="accent5">
              <a:hueOff val="-11835600"/>
              <a:satOff val="-4304"/>
              <a:lumOff val="-335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ZA" sz="1200" kern="1200" dirty="0" smtClean="0"/>
            <a:t>SANSA measure a reduction GMD</a:t>
          </a:r>
          <a:endParaRPr lang="en-ZA" sz="1200" kern="1200" dirty="0"/>
        </a:p>
        <a:p>
          <a:pPr marL="114300" lvl="1" indent="-114300" algn="l" defTabSz="533400">
            <a:lnSpc>
              <a:spcPct val="90000"/>
            </a:lnSpc>
            <a:spcBef>
              <a:spcPct val="0"/>
            </a:spcBef>
            <a:spcAft>
              <a:spcPct val="15000"/>
            </a:spcAft>
            <a:buChar char="••"/>
          </a:pPr>
          <a:r>
            <a:rPr lang="en-ZA" sz="1200" kern="1200" dirty="0" smtClean="0"/>
            <a:t>Observed on further activity on SUN</a:t>
          </a:r>
          <a:endParaRPr lang="en-ZA" sz="1200" kern="1200" dirty="0"/>
        </a:p>
        <a:p>
          <a:pPr marL="114300" lvl="1" indent="-114300" algn="l" defTabSz="533400">
            <a:lnSpc>
              <a:spcPct val="90000"/>
            </a:lnSpc>
            <a:spcBef>
              <a:spcPct val="0"/>
            </a:spcBef>
            <a:spcAft>
              <a:spcPct val="15000"/>
            </a:spcAft>
            <a:buChar char="••"/>
          </a:pPr>
          <a:r>
            <a:rPr lang="en-ZA" sz="1200" kern="1200" dirty="0" smtClean="0"/>
            <a:t>ERCC stand down and network respond</a:t>
          </a:r>
          <a:endParaRPr lang="en-ZA" sz="1200" kern="1200" dirty="0"/>
        </a:p>
      </dsp:txBody>
      <dsp:txXfrm rot="-5400000">
        <a:off x="869359" y="4530798"/>
        <a:ext cx="3739434" cy="72844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GB"/>
          </a:p>
        </p:txBody>
      </p:sp>
      <p:sp>
        <p:nvSpPr>
          <p:cNvPr id="1105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GB"/>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105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en-GB"/>
          </a:p>
        </p:txBody>
      </p:sp>
      <p:sp>
        <p:nvSpPr>
          <p:cNvPr id="1105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1544B573-D4AA-44AC-912F-5E46A415B81B}" type="slidenum">
              <a:rPr lang="en-GB"/>
              <a:pPr>
                <a:defRPr/>
              </a:pPr>
              <a:t>‹#›</a:t>
            </a:fld>
            <a:endParaRPr lang="en-GB"/>
          </a:p>
        </p:txBody>
      </p:sp>
    </p:spTree>
    <p:extLst>
      <p:ext uri="{BB962C8B-B14F-4D97-AF65-F5344CB8AC3E}">
        <p14:creationId xmlns:p14="http://schemas.microsoft.com/office/powerpoint/2010/main" val="28073982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dirty="0" smtClean="0">
              <a:latin typeface="Arial" pitchFamily="34" charset="0"/>
              <a:cs typeface="Arial" pitchFamily="34" charset="0"/>
            </a:endParaRPr>
          </a:p>
        </p:txBody>
      </p:sp>
      <p:sp>
        <p:nvSpPr>
          <p:cNvPr id="96260" name="Slide Number Placeholder 3"/>
          <p:cNvSpPr>
            <a:spLocks noGrp="1"/>
          </p:cNvSpPr>
          <p:nvPr>
            <p:ph type="sldNum" sz="quarter" idx="5"/>
          </p:nvPr>
        </p:nvSpPr>
        <p:spPr>
          <a:noFill/>
        </p:spPr>
        <p:txBody>
          <a:bodyPr/>
          <a:lstStyle/>
          <a:p>
            <a:fld id="{7B339E9B-85E9-4189-99DE-C1C06F2B4F4A}" type="slidenum">
              <a:rPr lang="en-ZA" smtClean="0">
                <a:latin typeface="Arial" pitchFamily="34" charset="0"/>
                <a:cs typeface="Arial" pitchFamily="34" charset="0"/>
              </a:rPr>
              <a:pPr/>
              <a:t>2</a:t>
            </a:fld>
            <a:endParaRPr lang="en-ZA" dirty="0"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844073" eaLnBrk="0" hangingPunct="0">
              <a:defRPr sz="1400">
                <a:solidFill>
                  <a:schemeClr val="tx1"/>
                </a:solidFill>
                <a:latin typeface="Arial" charset="0"/>
                <a:cs typeface="Arial" charset="0"/>
              </a:defRPr>
            </a:lvl1pPr>
            <a:lvl2pPr marL="713044" indent="-274247" defTabSz="844073" eaLnBrk="0" hangingPunct="0">
              <a:defRPr sz="1400">
                <a:solidFill>
                  <a:schemeClr val="tx1"/>
                </a:solidFill>
                <a:latin typeface="Arial" charset="0"/>
                <a:cs typeface="Arial" charset="0"/>
              </a:defRPr>
            </a:lvl2pPr>
            <a:lvl3pPr marL="1096991" indent="-219398" defTabSz="844073" eaLnBrk="0" hangingPunct="0">
              <a:defRPr sz="1400">
                <a:solidFill>
                  <a:schemeClr val="tx1"/>
                </a:solidFill>
                <a:latin typeface="Arial" charset="0"/>
                <a:cs typeface="Arial" charset="0"/>
              </a:defRPr>
            </a:lvl3pPr>
            <a:lvl4pPr marL="1535787" indent="-219398" defTabSz="844073" eaLnBrk="0" hangingPunct="0">
              <a:defRPr sz="1400">
                <a:solidFill>
                  <a:schemeClr val="tx1"/>
                </a:solidFill>
                <a:latin typeface="Arial" charset="0"/>
                <a:cs typeface="Arial" charset="0"/>
              </a:defRPr>
            </a:lvl4pPr>
            <a:lvl5pPr marL="1974584" indent="-219398" defTabSz="844073" eaLnBrk="0" hangingPunct="0">
              <a:defRPr sz="1400">
                <a:solidFill>
                  <a:schemeClr val="tx1"/>
                </a:solidFill>
                <a:latin typeface="Arial" charset="0"/>
                <a:cs typeface="Arial" charset="0"/>
              </a:defRPr>
            </a:lvl5pPr>
            <a:lvl6pPr marL="2413380" indent="-219398" defTabSz="844073" eaLnBrk="0" fontAlgn="base" hangingPunct="0">
              <a:spcBef>
                <a:spcPct val="0"/>
              </a:spcBef>
              <a:spcAft>
                <a:spcPct val="0"/>
              </a:spcAft>
              <a:defRPr sz="1400">
                <a:solidFill>
                  <a:schemeClr val="tx1"/>
                </a:solidFill>
                <a:latin typeface="Arial" charset="0"/>
                <a:cs typeface="Arial" charset="0"/>
              </a:defRPr>
            </a:lvl6pPr>
            <a:lvl7pPr marL="2852176" indent="-219398" defTabSz="844073" eaLnBrk="0" fontAlgn="base" hangingPunct="0">
              <a:spcBef>
                <a:spcPct val="0"/>
              </a:spcBef>
              <a:spcAft>
                <a:spcPct val="0"/>
              </a:spcAft>
              <a:defRPr sz="1400">
                <a:solidFill>
                  <a:schemeClr val="tx1"/>
                </a:solidFill>
                <a:latin typeface="Arial" charset="0"/>
                <a:cs typeface="Arial" charset="0"/>
              </a:defRPr>
            </a:lvl7pPr>
            <a:lvl8pPr marL="3290972" indent="-219398" defTabSz="844073" eaLnBrk="0" fontAlgn="base" hangingPunct="0">
              <a:spcBef>
                <a:spcPct val="0"/>
              </a:spcBef>
              <a:spcAft>
                <a:spcPct val="0"/>
              </a:spcAft>
              <a:defRPr sz="1400">
                <a:solidFill>
                  <a:schemeClr val="tx1"/>
                </a:solidFill>
                <a:latin typeface="Arial" charset="0"/>
                <a:cs typeface="Arial" charset="0"/>
              </a:defRPr>
            </a:lvl8pPr>
            <a:lvl9pPr marL="3729769" indent="-219398" defTabSz="844073" eaLnBrk="0" fontAlgn="base" hangingPunct="0">
              <a:spcBef>
                <a:spcPct val="0"/>
              </a:spcBef>
              <a:spcAft>
                <a:spcPct val="0"/>
              </a:spcAft>
              <a:defRPr sz="1400">
                <a:solidFill>
                  <a:schemeClr val="tx1"/>
                </a:solidFill>
                <a:latin typeface="Arial" charset="0"/>
                <a:cs typeface="Arial" charset="0"/>
              </a:defRPr>
            </a:lvl9pPr>
          </a:lstStyle>
          <a:p>
            <a:pPr eaLnBrk="1" hangingPunct="1"/>
            <a:fld id="{CD24FD05-31AB-4431-85FA-89A2412E842F}" type="slidenum">
              <a:rPr lang="en-GB" sz="1100"/>
              <a:pPr eaLnBrk="1" hangingPunct="1"/>
              <a:t>4</a:t>
            </a:fld>
            <a:endParaRPr lang="en-GB" sz="1100"/>
          </a:p>
        </p:txBody>
      </p:sp>
      <p:sp>
        <p:nvSpPr>
          <p:cNvPr id="60419" name="Rectangle 2"/>
          <p:cNvSpPr>
            <a:spLocks noGrp="1" noRot="1" noChangeAspect="1" noChangeArrowheads="1" noTextEdit="1"/>
          </p:cNvSpPr>
          <p:nvPr>
            <p:ph type="sldImg"/>
          </p:nvPr>
        </p:nvSpPr>
        <p:spPr>
          <a:xfrm>
            <a:off x="1144588" y="685800"/>
            <a:ext cx="4568825" cy="3427413"/>
          </a:xfrm>
          <a:ln/>
        </p:spPr>
      </p:sp>
      <p:sp>
        <p:nvSpPr>
          <p:cNvPr id="60420" name="Rectangle 3"/>
          <p:cNvSpPr>
            <a:spLocks noGrp="1" noChangeArrowheads="1"/>
          </p:cNvSpPr>
          <p:nvPr>
            <p:ph type="body" idx="1"/>
          </p:nvPr>
        </p:nvSpPr>
        <p:spPr>
          <a:xfrm>
            <a:off x="914508" y="4342666"/>
            <a:ext cx="5028986" cy="4116270"/>
          </a:xfrm>
          <a:noFill/>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r>
              <a:rPr lang="en-ZA" smtClean="0">
                <a:latin typeface="Arial" charset="0"/>
              </a:rPr>
              <a:t>Shell – more (5 leed) – height (majority in SA)</a:t>
            </a:r>
          </a:p>
          <a:p>
            <a:r>
              <a:rPr lang="en-ZA" smtClean="0">
                <a:latin typeface="Arial" charset="0"/>
              </a:rPr>
              <a:t>Core – </a:t>
            </a:r>
          </a:p>
          <a:p>
            <a:endParaRPr lang="en-ZA" smtClean="0">
              <a:latin typeface="Arial" charset="0"/>
            </a:endParaRPr>
          </a:p>
          <a:p>
            <a:r>
              <a:rPr lang="en-ZA" smtClean="0">
                <a:latin typeface="Arial" charset="0"/>
              </a:rPr>
              <a:t>Difference flux path – reactance</a:t>
            </a:r>
          </a:p>
          <a:p>
            <a:endParaRPr lang="en-ZA" smtClean="0">
              <a:latin typeface="Arial" charset="0"/>
            </a:endParaRPr>
          </a:p>
          <a:p>
            <a:r>
              <a:rPr lang="en-ZA" smtClean="0">
                <a:latin typeface="Arial" charset="0"/>
              </a:rPr>
              <a:t>Single vs three path</a:t>
            </a:r>
          </a:p>
          <a:p>
            <a:endParaRPr lang="en-ZA" smtClean="0">
              <a:latin typeface="Arial" charset="0"/>
            </a:endParaRPr>
          </a:p>
          <a:p>
            <a:r>
              <a:rPr lang="en-ZA" smtClean="0">
                <a:latin typeface="Arial" charset="0"/>
              </a:rPr>
              <a:t>Single is more sever than three phase units</a:t>
            </a:r>
          </a:p>
        </p:txBody>
      </p:sp>
      <p:sp>
        <p:nvSpPr>
          <p:cNvPr id="59396" name="Slide Number Placeholder 3"/>
          <p:cNvSpPr>
            <a:spLocks noGrp="1"/>
          </p:cNvSpPr>
          <p:nvPr>
            <p:ph type="sldNum" sz="quarter" idx="5"/>
          </p:nvPr>
        </p:nvSpPr>
        <p:spPr>
          <a:noFill/>
        </p:spPr>
        <p:txBody>
          <a:bodyPr/>
          <a:lstStyle>
            <a:lvl1pPr eaLnBrk="0" hangingPunct="0">
              <a:defRPr sz="1400">
                <a:solidFill>
                  <a:schemeClr val="tx1"/>
                </a:solidFill>
                <a:latin typeface="Arial" charset="0"/>
                <a:cs typeface="Arial" charset="0"/>
              </a:defRPr>
            </a:lvl1pPr>
            <a:lvl2pPr marL="742877" indent="-285722" eaLnBrk="0" hangingPunct="0">
              <a:defRPr sz="1400">
                <a:solidFill>
                  <a:schemeClr val="tx1"/>
                </a:solidFill>
                <a:latin typeface="Arial" charset="0"/>
                <a:cs typeface="Arial" charset="0"/>
              </a:defRPr>
            </a:lvl2pPr>
            <a:lvl3pPr marL="1142888" indent="-228578" eaLnBrk="0" hangingPunct="0">
              <a:defRPr sz="1400">
                <a:solidFill>
                  <a:schemeClr val="tx1"/>
                </a:solidFill>
                <a:latin typeface="Arial" charset="0"/>
                <a:cs typeface="Arial" charset="0"/>
              </a:defRPr>
            </a:lvl3pPr>
            <a:lvl4pPr marL="1600043" indent="-228578" eaLnBrk="0" hangingPunct="0">
              <a:defRPr sz="1400">
                <a:solidFill>
                  <a:schemeClr val="tx1"/>
                </a:solidFill>
                <a:latin typeface="Arial" charset="0"/>
                <a:cs typeface="Arial" charset="0"/>
              </a:defRPr>
            </a:lvl4pPr>
            <a:lvl5pPr marL="2057199" indent="-228578" eaLnBrk="0" hangingPunct="0">
              <a:defRPr sz="1400">
                <a:solidFill>
                  <a:schemeClr val="tx1"/>
                </a:solidFill>
                <a:latin typeface="Arial" charset="0"/>
                <a:cs typeface="Arial" charset="0"/>
              </a:defRPr>
            </a:lvl5pPr>
            <a:lvl6pPr marL="2514354" indent="-228578" eaLnBrk="0" fontAlgn="base" hangingPunct="0">
              <a:spcBef>
                <a:spcPct val="0"/>
              </a:spcBef>
              <a:spcAft>
                <a:spcPct val="0"/>
              </a:spcAft>
              <a:defRPr sz="1400">
                <a:solidFill>
                  <a:schemeClr val="tx1"/>
                </a:solidFill>
                <a:latin typeface="Arial" charset="0"/>
                <a:cs typeface="Arial" charset="0"/>
              </a:defRPr>
            </a:lvl6pPr>
            <a:lvl7pPr marL="2971509" indent="-228578" eaLnBrk="0" fontAlgn="base" hangingPunct="0">
              <a:spcBef>
                <a:spcPct val="0"/>
              </a:spcBef>
              <a:spcAft>
                <a:spcPct val="0"/>
              </a:spcAft>
              <a:defRPr sz="1400">
                <a:solidFill>
                  <a:schemeClr val="tx1"/>
                </a:solidFill>
                <a:latin typeface="Arial" charset="0"/>
                <a:cs typeface="Arial" charset="0"/>
              </a:defRPr>
            </a:lvl7pPr>
            <a:lvl8pPr marL="3428664" indent="-228578" eaLnBrk="0" fontAlgn="base" hangingPunct="0">
              <a:spcBef>
                <a:spcPct val="0"/>
              </a:spcBef>
              <a:spcAft>
                <a:spcPct val="0"/>
              </a:spcAft>
              <a:defRPr sz="1400">
                <a:solidFill>
                  <a:schemeClr val="tx1"/>
                </a:solidFill>
                <a:latin typeface="Arial" charset="0"/>
                <a:cs typeface="Arial" charset="0"/>
              </a:defRPr>
            </a:lvl8pPr>
            <a:lvl9pPr marL="3885819" indent="-228578" eaLnBrk="0" fontAlgn="base" hangingPunct="0">
              <a:spcBef>
                <a:spcPct val="0"/>
              </a:spcBef>
              <a:spcAft>
                <a:spcPct val="0"/>
              </a:spcAft>
              <a:defRPr sz="1400">
                <a:solidFill>
                  <a:schemeClr val="tx1"/>
                </a:solidFill>
                <a:latin typeface="Arial" charset="0"/>
                <a:cs typeface="Arial" charset="0"/>
              </a:defRPr>
            </a:lvl9pPr>
          </a:lstStyle>
          <a:p>
            <a:pPr eaLnBrk="1" hangingPunct="1"/>
            <a:fld id="{5199FBFA-B711-482F-AA81-E9B272C468D0}" type="slidenum">
              <a:rPr lang="en-GB" sz="1200"/>
              <a:pPr eaLnBrk="1" hangingPunct="1"/>
              <a:t>11</a:t>
            </a:fld>
            <a:endParaRPr lang="en-GB"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fld id="{4E67D18C-53A8-4310-9616-F03586045416}" type="slidenum">
              <a:rPr lang="en-GB" sz="1200" smtClean="0"/>
              <a:pPr eaLnBrk="1" hangingPunct="1"/>
              <a:t>12</a:t>
            </a:fld>
            <a:endParaRPr lang="en-GB" sz="1200" smtClean="0"/>
          </a:p>
        </p:txBody>
      </p:sp>
      <p:sp>
        <p:nvSpPr>
          <p:cNvPr id="25603" name="Rectangle 2"/>
          <p:cNvSpPr>
            <a:spLocks noGrp="1" noRot="1" noChangeAspect="1" noChangeArrowheads="1" noTextEdit="1"/>
          </p:cNvSpPr>
          <p:nvPr>
            <p:ph type="sldImg"/>
          </p:nvPr>
        </p:nvSpPr>
        <p:spPr>
          <a:xfrm>
            <a:off x="1144588" y="685800"/>
            <a:ext cx="4570412" cy="3427413"/>
          </a:xfrm>
          <a:ln/>
        </p:spPr>
      </p:sp>
      <p:sp>
        <p:nvSpPr>
          <p:cNvPr id="25604" name="Rectangle 3"/>
          <p:cNvSpPr>
            <a:spLocks noGrp="1" noChangeArrowheads="1"/>
          </p:cNvSpPr>
          <p:nvPr>
            <p:ph type="body" idx="1"/>
          </p:nvPr>
        </p:nvSpPr>
        <p:spPr>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endParaRPr lang="en-ZA" smtClean="0">
              <a:latin typeface="Arial" charset="0"/>
            </a:endParaRPr>
          </a:p>
        </p:txBody>
      </p:sp>
      <p:sp>
        <p:nvSpPr>
          <p:cNvPr id="57348" name="Slide Number Placeholder 3"/>
          <p:cNvSpPr>
            <a:spLocks noGrp="1"/>
          </p:cNvSpPr>
          <p:nvPr>
            <p:ph type="sldNum" sz="quarter" idx="5"/>
          </p:nvPr>
        </p:nvSpPr>
        <p:spPr>
          <a:noFill/>
        </p:spPr>
        <p:txBody>
          <a:bodyPr/>
          <a:lstStyle>
            <a:lvl1pPr eaLnBrk="0" hangingPunct="0">
              <a:defRPr sz="1500">
                <a:solidFill>
                  <a:schemeClr val="tx1"/>
                </a:solidFill>
                <a:latin typeface="Arial" charset="0"/>
                <a:cs typeface="Arial" charset="0"/>
              </a:defRPr>
            </a:lvl1pPr>
            <a:lvl2pPr marL="804763" indent="-309524" eaLnBrk="0" hangingPunct="0">
              <a:defRPr sz="1500">
                <a:solidFill>
                  <a:schemeClr val="tx1"/>
                </a:solidFill>
                <a:latin typeface="Arial" charset="0"/>
                <a:cs typeface="Arial" charset="0"/>
              </a:defRPr>
            </a:lvl2pPr>
            <a:lvl3pPr marL="1238098" indent="-247620" eaLnBrk="0" hangingPunct="0">
              <a:defRPr sz="1500">
                <a:solidFill>
                  <a:schemeClr val="tx1"/>
                </a:solidFill>
                <a:latin typeface="Arial" charset="0"/>
                <a:cs typeface="Arial" charset="0"/>
              </a:defRPr>
            </a:lvl3pPr>
            <a:lvl4pPr marL="1733337" indent="-247620" eaLnBrk="0" hangingPunct="0">
              <a:defRPr sz="1500">
                <a:solidFill>
                  <a:schemeClr val="tx1"/>
                </a:solidFill>
                <a:latin typeface="Arial" charset="0"/>
                <a:cs typeface="Arial" charset="0"/>
              </a:defRPr>
            </a:lvl4pPr>
            <a:lvl5pPr marL="2228576" indent="-247620" eaLnBrk="0" hangingPunct="0">
              <a:defRPr sz="1500">
                <a:solidFill>
                  <a:schemeClr val="tx1"/>
                </a:solidFill>
                <a:latin typeface="Arial" charset="0"/>
                <a:cs typeface="Arial" charset="0"/>
              </a:defRPr>
            </a:lvl5pPr>
            <a:lvl6pPr marL="2723815" indent="-247620" eaLnBrk="0" fontAlgn="base" hangingPunct="0">
              <a:spcBef>
                <a:spcPct val="0"/>
              </a:spcBef>
              <a:spcAft>
                <a:spcPct val="0"/>
              </a:spcAft>
              <a:defRPr sz="1500">
                <a:solidFill>
                  <a:schemeClr val="tx1"/>
                </a:solidFill>
                <a:latin typeface="Arial" charset="0"/>
                <a:cs typeface="Arial" charset="0"/>
              </a:defRPr>
            </a:lvl6pPr>
            <a:lvl7pPr marL="3219054" indent="-247620" eaLnBrk="0" fontAlgn="base" hangingPunct="0">
              <a:spcBef>
                <a:spcPct val="0"/>
              </a:spcBef>
              <a:spcAft>
                <a:spcPct val="0"/>
              </a:spcAft>
              <a:defRPr sz="1500">
                <a:solidFill>
                  <a:schemeClr val="tx1"/>
                </a:solidFill>
                <a:latin typeface="Arial" charset="0"/>
                <a:cs typeface="Arial" charset="0"/>
              </a:defRPr>
            </a:lvl7pPr>
            <a:lvl8pPr marL="3714293" indent="-247620" eaLnBrk="0" fontAlgn="base" hangingPunct="0">
              <a:spcBef>
                <a:spcPct val="0"/>
              </a:spcBef>
              <a:spcAft>
                <a:spcPct val="0"/>
              </a:spcAft>
              <a:defRPr sz="1500">
                <a:solidFill>
                  <a:schemeClr val="tx1"/>
                </a:solidFill>
                <a:latin typeface="Arial" charset="0"/>
                <a:cs typeface="Arial" charset="0"/>
              </a:defRPr>
            </a:lvl8pPr>
            <a:lvl9pPr marL="4209532" indent="-247620" eaLnBrk="0" fontAlgn="base" hangingPunct="0">
              <a:spcBef>
                <a:spcPct val="0"/>
              </a:spcBef>
              <a:spcAft>
                <a:spcPct val="0"/>
              </a:spcAft>
              <a:defRPr sz="1500">
                <a:solidFill>
                  <a:schemeClr val="tx1"/>
                </a:solidFill>
                <a:latin typeface="Arial" charset="0"/>
                <a:cs typeface="Arial" charset="0"/>
              </a:defRPr>
            </a:lvl9pPr>
          </a:lstStyle>
          <a:p>
            <a:pPr eaLnBrk="1" hangingPunct="1"/>
            <a:fld id="{5389FFA4-4806-4B1B-AAB1-4C0FCCA3F154}" type="slidenum">
              <a:rPr lang="en-GB" sz="1300"/>
              <a:pPr eaLnBrk="1" hangingPunct="1"/>
              <a:t>20</a:t>
            </a:fld>
            <a:endParaRPr lang="en-GB"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itchFamily="34" charset="0"/>
                <a:cs typeface="Arial" pitchFamily="34" charset="0"/>
              </a:defRPr>
            </a:lvl1pPr>
            <a:lvl2pPr marL="742950" indent="-285750" eaLnBrk="0" hangingPunct="0">
              <a:defRPr sz="1400">
                <a:solidFill>
                  <a:schemeClr val="tx1"/>
                </a:solidFill>
                <a:latin typeface="Arial" pitchFamily="34" charset="0"/>
                <a:cs typeface="Arial" pitchFamily="34" charset="0"/>
              </a:defRPr>
            </a:lvl2pPr>
            <a:lvl3pPr marL="1143000" indent="-228600" eaLnBrk="0" hangingPunct="0">
              <a:defRPr sz="1400">
                <a:solidFill>
                  <a:schemeClr val="tx1"/>
                </a:solidFill>
                <a:latin typeface="Arial" pitchFamily="34" charset="0"/>
                <a:cs typeface="Arial" pitchFamily="34" charset="0"/>
              </a:defRPr>
            </a:lvl3pPr>
            <a:lvl4pPr marL="1600200" indent="-228600" eaLnBrk="0" hangingPunct="0">
              <a:defRPr sz="1400">
                <a:solidFill>
                  <a:schemeClr val="tx1"/>
                </a:solidFill>
                <a:latin typeface="Arial" pitchFamily="34" charset="0"/>
                <a:cs typeface="Arial" pitchFamily="34" charset="0"/>
              </a:defRPr>
            </a:lvl4pPr>
            <a:lvl5pPr marL="2057400" indent="-228600" eaLnBrk="0" hangingPunct="0">
              <a:defRPr sz="1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cs typeface="Arial" pitchFamily="34" charset="0"/>
              </a:defRPr>
            </a:lvl9pPr>
          </a:lstStyle>
          <a:p>
            <a:pPr eaLnBrk="1" hangingPunct="1"/>
            <a:fld id="{6274A2C6-20DF-4FD8-BA8E-9DDC6AFE0137}" type="slidenum">
              <a:rPr lang="en-GB" sz="1200" smtClean="0"/>
              <a:pPr eaLnBrk="1" hangingPunct="1"/>
              <a:t>21</a:t>
            </a:fld>
            <a:endParaRPr lang="en-GB" sz="1200" smtClean="0"/>
          </a:p>
        </p:txBody>
      </p:sp>
      <p:sp>
        <p:nvSpPr>
          <p:cNvPr id="49155" name="Rectangle 2"/>
          <p:cNvSpPr>
            <a:spLocks noGrp="1" noRot="1" noChangeAspect="1" noChangeArrowheads="1" noTextEdit="1"/>
          </p:cNvSpPr>
          <p:nvPr>
            <p:ph type="sldImg"/>
          </p:nvPr>
        </p:nvSpPr>
        <p:spPr>
          <a:xfrm>
            <a:off x="1144588" y="685800"/>
            <a:ext cx="4570412" cy="3427413"/>
          </a:xfrm>
          <a:ln/>
        </p:spPr>
      </p:sp>
      <p:sp>
        <p:nvSpPr>
          <p:cNvPr id="49156" name="Rectangle 3"/>
          <p:cNvSpPr>
            <a:spLocks noGrp="1" noChangeArrowheads="1"/>
          </p:cNvSpPr>
          <p:nvPr>
            <p:ph type="body" idx="1"/>
          </p:nvPr>
        </p:nvSpPr>
        <p:spPr>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defTabSz="879475" eaLnBrk="0" hangingPunct="0">
              <a:defRPr sz="1400">
                <a:solidFill>
                  <a:schemeClr val="tx1"/>
                </a:solidFill>
                <a:latin typeface="Arial" charset="0"/>
                <a:cs typeface="Arial" charset="0"/>
              </a:defRPr>
            </a:lvl1pPr>
            <a:lvl2pPr marL="742950" indent="-285750" defTabSz="879475" eaLnBrk="0" hangingPunct="0">
              <a:defRPr sz="1400">
                <a:solidFill>
                  <a:schemeClr val="tx1"/>
                </a:solidFill>
                <a:latin typeface="Arial" charset="0"/>
                <a:cs typeface="Arial" charset="0"/>
              </a:defRPr>
            </a:lvl2pPr>
            <a:lvl3pPr marL="1143000" indent="-228600" defTabSz="879475" eaLnBrk="0" hangingPunct="0">
              <a:defRPr sz="1400">
                <a:solidFill>
                  <a:schemeClr val="tx1"/>
                </a:solidFill>
                <a:latin typeface="Arial" charset="0"/>
                <a:cs typeface="Arial" charset="0"/>
              </a:defRPr>
            </a:lvl3pPr>
            <a:lvl4pPr marL="1600200" indent="-228600" defTabSz="879475" eaLnBrk="0" hangingPunct="0">
              <a:defRPr sz="1400">
                <a:solidFill>
                  <a:schemeClr val="tx1"/>
                </a:solidFill>
                <a:latin typeface="Arial" charset="0"/>
                <a:cs typeface="Arial" charset="0"/>
              </a:defRPr>
            </a:lvl4pPr>
            <a:lvl5pPr marL="2057400" indent="-228600" defTabSz="879475" eaLnBrk="0" hangingPunct="0">
              <a:defRPr sz="1400">
                <a:solidFill>
                  <a:schemeClr val="tx1"/>
                </a:solidFill>
                <a:latin typeface="Arial" charset="0"/>
                <a:cs typeface="Arial" charset="0"/>
              </a:defRPr>
            </a:lvl5pPr>
            <a:lvl6pPr marL="2514600" indent="-228600" defTabSz="879475" eaLnBrk="0" fontAlgn="base" hangingPunct="0">
              <a:spcBef>
                <a:spcPct val="0"/>
              </a:spcBef>
              <a:spcAft>
                <a:spcPct val="0"/>
              </a:spcAft>
              <a:defRPr sz="1400">
                <a:solidFill>
                  <a:schemeClr val="tx1"/>
                </a:solidFill>
                <a:latin typeface="Arial" charset="0"/>
                <a:cs typeface="Arial" charset="0"/>
              </a:defRPr>
            </a:lvl6pPr>
            <a:lvl7pPr marL="2971800" indent="-228600" defTabSz="879475" eaLnBrk="0" fontAlgn="base" hangingPunct="0">
              <a:spcBef>
                <a:spcPct val="0"/>
              </a:spcBef>
              <a:spcAft>
                <a:spcPct val="0"/>
              </a:spcAft>
              <a:defRPr sz="1400">
                <a:solidFill>
                  <a:schemeClr val="tx1"/>
                </a:solidFill>
                <a:latin typeface="Arial" charset="0"/>
                <a:cs typeface="Arial" charset="0"/>
              </a:defRPr>
            </a:lvl7pPr>
            <a:lvl8pPr marL="3429000" indent="-228600" defTabSz="879475" eaLnBrk="0" fontAlgn="base" hangingPunct="0">
              <a:spcBef>
                <a:spcPct val="0"/>
              </a:spcBef>
              <a:spcAft>
                <a:spcPct val="0"/>
              </a:spcAft>
              <a:defRPr sz="1400">
                <a:solidFill>
                  <a:schemeClr val="tx1"/>
                </a:solidFill>
                <a:latin typeface="Arial" charset="0"/>
                <a:cs typeface="Arial" charset="0"/>
              </a:defRPr>
            </a:lvl8pPr>
            <a:lvl9pPr marL="3886200" indent="-228600" defTabSz="879475" eaLnBrk="0" fontAlgn="base" hangingPunct="0">
              <a:spcBef>
                <a:spcPct val="0"/>
              </a:spcBef>
              <a:spcAft>
                <a:spcPct val="0"/>
              </a:spcAft>
              <a:defRPr sz="1400">
                <a:solidFill>
                  <a:schemeClr val="tx1"/>
                </a:solidFill>
                <a:latin typeface="Arial" charset="0"/>
                <a:cs typeface="Arial" charset="0"/>
              </a:defRPr>
            </a:lvl9pPr>
          </a:lstStyle>
          <a:p>
            <a:pPr algn="r" eaLnBrk="1" hangingPunct="1"/>
            <a:fld id="{0D4FF92C-FEB4-4D32-BE8D-F0F516ADEB22}" type="slidenum">
              <a:rPr lang="en-GB" sz="1200"/>
              <a:pPr algn="r" eaLnBrk="1" hangingPunct="1"/>
              <a:t>22</a:t>
            </a:fld>
            <a:endParaRPr lang="en-GB" sz="1200"/>
          </a:p>
        </p:txBody>
      </p:sp>
      <p:sp>
        <p:nvSpPr>
          <p:cNvPr id="26627" name="Rectangle 2"/>
          <p:cNvSpPr>
            <a:spLocks noGrp="1" noRot="1" noChangeAspect="1" noChangeArrowheads="1" noTextEdit="1"/>
          </p:cNvSpPr>
          <p:nvPr>
            <p:ph type="sldImg"/>
          </p:nvPr>
        </p:nvSpPr>
        <p:spPr>
          <a:xfrm>
            <a:off x="1144588" y="685800"/>
            <a:ext cx="4570412" cy="3427413"/>
          </a:xfrm>
          <a:ln/>
        </p:spPr>
      </p:sp>
      <p:sp>
        <p:nvSpPr>
          <p:cNvPr id="26628"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cs typeface="Arial" charset="0"/>
              </a:defRPr>
            </a:lvl1pPr>
            <a:lvl2pPr marL="742877" indent="-285722" eaLnBrk="0" hangingPunct="0">
              <a:defRPr sz="1400">
                <a:solidFill>
                  <a:schemeClr val="tx1"/>
                </a:solidFill>
                <a:latin typeface="Arial" charset="0"/>
                <a:cs typeface="Arial" charset="0"/>
              </a:defRPr>
            </a:lvl2pPr>
            <a:lvl3pPr marL="1142888" indent="-228578" eaLnBrk="0" hangingPunct="0">
              <a:defRPr sz="1400">
                <a:solidFill>
                  <a:schemeClr val="tx1"/>
                </a:solidFill>
                <a:latin typeface="Arial" charset="0"/>
                <a:cs typeface="Arial" charset="0"/>
              </a:defRPr>
            </a:lvl3pPr>
            <a:lvl4pPr marL="1600043" indent="-228578" eaLnBrk="0" hangingPunct="0">
              <a:defRPr sz="1400">
                <a:solidFill>
                  <a:schemeClr val="tx1"/>
                </a:solidFill>
                <a:latin typeface="Arial" charset="0"/>
                <a:cs typeface="Arial" charset="0"/>
              </a:defRPr>
            </a:lvl4pPr>
            <a:lvl5pPr marL="2057199" indent="-228578" eaLnBrk="0" hangingPunct="0">
              <a:defRPr sz="1400">
                <a:solidFill>
                  <a:schemeClr val="tx1"/>
                </a:solidFill>
                <a:latin typeface="Arial" charset="0"/>
                <a:cs typeface="Arial" charset="0"/>
              </a:defRPr>
            </a:lvl5pPr>
            <a:lvl6pPr marL="2514354" indent="-228578" eaLnBrk="0" fontAlgn="base" hangingPunct="0">
              <a:spcBef>
                <a:spcPct val="0"/>
              </a:spcBef>
              <a:spcAft>
                <a:spcPct val="0"/>
              </a:spcAft>
              <a:defRPr sz="1400">
                <a:solidFill>
                  <a:schemeClr val="tx1"/>
                </a:solidFill>
                <a:latin typeface="Arial" charset="0"/>
                <a:cs typeface="Arial" charset="0"/>
              </a:defRPr>
            </a:lvl6pPr>
            <a:lvl7pPr marL="2971509" indent="-228578" eaLnBrk="0" fontAlgn="base" hangingPunct="0">
              <a:spcBef>
                <a:spcPct val="0"/>
              </a:spcBef>
              <a:spcAft>
                <a:spcPct val="0"/>
              </a:spcAft>
              <a:defRPr sz="1400">
                <a:solidFill>
                  <a:schemeClr val="tx1"/>
                </a:solidFill>
                <a:latin typeface="Arial" charset="0"/>
                <a:cs typeface="Arial" charset="0"/>
              </a:defRPr>
            </a:lvl7pPr>
            <a:lvl8pPr marL="3428664" indent="-228578" eaLnBrk="0" fontAlgn="base" hangingPunct="0">
              <a:spcBef>
                <a:spcPct val="0"/>
              </a:spcBef>
              <a:spcAft>
                <a:spcPct val="0"/>
              </a:spcAft>
              <a:defRPr sz="1400">
                <a:solidFill>
                  <a:schemeClr val="tx1"/>
                </a:solidFill>
                <a:latin typeface="Arial" charset="0"/>
                <a:cs typeface="Arial" charset="0"/>
              </a:defRPr>
            </a:lvl8pPr>
            <a:lvl9pPr marL="3885819" indent="-228578" eaLnBrk="0" fontAlgn="base" hangingPunct="0">
              <a:spcBef>
                <a:spcPct val="0"/>
              </a:spcBef>
              <a:spcAft>
                <a:spcPct val="0"/>
              </a:spcAft>
              <a:defRPr sz="1400">
                <a:solidFill>
                  <a:schemeClr val="tx1"/>
                </a:solidFill>
                <a:latin typeface="Arial" charset="0"/>
                <a:cs typeface="Arial" charset="0"/>
              </a:defRPr>
            </a:lvl9pPr>
          </a:lstStyle>
          <a:p>
            <a:pPr eaLnBrk="1" hangingPunct="1"/>
            <a:fld id="{E6C31CC9-B5E2-4824-8F10-ADD0AB5CDE57}" type="slidenum">
              <a:rPr lang="en-GB" sz="1200"/>
              <a:pPr eaLnBrk="1" hangingPunct="1"/>
              <a:t>25</a:t>
            </a:fld>
            <a:endParaRPr lang="en-GB" sz="1200"/>
          </a:p>
        </p:txBody>
      </p:sp>
      <p:sp>
        <p:nvSpPr>
          <p:cNvPr id="63491" name="Rectangle 2"/>
          <p:cNvSpPr>
            <a:spLocks noGrp="1" noRot="1" noChangeAspect="1" noChangeArrowheads="1" noTextEdit="1"/>
          </p:cNvSpPr>
          <p:nvPr>
            <p:ph type="sldImg"/>
          </p:nvPr>
        </p:nvSpPr>
        <p:spPr>
          <a:xfrm>
            <a:off x="959998" y="686474"/>
            <a:ext cx="4939539" cy="3426695"/>
          </a:xfrm>
          <a:ln/>
        </p:spPr>
      </p:sp>
      <p:sp>
        <p:nvSpPr>
          <p:cNvPr id="63492" name="Rectangle 3"/>
          <p:cNvSpPr>
            <a:spLocks noGrp="1" noChangeArrowheads="1"/>
          </p:cNvSpPr>
          <p:nvPr>
            <p:ph type="body" idx="1"/>
          </p:nvPr>
        </p:nvSpPr>
        <p:spPr>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defTabSz="879475" eaLnBrk="0" hangingPunct="0">
              <a:defRPr sz="1400">
                <a:solidFill>
                  <a:schemeClr val="tx1"/>
                </a:solidFill>
                <a:latin typeface="Arial" charset="0"/>
                <a:cs typeface="Arial" charset="0"/>
              </a:defRPr>
            </a:lvl1pPr>
            <a:lvl2pPr marL="742950" indent="-285750" defTabSz="879475" eaLnBrk="0" hangingPunct="0">
              <a:defRPr sz="1400">
                <a:solidFill>
                  <a:schemeClr val="tx1"/>
                </a:solidFill>
                <a:latin typeface="Arial" charset="0"/>
                <a:cs typeface="Arial" charset="0"/>
              </a:defRPr>
            </a:lvl2pPr>
            <a:lvl3pPr marL="1143000" indent="-228600" defTabSz="879475" eaLnBrk="0" hangingPunct="0">
              <a:defRPr sz="1400">
                <a:solidFill>
                  <a:schemeClr val="tx1"/>
                </a:solidFill>
                <a:latin typeface="Arial" charset="0"/>
                <a:cs typeface="Arial" charset="0"/>
              </a:defRPr>
            </a:lvl3pPr>
            <a:lvl4pPr marL="1600200" indent="-228600" defTabSz="879475" eaLnBrk="0" hangingPunct="0">
              <a:defRPr sz="1400">
                <a:solidFill>
                  <a:schemeClr val="tx1"/>
                </a:solidFill>
                <a:latin typeface="Arial" charset="0"/>
                <a:cs typeface="Arial" charset="0"/>
              </a:defRPr>
            </a:lvl4pPr>
            <a:lvl5pPr marL="2057400" indent="-228600" defTabSz="879475" eaLnBrk="0" hangingPunct="0">
              <a:defRPr sz="1400">
                <a:solidFill>
                  <a:schemeClr val="tx1"/>
                </a:solidFill>
                <a:latin typeface="Arial" charset="0"/>
                <a:cs typeface="Arial" charset="0"/>
              </a:defRPr>
            </a:lvl5pPr>
            <a:lvl6pPr marL="2514600" indent="-228600" defTabSz="879475" eaLnBrk="0" fontAlgn="base" hangingPunct="0">
              <a:spcBef>
                <a:spcPct val="0"/>
              </a:spcBef>
              <a:spcAft>
                <a:spcPct val="0"/>
              </a:spcAft>
              <a:defRPr sz="1400">
                <a:solidFill>
                  <a:schemeClr val="tx1"/>
                </a:solidFill>
                <a:latin typeface="Arial" charset="0"/>
                <a:cs typeface="Arial" charset="0"/>
              </a:defRPr>
            </a:lvl6pPr>
            <a:lvl7pPr marL="2971800" indent="-228600" defTabSz="879475" eaLnBrk="0" fontAlgn="base" hangingPunct="0">
              <a:spcBef>
                <a:spcPct val="0"/>
              </a:spcBef>
              <a:spcAft>
                <a:spcPct val="0"/>
              </a:spcAft>
              <a:defRPr sz="1400">
                <a:solidFill>
                  <a:schemeClr val="tx1"/>
                </a:solidFill>
                <a:latin typeface="Arial" charset="0"/>
                <a:cs typeface="Arial" charset="0"/>
              </a:defRPr>
            </a:lvl7pPr>
            <a:lvl8pPr marL="3429000" indent="-228600" defTabSz="879475" eaLnBrk="0" fontAlgn="base" hangingPunct="0">
              <a:spcBef>
                <a:spcPct val="0"/>
              </a:spcBef>
              <a:spcAft>
                <a:spcPct val="0"/>
              </a:spcAft>
              <a:defRPr sz="1400">
                <a:solidFill>
                  <a:schemeClr val="tx1"/>
                </a:solidFill>
                <a:latin typeface="Arial" charset="0"/>
                <a:cs typeface="Arial" charset="0"/>
              </a:defRPr>
            </a:lvl8pPr>
            <a:lvl9pPr marL="3886200" indent="-228600" defTabSz="879475" eaLnBrk="0" fontAlgn="base" hangingPunct="0">
              <a:spcBef>
                <a:spcPct val="0"/>
              </a:spcBef>
              <a:spcAft>
                <a:spcPct val="0"/>
              </a:spcAft>
              <a:defRPr sz="1400">
                <a:solidFill>
                  <a:schemeClr val="tx1"/>
                </a:solidFill>
                <a:latin typeface="Arial" charset="0"/>
                <a:cs typeface="Arial" charset="0"/>
              </a:defRPr>
            </a:lvl9pPr>
          </a:lstStyle>
          <a:p>
            <a:pPr algn="r" eaLnBrk="1" hangingPunct="1"/>
            <a:fld id="{0D4FF92C-FEB4-4D32-BE8D-F0F516ADEB22}" type="slidenum">
              <a:rPr lang="en-GB" sz="1200"/>
              <a:pPr algn="r" eaLnBrk="1" hangingPunct="1"/>
              <a:t>30</a:t>
            </a:fld>
            <a:endParaRPr lang="en-GB" sz="1200"/>
          </a:p>
        </p:txBody>
      </p:sp>
      <p:sp>
        <p:nvSpPr>
          <p:cNvPr id="26627" name="Rectangle 2"/>
          <p:cNvSpPr>
            <a:spLocks noGrp="1" noRot="1" noChangeAspect="1" noChangeArrowheads="1" noTextEdit="1"/>
          </p:cNvSpPr>
          <p:nvPr>
            <p:ph type="sldImg"/>
          </p:nvPr>
        </p:nvSpPr>
        <p:spPr>
          <a:xfrm>
            <a:off x="1144588" y="685800"/>
            <a:ext cx="4570412" cy="3427413"/>
          </a:xfrm>
          <a:ln/>
        </p:spPr>
      </p:sp>
      <p:sp>
        <p:nvSpPr>
          <p:cNvPr id="26628"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39825" y="682625"/>
            <a:ext cx="4578350" cy="3433763"/>
          </a:xfrm>
          <a:ln/>
        </p:spPr>
      </p:sp>
      <p:sp>
        <p:nvSpPr>
          <p:cNvPr id="69635" name="Rectangle 3"/>
          <p:cNvSpPr>
            <a:spLocks noGrp="1" noChangeArrowheads="1"/>
          </p:cNvSpPr>
          <p:nvPr>
            <p:ph type="body" idx="1"/>
          </p:nvPr>
        </p:nvSpPr>
        <p:spPr>
          <a:xfrm>
            <a:off x="685800" y="4343402"/>
            <a:ext cx="54864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63" y="0"/>
            <a:ext cx="9148763" cy="6858000"/>
            <a:chOff x="-3" y="0"/>
            <a:chExt cx="5763" cy="4320"/>
          </a:xfrm>
        </p:grpSpPr>
        <p:pic>
          <p:nvPicPr>
            <p:cNvPr id="5" name="Picture 3"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pic>
          <p:nvPicPr>
            <p:cNvPr id="7" name="Picture 5"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6"/>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ZA"/>
            </a:p>
          </p:txBody>
        </p:sp>
        <p:sp>
          <p:nvSpPr>
            <p:cNvPr id="9" name="Oval 7"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ZA"/>
            </a:p>
          </p:txBody>
        </p:sp>
        <p:sp>
          <p:nvSpPr>
            <p:cNvPr id="10" name="Oval 8"/>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11" name="Oval 9"/>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12" name="Oval 10"/>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13" name="Oval 11"/>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14" name="Oval 12"/>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15" name="Oval 13"/>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16" name="Oval 14"/>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17" name="Oval 15"/>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ZA"/>
            </a:p>
          </p:txBody>
        </p:sp>
        <p:sp>
          <p:nvSpPr>
            <p:cNvPr id="18" name="Oval 16"/>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ZA"/>
            </a:p>
          </p:txBody>
        </p:sp>
        <p:sp>
          <p:nvSpPr>
            <p:cNvPr id="19" name="Oval 17"/>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0" name="Oval 18"/>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1" name="Oval 19"/>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2" name="Oval 20"/>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3" name="Oval 21"/>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ZA"/>
            </a:p>
          </p:txBody>
        </p:sp>
        <p:sp>
          <p:nvSpPr>
            <p:cNvPr id="24" name="Oval 22"/>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5" name="Oval 23"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ZA"/>
            </a:p>
          </p:txBody>
        </p:sp>
        <p:sp>
          <p:nvSpPr>
            <p:cNvPr id="26" name="Oval 24"/>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7" name="Oval 25"/>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8" name="Oval 26"/>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29" name="Oval 27"/>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ZA"/>
            </a:p>
          </p:txBody>
        </p:sp>
        <p:sp>
          <p:nvSpPr>
            <p:cNvPr id="30" name="Oval 28"/>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ZA"/>
            </a:p>
          </p:txBody>
        </p:sp>
        <p:sp>
          <p:nvSpPr>
            <p:cNvPr id="31" name="Oval 29"/>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32" name="Oval 30"/>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33" name="Oval 31"/>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34" name="Oval 32"/>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35" name="Oval 33"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endParaRPr lang="en-ZA"/>
            </a:p>
          </p:txBody>
        </p:sp>
        <p:sp>
          <p:nvSpPr>
            <p:cNvPr id="36" name="Oval 34"/>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37" name="Oval 35"/>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38" name="Oval 36"/>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39" name="Oval 37"/>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ZA"/>
            </a:p>
          </p:txBody>
        </p:sp>
        <p:sp>
          <p:nvSpPr>
            <p:cNvPr id="40" name="Oval 38"/>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ZA"/>
            </a:p>
          </p:txBody>
        </p:sp>
        <p:sp>
          <p:nvSpPr>
            <p:cNvPr id="41" name="Oval 39"/>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42" name="Oval 40"/>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43" name="Oval 41"/>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44" name="Oval 42"/>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45" name="Oval 43"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endParaRPr lang="en-ZA"/>
            </a:p>
          </p:txBody>
        </p:sp>
        <p:sp>
          <p:nvSpPr>
            <p:cNvPr id="46" name="Oval 44"/>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47" name="Oval 45"/>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sp>
          <p:nvSpPr>
            <p:cNvPr id="48" name="Oval 46"/>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a:p>
          </p:txBody>
        </p:sp>
      </p:grpSp>
      <p:sp>
        <p:nvSpPr>
          <p:cNvPr id="17455" name="Rectangle 47"/>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smtClean="0"/>
              <a:t>Click to edit Master title style</a:t>
            </a:r>
          </a:p>
        </p:txBody>
      </p:sp>
      <p:sp>
        <p:nvSpPr>
          <p:cNvPr id="17456" name="Rectangle 48"/>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smtClean="0"/>
              <a:t>Click to edit Master subtitle style</a:t>
            </a:r>
          </a:p>
        </p:txBody>
      </p:sp>
    </p:spTree>
    <p:extLst>
      <p:ext uri="{BB962C8B-B14F-4D97-AF65-F5344CB8AC3E}">
        <p14:creationId xmlns:p14="http://schemas.microsoft.com/office/powerpoint/2010/main" val="182933404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a:p>
        </p:txBody>
      </p:sp>
      <p:sp>
        <p:nvSpPr>
          <p:cNvPr id="5" name="Rectangle 7"/>
          <p:cNvSpPr>
            <a:spLocks noGrp="1" noChangeArrowheads="1"/>
          </p:cNvSpPr>
          <p:nvPr>
            <p:ph type="ftr" sz="quarter" idx="11"/>
          </p:nvPr>
        </p:nvSpPr>
        <p:spPr>
          <a:ln/>
        </p:spPr>
        <p:txBody>
          <a:bodyPr/>
          <a:lstStyle>
            <a:lvl1pPr>
              <a:defRPr/>
            </a:lvl1pPr>
          </a:lstStyle>
          <a:p>
            <a:pPr>
              <a:defRPr/>
            </a:pPr>
            <a:endParaRPr lang="en-ZA"/>
          </a:p>
        </p:txBody>
      </p:sp>
      <p:sp>
        <p:nvSpPr>
          <p:cNvPr id="6" name="Rectangle 8"/>
          <p:cNvSpPr>
            <a:spLocks noGrp="1" noChangeArrowheads="1"/>
          </p:cNvSpPr>
          <p:nvPr>
            <p:ph type="sldNum" sz="quarter" idx="12"/>
          </p:nvPr>
        </p:nvSpPr>
        <p:spPr>
          <a:ln/>
        </p:spPr>
        <p:txBody>
          <a:bodyPr/>
          <a:lstStyle>
            <a:lvl1pPr>
              <a:defRPr/>
            </a:lvl1pPr>
          </a:lstStyle>
          <a:p>
            <a:pPr>
              <a:defRPr/>
            </a:pPr>
            <a:fld id="{D7614279-84E0-443D-9F7C-D2A6DE62E46B}" type="slidenum">
              <a:rPr lang="en-ZA"/>
              <a:pPr>
                <a:defRPr/>
              </a:pPr>
              <a:t>‹#›</a:t>
            </a:fld>
            <a:endParaRPr lang="en-ZA"/>
          </a:p>
        </p:txBody>
      </p:sp>
    </p:spTree>
    <p:extLst>
      <p:ext uri="{BB962C8B-B14F-4D97-AF65-F5344CB8AC3E}">
        <p14:creationId xmlns:p14="http://schemas.microsoft.com/office/powerpoint/2010/main" val="212434648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ZA"/>
          </a:p>
        </p:txBody>
      </p:sp>
      <p:sp>
        <p:nvSpPr>
          <p:cNvPr id="5" name="Rectangle 7"/>
          <p:cNvSpPr>
            <a:spLocks noGrp="1" noChangeArrowheads="1"/>
          </p:cNvSpPr>
          <p:nvPr>
            <p:ph type="ftr" sz="quarter" idx="11"/>
          </p:nvPr>
        </p:nvSpPr>
        <p:spPr>
          <a:ln/>
        </p:spPr>
        <p:txBody>
          <a:bodyPr/>
          <a:lstStyle>
            <a:lvl1pPr>
              <a:defRPr/>
            </a:lvl1pPr>
          </a:lstStyle>
          <a:p>
            <a:pPr>
              <a:defRPr/>
            </a:pPr>
            <a:endParaRPr lang="en-ZA"/>
          </a:p>
        </p:txBody>
      </p:sp>
      <p:sp>
        <p:nvSpPr>
          <p:cNvPr id="6" name="Rectangle 8"/>
          <p:cNvSpPr>
            <a:spLocks noGrp="1" noChangeArrowheads="1"/>
          </p:cNvSpPr>
          <p:nvPr>
            <p:ph type="sldNum" sz="quarter" idx="12"/>
          </p:nvPr>
        </p:nvSpPr>
        <p:spPr>
          <a:ln/>
        </p:spPr>
        <p:txBody>
          <a:bodyPr/>
          <a:lstStyle>
            <a:lvl1pPr>
              <a:defRPr/>
            </a:lvl1pPr>
          </a:lstStyle>
          <a:p>
            <a:pPr>
              <a:defRPr/>
            </a:pPr>
            <a:fld id="{E46E9211-A341-494E-A80B-C8372EAA70AB}" type="slidenum">
              <a:rPr lang="en-ZA"/>
              <a:pPr>
                <a:defRPr/>
              </a:pPr>
              <a:t>‹#›</a:t>
            </a:fld>
            <a:endParaRPr lang="en-ZA"/>
          </a:p>
        </p:txBody>
      </p:sp>
    </p:spTree>
    <p:extLst>
      <p:ext uri="{BB962C8B-B14F-4D97-AF65-F5344CB8AC3E}">
        <p14:creationId xmlns:p14="http://schemas.microsoft.com/office/powerpoint/2010/main" val="31938343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6"/>
          <p:cNvSpPr>
            <a:spLocks noGrp="1" noChangeArrowheads="1"/>
          </p:cNvSpPr>
          <p:nvPr>
            <p:ph type="dt" sz="half" idx="10"/>
          </p:nvPr>
        </p:nvSpPr>
        <p:spPr>
          <a:ln/>
        </p:spPr>
        <p:txBody>
          <a:bodyPr/>
          <a:lstStyle>
            <a:lvl1pPr>
              <a:defRPr/>
            </a:lvl1pPr>
          </a:lstStyle>
          <a:p>
            <a:pPr>
              <a:defRPr/>
            </a:pPr>
            <a:endParaRPr lang="en-ZA"/>
          </a:p>
        </p:txBody>
      </p:sp>
      <p:sp>
        <p:nvSpPr>
          <p:cNvPr id="6" name="Rectangle 7"/>
          <p:cNvSpPr>
            <a:spLocks noGrp="1" noChangeArrowheads="1"/>
          </p:cNvSpPr>
          <p:nvPr>
            <p:ph type="ftr" sz="quarter" idx="11"/>
          </p:nvPr>
        </p:nvSpPr>
        <p:spPr>
          <a:ln/>
        </p:spPr>
        <p:txBody>
          <a:bodyPr/>
          <a:lstStyle>
            <a:lvl1pPr>
              <a:defRPr/>
            </a:lvl1pPr>
          </a:lstStyle>
          <a:p>
            <a:pPr>
              <a:defRPr/>
            </a:pPr>
            <a:endParaRPr lang="en-ZA"/>
          </a:p>
        </p:txBody>
      </p:sp>
      <p:sp>
        <p:nvSpPr>
          <p:cNvPr id="7" name="Rectangle 8"/>
          <p:cNvSpPr>
            <a:spLocks noGrp="1" noChangeArrowheads="1"/>
          </p:cNvSpPr>
          <p:nvPr>
            <p:ph type="sldNum" sz="quarter" idx="12"/>
          </p:nvPr>
        </p:nvSpPr>
        <p:spPr>
          <a:ln/>
        </p:spPr>
        <p:txBody>
          <a:bodyPr/>
          <a:lstStyle>
            <a:lvl1pPr>
              <a:defRPr/>
            </a:lvl1pPr>
          </a:lstStyle>
          <a:p>
            <a:pPr>
              <a:defRPr/>
            </a:pPr>
            <a:fld id="{6B8B3B0E-DA07-4F87-8314-2A573E3D40CF}" type="slidenum">
              <a:rPr lang="en-ZA"/>
              <a:pPr>
                <a:defRPr/>
              </a:pPr>
              <a:t>‹#›</a:t>
            </a:fld>
            <a:endParaRPr lang="en-ZA"/>
          </a:p>
        </p:txBody>
      </p:sp>
    </p:spTree>
    <p:extLst>
      <p:ext uri="{BB962C8B-B14F-4D97-AF65-F5344CB8AC3E}">
        <p14:creationId xmlns:p14="http://schemas.microsoft.com/office/powerpoint/2010/main" val="380630203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6"/>
          <p:cNvSpPr>
            <a:spLocks noGrp="1" noChangeArrowheads="1"/>
          </p:cNvSpPr>
          <p:nvPr>
            <p:ph type="dt" sz="half" idx="10"/>
          </p:nvPr>
        </p:nvSpPr>
        <p:spPr>
          <a:ln/>
        </p:spPr>
        <p:txBody>
          <a:bodyPr/>
          <a:lstStyle>
            <a:lvl1pPr>
              <a:defRPr/>
            </a:lvl1pPr>
          </a:lstStyle>
          <a:p>
            <a:pPr>
              <a:defRPr/>
            </a:pPr>
            <a:endParaRPr lang="en-ZA"/>
          </a:p>
        </p:txBody>
      </p:sp>
      <p:sp>
        <p:nvSpPr>
          <p:cNvPr id="8" name="Rectangle 7"/>
          <p:cNvSpPr>
            <a:spLocks noGrp="1" noChangeArrowheads="1"/>
          </p:cNvSpPr>
          <p:nvPr>
            <p:ph type="ftr" sz="quarter" idx="11"/>
          </p:nvPr>
        </p:nvSpPr>
        <p:spPr>
          <a:ln/>
        </p:spPr>
        <p:txBody>
          <a:bodyPr/>
          <a:lstStyle>
            <a:lvl1pPr>
              <a:defRPr/>
            </a:lvl1pPr>
          </a:lstStyle>
          <a:p>
            <a:pPr>
              <a:defRPr/>
            </a:pPr>
            <a:endParaRPr lang="en-ZA"/>
          </a:p>
        </p:txBody>
      </p:sp>
      <p:sp>
        <p:nvSpPr>
          <p:cNvPr id="9" name="Rectangle 8"/>
          <p:cNvSpPr>
            <a:spLocks noGrp="1" noChangeArrowheads="1"/>
          </p:cNvSpPr>
          <p:nvPr>
            <p:ph type="sldNum" sz="quarter" idx="12"/>
          </p:nvPr>
        </p:nvSpPr>
        <p:spPr>
          <a:ln/>
        </p:spPr>
        <p:txBody>
          <a:bodyPr/>
          <a:lstStyle>
            <a:lvl1pPr>
              <a:defRPr/>
            </a:lvl1pPr>
          </a:lstStyle>
          <a:p>
            <a:pPr>
              <a:defRPr/>
            </a:pPr>
            <a:fld id="{FEE4E4BF-6DDE-437D-90A3-BB1E543DFF54}" type="slidenum">
              <a:rPr lang="en-ZA"/>
              <a:pPr>
                <a:defRPr/>
              </a:pPr>
              <a:t>‹#›</a:t>
            </a:fld>
            <a:endParaRPr lang="en-ZA"/>
          </a:p>
        </p:txBody>
      </p:sp>
    </p:spTree>
    <p:extLst>
      <p:ext uri="{BB962C8B-B14F-4D97-AF65-F5344CB8AC3E}">
        <p14:creationId xmlns:p14="http://schemas.microsoft.com/office/powerpoint/2010/main" val="14721890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6"/>
          <p:cNvSpPr>
            <a:spLocks noGrp="1" noChangeArrowheads="1"/>
          </p:cNvSpPr>
          <p:nvPr>
            <p:ph type="dt" sz="half" idx="10"/>
          </p:nvPr>
        </p:nvSpPr>
        <p:spPr>
          <a:ln/>
        </p:spPr>
        <p:txBody>
          <a:bodyPr/>
          <a:lstStyle>
            <a:lvl1pPr>
              <a:defRPr/>
            </a:lvl1pPr>
          </a:lstStyle>
          <a:p>
            <a:pPr>
              <a:defRPr/>
            </a:pPr>
            <a:endParaRPr lang="en-ZA"/>
          </a:p>
        </p:txBody>
      </p:sp>
      <p:sp>
        <p:nvSpPr>
          <p:cNvPr id="4" name="Rectangle 7"/>
          <p:cNvSpPr>
            <a:spLocks noGrp="1" noChangeArrowheads="1"/>
          </p:cNvSpPr>
          <p:nvPr>
            <p:ph type="ftr" sz="quarter" idx="11"/>
          </p:nvPr>
        </p:nvSpPr>
        <p:spPr>
          <a:ln/>
        </p:spPr>
        <p:txBody>
          <a:bodyPr/>
          <a:lstStyle>
            <a:lvl1pPr>
              <a:defRPr/>
            </a:lvl1pPr>
          </a:lstStyle>
          <a:p>
            <a:pPr>
              <a:defRPr/>
            </a:pPr>
            <a:endParaRPr lang="en-ZA"/>
          </a:p>
        </p:txBody>
      </p:sp>
      <p:sp>
        <p:nvSpPr>
          <p:cNvPr id="5" name="Rectangle 8"/>
          <p:cNvSpPr>
            <a:spLocks noGrp="1" noChangeArrowheads="1"/>
          </p:cNvSpPr>
          <p:nvPr>
            <p:ph type="sldNum" sz="quarter" idx="12"/>
          </p:nvPr>
        </p:nvSpPr>
        <p:spPr>
          <a:ln/>
        </p:spPr>
        <p:txBody>
          <a:bodyPr/>
          <a:lstStyle>
            <a:lvl1pPr>
              <a:defRPr/>
            </a:lvl1pPr>
          </a:lstStyle>
          <a:p>
            <a:pPr>
              <a:defRPr/>
            </a:pPr>
            <a:fld id="{548155A9-157B-40A5-A4DD-6E191923BB07}" type="slidenum">
              <a:rPr lang="en-ZA"/>
              <a:pPr>
                <a:defRPr/>
              </a:pPr>
              <a:t>‹#›</a:t>
            </a:fld>
            <a:endParaRPr lang="en-ZA"/>
          </a:p>
        </p:txBody>
      </p:sp>
    </p:spTree>
    <p:extLst>
      <p:ext uri="{BB962C8B-B14F-4D97-AF65-F5344CB8AC3E}">
        <p14:creationId xmlns:p14="http://schemas.microsoft.com/office/powerpoint/2010/main" val="84277737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ZA"/>
          </a:p>
        </p:txBody>
      </p:sp>
      <p:sp>
        <p:nvSpPr>
          <p:cNvPr id="3" name="Rectangle 7"/>
          <p:cNvSpPr>
            <a:spLocks noGrp="1" noChangeArrowheads="1"/>
          </p:cNvSpPr>
          <p:nvPr>
            <p:ph type="ftr" sz="quarter" idx="11"/>
          </p:nvPr>
        </p:nvSpPr>
        <p:spPr>
          <a:ln/>
        </p:spPr>
        <p:txBody>
          <a:bodyPr/>
          <a:lstStyle>
            <a:lvl1pPr>
              <a:defRPr/>
            </a:lvl1pPr>
          </a:lstStyle>
          <a:p>
            <a:pPr>
              <a:defRPr/>
            </a:pPr>
            <a:endParaRPr lang="en-ZA"/>
          </a:p>
        </p:txBody>
      </p:sp>
      <p:sp>
        <p:nvSpPr>
          <p:cNvPr id="4" name="Rectangle 8"/>
          <p:cNvSpPr>
            <a:spLocks noGrp="1" noChangeArrowheads="1"/>
          </p:cNvSpPr>
          <p:nvPr>
            <p:ph type="sldNum" sz="quarter" idx="12"/>
          </p:nvPr>
        </p:nvSpPr>
        <p:spPr>
          <a:ln/>
        </p:spPr>
        <p:txBody>
          <a:bodyPr/>
          <a:lstStyle>
            <a:lvl1pPr>
              <a:defRPr/>
            </a:lvl1pPr>
          </a:lstStyle>
          <a:p>
            <a:pPr>
              <a:defRPr/>
            </a:pPr>
            <a:fld id="{D6EB33A4-CEEB-4B94-A07F-57A671CA88A3}" type="slidenum">
              <a:rPr lang="en-ZA"/>
              <a:pPr>
                <a:defRPr/>
              </a:pPr>
              <a:t>‹#›</a:t>
            </a:fld>
            <a:endParaRPr lang="en-ZA"/>
          </a:p>
        </p:txBody>
      </p:sp>
    </p:spTree>
    <p:extLst>
      <p:ext uri="{BB962C8B-B14F-4D97-AF65-F5344CB8AC3E}">
        <p14:creationId xmlns:p14="http://schemas.microsoft.com/office/powerpoint/2010/main" val="92843495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ZA"/>
          </a:p>
        </p:txBody>
      </p:sp>
      <p:sp>
        <p:nvSpPr>
          <p:cNvPr id="6" name="Rectangle 7"/>
          <p:cNvSpPr>
            <a:spLocks noGrp="1" noChangeArrowheads="1"/>
          </p:cNvSpPr>
          <p:nvPr>
            <p:ph type="ftr" sz="quarter" idx="11"/>
          </p:nvPr>
        </p:nvSpPr>
        <p:spPr>
          <a:ln/>
        </p:spPr>
        <p:txBody>
          <a:bodyPr/>
          <a:lstStyle>
            <a:lvl1pPr>
              <a:defRPr/>
            </a:lvl1pPr>
          </a:lstStyle>
          <a:p>
            <a:pPr>
              <a:defRPr/>
            </a:pPr>
            <a:endParaRPr lang="en-ZA"/>
          </a:p>
        </p:txBody>
      </p:sp>
      <p:sp>
        <p:nvSpPr>
          <p:cNvPr id="7" name="Rectangle 8"/>
          <p:cNvSpPr>
            <a:spLocks noGrp="1" noChangeArrowheads="1"/>
          </p:cNvSpPr>
          <p:nvPr>
            <p:ph type="sldNum" sz="quarter" idx="12"/>
          </p:nvPr>
        </p:nvSpPr>
        <p:spPr>
          <a:ln/>
        </p:spPr>
        <p:txBody>
          <a:bodyPr/>
          <a:lstStyle>
            <a:lvl1pPr>
              <a:defRPr/>
            </a:lvl1pPr>
          </a:lstStyle>
          <a:p>
            <a:pPr>
              <a:defRPr/>
            </a:pPr>
            <a:fld id="{A42A292E-5762-4902-83E9-90C85D2A7EF6}" type="slidenum">
              <a:rPr lang="en-ZA"/>
              <a:pPr>
                <a:defRPr/>
              </a:pPr>
              <a:t>‹#›</a:t>
            </a:fld>
            <a:endParaRPr lang="en-ZA"/>
          </a:p>
        </p:txBody>
      </p:sp>
    </p:spTree>
    <p:extLst>
      <p:ext uri="{BB962C8B-B14F-4D97-AF65-F5344CB8AC3E}">
        <p14:creationId xmlns:p14="http://schemas.microsoft.com/office/powerpoint/2010/main" val="58487047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ZA"/>
          </a:p>
        </p:txBody>
      </p:sp>
      <p:sp>
        <p:nvSpPr>
          <p:cNvPr id="6" name="Rectangle 7"/>
          <p:cNvSpPr>
            <a:spLocks noGrp="1" noChangeArrowheads="1"/>
          </p:cNvSpPr>
          <p:nvPr>
            <p:ph type="ftr" sz="quarter" idx="11"/>
          </p:nvPr>
        </p:nvSpPr>
        <p:spPr>
          <a:ln/>
        </p:spPr>
        <p:txBody>
          <a:bodyPr/>
          <a:lstStyle>
            <a:lvl1pPr>
              <a:defRPr/>
            </a:lvl1pPr>
          </a:lstStyle>
          <a:p>
            <a:pPr>
              <a:defRPr/>
            </a:pPr>
            <a:endParaRPr lang="en-ZA"/>
          </a:p>
        </p:txBody>
      </p:sp>
      <p:sp>
        <p:nvSpPr>
          <p:cNvPr id="7" name="Rectangle 8"/>
          <p:cNvSpPr>
            <a:spLocks noGrp="1" noChangeArrowheads="1"/>
          </p:cNvSpPr>
          <p:nvPr>
            <p:ph type="sldNum" sz="quarter" idx="12"/>
          </p:nvPr>
        </p:nvSpPr>
        <p:spPr>
          <a:ln/>
        </p:spPr>
        <p:txBody>
          <a:bodyPr/>
          <a:lstStyle>
            <a:lvl1pPr>
              <a:defRPr/>
            </a:lvl1pPr>
          </a:lstStyle>
          <a:p>
            <a:pPr>
              <a:defRPr/>
            </a:pPr>
            <a:fld id="{E5204351-934A-43CF-8E4A-FB449EE97EF1}" type="slidenum">
              <a:rPr lang="en-ZA"/>
              <a:pPr>
                <a:defRPr/>
              </a:pPr>
              <a:t>‹#›</a:t>
            </a:fld>
            <a:endParaRPr lang="en-ZA"/>
          </a:p>
        </p:txBody>
      </p:sp>
    </p:spTree>
    <p:extLst>
      <p:ext uri="{BB962C8B-B14F-4D97-AF65-F5344CB8AC3E}">
        <p14:creationId xmlns:p14="http://schemas.microsoft.com/office/powerpoint/2010/main" val="323815022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a:p>
        </p:txBody>
      </p:sp>
      <p:sp>
        <p:nvSpPr>
          <p:cNvPr id="5" name="Rectangle 7"/>
          <p:cNvSpPr>
            <a:spLocks noGrp="1" noChangeArrowheads="1"/>
          </p:cNvSpPr>
          <p:nvPr>
            <p:ph type="ftr" sz="quarter" idx="11"/>
          </p:nvPr>
        </p:nvSpPr>
        <p:spPr>
          <a:ln/>
        </p:spPr>
        <p:txBody>
          <a:bodyPr/>
          <a:lstStyle>
            <a:lvl1pPr>
              <a:defRPr/>
            </a:lvl1pPr>
          </a:lstStyle>
          <a:p>
            <a:pPr>
              <a:defRPr/>
            </a:pPr>
            <a:endParaRPr lang="en-ZA"/>
          </a:p>
        </p:txBody>
      </p:sp>
      <p:sp>
        <p:nvSpPr>
          <p:cNvPr id="6" name="Rectangle 8"/>
          <p:cNvSpPr>
            <a:spLocks noGrp="1" noChangeArrowheads="1"/>
          </p:cNvSpPr>
          <p:nvPr>
            <p:ph type="sldNum" sz="quarter" idx="12"/>
          </p:nvPr>
        </p:nvSpPr>
        <p:spPr>
          <a:ln/>
        </p:spPr>
        <p:txBody>
          <a:bodyPr/>
          <a:lstStyle>
            <a:lvl1pPr>
              <a:defRPr/>
            </a:lvl1pPr>
          </a:lstStyle>
          <a:p>
            <a:pPr>
              <a:defRPr/>
            </a:pPr>
            <a:fld id="{7C09F5A9-7EA7-4089-B1B6-B9EF7DFA4175}" type="slidenum">
              <a:rPr lang="en-ZA"/>
              <a:pPr>
                <a:defRPr/>
              </a:pPr>
              <a:t>‹#›</a:t>
            </a:fld>
            <a:endParaRPr lang="en-ZA"/>
          </a:p>
        </p:txBody>
      </p:sp>
    </p:spTree>
    <p:extLst>
      <p:ext uri="{BB962C8B-B14F-4D97-AF65-F5344CB8AC3E}">
        <p14:creationId xmlns:p14="http://schemas.microsoft.com/office/powerpoint/2010/main" val="273905600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a:p>
        </p:txBody>
      </p:sp>
      <p:sp>
        <p:nvSpPr>
          <p:cNvPr id="5" name="Rectangle 7"/>
          <p:cNvSpPr>
            <a:spLocks noGrp="1" noChangeArrowheads="1"/>
          </p:cNvSpPr>
          <p:nvPr>
            <p:ph type="ftr" sz="quarter" idx="11"/>
          </p:nvPr>
        </p:nvSpPr>
        <p:spPr>
          <a:ln/>
        </p:spPr>
        <p:txBody>
          <a:bodyPr/>
          <a:lstStyle>
            <a:lvl1pPr>
              <a:defRPr/>
            </a:lvl1pPr>
          </a:lstStyle>
          <a:p>
            <a:pPr>
              <a:defRPr/>
            </a:pPr>
            <a:endParaRPr lang="en-ZA"/>
          </a:p>
        </p:txBody>
      </p:sp>
      <p:sp>
        <p:nvSpPr>
          <p:cNvPr id="6" name="Rectangle 8"/>
          <p:cNvSpPr>
            <a:spLocks noGrp="1" noChangeArrowheads="1"/>
          </p:cNvSpPr>
          <p:nvPr>
            <p:ph type="sldNum" sz="quarter" idx="12"/>
          </p:nvPr>
        </p:nvSpPr>
        <p:spPr>
          <a:ln/>
        </p:spPr>
        <p:txBody>
          <a:bodyPr/>
          <a:lstStyle>
            <a:lvl1pPr>
              <a:defRPr/>
            </a:lvl1pPr>
          </a:lstStyle>
          <a:p>
            <a:pPr>
              <a:defRPr/>
            </a:pPr>
            <a:fld id="{5DBD13D3-B02D-4546-A9B5-0F94ECB04955}" type="slidenum">
              <a:rPr lang="en-ZA"/>
              <a:pPr>
                <a:defRPr/>
              </a:pPr>
              <a:t>‹#›</a:t>
            </a:fld>
            <a:endParaRPr lang="en-ZA"/>
          </a:p>
        </p:txBody>
      </p:sp>
    </p:spTree>
    <p:extLst>
      <p:ext uri="{BB962C8B-B14F-4D97-AF65-F5344CB8AC3E}">
        <p14:creationId xmlns:p14="http://schemas.microsoft.com/office/powerpoint/2010/main" val="190740242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smtClean="0"/>
              <a:t>Click to edit Master title style</a:t>
            </a:r>
            <a:endParaRPr lang="en-ZA"/>
          </a:p>
        </p:txBody>
      </p:sp>
      <p:sp>
        <p:nvSpPr>
          <p:cNvPr id="3" name="Text Placeholder 2"/>
          <p:cNvSpPr>
            <a:spLocks noGrp="1"/>
          </p:cNvSpPr>
          <p:nvPr>
            <p:ph type="body" sz="half" idx="1"/>
          </p:nvPr>
        </p:nvSpPr>
        <p:spPr>
          <a:xfrm>
            <a:off x="436563" y="1436688"/>
            <a:ext cx="4113212" cy="5045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702175" y="1436688"/>
            <a:ext cx="4113213" cy="5045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6"/>
          <p:cNvSpPr>
            <a:spLocks noGrp="1" noChangeArrowheads="1"/>
          </p:cNvSpPr>
          <p:nvPr>
            <p:ph type="dt" sz="half" idx="10"/>
          </p:nvPr>
        </p:nvSpPr>
        <p:spPr>
          <a:ln/>
        </p:spPr>
        <p:txBody>
          <a:bodyPr/>
          <a:lstStyle>
            <a:lvl1pPr>
              <a:defRPr/>
            </a:lvl1pPr>
          </a:lstStyle>
          <a:p>
            <a:pPr>
              <a:defRPr/>
            </a:pPr>
            <a:endParaRPr lang="en-ZA"/>
          </a:p>
        </p:txBody>
      </p:sp>
      <p:sp>
        <p:nvSpPr>
          <p:cNvPr id="6" name="Rectangle 7"/>
          <p:cNvSpPr>
            <a:spLocks noGrp="1" noChangeArrowheads="1"/>
          </p:cNvSpPr>
          <p:nvPr>
            <p:ph type="ftr" sz="quarter" idx="11"/>
          </p:nvPr>
        </p:nvSpPr>
        <p:spPr>
          <a:ln/>
        </p:spPr>
        <p:txBody>
          <a:bodyPr/>
          <a:lstStyle>
            <a:lvl1pPr>
              <a:defRPr/>
            </a:lvl1pPr>
          </a:lstStyle>
          <a:p>
            <a:pPr>
              <a:defRPr/>
            </a:pPr>
            <a:endParaRPr lang="en-ZA"/>
          </a:p>
        </p:txBody>
      </p:sp>
      <p:sp>
        <p:nvSpPr>
          <p:cNvPr id="7" name="Rectangle 8"/>
          <p:cNvSpPr>
            <a:spLocks noGrp="1" noChangeArrowheads="1"/>
          </p:cNvSpPr>
          <p:nvPr>
            <p:ph type="sldNum" sz="quarter" idx="12"/>
          </p:nvPr>
        </p:nvSpPr>
        <p:spPr>
          <a:ln/>
        </p:spPr>
        <p:txBody>
          <a:bodyPr/>
          <a:lstStyle>
            <a:lvl1pPr>
              <a:defRPr/>
            </a:lvl1pPr>
          </a:lstStyle>
          <a:p>
            <a:pPr>
              <a:defRPr/>
            </a:pPr>
            <a:fld id="{E0E28C24-C065-4C35-B456-5DBC788BCB53}" type="slidenum">
              <a:rPr lang="en-ZA"/>
              <a:pPr>
                <a:defRPr/>
              </a:pPr>
              <a:t>‹#›</a:t>
            </a:fld>
            <a:endParaRPr lang="en-ZA"/>
          </a:p>
        </p:txBody>
      </p:sp>
    </p:spTree>
    <p:extLst>
      <p:ext uri="{BB962C8B-B14F-4D97-AF65-F5344CB8AC3E}">
        <p14:creationId xmlns:p14="http://schemas.microsoft.com/office/powerpoint/2010/main" val="311226252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smtClean="0"/>
              <a:t>Click to edit Master title style</a:t>
            </a:r>
            <a:endParaRPr lang="en-ZA"/>
          </a:p>
        </p:txBody>
      </p:sp>
      <p:sp>
        <p:nvSpPr>
          <p:cNvPr id="3" name="Table Placeholder 2"/>
          <p:cNvSpPr>
            <a:spLocks noGrp="1"/>
          </p:cNvSpPr>
          <p:nvPr>
            <p:ph type="tbl" idx="1"/>
          </p:nvPr>
        </p:nvSpPr>
        <p:spPr>
          <a:xfrm>
            <a:off x="436563" y="1436688"/>
            <a:ext cx="8378825" cy="5045075"/>
          </a:xfrm>
        </p:spPr>
        <p:txBody>
          <a:bodyPr/>
          <a:lstStyle/>
          <a:p>
            <a:pPr lvl="0"/>
            <a:endParaRPr lang="en-ZA" noProof="0" smtClean="0"/>
          </a:p>
        </p:txBody>
      </p:sp>
      <p:sp>
        <p:nvSpPr>
          <p:cNvPr id="4" name="Rectangle 6"/>
          <p:cNvSpPr>
            <a:spLocks noGrp="1" noChangeArrowheads="1"/>
          </p:cNvSpPr>
          <p:nvPr>
            <p:ph type="dt" sz="half" idx="10"/>
          </p:nvPr>
        </p:nvSpPr>
        <p:spPr>
          <a:ln/>
        </p:spPr>
        <p:txBody>
          <a:bodyPr/>
          <a:lstStyle>
            <a:lvl1pPr>
              <a:defRPr/>
            </a:lvl1pPr>
          </a:lstStyle>
          <a:p>
            <a:pPr>
              <a:defRPr/>
            </a:pPr>
            <a:endParaRPr lang="en-ZA"/>
          </a:p>
        </p:txBody>
      </p:sp>
      <p:sp>
        <p:nvSpPr>
          <p:cNvPr id="5" name="Rectangle 7"/>
          <p:cNvSpPr>
            <a:spLocks noGrp="1" noChangeArrowheads="1"/>
          </p:cNvSpPr>
          <p:nvPr>
            <p:ph type="ftr" sz="quarter" idx="11"/>
          </p:nvPr>
        </p:nvSpPr>
        <p:spPr>
          <a:ln/>
        </p:spPr>
        <p:txBody>
          <a:bodyPr/>
          <a:lstStyle>
            <a:lvl1pPr>
              <a:defRPr/>
            </a:lvl1pPr>
          </a:lstStyle>
          <a:p>
            <a:pPr>
              <a:defRPr/>
            </a:pPr>
            <a:endParaRPr lang="en-ZA"/>
          </a:p>
        </p:txBody>
      </p:sp>
      <p:sp>
        <p:nvSpPr>
          <p:cNvPr id="6" name="Rectangle 8"/>
          <p:cNvSpPr>
            <a:spLocks noGrp="1" noChangeArrowheads="1"/>
          </p:cNvSpPr>
          <p:nvPr>
            <p:ph type="sldNum" sz="quarter" idx="12"/>
          </p:nvPr>
        </p:nvSpPr>
        <p:spPr>
          <a:ln/>
        </p:spPr>
        <p:txBody>
          <a:bodyPr/>
          <a:lstStyle>
            <a:lvl1pPr>
              <a:defRPr/>
            </a:lvl1pPr>
          </a:lstStyle>
          <a:p>
            <a:pPr>
              <a:defRPr/>
            </a:pPr>
            <a:fld id="{329A5A24-AD34-4D0D-A201-6351A9F785B4}" type="slidenum">
              <a:rPr lang="en-ZA"/>
              <a:pPr>
                <a:defRPr/>
              </a:pPr>
              <a:t>‹#›</a:t>
            </a:fld>
            <a:endParaRPr lang="en-ZA"/>
          </a:p>
        </p:txBody>
      </p:sp>
    </p:spTree>
    <p:extLst>
      <p:ext uri="{BB962C8B-B14F-4D97-AF65-F5344CB8AC3E}">
        <p14:creationId xmlns:p14="http://schemas.microsoft.com/office/powerpoint/2010/main" val="703986158"/>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3" name="Rectangle 6"/>
          <p:cNvSpPr>
            <a:spLocks noGrp="1" noChangeArrowheads="1"/>
          </p:cNvSpPr>
          <p:nvPr>
            <p:ph type="dt" sz="half" idx="10"/>
          </p:nvPr>
        </p:nvSpPr>
        <p:spPr>
          <a:ln/>
        </p:spPr>
        <p:txBody>
          <a:bodyPr/>
          <a:lstStyle>
            <a:lvl1pPr>
              <a:defRPr/>
            </a:lvl1pPr>
          </a:lstStyle>
          <a:p>
            <a:pPr>
              <a:defRPr/>
            </a:pPr>
            <a:endParaRPr lang="en-ZA"/>
          </a:p>
        </p:txBody>
      </p:sp>
      <p:sp>
        <p:nvSpPr>
          <p:cNvPr id="4" name="Rectangle 7"/>
          <p:cNvSpPr>
            <a:spLocks noGrp="1" noChangeArrowheads="1"/>
          </p:cNvSpPr>
          <p:nvPr>
            <p:ph type="ftr" sz="quarter" idx="11"/>
          </p:nvPr>
        </p:nvSpPr>
        <p:spPr>
          <a:ln/>
        </p:spPr>
        <p:txBody>
          <a:bodyPr/>
          <a:lstStyle>
            <a:lvl1pPr>
              <a:defRPr/>
            </a:lvl1pPr>
          </a:lstStyle>
          <a:p>
            <a:pPr>
              <a:defRPr/>
            </a:pPr>
            <a:endParaRPr lang="en-ZA"/>
          </a:p>
        </p:txBody>
      </p:sp>
      <p:sp>
        <p:nvSpPr>
          <p:cNvPr id="5" name="Rectangle 8"/>
          <p:cNvSpPr>
            <a:spLocks noGrp="1" noChangeArrowheads="1"/>
          </p:cNvSpPr>
          <p:nvPr>
            <p:ph type="sldNum" sz="quarter" idx="12"/>
          </p:nvPr>
        </p:nvSpPr>
        <p:spPr>
          <a:ln/>
        </p:spPr>
        <p:txBody>
          <a:bodyPr/>
          <a:lstStyle>
            <a:lvl1pPr>
              <a:defRPr/>
            </a:lvl1pPr>
          </a:lstStyle>
          <a:p>
            <a:pPr>
              <a:defRPr/>
            </a:pPr>
            <a:fld id="{E9576AF7-916F-419B-ABE7-1F89F7507D9F}" type="slidenum">
              <a:rPr lang="en-ZA"/>
              <a:pPr>
                <a:defRPr/>
              </a:pPr>
              <a:t>‹#›</a:t>
            </a:fld>
            <a:endParaRPr lang="en-ZA"/>
          </a:p>
        </p:txBody>
      </p:sp>
    </p:spTree>
    <p:extLst>
      <p:ext uri="{BB962C8B-B14F-4D97-AF65-F5344CB8AC3E}">
        <p14:creationId xmlns:p14="http://schemas.microsoft.com/office/powerpoint/2010/main" val="2089575440"/>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smtClean="0"/>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quarter" idx="2"/>
          </p:nvPr>
        </p:nvSpPr>
        <p:spPr>
          <a:xfrm>
            <a:off x="4702175" y="1436688"/>
            <a:ext cx="4113213" cy="2446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Content Placeholder 4"/>
          <p:cNvSpPr>
            <a:spLocks noGrp="1"/>
          </p:cNvSpPr>
          <p:nvPr>
            <p:ph sz="quarter" idx="3"/>
          </p:nvPr>
        </p:nvSpPr>
        <p:spPr>
          <a:xfrm>
            <a:off x="4702175" y="4035425"/>
            <a:ext cx="4113213" cy="2446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Rectangle 6"/>
          <p:cNvSpPr>
            <a:spLocks noGrp="1" noChangeArrowheads="1"/>
          </p:cNvSpPr>
          <p:nvPr>
            <p:ph type="dt" sz="half" idx="10"/>
          </p:nvPr>
        </p:nvSpPr>
        <p:spPr>
          <a:ln/>
        </p:spPr>
        <p:txBody>
          <a:bodyPr/>
          <a:lstStyle>
            <a:lvl1pPr>
              <a:defRPr/>
            </a:lvl1pPr>
          </a:lstStyle>
          <a:p>
            <a:pPr>
              <a:defRPr/>
            </a:pPr>
            <a:endParaRPr lang="en-ZA"/>
          </a:p>
        </p:txBody>
      </p:sp>
      <p:sp>
        <p:nvSpPr>
          <p:cNvPr id="7" name="Rectangle 7"/>
          <p:cNvSpPr>
            <a:spLocks noGrp="1" noChangeArrowheads="1"/>
          </p:cNvSpPr>
          <p:nvPr>
            <p:ph type="ftr" sz="quarter" idx="11"/>
          </p:nvPr>
        </p:nvSpPr>
        <p:spPr>
          <a:ln/>
        </p:spPr>
        <p:txBody>
          <a:bodyPr/>
          <a:lstStyle>
            <a:lvl1pPr>
              <a:defRPr/>
            </a:lvl1pPr>
          </a:lstStyle>
          <a:p>
            <a:pPr>
              <a:defRPr/>
            </a:pPr>
            <a:endParaRPr lang="en-ZA"/>
          </a:p>
        </p:txBody>
      </p:sp>
      <p:sp>
        <p:nvSpPr>
          <p:cNvPr id="8" name="Rectangle 8"/>
          <p:cNvSpPr>
            <a:spLocks noGrp="1" noChangeArrowheads="1"/>
          </p:cNvSpPr>
          <p:nvPr>
            <p:ph type="sldNum" sz="quarter" idx="12"/>
          </p:nvPr>
        </p:nvSpPr>
        <p:spPr>
          <a:ln/>
        </p:spPr>
        <p:txBody>
          <a:bodyPr/>
          <a:lstStyle>
            <a:lvl1pPr>
              <a:defRPr/>
            </a:lvl1pPr>
          </a:lstStyle>
          <a:p>
            <a:pPr>
              <a:defRPr/>
            </a:pPr>
            <a:fld id="{8B1AA8F8-8C52-4E90-B5A7-51DA20DA2DB7}" type="slidenum">
              <a:rPr lang="en-ZA"/>
              <a:pPr>
                <a:defRPr/>
              </a:pPr>
              <a:t>‹#›</a:t>
            </a:fld>
            <a:endParaRPr lang="en-ZA"/>
          </a:p>
        </p:txBody>
      </p:sp>
    </p:spTree>
    <p:extLst>
      <p:ext uri="{BB962C8B-B14F-4D97-AF65-F5344CB8AC3E}">
        <p14:creationId xmlns:p14="http://schemas.microsoft.com/office/powerpoint/2010/main" val="2667389651"/>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36563" y="166688"/>
            <a:ext cx="6519862" cy="666750"/>
          </a:xfrm>
        </p:spPr>
        <p:txBody>
          <a:bodyPr/>
          <a:lstStyle/>
          <a:p>
            <a:r>
              <a:rPr lang="en-US" smtClean="0"/>
              <a:t>Click to edit Master title style</a:t>
            </a:r>
            <a:endParaRPr lang="en-ZA"/>
          </a:p>
        </p:txBody>
      </p:sp>
      <p:sp>
        <p:nvSpPr>
          <p:cNvPr id="3" name="Content Placeholder 2"/>
          <p:cNvSpPr>
            <a:spLocks noGrp="1"/>
          </p:cNvSpPr>
          <p:nvPr>
            <p:ph sz="quarter" idx="1"/>
          </p:nvPr>
        </p:nvSpPr>
        <p:spPr>
          <a:xfrm>
            <a:off x="436563" y="1436688"/>
            <a:ext cx="4113212" cy="2446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quarter" idx="2"/>
          </p:nvPr>
        </p:nvSpPr>
        <p:spPr>
          <a:xfrm>
            <a:off x="4702175" y="1436688"/>
            <a:ext cx="4113213" cy="2446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Content Placeholder 4"/>
          <p:cNvSpPr>
            <a:spLocks noGrp="1"/>
          </p:cNvSpPr>
          <p:nvPr>
            <p:ph sz="quarter" idx="3"/>
          </p:nvPr>
        </p:nvSpPr>
        <p:spPr>
          <a:xfrm>
            <a:off x="436563" y="4035425"/>
            <a:ext cx="4113212" cy="2446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Content Placeholder 5"/>
          <p:cNvSpPr>
            <a:spLocks noGrp="1"/>
          </p:cNvSpPr>
          <p:nvPr>
            <p:ph sz="quarter" idx="4"/>
          </p:nvPr>
        </p:nvSpPr>
        <p:spPr>
          <a:xfrm>
            <a:off x="4702175" y="4035425"/>
            <a:ext cx="4113213" cy="2446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6"/>
          <p:cNvSpPr>
            <a:spLocks noGrp="1" noChangeArrowheads="1"/>
          </p:cNvSpPr>
          <p:nvPr>
            <p:ph type="dt" sz="half" idx="10"/>
          </p:nvPr>
        </p:nvSpPr>
        <p:spPr>
          <a:ln/>
        </p:spPr>
        <p:txBody>
          <a:bodyPr/>
          <a:lstStyle>
            <a:lvl1pPr>
              <a:defRPr/>
            </a:lvl1pPr>
          </a:lstStyle>
          <a:p>
            <a:pPr>
              <a:defRPr/>
            </a:pPr>
            <a:endParaRPr lang="en-ZA"/>
          </a:p>
        </p:txBody>
      </p:sp>
      <p:sp>
        <p:nvSpPr>
          <p:cNvPr id="8" name="Rectangle 7"/>
          <p:cNvSpPr>
            <a:spLocks noGrp="1" noChangeArrowheads="1"/>
          </p:cNvSpPr>
          <p:nvPr>
            <p:ph type="ftr" sz="quarter" idx="11"/>
          </p:nvPr>
        </p:nvSpPr>
        <p:spPr>
          <a:ln/>
        </p:spPr>
        <p:txBody>
          <a:bodyPr/>
          <a:lstStyle>
            <a:lvl1pPr>
              <a:defRPr/>
            </a:lvl1pPr>
          </a:lstStyle>
          <a:p>
            <a:pPr>
              <a:defRPr/>
            </a:pPr>
            <a:endParaRPr lang="en-ZA"/>
          </a:p>
        </p:txBody>
      </p:sp>
      <p:sp>
        <p:nvSpPr>
          <p:cNvPr id="9" name="Rectangle 8"/>
          <p:cNvSpPr>
            <a:spLocks noGrp="1" noChangeArrowheads="1"/>
          </p:cNvSpPr>
          <p:nvPr>
            <p:ph type="sldNum" sz="quarter" idx="12"/>
          </p:nvPr>
        </p:nvSpPr>
        <p:spPr>
          <a:ln/>
        </p:spPr>
        <p:txBody>
          <a:bodyPr/>
          <a:lstStyle>
            <a:lvl1pPr>
              <a:defRPr/>
            </a:lvl1pPr>
          </a:lstStyle>
          <a:p>
            <a:pPr>
              <a:defRPr/>
            </a:pPr>
            <a:fld id="{90F77902-B704-448E-9AAC-67FD26E35895}" type="slidenum">
              <a:rPr lang="en-ZA"/>
              <a:pPr>
                <a:defRPr/>
              </a:pPr>
              <a:t>‹#›</a:t>
            </a:fld>
            <a:endParaRPr lang="en-ZA"/>
          </a:p>
        </p:txBody>
      </p:sp>
    </p:spTree>
    <p:extLst>
      <p:ext uri="{BB962C8B-B14F-4D97-AF65-F5344CB8AC3E}">
        <p14:creationId xmlns:p14="http://schemas.microsoft.com/office/powerpoint/2010/main" val="77127077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logo small"/>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topsolid"/>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4"/>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smtClean="0"/>
              <a:t>Click to edit Master title style</a:t>
            </a:r>
          </a:p>
        </p:txBody>
      </p:sp>
      <p:sp>
        <p:nvSpPr>
          <p:cNvPr id="1029" name="Rectangle 5"/>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smtClean="0"/>
              <a:t>Click to edit Master text styles</a:t>
            </a:r>
          </a:p>
          <a:p>
            <a:pPr lvl="1"/>
            <a:r>
              <a:rPr lang="en-ZA" smtClean="0"/>
              <a:t>Second level</a:t>
            </a:r>
          </a:p>
          <a:p>
            <a:pPr lvl="2"/>
            <a:r>
              <a:rPr lang="en-ZA" smtClean="0"/>
              <a:t>Third level</a:t>
            </a:r>
          </a:p>
          <a:p>
            <a:pPr lvl="3"/>
            <a:r>
              <a:rPr lang="en-ZA" smtClean="0"/>
              <a:t>Fourth level</a:t>
            </a:r>
          </a:p>
          <a:p>
            <a:pPr lvl="4"/>
            <a:r>
              <a:rPr lang="en-ZA" smtClean="0"/>
              <a:t>Fifth level</a:t>
            </a:r>
          </a:p>
        </p:txBody>
      </p:sp>
      <p:sp>
        <p:nvSpPr>
          <p:cNvPr id="16390" name="Rectangle 6"/>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latin typeface="Arial" charset="0"/>
                <a:cs typeface="Arial" charset="0"/>
              </a:defRPr>
            </a:lvl1pPr>
          </a:lstStyle>
          <a:p>
            <a:pPr>
              <a:defRPr/>
            </a:pPr>
            <a:endParaRPr lang="en-ZA"/>
          </a:p>
        </p:txBody>
      </p:sp>
      <p:sp>
        <p:nvSpPr>
          <p:cNvPr id="16391" name="Rectangle 7"/>
          <p:cNvSpPr>
            <a:spLocks noGrp="1" noChangeArrowheads="1"/>
          </p:cNvSpPr>
          <p:nvPr>
            <p:ph type="ftr" sz="quarter" idx="3"/>
          </p:nvPr>
        </p:nvSpPr>
        <p:spPr bwMode="auto">
          <a:xfrm>
            <a:off x="3132138" y="6453188"/>
            <a:ext cx="2879725"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latin typeface="Arial" charset="0"/>
                <a:cs typeface="Arial" charset="0"/>
              </a:defRPr>
            </a:lvl1pPr>
          </a:lstStyle>
          <a:p>
            <a:pPr>
              <a:defRPr/>
            </a:pPr>
            <a:endParaRPr lang="en-ZA"/>
          </a:p>
        </p:txBody>
      </p:sp>
      <p:sp>
        <p:nvSpPr>
          <p:cNvPr id="16392" name="Rectangle 8"/>
          <p:cNvSpPr>
            <a:spLocks noGrp="1" noChangeArrowheads="1"/>
          </p:cNvSpPr>
          <p:nvPr>
            <p:ph type="sldNum" sz="quarter" idx="4"/>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000">
                <a:solidFill>
                  <a:srgbClr val="83725B"/>
                </a:solidFill>
                <a:latin typeface="Arial" charset="0"/>
                <a:cs typeface="Arial" charset="0"/>
              </a:defRPr>
            </a:lvl1pPr>
          </a:lstStyle>
          <a:p>
            <a:pPr>
              <a:defRPr/>
            </a:pPr>
            <a:fld id="{76BE2123-0C7F-41BC-9EA0-33D08F9B20AD}"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4190"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 id="2147484185" r:id="rId12"/>
    <p:sldLayoutId id="2147484186" r:id="rId13"/>
    <p:sldLayoutId id="2147484187" r:id="rId14"/>
    <p:sldLayoutId id="2147484188" r:id="rId15"/>
    <p:sldLayoutId id="2147484189" r:id="rId16"/>
  </p:sldLayoutIdLst>
  <p:transition spd="slow">
    <p:fade/>
  </p:transition>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4.jpeg"/><Relationship Id="rId7"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jpeg"/><Relationship Id="rId7"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wmf"/><Relationship Id="rId1" Type="http://schemas.openxmlformats.org/officeDocument/2006/relationships/slideLayout" Target="../slideLayouts/slideLayout14.xml"/><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jpeg"/><Relationship Id="rId7"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gif"/><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3.jpeg"/><Relationship Id="rId5" Type="http://schemas.openxmlformats.org/officeDocument/2006/relationships/image" Target="../media/image25.png"/><Relationship Id="rId4" Type="http://schemas.openxmlformats.org/officeDocument/2006/relationships/image" Target="../media/image24.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jpeg"/><Relationship Id="rId7"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hyperlink" Target="http://www.google.co.za/imgres?imgurl=http://www.superfundauditors.com.au/blog/wp-content/uploads/2011/06/cartoon-thinking.jpg&amp;imgrefurl=http://www.superfundauditors.com.au/blog/?p=129&amp;usg=__IfsJyo0rHsBajFbUjB24ENsURfM=&amp;h=346&amp;w=347&amp;sz=70&amp;hl=en&amp;start=7&amp;zoom=1&amp;tbnid=b2_8zpvod2R-LM:&amp;tbnh=120&amp;tbnw=120&amp;ei=ziarT_KwN4azhAfD-vSdCg&amp;prev=/search?q=cartoon+man+thinking+pictures&amp;um=1&amp;hl=en&amp;gbv=2&amp;tbm=isch&amp;um=1&amp;itbs=1" TargetMode="External"/><Relationship Id="rId3" Type="http://schemas.openxmlformats.org/officeDocument/2006/relationships/diagramLayout" Target="../diagrams/layout1.xml"/><Relationship Id="rId7" Type="http://schemas.openxmlformats.org/officeDocument/2006/relationships/hyperlink" Target="http://www.google.co.za/imgres?imgurl=http://www.johnlocke.org/images/articles/screen_4e30085558890.gif&amp;imgrefurl=http://www.carolinajournal.com/cartoons/display.html?id=8058&amp;usg=__Iawq2JBGbKg6qSiHn5MB5BU31cQ=&amp;h=392&amp;w=618&amp;sz=73&amp;hl=en&amp;start=20&amp;zoom=1&amp;tbnid=sw8QMYRWvtGYuM:&amp;tbnh=86&amp;tbnw=136&amp;ei=cyerT762HYSnhAeQg7mdCg&amp;prev=/search?q=cartoon+balance+view+pictures&amp;um=1&amp;hl=en&amp;gbv=2&amp;tbm=isch&amp;um=1&amp;itbs=1" TargetMode="External"/><Relationship Id="rId12" Type="http://schemas.openxmlformats.org/officeDocument/2006/relationships/image" Target="../media/image38.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hyperlink" Target="http://www.google.co.za/imgres?imgurl=http://www.ideachampions.com/weblogs/Question%20Mark%20man%20sitting%20on%20it.jpg&amp;imgrefurl=http://www.ideachampions.com/weblogs/archives/2011/05/some_years_ago.shtml&amp;usg=__abDMepxUBGylhekJSP_zeO-CV98=&amp;h=375&amp;w=300&amp;sz=9&amp;hl=en&amp;start=12&amp;zoom=1&amp;tbnid=RcKEWbm16NCR_M:&amp;tbnh=122&amp;tbnw=98&amp;ei=HiWrT5mkGNK0hAeMoomdCg&amp;prev=/search?q=man+sitting+and+think&amp;um=1&amp;hl=en&amp;sa=N&amp;gbv=2&amp;tbm=isch&amp;um=1&amp;itbs=1" TargetMode="External"/><Relationship Id="rId5" Type="http://schemas.openxmlformats.org/officeDocument/2006/relationships/diagramColors" Target="../diagrams/colors1.xml"/><Relationship Id="rId10" Type="http://schemas.openxmlformats.org/officeDocument/2006/relationships/image" Target="../media/image37.jpeg"/><Relationship Id="rId4" Type="http://schemas.openxmlformats.org/officeDocument/2006/relationships/diagramQuickStyle" Target="../diagrams/quickStyle1.xml"/><Relationship Id="rId9" Type="http://schemas.openxmlformats.org/officeDocument/2006/relationships/hyperlink" Target="http://www.google.co.za/imgres?imgurl=http://www.bryanprindiville.com/wp-content/uploads/2008/05/balanced.jpg&amp;imgrefurl=http://www.bryanprindiville.com/2008/05/17/a-more-balanced-view/&amp;usg=__3nTho6qXkyhGPXyv7CrDt_LsylA=&amp;h=267&amp;w=426&amp;sz=49&amp;hl=en&amp;start=6&amp;zoom=1&amp;tbnid=nI0_nmE2VOuXzM:&amp;tbnh=79&amp;tbnw=126&amp;ei=cyerT762HYSnhAeQg7mdCg&amp;prev=/search?q=cartoon+balance+view+pictures&amp;um=1&amp;hl=en&amp;gbv=2&amp;tbm=isch&amp;um=1&amp;itbs=1" TargetMode="External"/><Relationship Id="rId14" Type="http://schemas.openxmlformats.org/officeDocument/2006/relationships/image" Target="../media/image3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40.png"/><Relationship Id="rId18" Type="http://schemas.openxmlformats.org/officeDocument/2006/relationships/image" Target="../media/image45.jpe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openxmlformats.org/officeDocument/2006/relationships/image" Target="../media/image44.png"/><Relationship Id="rId2" Type="http://schemas.openxmlformats.org/officeDocument/2006/relationships/notesSlide" Target="../notesSlides/notesSlide5.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image" Target="../media/image42.png"/><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emf"/><Relationship Id="rId4" Type="http://schemas.openxmlformats.org/officeDocument/2006/relationships/image" Target="../media/image47.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jpeg"/><Relationship Id="rId7"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emf"/><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emf"/><Relationship Id="rId7" Type="http://schemas.openxmlformats.org/officeDocument/2006/relationships/image" Target="../media/image62.png"/><Relationship Id="rId2" Type="http://schemas.openxmlformats.org/officeDocument/2006/relationships/image" Target="../media/image57.jpeg"/><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jpeg"/><Relationship Id="rId7"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67.pn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520" y="3520440"/>
            <a:ext cx="3810000" cy="188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ZA" dirty="0"/>
              <a:t>Draft 1</a:t>
            </a:r>
          </a:p>
          <a:p>
            <a:pPr algn="r">
              <a:defRPr/>
            </a:pPr>
            <a:r>
              <a:rPr lang="en-ZA" dirty="0"/>
              <a:t>Corporate Affairs Division</a:t>
            </a:r>
          </a:p>
          <a:p>
            <a:pPr algn="r">
              <a:defRPr/>
            </a:pPr>
            <a:r>
              <a:rPr lang="en-ZA" dirty="0"/>
              <a:t>November 2011</a:t>
            </a:r>
          </a:p>
        </p:txBody>
      </p:sp>
      <p:grpSp>
        <p:nvGrpSpPr>
          <p:cNvPr id="4099" name="Group 162"/>
          <p:cNvGrpSpPr>
            <a:grpSpLocks/>
          </p:cNvGrpSpPr>
          <p:nvPr/>
        </p:nvGrpSpPr>
        <p:grpSpPr bwMode="auto">
          <a:xfrm>
            <a:off x="-4763" y="0"/>
            <a:ext cx="9148763" cy="6858000"/>
            <a:chOff x="-3" y="0"/>
            <a:chExt cx="5763" cy="4320"/>
          </a:xfrm>
        </p:grpSpPr>
        <p:pic>
          <p:nvPicPr>
            <p:cNvPr id="4151" name="Picture 23" descr="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2"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153" name="Picture 161" descr="logo 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155"/>
          <p:cNvGrpSpPr>
            <a:grpSpLocks/>
          </p:cNvGrpSpPr>
          <p:nvPr/>
        </p:nvGrpSpPr>
        <p:grpSpPr bwMode="auto">
          <a:xfrm>
            <a:off x="257175" y="1201738"/>
            <a:ext cx="2482850" cy="2444750"/>
            <a:chOff x="162" y="757"/>
            <a:chExt cx="1564" cy="1540"/>
          </a:xfrm>
        </p:grpSpPr>
        <p:sp>
          <p:nvSpPr>
            <p:cNvPr id="4146"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a:p>
          </p:txBody>
        </p:sp>
        <p:sp>
          <p:nvSpPr>
            <p:cNvPr id="4147"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8"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9"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50"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1" name="Oval 102"/>
          <p:cNvSpPr>
            <a:spLocks noChangeArrowheads="1"/>
          </p:cNvSpPr>
          <p:nvPr/>
        </p:nvSpPr>
        <p:spPr bwMode="auto">
          <a:xfrm>
            <a:off x="436563" y="1362075"/>
            <a:ext cx="2162175" cy="2173288"/>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p>
        </p:txBody>
      </p:sp>
      <p:grpSp>
        <p:nvGrpSpPr>
          <p:cNvPr id="4102" name="Group 156"/>
          <p:cNvGrpSpPr>
            <a:grpSpLocks/>
          </p:cNvGrpSpPr>
          <p:nvPr/>
        </p:nvGrpSpPr>
        <p:grpSpPr bwMode="auto">
          <a:xfrm>
            <a:off x="171450" y="1201738"/>
            <a:ext cx="2643188" cy="2493962"/>
            <a:chOff x="108" y="757"/>
            <a:chExt cx="1665" cy="1571"/>
          </a:xfrm>
        </p:grpSpPr>
        <p:sp>
          <p:nvSpPr>
            <p:cNvPr id="4143"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4"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5"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3" name="Group 146"/>
          <p:cNvGrpSpPr>
            <a:grpSpLocks/>
          </p:cNvGrpSpPr>
          <p:nvPr/>
        </p:nvGrpSpPr>
        <p:grpSpPr bwMode="auto">
          <a:xfrm>
            <a:off x="912813" y="620713"/>
            <a:ext cx="1284287" cy="1260475"/>
            <a:chOff x="575" y="391"/>
            <a:chExt cx="809" cy="794"/>
          </a:xfrm>
        </p:grpSpPr>
        <p:sp>
          <p:nvSpPr>
            <p:cNvPr id="4135"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a:p>
          </p:txBody>
        </p:sp>
        <p:sp>
          <p:nvSpPr>
            <p:cNvPr id="4136"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a:p>
          </p:txBody>
        </p:sp>
        <p:sp>
          <p:nvSpPr>
            <p:cNvPr id="4137"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8"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9"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0"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1"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a:p>
          </p:txBody>
        </p:sp>
        <p:sp>
          <p:nvSpPr>
            <p:cNvPr id="4142"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4" name="Oval 118"/>
          <p:cNvSpPr>
            <a:spLocks noChangeArrowheads="1"/>
          </p:cNvSpPr>
          <p:nvPr/>
        </p:nvSpPr>
        <p:spPr bwMode="auto">
          <a:xfrm>
            <a:off x="1004888" y="706438"/>
            <a:ext cx="1111250" cy="1112837"/>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600"/>
          </a:p>
        </p:txBody>
      </p:sp>
      <p:grpSp>
        <p:nvGrpSpPr>
          <p:cNvPr id="4105" name="Group 145"/>
          <p:cNvGrpSpPr>
            <a:grpSpLocks/>
          </p:cNvGrpSpPr>
          <p:nvPr/>
        </p:nvGrpSpPr>
        <p:grpSpPr bwMode="auto">
          <a:xfrm>
            <a:off x="863600" y="620713"/>
            <a:ext cx="1370013" cy="1284287"/>
            <a:chOff x="544" y="391"/>
            <a:chExt cx="863" cy="809"/>
          </a:xfrm>
        </p:grpSpPr>
        <p:sp>
          <p:nvSpPr>
            <p:cNvPr id="4132"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3"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4"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6" name="Group 157"/>
          <p:cNvGrpSpPr>
            <a:grpSpLocks/>
          </p:cNvGrpSpPr>
          <p:nvPr/>
        </p:nvGrpSpPr>
        <p:grpSpPr bwMode="auto">
          <a:xfrm>
            <a:off x="331788" y="3090863"/>
            <a:ext cx="2074862" cy="2038350"/>
            <a:chOff x="209" y="1947"/>
            <a:chExt cx="1307" cy="1284"/>
          </a:xfrm>
        </p:grpSpPr>
        <p:sp>
          <p:nvSpPr>
            <p:cNvPr id="4126"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a:p>
          </p:txBody>
        </p:sp>
        <p:sp>
          <p:nvSpPr>
            <p:cNvPr id="4127"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a:p>
          </p:txBody>
        </p:sp>
        <p:sp>
          <p:nvSpPr>
            <p:cNvPr id="4128"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9"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0"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1"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7" name="Oval 128"/>
          <p:cNvSpPr>
            <a:spLocks noChangeArrowheads="1"/>
          </p:cNvSpPr>
          <p:nvPr/>
        </p:nvSpPr>
        <p:spPr bwMode="auto">
          <a:xfrm>
            <a:off x="482600" y="3227388"/>
            <a:ext cx="1801813" cy="1814512"/>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solidFill>
                <a:srgbClr val="C0C0C0"/>
              </a:solidFill>
            </a:endParaRPr>
          </a:p>
        </p:txBody>
      </p:sp>
      <p:grpSp>
        <p:nvGrpSpPr>
          <p:cNvPr id="4108" name="Group 158"/>
          <p:cNvGrpSpPr>
            <a:grpSpLocks/>
          </p:cNvGrpSpPr>
          <p:nvPr/>
        </p:nvGrpSpPr>
        <p:grpSpPr bwMode="auto">
          <a:xfrm>
            <a:off x="257175" y="3090863"/>
            <a:ext cx="2211388" cy="2087562"/>
            <a:chOff x="162" y="1947"/>
            <a:chExt cx="1393" cy="1315"/>
          </a:xfrm>
        </p:grpSpPr>
        <p:sp>
          <p:nvSpPr>
            <p:cNvPr id="4123"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4"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5"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9" name="Group 159"/>
          <p:cNvGrpSpPr>
            <a:grpSpLocks/>
          </p:cNvGrpSpPr>
          <p:nvPr/>
        </p:nvGrpSpPr>
        <p:grpSpPr bwMode="auto">
          <a:xfrm>
            <a:off x="900113" y="4684713"/>
            <a:ext cx="1717675" cy="1692275"/>
            <a:chOff x="567" y="2951"/>
            <a:chExt cx="1082" cy="1066"/>
          </a:xfrm>
        </p:grpSpPr>
        <p:sp>
          <p:nvSpPr>
            <p:cNvPr id="4117"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a:p>
          </p:txBody>
        </p:sp>
        <p:sp>
          <p:nvSpPr>
            <p:cNvPr id="4118"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a:p>
          </p:txBody>
        </p:sp>
        <p:sp>
          <p:nvSpPr>
            <p:cNvPr id="4119"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0"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1"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2"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10" name="Oval 138"/>
          <p:cNvSpPr>
            <a:spLocks noChangeArrowheads="1"/>
          </p:cNvSpPr>
          <p:nvPr/>
        </p:nvSpPr>
        <p:spPr bwMode="auto">
          <a:xfrm>
            <a:off x="1014413" y="4791075"/>
            <a:ext cx="1506537" cy="1519238"/>
          </a:xfrm>
          <a:prstGeom prst="ellipse">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C0C0C0"/>
              </a:solidFill>
            </a:endParaRPr>
          </a:p>
        </p:txBody>
      </p:sp>
      <p:grpSp>
        <p:nvGrpSpPr>
          <p:cNvPr id="4111" name="Group 160"/>
          <p:cNvGrpSpPr>
            <a:grpSpLocks/>
          </p:cNvGrpSpPr>
          <p:nvPr/>
        </p:nvGrpSpPr>
        <p:grpSpPr bwMode="auto">
          <a:xfrm>
            <a:off x="838200" y="4684713"/>
            <a:ext cx="1828800" cy="1728787"/>
            <a:chOff x="528" y="2951"/>
            <a:chExt cx="1152" cy="1089"/>
          </a:xfrm>
        </p:grpSpPr>
        <p:sp>
          <p:nvSpPr>
            <p:cNvPr id="411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13" name="Rectangle 59"/>
          <p:cNvSpPr>
            <a:spLocks noChangeArrowheads="1"/>
          </p:cNvSpPr>
          <p:nvPr/>
        </p:nvSpPr>
        <p:spPr bwMode="auto">
          <a:xfrm>
            <a:off x="2903538" y="2346940"/>
            <a:ext cx="6329362" cy="962025"/>
          </a:xfrm>
          <a:prstGeom prst="rect">
            <a:avLst/>
          </a:prstGeom>
          <a:noFill/>
          <a:ln>
            <a:noFill/>
          </a:ln>
          <a:effectLst/>
          <a:extLst/>
        </p:spPr>
        <p:txBody>
          <a:bodyPr wrap="none" anchor="ctr"/>
          <a:lstStyle/>
          <a:p>
            <a:pPr>
              <a:defRPr/>
            </a:pPr>
            <a:endParaRPr lang="en-GB" sz="1600" dirty="0"/>
          </a:p>
          <a:p>
            <a:pPr>
              <a:defRPr/>
            </a:pPr>
            <a:endParaRPr lang="en-GB" sz="1600" dirty="0"/>
          </a:p>
          <a:p>
            <a:pPr>
              <a:defRPr/>
            </a:pPr>
            <a:endParaRPr lang="en-GB" sz="1600" dirty="0"/>
          </a:p>
          <a:p>
            <a:pPr>
              <a:defRPr/>
            </a:pPr>
            <a:endParaRPr lang="en-GB" sz="1600" dirty="0"/>
          </a:p>
          <a:p>
            <a:pPr>
              <a:defRPr/>
            </a:pPr>
            <a:endParaRPr lang="en-GB" sz="1600" dirty="0"/>
          </a:p>
          <a:p>
            <a:pPr>
              <a:defRPr/>
            </a:pPr>
            <a:r>
              <a:rPr lang="en-GB" sz="3200" dirty="0"/>
              <a:t>Solar Storm </a:t>
            </a:r>
            <a:r>
              <a:rPr lang="en-GB" sz="3200" dirty="0" smtClean="0"/>
              <a:t>Resilience</a:t>
            </a:r>
            <a:endParaRPr lang="en-GB" sz="3200" dirty="0"/>
          </a:p>
          <a:p>
            <a:pPr>
              <a:defRPr/>
            </a:pPr>
            <a:r>
              <a:rPr lang="en-GB" sz="2000" dirty="0"/>
              <a:t>Resilience to Geomagnetic Induced Currents</a:t>
            </a:r>
          </a:p>
          <a:p>
            <a:pPr>
              <a:defRPr/>
            </a:pPr>
            <a:endParaRPr lang="en-GB" sz="1600" dirty="0" smtClean="0">
              <a:solidFill>
                <a:schemeClr val="bg1">
                  <a:lumMod val="50000"/>
                </a:schemeClr>
              </a:solidFill>
            </a:endParaRPr>
          </a:p>
          <a:p>
            <a:pPr>
              <a:defRPr/>
            </a:pPr>
            <a:r>
              <a:rPr lang="en-ZA" sz="1600" dirty="0" smtClean="0">
                <a:solidFill>
                  <a:schemeClr val="bg1">
                    <a:lumMod val="50000"/>
                  </a:schemeClr>
                </a:solidFill>
              </a:rPr>
              <a:t>Utility </a:t>
            </a:r>
            <a:r>
              <a:rPr lang="en-ZA" sz="1600" dirty="0">
                <a:solidFill>
                  <a:schemeClr val="bg1">
                    <a:lumMod val="50000"/>
                  </a:schemeClr>
                </a:solidFill>
              </a:rPr>
              <a:t>Perceptive </a:t>
            </a:r>
            <a:endParaRPr lang="en-ZA" sz="1600" dirty="0" smtClean="0">
              <a:solidFill>
                <a:schemeClr val="bg1">
                  <a:lumMod val="50000"/>
                </a:schemeClr>
              </a:solidFill>
            </a:endParaRPr>
          </a:p>
          <a:p>
            <a:pPr>
              <a:defRPr/>
            </a:pPr>
            <a:r>
              <a:rPr lang="en-ZA" sz="1600" dirty="0" smtClean="0">
                <a:solidFill>
                  <a:schemeClr val="bg1">
                    <a:lumMod val="50000"/>
                  </a:schemeClr>
                </a:solidFill>
              </a:rPr>
              <a:t>"</a:t>
            </a:r>
            <a:r>
              <a:rPr lang="en-ZA" sz="1600" dirty="0">
                <a:solidFill>
                  <a:schemeClr val="bg1">
                    <a:lumMod val="50000"/>
                  </a:schemeClr>
                </a:solidFill>
              </a:rPr>
              <a:t>How do we become more Resilient in light of </a:t>
            </a:r>
            <a:r>
              <a:rPr lang="en-ZA" sz="1600" dirty="0" smtClean="0">
                <a:solidFill>
                  <a:schemeClr val="bg1">
                    <a:lumMod val="50000"/>
                  </a:schemeClr>
                </a:solidFill>
              </a:rPr>
              <a:t>uncertainty?"</a:t>
            </a:r>
            <a:endParaRPr lang="en-GB" sz="1600" dirty="0" smtClean="0">
              <a:solidFill>
                <a:schemeClr val="bg1">
                  <a:lumMod val="50000"/>
                </a:schemeClr>
              </a:solidFill>
            </a:endParaRPr>
          </a:p>
          <a:p>
            <a:pPr>
              <a:defRPr/>
            </a:pPr>
            <a:endParaRPr lang="en-GB" sz="1600" dirty="0">
              <a:solidFill>
                <a:schemeClr val="bg1">
                  <a:lumMod val="50000"/>
                </a:schemeClr>
              </a:solidFill>
            </a:endParaRPr>
          </a:p>
          <a:p>
            <a:pPr>
              <a:defRPr/>
            </a:pPr>
            <a:r>
              <a:rPr lang="en-GB" sz="1600" b="1" dirty="0" smtClean="0">
                <a:solidFill>
                  <a:schemeClr val="bg1">
                    <a:lumMod val="50000"/>
                  </a:schemeClr>
                </a:solidFill>
              </a:rPr>
              <a:t>TIEMS 2012 – Oslo</a:t>
            </a:r>
          </a:p>
          <a:p>
            <a:pPr>
              <a:defRPr/>
            </a:pPr>
            <a:r>
              <a:rPr lang="en-GB" sz="1600" b="1" dirty="0" smtClean="0">
                <a:solidFill>
                  <a:schemeClr val="bg1">
                    <a:lumMod val="50000"/>
                  </a:schemeClr>
                </a:solidFill>
              </a:rPr>
              <a:t>22 – 24 October  2012</a:t>
            </a:r>
          </a:p>
          <a:p>
            <a:pPr>
              <a:defRPr/>
            </a:pPr>
            <a:endParaRPr lang="en-GB" sz="1600" dirty="0">
              <a:solidFill>
                <a:schemeClr val="bg1">
                  <a:lumMod val="50000"/>
                </a:schemeClr>
              </a:solidFill>
            </a:endParaRPr>
          </a:p>
          <a:p>
            <a:pPr>
              <a:defRPr/>
            </a:pPr>
            <a:endParaRPr lang="en-GB" sz="1100" dirty="0"/>
          </a:p>
          <a:p>
            <a:pPr>
              <a:defRPr/>
            </a:pPr>
            <a:endParaRPr lang="en-GB" sz="1100" dirty="0"/>
          </a:p>
          <a:p>
            <a:pPr>
              <a:defRPr/>
            </a:pPr>
            <a:endParaRPr lang="en-GB" sz="1100" dirty="0"/>
          </a:p>
        </p:txBody>
      </p:sp>
      <p:sp>
        <p:nvSpPr>
          <p:cNvPr id="2" name="TextBox 1"/>
          <p:cNvSpPr txBox="1"/>
          <p:nvPr/>
        </p:nvSpPr>
        <p:spPr>
          <a:xfrm>
            <a:off x="2971006" y="5051084"/>
            <a:ext cx="5748451" cy="1600438"/>
          </a:xfrm>
          <a:prstGeom prst="rect">
            <a:avLst/>
          </a:prstGeom>
          <a:noFill/>
        </p:spPr>
        <p:txBody>
          <a:bodyPr wrap="square">
            <a:spAutoFit/>
          </a:bodyPr>
          <a:lstStyle/>
          <a:p>
            <a:pPr eaLnBrk="1" hangingPunct="1"/>
            <a:r>
              <a:rPr lang="en-GB" b="1" dirty="0" smtClean="0">
                <a:solidFill>
                  <a:schemeClr val="accent2"/>
                </a:solidFill>
              </a:rPr>
              <a:t>23 October 2012</a:t>
            </a:r>
          </a:p>
          <a:p>
            <a:pPr eaLnBrk="1" hangingPunct="1"/>
            <a:endParaRPr lang="en-GB" b="1" dirty="0" smtClean="0">
              <a:solidFill>
                <a:schemeClr val="accent2"/>
              </a:solidFill>
            </a:endParaRPr>
          </a:p>
          <a:p>
            <a:pPr eaLnBrk="1" hangingPunct="1"/>
            <a:r>
              <a:rPr lang="en-GB" b="1" dirty="0" smtClean="0">
                <a:solidFill>
                  <a:schemeClr val="accent2"/>
                </a:solidFill>
              </a:rPr>
              <a:t>Malcolm Van Harte – Project Leader</a:t>
            </a:r>
          </a:p>
          <a:p>
            <a:pPr eaLnBrk="1" hangingPunct="1"/>
            <a:r>
              <a:rPr lang="en-GB" b="1" dirty="0" smtClean="0">
                <a:solidFill>
                  <a:schemeClr val="accent2"/>
                </a:solidFill>
              </a:rPr>
              <a:t>Carol Allers – Crisis and Stakeholder Management Stream Lead</a:t>
            </a:r>
          </a:p>
          <a:p>
            <a:pPr eaLnBrk="1" hangingPunct="1"/>
            <a:r>
              <a:rPr lang="en-GB" b="1" dirty="0" smtClean="0">
                <a:solidFill>
                  <a:schemeClr val="accent2"/>
                </a:solidFill>
              </a:rPr>
              <a:t>Dr Richard Candy – Monitoring and Detection Stream Lead</a:t>
            </a:r>
          </a:p>
          <a:p>
            <a:pPr eaLnBrk="1" hangingPunct="1"/>
            <a:endParaRPr lang="en-GB" dirty="0" smtClean="0">
              <a:solidFill>
                <a:schemeClr val="accent2"/>
              </a:solidFill>
            </a:endParaRPr>
          </a:p>
          <a:p>
            <a:pPr algn="ctr" eaLnBrk="1" hangingPunct="1"/>
            <a:r>
              <a:rPr lang="en-GB" sz="1100" dirty="0" smtClean="0">
                <a:solidFill>
                  <a:schemeClr val="accent2"/>
                </a:solidFill>
              </a:rPr>
              <a:t>Eskom Holdings SOC Limited</a:t>
            </a:r>
            <a:endParaRPr lang="en-GB" sz="1100" dirty="0">
              <a:solidFill>
                <a:schemeClr val="accent2"/>
              </a:solidFill>
            </a:endParaRPr>
          </a:p>
        </p:txBody>
      </p:sp>
      <p:sp>
        <p:nvSpPr>
          <p:cNvPr id="4" name="TextBox 3"/>
          <p:cNvSpPr txBox="1"/>
          <p:nvPr/>
        </p:nvSpPr>
        <p:spPr>
          <a:xfrm>
            <a:off x="6414770" y="5129214"/>
            <a:ext cx="1587500" cy="230832"/>
          </a:xfrm>
          <a:prstGeom prst="rect">
            <a:avLst/>
          </a:prstGeom>
          <a:noFill/>
        </p:spPr>
        <p:txBody>
          <a:bodyPr wrap="square" rtlCol="0">
            <a:spAutoFit/>
          </a:bodyPr>
          <a:lstStyle/>
          <a:p>
            <a:pPr algn="ctr"/>
            <a:r>
              <a:rPr lang="en-ZA" sz="900" dirty="0" smtClean="0">
                <a:solidFill>
                  <a:schemeClr val="bg1"/>
                </a:solidFill>
              </a:rPr>
              <a:t>Images Courtesy: NSA</a:t>
            </a:r>
            <a:endParaRPr lang="en-ZA" sz="900" dirty="0">
              <a:solidFill>
                <a:schemeClr val="bg1"/>
              </a:solidFill>
            </a:endParaRPr>
          </a:p>
        </p:txBody>
      </p:sp>
    </p:spTree>
    <p:extLst>
      <p:ext uri="{BB962C8B-B14F-4D97-AF65-F5344CB8AC3E}">
        <p14:creationId xmlns:p14="http://schemas.microsoft.com/office/powerpoint/2010/main" val="429454697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2"/>
          <p:cNvSpPr>
            <a:spLocks noGrp="1"/>
          </p:cNvSpPr>
          <p:nvPr>
            <p:ph type="sldNum" sz="quarter" idx="12"/>
          </p:nvPr>
        </p:nvSpPr>
        <p:spPr>
          <a:noFill/>
        </p:spPr>
        <p:txBody>
          <a:bodyPr/>
          <a:lstStyle/>
          <a:p>
            <a:fld id="{37F10172-CCAD-4ADE-8FBF-AC5E058E85F5}" type="slidenum">
              <a:rPr lang="en-ZA" smtClean="0">
                <a:latin typeface="Arial" pitchFamily="34" charset="0"/>
                <a:cs typeface="Arial" pitchFamily="34" charset="0"/>
              </a:rPr>
              <a:pPr/>
              <a:t>2</a:t>
            </a:fld>
            <a:endParaRPr lang="en-ZA" dirty="0" smtClean="0">
              <a:latin typeface="Arial" pitchFamily="34" charset="0"/>
              <a:cs typeface="Arial" pitchFamily="34" charset="0"/>
            </a:endParaRPr>
          </a:p>
        </p:txBody>
      </p:sp>
      <p:sp>
        <p:nvSpPr>
          <p:cNvPr id="4" name="Rectangle 3"/>
          <p:cNvSpPr txBox="1">
            <a:spLocks noChangeArrowheads="1"/>
          </p:cNvSpPr>
          <p:nvPr/>
        </p:nvSpPr>
        <p:spPr>
          <a:xfrm>
            <a:off x="216421" y="192613"/>
            <a:ext cx="6519862" cy="547688"/>
          </a:xfrm>
          <a:prstGeom prst="rect">
            <a:avLst/>
          </a:prstGeom>
        </p:spPr>
        <p:txBody>
          <a:bodyPr/>
          <a:lstStyle/>
          <a:p>
            <a:pPr>
              <a:lnSpc>
                <a:spcPct val="85000"/>
              </a:lnSpc>
              <a:defRPr/>
            </a:pPr>
            <a:r>
              <a:rPr lang="en-US" sz="3200" kern="0" dirty="0">
                <a:solidFill>
                  <a:schemeClr val="bg1"/>
                </a:solidFill>
                <a:latin typeface="+mj-lt"/>
                <a:ea typeface="+mj-ea"/>
                <a:cs typeface="+mj-cs"/>
              </a:rPr>
              <a:t>Eskom at a glance</a:t>
            </a:r>
          </a:p>
        </p:txBody>
      </p:sp>
      <p:sp>
        <p:nvSpPr>
          <p:cNvPr id="7" name="Rectangle 3"/>
          <p:cNvSpPr txBox="1">
            <a:spLocks noChangeArrowheads="1"/>
          </p:cNvSpPr>
          <p:nvPr/>
        </p:nvSpPr>
        <p:spPr>
          <a:xfrm>
            <a:off x="142875" y="998730"/>
            <a:ext cx="4714875" cy="5337175"/>
          </a:xfrm>
          <a:prstGeom prst="rect">
            <a:avLst/>
          </a:prstGeom>
          <a:noFill/>
        </p:spPr>
        <p:txBody>
          <a:bodyPr/>
          <a:lstStyle/>
          <a:p>
            <a:pPr marL="285750" indent="-285750" defTabSz="912813">
              <a:lnSpc>
                <a:spcPct val="90000"/>
              </a:lnSpc>
              <a:spcBef>
                <a:spcPts val="300"/>
              </a:spcBef>
              <a:spcAft>
                <a:spcPts val="300"/>
              </a:spcAft>
              <a:buClr>
                <a:srgbClr val="8C7F6D"/>
              </a:buClr>
              <a:buFontTx/>
              <a:buChar char="•"/>
              <a:defRPr/>
            </a:pPr>
            <a:r>
              <a:rPr lang="en-ZA" sz="1200" kern="0" dirty="0">
                <a:solidFill>
                  <a:srgbClr val="FFC000"/>
                </a:solidFill>
                <a:latin typeface="+mn-lt"/>
                <a:cs typeface="+mn-cs"/>
              </a:rPr>
              <a:t>Strategic 100% state-owned electricity utility</a:t>
            </a:r>
            <a:r>
              <a:rPr lang="en-ZA" sz="1200" kern="0" dirty="0">
                <a:solidFill>
                  <a:srgbClr val="003896"/>
                </a:solidFill>
                <a:latin typeface="+mn-lt"/>
                <a:cs typeface="+mn-cs"/>
              </a:rPr>
              <a:t>, strongly supported by the government</a:t>
            </a:r>
          </a:p>
          <a:p>
            <a:pPr marL="285750" indent="-285750" defTabSz="912813">
              <a:lnSpc>
                <a:spcPct val="90000"/>
              </a:lnSpc>
              <a:spcBef>
                <a:spcPts val="300"/>
              </a:spcBef>
              <a:spcAft>
                <a:spcPts val="300"/>
              </a:spcAft>
              <a:buClr>
                <a:srgbClr val="8C7F6D"/>
              </a:buClr>
              <a:buFontTx/>
              <a:buChar char="•"/>
              <a:defRPr/>
            </a:pPr>
            <a:r>
              <a:rPr lang="en-ZA" sz="1200" kern="0" dirty="0">
                <a:latin typeface="+mn-lt"/>
                <a:cs typeface="+mn-cs"/>
              </a:rPr>
              <a:t>Supplies approximately 95% of South Africa’s electricity and more than </a:t>
            </a:r>
            <a:r>
              <a:rPr lang="en-ZA" sz="1200" kern="0" dirty="0">
                <a:solidFill>
                  <a:srgbClr val="FFC000"/>
                </a:solidFill>
                <a:latin typeface="+mn-lt"/>
                <a:cs typeface="+mn-cs"/>
              </a:rPr>
              <a:t>40% of Africa’s electricity</a:t>
            </a:r>
          </a:p>
          <a:p>
            <a:pPr marL="285750" indent="-285750" defTabSz="912813">
              <a:lnSpc>
                <a:spcPct val="90000"/>
              </a:lnSpc>
              <a:spcBef>
                <a:spcPts val="300"/>
              </a:spcBef>
              <a:spcAft>
                <a:spcPts val="300"/>
              </a:spcAft>
              <a:buClr>
                <a:srgbClr val="8C7F6D"/>
              </a:buClr>
              <a:buFontTx/>
              <a:buChar char="•"/>
              <a:defRPr/>
            </a:pPr>
            <a:r>
              <a:rPr lang="en-ZA" sz="1200" kern="0" dirty="0">
                <a:solidFill>
                  <a:srgbClr val="FFC000"/>
                </a:solidFill>
                <a:latin typeface="+mn-lt"/>
                <a:cs typeface="+mn-cs"/>
              </a:rPr>
              <a:t>41 778</a:t>
            </a:r>
            <a:r>
              <a:rPr lang="en-ZA" sz="1200" kern="0" dirty="0">
                <a:latin typeface="+mn-lt"/>
                <a:cs typeface="+mn-cs"/>
              </a:rPr>
              <a:t> employees as at 31 March 2011</a:t>
            </a:r>
          </a:p>
          <a:p>
            <a:pPr marL="285750" indent="-285750" defTabSz="912813">
              <a:lnSpc>
                <a:spcPct val="90000"/>
              </a:lnSpc>
              <a:spcBef>
                <a:spcPts val="300"/>
              </a:spcBef>
              <a:spcAft>
                <a:spcPts val="300"/>
              </a:spcAft>
              <a:buClr>
                <a:srgbClr val="8C7F6D"/>
              </a:buClr>
              <a:buFontTx/>
              <a:buChar char="•"/>
              <a:defRPr/>
            </a:pPr>
            <a:r>
              <a:rPr lang="en-ZA" sz="1200" kern="0" dirty="0">
                <a:solidFill>
                  <a:srgbClr val="003896"/>
                </a:solidFill>
                <a:latin typeface="+mn-lt"/>
                <a:cs typeface="+mn-cs"/>
              </a:rPr>
              <a:t>Serves 2 857 industrial, 1 110 mining, 49 090 commercial,    84 393 agricultural and more than </a:t>
            </a:r>
            <a:r>
              <a:rPr lang="en-ZA" sz="1200" kern="0" dirty="0">
                <a:solidFill>
                  <a:srgbClr val="FFC000"/>
                </a:solidFill>
                <a:latin typeface="+mn-lt"/>
                <a:cs typeface="+mn-cs"/>
              </a:rPr>
              <a:t>4.5 million residential</a:t>
            </a:r>
            <a:r>
              <a:rPr lang="en-ZA" sz="1200" kern="0" dirty="0">
                <a:solidFill>
                  <a:srgbClr val="003896"/>
                </a:solidFill>
                <a:latin typeface="+mn-lt"/>
                <a:cs typeface="+mn-cs"/>
              </a:rPr>
              <a:t> customers</a:t>
            </a:r>
          </a:p>
          <a:p>
            <a:pPr marL="285750" indent="-285750" defTabSz="912813">
              <a:lnSpc>
                <a:spcPct val="90000"/>
              </a:lnSpc>
              <a:spcBef>
                <a:spcPts val="300"/>
              </a:spcBef>
              <a:spcAft>
                <a:spcPts val="300"/>
              </a:spcAft>
              <a:buClr>
                <a:srgbClr val="8C7F6D"/>
              </a:buClr>
              <a:buFontTx/>
              <a:buChar char="•"/>
              <a:defRPr/>
            </a:pPr>
            <a:r>
              <a:rPr lang="en-ZA" sz="1200" kern="0" dirty="0">
                <a:latin typeface="+mn-lt"/>
                <a:cs typeface="+mn-cs"/>
              </a:rPr>
              <a:t>27 (including 1 nuclear) operational power stations with a net maximum capacity of </a:t>
            </a:r>
            <a:r>
              <a:rPr lang="en-ZA" sz="1200" b="1" kern="0" dirty="0">
                <a:solidFill>
                  <a:srgbClr val="FFC000"/>
                </a:solidFill>
                <a:latin typeface="+mn-lt"/>
                <a:cs typeface="+mn-cs"/>
              </a:rPr>
              <a:t>41 194MW as at 31 March 2011</a:t>
            </a:r>
          </a:p>
          <a:p>
            <a:pPr marL="285750" indent="-285750" defTabSz="912813">
              <a:lnSpc>
                <a:spcPct val="90000"/>
              </a:lnSpc>
              <a:spcBef>
                <a:spcPts val="300"/>
              </a:spcBef>
              <a:spcAft>
                <a:spcPts val="300"/>
              </a:spcAft>
              <a:buClr>
                <a:srgbClr val="8C7F6D"/>
              </a:buClr>
              <a:buFontTx/>
              <a:buChar char="•"/>
              <a:defRPr/>
            </a:pPr>
            <a:r>
              <a:rPr lang="en-ZA" sz="1200" b="1" kern="0" dirty="0">
                <a:solidFill>
                  <a:srgbClr val="FFC000"/>
                </a:solidFill>
                <a:latin typeface="+mn-lt"/>
                <a:cs typeface="+mn-cs"/>
              </a:rPr>
              <a:t>Total electricity sales of 224 446GWh</a:t>
            </a:r>
            <a:r>
              <a:rPr lang="en-ZA" sz="1200" kern="0" dirty="0">
                <a:latin typeface="+mn-lt"/>
                <a:cs typeface="+mn-cs"/>
              </a:rPr>
              <a:t> and gross electricity revenues of R90.38bn for the year ended 31 March 2011 (R69.83bn </a:t>
            </a:r>
            <a:r>
              <a:rPr lang="en-ZA" sz="1200" kern="0" dirty="0"/>
              <a:t>for the year ended 31 March </a:t>
            </a:r>
            <a:r>
              <a:rPr lang="en-ZA" sz="1200" kern="0" dirty="0" smtClean="0"/>
              <a:t>2010</a:t>
            </a:r>
            <a:r>
              <a:rPr lang="en-ZA" sz="1200" kern="0" dirty="0" smtClean="0">
                <a:latin typeface="+mn-lt"/>
                <a:cs typeface="+mn-cs"/>
              </a:rPr>
              <a:t>)</a:t>
            </a:r>
            <a:endParaRPr lang="en-ZA" sz="1200" kern="0" dirty="0">
              <a:latin typeface="+mn-lt"/>
              <a:cs typeface="+mn-cs"/>
            </a:endParaRPr>
          </a:p>
          <a:p>
            <a:pPr marL="285750" indent="-285750" defTabSz="912813">
              <a:lnSpc>
                <a:spcPct val="90000"/>
              </a:lnSpc>
              <a:spcBef>
                <a:spcPts val="300"/>
              </a:spcBef>
              <a:spcAft>
                <a:spcPts val="300"/>
              </a:spcAft>
              <a:buClr>
                <a:srgbClr val="8C7F6D"/>
              </a:buClr>
              <a:buFontTx/>
              <a:buChar char="•"/>
              <a:defRPr/>
            </a:pPr>
            <a:r>
              <a:rPr lang="en-ZA" sz="1200" kern="0" dirty="0">
                <a:latin typeface="+mn-lt"/>
                <a:cs typeface="+mn-cs"/>
              </a:rPr>
              <a:t>Infrastructure includes </a:t>
            </a:r>
            <a:r>
              <a:rPr lang="en-ZA" sz="1200" b="1" kern="0" dirty="0">
                <a:solidFill>
                  <a:srgbClr val="FFC000"/>
                </a:solidFill>
                <a:latin typeface="+mn-lt"/>
                <a:cs typeface="+mn-cs"/>
              </a:rPr>
              <a:t>395 419km </a:t>
            </a:r>
            <a:r>
              <a:rPr lang="en-ZA" sz="1200" kern="0" dirty="0">
                <a:latin typeface="+mn-lt"/>
                <a:cs typeface="+mn-cs"/>
              </a:rPr>
              <a:t>of power lines and cables (all voltages) as at 31 March 2011</a:t>
            </a:r>
          </a:p>
          <a:p>
            <a:pPr marL="285750" indent="-285750" defTabSz="912813">
              <a:lnSpc>
                <a:spcPct val="90000"/>
              </a:lnSpc>
              <a:spcBef>
                <a:spcPts val="300"/>
              </a:spcBef>
              <a:spcAft>
                <a:spcPts val="300"/>
              </a:spcAft>
              <a:buClr>
                <a:srgbClr val="8C7F6D"/>
              </a:buClr>
              <a:buFontTx/>
              <a:buChar char="•"/>
              <a:defRPr/>
            </a:pPr>
            <a:r>
              <a:rPr lang="en-ZA" sz="1200" kern="0" dirty="0">
                <a:latin typeface="+mn-lt"/>
                <a:cs typeface="+mn-cs"/>
              </a:rPr>
              <a:t>Committed to build </a:t>
            </a:r>
            <a:r>
              <a:rPr lang="en-ZA" sz="1200" b="1" kern="0" dirty="0">
                <a:solidFill>
                  <a:srgbClr val="FFC000"/>
                </a:solidFill>
                <a:latin typeface="+mn-lt"/>
                <a:cs typeface="+mn-cs"/>
              </a:rPr>
              <a:t>17.1GW new generation capacity</a:t>
            </a:r>
            <a:r>
              <a:rPr lang="en-ZA" sz="1200" kern="0" dirty="0">
                <a:latin typeface="+mn-lt"/>
                <a:cs typeface="+mn-cs"/>
              </a:rPr>
              <a:t> expected by 31 March 2018. This includes 5.2GW </a:t>
            </a:r>
            <a:r>
              <a:rPr lang="en-ZA" sz="1200" kern="0" dirty="0">
                <a:solidFill>
                  <a:srgbClr val="003896"/>
                </a:solidFill>
                <a:latin typeface="+mn-lt"/>
                <a:cs typeface="+mn-cs"/>
              </a:rPr>
              <a:t>already commissioned as at 31 March </a:t>
            </a:r>
            <a:r>
              <a:rPr lang="en-ZA" sz="1200" kern="0" dirty="0" smtClean="0">
                <a:solidFill>
                  <a:srgbClr val="003896"/>
                </a:solidFill>
                <a:latin typeface="+mn-lt"/>
                <a:cs typeface="+mn-cs"/>
              </a:rPr>
              <a:t>2011</a:t>
            </a:r>
            <a:endParaRPr lang="en-ZA" sz="1200" kern="0" dirty="0">
              <a:solidFill>
                <a:srgbClr val="003896"/>
              </a:solidFill>
              <a:latin typeface="+mn-lt"/>
              <a:cs typeface="+mn-cs"/>
            </a:endParaRPr>
          </a:p>
        </p:txBody>
      </p:sp>
      <p:sp>
        <p:nvSpPr>
          <p:cNvPr id="3078" name="TextBox 7"/>
          <p:cNvSpPr txBox="1">
            <a:spLocks noChangeArrowheads="1"/>
          </p:cNvSpPr>
          <p:nvPr/>
        </p:nvSpPr>
        <p:spPr bwMode="gray">
          <a:xfrm>
            <a:off x="5648325" y="4329113"/>
            <a:ext cx="2749550" cy="288925"/>
          </a:xfrm>
          <a:prstGeom prst="rect">
            <a:avLst/>
          </a:prstGeom>
          <a:noFill/>
          <a:ln w="9525" algn="ctr">
            <a:noFill/>
            <a:miter lim="800000"/>
            <a:headEnd/>
            <a:tailEnd/>
          </a:ln>
        </p:spPr>
        <p:txBody>
          <a:bodyPr wrap="none" tIns="18000" bIns="18000" anchor="ctr"/>
          <a:lstStyle/>
          <a:p>
            <a:pPr algn="ctr"/>
            <a:r>
              <a:rPr lang="en-US" sz="1200" b="1" dirty="0"/>
              <a:t>Eskom’s net capacity mix – 31 March 2011</a:t>
            </a:r>
          </a:p>
        </p:txBody>
      </p:sp>
      <p:sp>
        <p:nvSpPr>
          <p:cNvPr id="3079" name="TextBox 24"/>
          <p:cNvSpPr txBox="1">
            <a:spLocks noChangeArrowheads="1"/>
          </p:cNvSpPr>
          <p:nvPr/>
        </p:nvSpPr>
        <p:spPr bwMode="auto">
          <a:xfrm>
            <a:off x="5157788" y="998538"/>
            <a:ext cx="3644900" cy="461962"/>
          </a:xfrm>
          <a:prstGeom prst="rect">
            <a:avLst/>
          </a:prstGeom>
          <a:noFill/>
          <a:ln w="9525">
            <a:noFill/>
            <a:miter lim="800000"/>
            <a:headEnd/>
            <a:tailEnd/>
          </a:ln>
        </p:spPr>
        <p:txBody>
          <a:bodyPr>
            <a:spAutoFit/>
          </a:bodyPr>
          <a:lstStyle/>
          <a:p>
            <a:pPr algn="ctr"/>
            <a:r>
              <a:rPr lang="en-ZA" sz="1200" b="1" dirty="0"/>
              <a:t>Eskom electricity sales by customer for the year ended 31 March 2011 (31 March 2010)</a:t>
            </a:r>
          </a:p>
        </p:txBody>
      </p:sp>
      <p:graphicFrame>
        <p:nvGraphicFramePr>
          <p:cNvPr id="9" name="Object 13"/>
          <p:cNvGraphicFramePr>
            <a:graphicFrameLocks/>
          </p:cNvGraphicFramePr>
          <p:nvPr>
            <p:custDataLst>
              <p:tags r:id="rId1"/>
            </p:custDataLst>
          </p:nvPr>
        </p:nvGraphicFramePr>
        <p:xfrm>
          <a:off x="5297488" y="4694238"/>
          <a:ext cx="3417887" cy="1692275"/>
        </p:xfrm>
        <a:graphic>
          <a:graphicData uri="http://schemas.openxmlformats.org/drawingml/2006/chart">
            <c:chart xmlns:c="http://schemas.openxmlformats.org/drawingml/2006/chart" xmlns:r="http://schemas.openxmlformats.org/officeDocument/2006/relationships" r:id="rId4"/>
          </a:graphicData>
        </a:graphic>
      </p:graphicFrame>
      <p:pic>
        <p:nvPicPr>
          <p:cNvPr id="3080" name="Picture 28"/>
          <p:cNvPicPr>
            <a:picLocks noChangeAspect="1" noChangeArrowheads="1"/>
          </p:cNvPicPr>
          <p:nvPr/>
        </p:nvPicPr>
        <p:blipFill>
          <a:blip r:embed="rId5" cstate="print"/>
          <a:srcRect l="43304" t="30046" r="8052" b="10550"/>
          <a:stretch>
            <a:fillRect/>
          </a:stretch>
        </p:blipFill>
        <p:spPr bwMode="auto">
          <a:xfrm>
            <a:off x="5240338" y="1449388"/>
            <a:ext cx="3575050" cy="2789237"/>
          </a:xfrm>
          <a:prstGeom prst="rect">
            <a:avLst/>
          </a:prstGeom>
          <a:noFill/>
          <a:ln w="9525">
            <a:noFill/>
            <a:miter lim="800000"/>
            <a:headEnd/>
            <a:tailEnd/>
          </a:ln>
        </p:spPr>
      </p:pic>
      <p:sp>
        <p:nvSpPr>
          <p:cNvPr id="10" name="Date Placeholder 3"/>
          <p:cNvSpPr txBox="1">
            <a:spLocks noGrp="1"/>
          </p:cNvSpPr>
          <p:nvPr/>
        </p:nvSpPr>
        <p:spPr bwMode="auto">
          <a:xfrm>
            <a:off x="296525" y="6220020"/>
            <a:ext cx="194468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lstStyle>
            <a:defPPr>
              <a:defRPr lang="en-Z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eaLnBrk="1" hangingPunct="1">
              <a:defRPr/>
            </a:pPr>
            <a:r>
              <a:rPr lang="en-ZA" sz="800" dirty="0" smtClean="0">
                <a:solidFill>
                  <a:schemeClr val="accent4"/>
                </a:solidFill>
              </a:rPr>
              <a:t>In support of</a:t>
            </a:r>
          </a:p>
        </p:txBody>
      </p:sp>
      <p:pic>
        <p:nvPicPr>
          <p:cNvPr id="12"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632" y="6502401"/>
            <a:ext cx="2340260" cy="186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413245" y="6534345"/>
            <a:ext cx="2970330" cy="246221"/>
          </a:xfrm>
          <a:prstGeom prst="rect">
            <a:avLst/>
          </a:prstGeom>
          <a:noFill/>
        </p:spPr>
        <p:txBody>
          <a:bodyPr wrap="square" rtlCol="0">
            <a:spAutoFit/>
          </a:bodyPr>
          <a:lstStyle/>
          <a:p>
            <a:r>
              <a:rPr lang="en-ZA" sz="1000" dirty="0" smtClean="0"/>
              <a:t>Source: Eskom Annual results June 11</a:t>
            </a:r>
            <a:endParaRPr lang="en-ZA" sz="1000" dirty="0"/>
          </a:p>
        </p:txBody>
      </p:sp>
      <p:pic>
        <p:nvPicPr>
          <p:cNvPr id="14"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839" t="14460" r="3902" b="5359"/>
          <a:stretch/>
        </p:blipFill>
        <p:spPr bwMode="auto">
          <a:xfrm>
            <a:off x="138475" y="4618039"/>
            <a:ext cx="5019314" cy="2223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7404525"/>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ZA" dirty="0"/>
              <a:t>Draft 1</a:t>
            </a:r>
          </a:p>
          <a:p>
            <a:pPr algn="r">
              <a:defRPr/>
            </a:pPr>
            <a:r>
              <a:rPr lang="en-ZA" dirty="0"/>
              <a:t>Corporate Affairs Division</a:t>
            </a:r>
          </a:p>
          <a:p>
            <a:pPr algn="r">
              <a:defRPr/>
            </a:pPr>
            <a:r>
              <a:rPr lang="en-ZA" dirty="0"/>
              <a:t>November 2011</a:t>
            </a:r>
          </a:p>
        </p:txBody>
      </p:sp>
      <p:grpSp>
        <p:nvGrpSpPr>
          <p:cNvPr id="4099" name="Group 162"/>
          <p:cNvGrpSpPr>
            <a:grpSpLocks/>
          </p:cNvGrpSpPr>
          <p:nvPr/>
        </p:nvGrpSpPr>
        <p:grpSpPr bwMode="auto">
          <a:xfrm>
            <a:off x="-4763" y="0"/>
            <a:ext cx="9148763" cy="6858000"/>
            <a:chOff x="-3" y="0"/>
            <a:chExt cx="5763" cy="4320"/>
          </a:xfrm>
        </p:grpSpPr>
        <p:pic>
          <p:nvPicPr>
            <p:cNvPr id="4151"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2"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153"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155"/>
          <p:cNvGrpSpPr>
            <a:grpSpLocks/>
          </p:cNvGrpSpPr>
          <p:nvPr/>
        </p:nvGrpSpPr>
        <p:grpSpPr bwMode="auto">
          <a:xfrm>
            <a:off x="257175" y="1201738"/>
            <a:ext cx="2482850" cy="2444750"/>
            <a:chOff x="162" y="757"/>
            <a:chExt cx="1564" cy="1540"/>
          </a:xfrm>
        </p:grpSpPr>
        <p:sp>
          <p:nvSpPr>
            <p:cNvPr id="4146"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a:p>
          </p:txBody>
        </p:sp>
        <p:sp>
          <p:nvSpPr>
            <p:cNvPr id="4147"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8"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9"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50"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1" name="Oval 102"/>
          <p:cNvSpPr>
            <a:spLocks noChangeArrowheads="1"/>
          </p:cNvSpPr>
          <p:nvPr/>
        </p:nvSpPr>
        <p:spPr bwMode="auto">
          <a:xfrm>
            <a:off x="436563" y="1362075"/>
            <a:ext cx="2162175" cy="2173288"/>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p>
        </p:txBody>
      </p:sp>
      <p:grpSp>
        <p:nvGrpSpPr>
          <p:cNvPr id="4102" name="Group 156"/>
          <p:cNvGrpSpPr>
            <a:grpSpLocks/>
          </p:cNvGrpSpPr>
          <p:nvPr/>
        </p:nvGrpSpPr>
        <p:grpSpPr bwMode="auto">
          <a:xfrm>
            <a:off x="171450" y="1201738"/>
            <a:ext cx="2643188" cy="2493962"/>
            <a:chOff x="108" y="757"/>
            <a:chExt cx="1665" cy="1571"/>
          </a:xfrm>
        </p:grpSpPr>
        <p:sp>
          <p:nvSpPr>
            <p:cNvPr id="4143"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4"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5"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3" name="Group 146"/>
          <p:cNvGrpSpPr>
            <a:grpSpLocks/>
          </p:cNvGrpSpPr>
          <p:nvPr/>
        </p:nvGrpSpPr>
        <p:grpSpPr bwMode="auto">
          <a:xfrm>
            <a:off x="912813" y="620713"/>
            <a:ext cx="1284287" cy="1260475"/>
            <a:chOff x="575" y="391"/>
            <a:chExt cx="809" cy="794"/>
          </a:xfrm>
        </p:grpSpPr>
        <p:sp>
          <p:nvSpPr>
            <p:cNvPr id="4135"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a:p>
          </p:txBody>
        </p:sp>
        <p:sp>
          <p:nvSpPr>
            <p:cNvPr id="4136"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a:p>
          </p:txBody>
        </p:sp>
        <p:sp>
          <p:nvSpPr>
            <p:cNvPr id="4137"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8"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9"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0"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1"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a:p>
          </p:txBody>
        </p:sp>
        <p:sp>
          <p:nvSpPr>
            <p:cNvPr id="4142"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4" name="Oval 118"/>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600"/>
          </a:p>
        </p:txBody>
      </p:sp>
      <p:grpSp>
        <p:nvGrpSpPr>
          <p:cNvPr id="4105" name="Group 145"/>
          <p:cNvGrpSpPr>
            <a:grpSpLocks/>
          </p:cNvGrpSpPr>
          <p:nvPr/>
        </p:nvGrpSpPr>
        <p:grpSpPr bwMode="auto">
          <a:xfrm>
            <a:off x="863600" y="620713"/>
            <a:ext cx="1370013" cy="1284287"/>
            <a:chOff x="544" y="391"/>
            <a:chExt cx="863" cy="809"/>
          </a:xfrm>
        </p:grpSpPr>
        <p:sp>
          <p:nvSpPr>
            <p:cNvPr id="4132"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3"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4"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6" name="Group 157"/>
          <p:cNvGrpSpPr>
            <a:grpSpLocks/>
          </p:cNvGrpSpPr>
          <p:nvPr/>
        </p:nvGrpSpPr>
        <p:grpSpPr bwMode="auto">
          <a:xfrm>
            <a:off x="331788" y="3090863"/>
            <a:ext cx="2074862" cy="2038350"/>
            <a:chOff x="209" y="1947"/>
            <a:chExt cx="1307" cy="1284"/>
          </a:xfrm>
        </p:grpSpPr>
        <p:sp>
          <p:nvSpPr>
            <p:cNvPr id="4126"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a:p>
          </p:txBody>
        </p:sp>
        <p:sp>
          <p:nvSpPr>
            <p:cNvPr id="4127"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a:p>
          </p:txBody>
        </p:sp>
        <p:sp>
          <p:nvSpPr>
            <p:cNvPr id="4128"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9"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0"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1"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7"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solidFill>
                <a:srgbClr val="C0C0C0"/>
              </a:solidFill>
            </a:endParaRPr>
          </a:p>
        </p:txBody>
      </p:sp>
      <p:grpSp>
        <p:nvGrpSpPr>
          <p:cNvPr id="4108" name="Group 158"/>
          <p:cNvGrpSpPr>
            <a:grpSpLocks/>
          </p:cNvGrpSpPr>
          <p:nvPr/>
        </p:nvGrpSpPr>
        <p:grpSpPr bwMode="auto">
          <a:xfrm>
            <a:off x="257175" y="3090863"/>
            <a:ext cx="2211388" cy="2087562"/>
            <a:chOff x="162" y="1947"/>
            <a:chExt cx="1393" cy="1315"/>
          </a:xfrm>
        </p:grpSpPr>
        <p:sp>
          <p:nvSpPr>
            <p:cNvPr id="4123"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4"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5"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9" name="Group 159"/>
          <p:cNvGrpSpPr>
            <a:grpSpLocks/>
          </p:cNvGrpSpPr>
          <p:nvPr/>
        </p:nvGrpSpPr>
        <p:grpSpPr bwMode="auto">
          <a:xfrm>
            <a:off x="900113" y="4684713"/>
            <a:ext cx="1717675" cy="1692275"/>
            <a:chOff x="567" y="2951"/>
            <a:chExt cx="1082" cy="1066"/>
          </a:xfrm>
        </p:grpSpPr>
        <p:sp>
          <p:nvSpPr>
            <p:cNvPr id="4117"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a:p>
          </p:txBody>
        </p:sp>
        <p:sp>
          <p:nvSpPr>
            <p:cNvPr id="4118"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a:p>
          </p:txBody>
        </p:sp>
        <p:sp>
          <p:nvSpPr>
            <p:cNvPr id="4119"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0"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1"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2"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10" name="Oval 138"/>
          <p:cNvSpPr>
            <a:spLocks noChangeArrowheads="1"/>
          </p:cNvSpPr>
          <p:nvPr/>
        </p:nvSpPr>
        <p:spPr bwMode="auto">
          <a:xfrm>
            <a:off x="1014413" y="4791075"/>
            <a:ext cx="1506537" cy="1519238"/>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C0C0C0"/>
              </a:solidFill>
            </a:endParaRPr>
          </a:p>
        </p:txBody>
      </p:sp>
      <p:grpSp>
        <p:nvGrpSpPr>
          <p:cNvPr id="4111" name="Group 160"/>
          <p:cNvGrpSpPr>
            <a:grpSpLocks/>
          </p:cNvGrpSpPr>
          <p:nvPr/>
        </p:nvGrpSpPr>
        <p:grpSpPr bwMode="auto">
          <a:xfrm>
            <a:off x="838200" y="4684713"/>
            <a:ext cx="1828800" cy="1728787"/>
            <a:chOff x="528" y="2951"/>
            <a:chExt cx="1152" cy="1089"/>
          </a:xfrm>
        </p:grpSpPr>
        <p:sp>
          <p:nvSpPr>
            <p:cNvPr id="411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4"/>
          <p:cNvGrpSpPr/>
          <p:nvPr/>
        </p:nvGrpSpPr>
        <p:grpSpPr>
          <a:xfrm>
            <a:off x="2904067" y="2381250"/>
            <a:ext cx="6062133" cy="4370186"/>
            <a:chOff x="5303520" y="3098060"/>
            <a:chExt cx="3810000" cy="4370186"/>
          </a:xfrm>
        </p:grpSpPr>
        <p:pic>
          <p:nvPicPr>
            <p:cNvPr id="58" name="Picture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3520" y="3098060"/>
              <a:ext cx="3810000" cy="3020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50305" y="7237414"/>
              <a:ext cx="1587500" cy="230832"/>
            </a:xfrm>
            <a:prstGeom prst="rect">
              <a:avLst/>
            </a:prstGeom>
            <a:noFill/>
          </p:spPr>
          <p:txBody>
            <a:bodyPr wrap="square" rtlCol="0">
              <a:spAutoFit/>
            </a:bodyPr>
            <a:lstStyle/>
            <a:p>
              <a:pPr algn="ctr"/>
              <a:r>
                <a:rPr lang="en-ZA" sz="900" dirty="0" smtClean="0">
                  <a:solidFill>
                    <a:srgbClr val="080808"/>
                  </a:solidFill>
                </a:rPr>
                <a:t>Images Courtesy: NSA</a:t>
              </a:r>
              <a:endParaRPr lang="en-ZA" sz="900" dirty="0">
                <a:solidFill>
                  <a:srgbClr val="080808"/>
                </a:solidFill>
              </a:endParaRPr>
            </a:p>
          </p:txBody>
        </p:sp>
      </p:grpSp>
      <p:sp>
        <p:nvSpPr>
          <p:cNvPr id="6" name="Rectangle 5"/>
          <p:cNvSpPr/>
          <p:nvPr/>
        </p:nvSpPr>
        <p:spPr>
          <a:xfrm>
            <a:off x="3301999" y="3201988"/>
            <a:ext cx="5587999" cy="1200329"/>
          </a:xfrm>
          <a:prstGeom prst="rect">
            <a:avLst/>
          </a:prstGeom>
        </p:spPr>
        <p:txBody>
          <a:bodyPr wrap="square">
            <a:spAutoFit/>
          </a:bodyPr>
          <a:lstStyle/>
          <a:p>
            <a:pPr algn="ctr"/>
            <a:r>
              <a:rPr lang="en-GB" sz="2400" b="1" dirty="0">
                <a:solidFill>
                  <a:schemeClr val="bg1"/>
                </a:solidFill>
              </a:rPr>
              <a:t>Setting the Context of challenges experienced within our </a:t>
            </a:r>
            <a:r>
              <a:rPr lang="en-GB" sz="2400" b="1" dirty="0" smtClean="0">
                <a:solidFill>
                  <a:schemeClr val="bg1"/>
                </a:solidFill>
              </a:rPr>
              <a:t>Electricity </a:t>
            </a:r>
            <a:r>
              <a:rPr lang="en-GB" sz="2400" b="1" dirty="0">
                <a:solidFill>
                  <a:schemeClr val="bg1"/>
                </a:solidFill>
              </a:rPr>
              <a:t>Supply Industry </a:t>
            </a:r>
            <a:endParaRPr lang="en-ZA" sz="2400" b="1" dirty="0"/>
          </a:p>
        </p:txBody>
      </p:sp>
    </p:spTree>
    <p:extLst>
      <p:ext uri="{BB962C8B-B14F-4D97-AF65-F5344CB8AC3E}">
        <p14:creationId xmlns:p14="http://schemas.microsoft.com/office/powerpoint/2010/main" val="387152694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a:xfrm>
            <a:off x="457200" y="6453188"/>
            <a:ext cx="1738313" cy="268287"/>
          </a:xfrm>
          <a:noFill/>
        </p:spPr>
        <p:txBody>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l" eaLnBrk="1" hangingPunct="1"/>
            <a:fld id="{4AC56725-1008-48A6-8E0B-989DCEDDABD5}" type="slidenum">
              <a:rPr lang="en-GB" altLang="en-US" sz="1000" smtClean="0">
                <a:solidFill>
                  <a:srgbClr val="83725B"/>
                </a:solidFill>
              </a:rPr>
              <a:pPr algn="l" eaLnBrk="1" hangingPunct="1"/>
              <a:t>4</a:t>
            </a:fld>
            <a:endParaRPr lang="en-GB" altLang="en-US" sz="1000" smtClean="0">
              <a:solidFill>
                <a:srgbClr val="83725B"/>
              </a:solidFill>
            </a:endParaRPr>
          </a:p>
        </p:txBody>
      </p:sp>
      <p:pic>
        <p:nvPicPr>
          <p:cNvPr id="9219" name="Picture 2" descr="Headlines 1 A4"/>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b="8009"/>
          <a:stretch>
            <a:fillRect/>
          </a:stretch>
        </p:blipFill>
        <p:spPr>
          <a:xfrm>
            <a:off x="0" y="1341438"/>
            <a:ext cx="4865688" cy="550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0" name="Picture 3" descr="Headlines 2 A4"/>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b="8009"/>
          <a:stretch>
            <a:fillRect/>
          </a:stretch>
        </p:blipFill>
        <p:spPr>
          <a:xfrm>
            <a:off x="4772025" y="1341438"/>
            <a:ext cx="4371975" cy="550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1" name="Rectangle 4"/>
          <p:cNvSpPr>
            <a:spLocks noChangeArrowheads="1"/>
          </p:cNvSpPr>
          <p:nvPr/>
        </p:nvSpPr>
        <p:spPr bwMode="auto">
          <a:xfrm>
            <a:off x="350838" y="92075"/>
            <a:ext cx="8609012" cy="7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nchor="ctr"/>
          <a:lstStyle/>
          <a:p>
            <a:pPr>
              <a:lnSpc>
                <a:spcPct val="85000"/>
              </a:lnSpc>
            </a:pPr>
            <a:r>
              <a:rPr lang="en-US" sz="3600" b="1">
                <a:solidFill>
                  <a:schemeClr val="bg1"/>
                </a:solidFill>
              </a:rPr>
              <a:t>Reflecting on the power crisis</a:t>
            </a:r>
            <a:endParaRPr lang="en-GB" sz="3600" b="1">
              <a:solidFill>
                <a:schemeClr val="bg1"/>
              </a:solidFill>
            </a:endParaRPr>
          </a:p>
        </p:txBody>
      </p:sp>
      <p:sp>
        <p:nvSpPr>
          <p:cNvPr id="4753413" name="Text Box 5"/>
          <p:cNvSpPr txBox="1">
            <a:spLocks noChangeArrowheads="1"/>
          </p:cNvSpPr>
          <p:nvPr/>
        </p:nvSpPr>
        <p:spPr bwMode="auto">
          <a:xfrm rot="-5400000">
            <a:off x="4333875" y="-3454400"/>
            <a:ext cx="461962" cy="91646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sz="1800" b="1">
                <a:solidFill>
                  <a:schemeClr val="bg1"/>
                </a:solidFill>
              </a:rPr>
              <a:t>Damage to Eskom’s reputation was severe ….</a:t>
            </a:r>
            <a:endParaRPr lang="en-GB" sz="1800" b="1">
              <a:solidFill>
                <a:schemeClr val="bg1"/>
              </a:solidFill>
            </a:endParaRPr>
          </a:p>
        </p:txBody>
      </p:sp>
    </p:spTree>
    <p:extLst>
      <p:ext uri="{BB962C8B-B14F-4D97-AF65-F5344CB8AC3E}">
        <p14:creationId xmlns:p14="http://schemas.microsoft.com/office/powerpoint/2010/main" val="25302300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53413"/>
                                        </p:tgtEl>
                                        <p:attrNameLst>
                                          <p:attrName>style.visibility</p:attrName>
                                        </p:attrNameLst>
                                      </p:cBhvr>
                                      <p:to>
                                        <p:strVal val="visible"/>
                                      </p:to>
                                    </p:set>
                                    <p:animEffect transition="in" filter="wipe(left)">
                                      <p:cBhvr>
                                        <p:cTn id="7" dur="500"/>
                                        <p:tgtEl>
                                          <p:spTgt spid="4753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34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8572"/>
            <a:ext cx="9324975" cy="702945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10243" name="Text Box 3"/>
          <p:cNvSpPr txBox="1">
            <a:spLocks noChangeArrowheads="1"/>
          </p:cNvSpPr>
          <p:nvPr/>
        </p:nvSpPr>
        <p:spPr bwMode="auto">
          <a:xfrm>
            <a:off x="142875" y="3562350"/>
            <a:ext cx="90011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sz="2000" b="1" dirty="0">
                <a:solidFill>
                  <a:schemeClr val="bg1"/>
                </a:solidFill>
              </a:rPr>
              <a:t>“Crises are terrible things to waste …it has enabled us to think deeply about our role …. you can’t buy that experience.”</a:t>
            </a:r>
          </a:p>
          <a:p>
            <a:pPr algn="ctr" eaLnBrk="1" hangingPunct="1"/>
            <a:endParaRPr lang="en-ZA" sz="2000" b="1" dirty="0">
              <a:solidFill>
                <a:schemeClr val="bg1"/>
              </a:solidFill>
            </a:endParaRPr>
          </a:p>
          <a:p>
            <a:pPr algn="ctr" eaLnBrk="1" hangingPunct="1"/>
            <a:r>
              <a:rPr lang="en-ZA" sz="2000" b="1" dirty="0">
                <a:solidFill>
                  <a:schemeClr val="bg1"/>
                </a:solidFill>
              </a:rPr>
              <a:t>“I think when things are going well you may not even understand sometimes how the thing works. </a:t>
            </a:r>
            <a:endParaRPr lang="en-ZA" sz="2000" b="1" dirty="0" smtClean="0">
              <a:solidFill>
                <a:schemeClr val="bg1"/>
              </a:solidFill>
            </a:endParaRPr>
          </a:p>
          <a:p>
            <a:pPr algn="ctr" eaLnBrk="1" hangingPunct="1"/>
            <a:endParaRPr lang="en-ZA" sz="2000" b="1" dirty="0">
              <a:solidFill>
                <a:schemeClr val="bg1"/>
              </a:solidFill>
            </a:endParaRPr>
          </a:p>
          <a:p>
            <a:pPr algn="ctr" eaLnBrk="1" hangingPunct="1"/>
            <a:r>
              <a:rPr lang="en-ZA" sz="2000" b="1" dirty="0" smtClean="0">
                <a:solidFill>
                  <a:schemeClr val="bg1"/>
                </a:solidFill>
              </a:rPr>
              <a:t>When </a:t>
            </a:r>
            <a:r>
              <a:rPr lang="en-ZA" sz="2000" b="1" dirty="0">
                <a:solidFill>
                  <a:schemeClr val="bg1"/>
                </a:solidFill>
              </a:rPr>
              <a:t>things go wrong you appreciate how the things go wrong. It’s like a car when things go wrong:</a:t>
            </a:r>
          </a:p>
          <a:p>
            <a:pPr algn="ctr" eaLnBrk="1" hangingPunct="1"/>
            <a:r>
              <a:rPr lang="en-ZA" sz="2000" b="1" dirty="0">
                <a:solidFill>
                  <a:schemeClr val="bg1"/>
                </a:solidFill>
              </a:rPr>
              <a:t>you have to take out the engine and look at the pistons.”  </a:t>
            </a:r>
          </a:p>
        </p:txBody>
      </p:sp>
      <p:pic>
        <p:nvPicPr>
          <p:cNvPr id="10245" name="Picture 5" descr="Headlines 1 A4"/>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a:xfrm>
            <a:off x="1784350" y="188913"/>
            <a:ext cx="2138363" cy="302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6" name="Picture 6" descr="Headlines 2 A4"/>
          <p:cNvPicPr>
            <a:picLocks noGrp="1" noChangeAspect="1" noChangeArrowheads="1"/>
          </p:cNvPicPr>
          <p:nvPr>
            <p:ph sz="half" idx="2"/>
          </p:nvPr>
        </p:nvPicPr>
        <p:blipFill>
          <a:blip r:embed="rId3" cstate="email">
            <a:extLst>
              <a:ext uri="{28A0092B-C50C-407E-A947-70E740481C1C}">
                <a14:useLocalDpi xmlns:a14="http://schemas.microsoft.com/office/drawing/2010/main" val="0"/>
              </a:ext>
            </a:extLst>
          </a:blip>
          <a:srcRect/>
          <a:stretch>
            <a:fillRect/>
          </a:stretch>
        </p:blipFill>
        <p:spPr>
          <a:xfrm>
            <a:off x="5097463" y="188913"/>
            <a:ext cx="2138362" cy="302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83774514"/>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0"/>
            <a:ext cx="9324975"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11267" name="Text Box 3"/>
          <p:cNvSpPr txBox="1">
            <a:spLocks noChangeArrowheads="1"/>
          </p:cNvSpPr>
          <p:nvPr/>
        </p:nvSpPr>
        <p:spPr bwMode="auto">
          <a:xfrm>
            <a:off x="142875" y="2760663"/>
            <a:ext cx="9001125"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sz="2400" b="1">
                <a:solidFill>
                  <a:schemeClr val="bg1"/>
                </a:solidFill>
              </a:rPr>
              <a:t>“The ability to deal with a crisis situation is largely dependent on the structures that have been developed before chaos arrives.  </a:t>
            </a:r>
          </a:p>
          <a:p>
            <a:pPr algn="ctr" eaLnBrk="1" hangingPunct="1"/>
            <a:endParaRPr lang="en-ZA" sz="2400" b="1">
              <a:solidFill>
                <a:schemeClr val="bg1"/>
              </a:solidFill>
            </a:endParaRPr>
          </a:p>
          <a:p>
            <a:pPr algn="ctr" eaLnBrk="1" hangingPunct="1"/>
            <a:r>
              <a:rPr lang="en-ZA" sz="2400" b="1">
                <a:solidFill>
                  <a:schemeClr val="bg1"/>
                </a:solidFill>
              </a:rPr>
              <a:t>The event can in some ways be considered as </a:t>
            </a:r>
            <a:r>
              <a:rPr lang="en-ZA" sz="2400" b="1" u="sng">
                <a:solidFill>
                  <a:schemeClr val="bg1"/>
                </a:solidFill>
              </a:rPr>
              <a:t>an abrupt and brutal audit</a:t>
            </a:r>
            <a:r>
              <a:rPr lang="en-ZA" sz="2400" b="1">
                <a:solidFill>
                  <a:schemeClr val="bg1"/>
                </a:solidFill>
              </a:rPr>
              <a:t>: at a moment’s notice, everything that was left unprepared becomes a complex problem, and every weakness comes rushing to the forefront.”   </a:t>
            </a:r>
          </a:p>
        </p:txBody>
      </p:sp>
      <p:sp>
        <p:nvSpPr>
          <p:cNvPr id="11268" name="Text Box 4"/>
          <p:cNvSpPr txBox="1">
            <a:spLocks noChangeArrowheads="1"/>
          </p:cNvSpPr>
          <p:nvPr/>
        </p:nvSpPr>
        <p:spPr bwMode="auto">
          <a:xfrm>
            <a:off x="100013" y="6308725"/>
            <a:ext cx="906938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a:solidFill>
                  <a:schemeClr val="bg1"/>
                </a:solidFill>
              </a:rPr>
              <a:t>Pat Lagadec, </a:t>
            </a:r>
            <a:r>
              <a:rPr lang="en-ZA" i="1">
                <a:solidFill>
                  <a:schemeClr val="bg1"/>
                </a:solidFill>
              </a:rPr>
              <a:t>“Preventing Chaos in a Crisis: Strategies for Prevention, Control, and Damage Limitation”</a:t>
            </a:r>
            <a:r>
              <a:rPr lang="en-ZA">
                <a:solidFill>
                  <a:schemeClr val="bg1"/>
                </a:solidFill>
              </a:rPr>
              <a:t>, </a:t>
            </a:r>
          </a:p>
          <a:p>
            <a:pPr eaLnBrk="1" hangingPunct="1"/>
            <a:r>
              <a:rPr lang="en-ZA">
                <a:solidFill>
                  <a:schemeClr val="bg1"/>
                </a:solidFill>
              </a:rPr>
              <a:t>London, McGraw-Hill International, 1993, p.54</a:t>
            </a:r>
          </a:p>
        </p:txBody>
      </p:sp>
      <p:pic>
        <p:nvPicPr>
          <p:cNvPr id="112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404813"/>
            <a:ext cx="2197100" cy="2024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441325"/>
            <a:ext cx="2200275"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950" y="404813"/>
            <a:ext cx="2235200"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6310183"/>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9144000" cy="6858000"/>
          </a:xfrm>
          <a:prstGeom prst="rect">
            <a:avLst/>
          </a:prstGeom>
          <a:solidFill>
            <a:srgbClr val="000000"/>
          </a:solidFill>
          <a:ln>
            <a:noFill/>
          </a:ln>
          <a:effectLst/>
          <a:extLst>
            <a:ext uri="{91240B29-F687-4F45-9708-019B960494DF}">
              <a14:hiddenLine xmlns:a14="http://schemas.microsoft.com/office/drawing/2010/main" w="76200">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ZA" sz="2400" b="1"/>
          </a:p>
        </p:txBody>
      </p:sp>
      <p:sp>
        <p:nvSpPr>
          <p:cNvPr id="12291" name="Text Box 3"/>
          <p:cNvSpPr txBox="1">
            <a:spLocks noChangeArrowheads="1"/>
          </p:cNvSpPr>
          <p:nvPr/>
        </p:nvSpPr>
        <p:spPr bwMode="auto">
          <a:xfrm>
            <a:off x="258763" y="2608263"/>
            <a:ext cx="8696325" cy="319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endParaRPr lang="en-ZA" sz="2400" b="1">
              <a:solidFill>
                <a:schemeClr val="bg1"/>
              </a:solidFill>
            </a:endParaRPr>
          </a:p>
          <a:p>
            <a:pPr algn="ctr" eaLnBrk="1" hangingPunct="1"/>
            <a:r>
              <a:rPr lang="en-ZA" sz="2400" b="1">
                <a:solidFill>
                  <a:schemeClr val="bg1"/>
                </a:solidFill>
              </a:rPr>
              <a:t>“ High reliability organisations exist where the potential of error and disaster is overwhelming - </a:t>
            </a:r>
            <a:r>
              <a:rPr lang="en-ZA" sz="2400" b="1" u="sng">
                <a:solidFill>
                  <a:schemeClr val="bg1"/>
                </a:solidFill>
              </a:rPr>
              <a:t>they have no choice but to function reliably</a:t>
            </a:r>
            <a:r>
              <a:rPr lang="en-ZA" sz="2400" b="1">
                <a:solidFill>
                  <a:schemeClr val="bg1"/>
                </a:solidFill>
              </a:rPr>
              <a:t>… </a:t>
            </a:r>
          </a:p>
          <a:p>
            <a:pPr algn="ctr" eaLnBrk="1" hangingPunct="1"/>
            <a:r>
              <a:rPr lang="en-ZA" sz="2400" b="1">
                <a:solidFill>
                  <a:schemeClr val="bg1"/>
                </a:solidFill>
              </a:rPr>
              <a:t>The hallmark of a HRO is not that it is error-free but that errors don’t disable it.” </a:t>
            </a:r>
          </a:p>
          <a:p>
            <a:pPr algn="ctr" eaLnBrk="1" hangingPunct="1"/>
            <a:endParaRPr lang="en-ZA" sz="2400" b="1">
              <a:solidFill>
                <a:schemeClr val="bg1"/>
              </a:solidFill>
            </a:endParaRPr>
          </a:p>
          <a:p>
            <a:pPr algn="ctr" eaLnBrk="1" hangingPunct="1"/>
            <a:r>
              <a:rPr lang="en-ZA" sz="1600" b="1">
                <a:solidFill>
                  <a:schemeClr val="bg1"/>
                </a:solidFill>
              </a:rPr>
              <a:t>Examples: nuclear aircraft carriers, air traffic control systems, hostage negotiation teams, nuclear power generating plants, fire-fighting crews</a:t>
            </a:r>
            <a:r>
              <a:rPr lang="en-ZA" sz="2000" b="1">
                <a:solidFill>
                  <a:schemeClr val="bg1"/>
                </a:solidFill>
              </a:rPr>
              <a:t>   </a:t>
            </a:r>
          </a:p>
        </p:txBody>
      </p:sp>
      <p:sp>
        <p:nvSpPr>
          <p:cNvPr id="12292" name="Text Box 4"/>
          <p:cNvSpPr txBox="1">
            <a:spLocks noChangeArrowheads="1"/>
          </p:cNvSpPr>
          <p:nvPr/>
        </p:nvSpPr>
        <p:spPr bwMode="auto">
          <a:xfrm>
            <a:off x="92075" y="6308725"/>
            <a:ext cx="804068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a:solidFill>
                  <a:schemeClr val="bg1"/>
                </a:solidFill>
              </a:rPr>
              <a:t>Karl Weik &amp; Kathleen Sutcliffe, </a:t>
            </a:r>
            <a:r>
              <a:rPr lang="en-ZA" i="1">
                <a:solidFill>
                  <a:schemeClr val="bg1"/>
                </a:solidFill>
              </a:rPr>
              <a:t>“Managing the Unexpected: Resilient Performance in an Age of Uncertainty”</a:t>
            </a:r>
            <a:r>
              <a:rPr lang="en-ZA">
                <a:solidFill>
                  <a:schemeClr val="bg1"/>
                </a:solidFill>
              </a:rPr>
              <a:t>, </a:t>
            </a:r>
          </a:p>
          <a:p>
            <a:pPr eaLnBrk="1" hangingPunct="1"/>
            <a:r>
              <a:rPr lang="en-ZA">
                <a:solidFill>
                  <a:schemeClr val="bg1"/>
                </a:solidFill>
              </a:rPr>
              <a:t>2</a:t>
            </a:r>
            <a:r>
              <a:rPr lang="en-ZA" baseline="30000">
                <a:solidFill>
                  <a:schemeClr val="bg1"/>
                </a:solidFill>
              </a:rPr>
              <a:t>nd</a:t>
            </a:r>
            <a:r>
              <a:rPr lang="en-ZA">
                <a:solidFill>
                  <a:schemeClr val="bg1"/>
                </a:solidFill>
              </a:rPr>
              <a:t> Edition, San Francisco, John Wiley &amp; Sons, 2007</a:t>
            </a:r>
          </a:p>
        </p:txBody>
      </p:sp>
      <p:pic>
        <p:nvPicPr>
          <p:cNvPr id="1229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25" y="188913"/>
            <a:ext cx="2143125" cy="2030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435350" y="260350"/>
            <a:ext cx="2216150" cy="1951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5"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68313" y="260350"/>
            <a:ext cx="2160587" cy="188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0043803"/>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9144000" cy="6858000"/>
          </a:xfrm>
          <a:prstGeom prst="rect">
            <a:avLst/>
          </a:prstGeom>
          <a:solidFill>
            <a:srgbClr val="000000"/>
          </a:solidFill>
          <a:ln>
            <a:noFill/>
          </a:ln>
          <a:effectLst/>
          <a:extLst>
            <a:ext uri="{91240B29-F687-4F45-9708-019B960494DF}">
              <a14:hiddenLine xmlns:a14="http://schemas.microsoft.com/office/drawing/2010/main" w="76200">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ZA" sz="2400" b="1"/>
          </a:p>
        </p:txBody>
      </p:sp>
      <p:sp>
        <p:nvSpPr>
          <p:cNvPr id="13315" name="Text Box 3"/>
          <p:cNvSpPr txBox="1">
            <a:spLocks noChangeArrowheads="1"/>
          </p:cNvSpPr>
          <p:nvPr/>
        </p:nvSpPr>
        <p:spPr bwMode="auto">
          <a:xfrm>
            <a:off x="0" y="728663"/>
            <a:ext cx="9144000"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95300" indent="-495300"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2000" b="1">
                <a:solidFill>
                  <a:schemeClr val="bg1"/>
                </a:solidFill>
              </a:rPr>
              <a:t>	DISASTERS WE SHOULD HAVE SEEN COMING</a:t>
            </a:r>
          </a:p>
          <a:p>
            <a:pPr eaLnBrk="1" hangingPunct="1"/>
            <a:r>
              <a:rPr lang="en-ZA" sz="2000" b="1">
                <a:solidFill>
                  <a:schemeClr val="bg1"/>
                </a:solidFill>
              </a:rPr>
              <a:t>	Common characteristics of “</a:t>
            </a:r>
            <a:r>
              <a:rPr lang="en-ZA" sz="2000" b="1" u="sng">
                <a:solidFill>
                  <a:schemeClr val="bg1"/>
                </a:solidFill>
              </a:rPr>
              <a:t>predictable</a:t>
            </a:r>
            <a:r>
              <a:rPr lang="en-ZA" sz="2000" b="1">
                <a:solidFill>
                  <a:schemeClr val="bg1"/>
                </a:solidFill>
              </a:rPr>
              <a:t> surprises” </a:t>
            </a:r>
          </a:p>
          <a:p>
            <a:pPr eaLnBrk="1" hangingPunct="1"/>
            <a:r>
              <a:rPr lang="en-ZA" sz="2000" b="1">
                <a:solidFill>
                  <a:schemeClr val="bg1"/>
                </a:solidFill>
              </a:rPr>
              <a:t>	</a:t>
            </a:r>
            <a:r>
              <a:rPr lang="en-ZA" b="1" i="1">
                <a:solidFill>
                  <a:schemeClr val="bg1"/>
                </a:solidFill>
              </a:rPr>
              <a:t>(Harvard Centre for Public Leadership)</a:t>
            </a:r>
            <a:r>
              <a:rPr lang="en-ZA" sz="2000" b="1">
                <a:solidFill>
                  <a:schemeClr val="bg1"/>
                </a:solidFill>
              </a:rPr>
              <a:t>: </a:t>
            </a:r>
          </a:p>
          <a:p>
            <a:pPr algn="ctr" eaLnBrk="1" hangingPunct="1"/>
            <a:endParaRPr lang="en-ZA" sz="2000" b="1">
              <a:solidFill>
                <a:schemeClr val="bg1"/>
              </a:solidFill>
            </a:endParaRPr>
          </a:p>
          <a:p>
            <a:pPr algn="ctr" eaLnBrk="1" hangingPunct="1"/>
            <a:endParaRPr lang="en-ZA" sz="2000" b="1">
              <a:solidFill>
                <a:schemeClr val="bg1"/>
              </a:solidFill>
            </a:endParaRPr>
          </a:p>
          <a:p>
            <a:pPr eaLnBrk="1" hangingPunct="1">
              <a:buFontTx/>
              <a:buChar char="•"/>
            </a:pPr>
            <a:r>
              <a:rPr lang="en-ZA" sz="2000" b="1">
                <a:solidFill>
                  <a:schemeClr val="bg1"/>
                </a:solidFill>
              </a:rPr>
              <a:t>Leaders </a:t>
            </a:r>
            <a:r>
              <a:rPr lang="en-ZA" sz="2000" b="1" u="sng">
                <a:solidFill>
                  <a:schemeClr val="bg1"/>
                </a:solidFill>
              </a:rPr>
              <a:t>knew</a:t>
            </a:r>
            <a:r>
              <a:rPr lang="en-ZA" sz="2000" b="1">
                <a:solidFill>
                  <a:schemeClr val="bg1"/>
                </a:solidFill>
              </a:rPr>
              <a:t> a problem existed – and would not resolve itself</a:t>
            </a:r>
          </a:p>
          <a:p>
            <a:pPr eaLnBrk="1" hangingPunct="1">
              <a:buFontTx/>
              <a:buChar char="•"/>
            </a:pPr>
            <a:r>
              <a:rPr lang="en-ZA" sz="2000" b="1">
                <a:solidFill>
                  <a:schemeClr val="bg1"/>
                </a:solidFill>
              </a:rPr>
              <a:t>The problem shows signs of </a:t>
            </a:r>
            <a:r>
              <a:rPr lang="en-ZA" sz="2000" b="1" u="sng">
                <a:solidFill>
                  <a:schemeClr val="bg1"/>
                </a:solidFill>
              </a:rPr>
              <a:t>getting worse</a:t>
            </a:r>
          </a:p>
          <a:p>
            <a:pPr eaLnBrk="1" hangingPunct="1">
              <a:buFontTx/>
              <a:buChar char="•"/>
            </a:pPr>
            <a:r>
              <a:rPr lang="en-ZA" sz="2000" b="1">
                <a:solidFill>
                  <a:schemeClr val="bg1"/>
                </a:solidFill>
              </a:rPr>
              <a:t>Fixing the problem </a:t>
            </a:r>
            <a:r>
              <a:rPr lang="en-ZA" sz="2000" b="1" u="sng">
                <a:solidFill>
                  <a:schemeClr val="bg1"/>
                </a:solidFill>
              </a:rPr>
              <a:t>requires significant cost</a:t>
            </a:r>
            <a:r>
              <a:rPr lang="en-ZA" sz="2000" b="1">
                <a:solidFill>
                  <a:schemeClr val="bg1"/>
                </a:solidFill>
              </a:rPr>
              <a:t> today</a:t>
            </a:r>
          </a:p>
          <a:p>
            <a:pPr eaLnBrk="1" hangingPunct="1">
              <a:buFontTx/>
              <a:buChar char="•"/>
            </a:pPr>
            <a:r>
              <a:rPr lang="en-ZA" sz="2000" b="1">
                <a:solidFill>
                  <a:schemeClr val="bg1"/>
                </a:solidFill>
              </a:rPr>
              <a:t>Fixing also involves incurring a </a:t>
            </a:r>
            <a:r>
              <a:rPr lang="en-ZA" sz="2000" b="1" u="sng">
                <a:solidFill>
                  <a:schemeClr val="bg1"/>
                </a:solidFill>
              </a:rPr>
              <a:t>certain cost</a:t>
            </a:r>
            <a:r>
              <a:rPr lang="en-ZA" sz="2000" b="1">
                <a:solidFill>
                  <a:schemeClr val="bg1"/>
                </a:solidFill>
              </a:rPr>
              <a:t> now to avoid a cost that is </a:t>
            </a:r>
            <a:r>
              <a:rPr lang="en-ZA" sz="2000" b="1" u="sng">
                <a:solidFill>
                  <a:schemeClr val="bg1"/>
                </a:solidFill>
              </a:rPr>
              <a:t>uncertain</a:t>
            </a:r>
            <a:r>
              <a:rPr lang="en-ZA" sz="2000" b="1">
                <a:solidFill>
                  <a:schemeClr val="bg1"/>
                </a:solidFill>
              </a:rPr>
              <a:t> - but likely to be much larger</a:t>
            </a:r>
          </a:p>
          <a:p>
            <a:pPr eaLnBrk="1" hangingPunct="1">
              <a:buFontTx/>
              <a:buChar char="•"/>
            </a:pPr>
            <a:r>
              <a:rPr lang="en-ZA" sz="2000" b="1">
                <a:solidFill>
                  <a:schemeClr val="bg1"/>
                </a:solidFill>
              </a:rPr>
              <a:t>A natural </a:t>
            </a:r>
            <a:r>
              <a:rPr lang="en-ZA" sz="2000" b="1" u="sng">
                <a:solidFill>
                  <a:schemeClr val="bg1"/>
                </a:solidFill>
              </a:rPr>
              <a:t>human tendency</a:t>
            </a:r>
            <a:r>
              <a:rPr lang="en-ZA" sz="2000" b="1">
                <a:solidFill>
                  <a:schemeClr val="bg1"/>
                </a:solidFill>
              </a:rPr>
              <a:t> to maintain the status quo</a:t>
            </a:r>
          </a:p>
          <a:p>
            <a:pPr eaLnBrk="1" hangingPunct="1">
              <a:buFontTx/>
              <a:buChar char="•"/>
            </a:pPr>
            <a:r>
              <a:rPr lang="en-ZA" sz="2000" b="1">
                <a:solidFill>
                  <a:schemeClr val="bg1"/>
                </a:solidFill>
              </a:rPr>
              <a:t>A small vocal </a:t>
            </a:r>
            <a:r>
              <a:rPr lang="en-ZA" sz="2000" b="1" u="sng">
                <a:solidFill>
                  <a:schemeClr val="bg1"/>
                </a:solidFill>
              </a:rPr>
              <a:t>minority benefits</a:t>
            </a:r>
            <a:r>
              <a:rPr lang="en-ZA" sz="2000" b="1">
                <a:solidFill>
                  <a:schemeClr val="bg1"/>
                </a:solidFill>
              </a:rPr>
              <a:t> from inaction – and is motivated to subvert the actions of leaders for their own benefit  </a:t>
            </a:r>
          </a:p>
          <a:p>
            <a:pPr algn="ctr" eaLnBrk="1" hangingPunct="1"/>
            <a:endParaRPr lang="en-ZA" sz="2000" b="1">
              <a:solidFill>
                <a:schemeClr val="bg1"/>
              </a:solidFill>
            </a:endParaRPr>
          </a:p>
          <a:p>
            <a:pPr eaLnBrk="1" hangingPunct="1"/>
            <a:r>
              <a:rPr lang="en-ZA" sz="2000" b="1">
                <a:solidFill>
                  <a:schemeClr val="bg1"/>
                </a:solidFill>
              </a:rPr>
              <a:t>      </a:t>
            </a:r>
            <a:r>
              <a:rPr lang="en-ZA" sz="1600" b="1">
                <a:solidFill>
                  <a:schemeClr val="bg1"/>
                </a:solidFill>
              </a:rPr>
              <a:t>Case studies: September 11, Enron, Hurricane Katrina, (SA Electricity Crisis?)</a:t>
            </a:r>
            <a:r>
              <a:rPr lang="en-ZA" sz="1800" b="1">
                <a:solidFill>
                  <a:schemeClr val="bg1"/>
                </a:solidFill>
              </a:rPr>
              <a:t>   </a:t>
            </a:r>
          </a:p>
        </p:txBody>
      </p:sp>
      <p:sp>
        <p:nvSpPr>
          <p:cNvPr id="13316" name="Text Box 4"/>
          <p:cNvSpPr txBox="1">
            <a:spLocks noChangeArrowheads="1"/>
          </p:cNvSpPr>
          <p:nvPr/>
        </p:nvSpPr>
        <p:spPr bwMode="auto">
          <a:xfrm>
            <a:off x="92075" y="6308725"/>
            <a:ext cx="8158163"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a:solidFill>
                  <a:schemeClr val="bg1"/>
                </a:solidFill>
              </a:rPr>
              <a:t>Max H. Bazerman &amp; Michael D. Watkins </a:t>
            </a:r>
            <a:r>
              <a:rPr lang="en-ZA" i="1">
                <a:solidFill>
                  <a:schemeClr val="bg1"/>
                </a:solidFill>
              </a:rPr>
              <a:t>“Predictable Surprises – The disasters you should have seen coming </a:t>
            </a:r>
          </a:p>
          <a:p>
            <a:pPr eaLnBrk="1" hangingPunct="1"/>
            <a:r>
              <a:rPr lang="en-ZA" i="1">
                <a:solidFill>
                  <a:schemeClr val="bg1"/>
                </a:solidFill>
              </a:rPr>
              <a:t>and how to prevent them”</a:t>
            </a:r>
            <a:r>
              <a:rPr lang="en-ZA">
                <a:solidFill>
                  <a:schemeClr val="bg1"/>
                </a:solidFill>
              </a:rPr>
              <a:t>, 2</a:t>
            </a:r>
            <a:r>
              <a:rPr lang="en-ZA" baseline="30000">
                <a:solidFill>
                  <a:schemeClr val="bg1"/>
                </a:solidFill>
              </a:rPr>
              <a:t>nd</a:t>
            </a:r>
            <a:r>
              <a:rPr lang="en-ZA">
                <a:solidFill>
                  <a:schemeClr val="bg1"/>
                </a:solidFill>
              </a:rPr>
              <a:t> Edition, San Francisco, John Wiley &amp; Sons, 2007, p.ix / p 14</a:t>
            </a:r>
          </a:p>
        </p:txBody>
      </p:sp>
      <p:pic>
        <p:nvPicPr>
          <p:cNvPr id="13317" name="Picture 5"/>
          <p:cNvPicPr>
            <a:picLocks noGrp="1" noChangeAspect="1" noChangeArrowheads="1"/>
          </p:cNvPicPr>
          <p:nvPr>
            <p:ph/>
          </p:nvPr>
        </p:nvPicPr>
        <p:blipFill>
          <a:blip r:embed="rId2" cstate="email">
            <a:extLst>
              <a:ext uri="{28A0092B-C50C-407E-A947-70E740481C1C}">
                <a14:useLocalDpi xmlns:a14="http://schemas.microsoft.com/office/drawing/2010/main" val="0"/>
              </a:ext>
            </a:extLst>
          </a:blip>
          <a:srcRect/>
          <a:stretch>
            <a:fillRect/>
          </a:stretch>
        </p:blipFill>
        <p:spPr>
          <a:xfrm rot="727499">
            <a:off x="7348538" y="188913"/>
            <a:ext cx="1181100" cy="1677987"/>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3604391025"/>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ZA" dirty="0"/>
              <a:t>Draft 1</a:t>
            </a:r>
          </a:p>
          <a:p>
            <a:pPr algn="r">
              <a:defRPr/>
            </a:pPr>
            <a:r>
              <a:rPr lang="en-ZA" dirty="0"/>
              <a:t>Corporate Affairs Division</a:t>
            </a:r>
          </a:p>
          <a:p>
            <a:pPr algn="r">
              <a:defRPr/>
            </a:pPr>
            <a:r>
              <a:rPr lang="en-ZA" dirty="0"/>
              <a:t>November 2011</a:t>
            </a:r>
          </a:p>
        </p:txBody>
      </p:sp>
      <p:grpSp>
        <p:nvGrpSpPr>
          <p:cNvPr id="4099" name="Group 162"/>
          <p:cNvGrpSpPr>
            <a:grpSpLocks/>
          </p:cNvGrpSpPr>
          <p:nvPr/>
        </p:nvGrpSpPr>
        <p:grpSpPr bwMode="auto">
          <a:xfrm>
            <a:off x="-4763" y="0"/>
            <a:ext cx="9148763" cy="6858000"/>
            <a:chOff x="-3" y="0"/>
            <a:chExt cx="5763" cy="4320"/>
          </a:xfrm>
        </p:grpSpPr>
        <p:pic>
          <p:nvPicPr>
            <p:cNvPr id="4151"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2"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153"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155"/>
          <p:cNvGrpSpPr>
            <a:grpSpLocks/>
          </p:cNvGrpSpPr>
          <p:nvPr/>
        </p:nvGrpSpPr>
        <p:grpSpPr bwMode="auto">
          <a:xfrm>
            <a:off x="257175" y="1201738"/>
            <a:ext cx="2482850" cy="2444750"/>
            <a:chOff x="162" y="757"/>
            <a:chExt cx="1564" cy="1540"/>
          </a:xfrm>
        </p:grpSpPr>
        <p:sp>
          <p:nvSpPr>
            <p:cNvPr id="4146"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a:p>
          </p:txBody>
        </p:sp>
        <p:sp>
          <p:nvSpPr>
            <p:cNvPr id="4147"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8"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9"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50"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1" name="Oval 102"/>
          <p:cNvSpPr>
            <a:spLocks noChangeArrowheads="1"/>
          </p:cNvSpPr>
          <p:nvPr/>
        </p:nvSpPr>
        <p:spPr bwMode="auto">
          <a:xfrm>
            <a:off x="436563" y="1362075"/>
            <a:ext cx="2162175" cy="2173288"/>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p>
        </p:txBody>
      </p:sp>
      <p:grpSp>
        <p:nvGrpSpPr>
          <p:cNvPr id="4102" name="Group 156"/>
          <p:cNvGrpSpPr>
            <a:grpSpLocks/>
          </p:cNvGrpSpPr>
          <p:nvPr/>
        </p:nvGrpSpPr>
        <p:grpSpPr bwMode="auto">
          <a:xfrm>
            <a:off x="171450" y="1201738"/>
            <a:ext cx="2643188" cy="2493962"/>
            <a:chOff x="108" y="757"/>
            <a:chExt cx="1665" cy="1571"/>
          </a:xfrm>
        </p:grpSpPr>
        <p:sp>
          <p:nvSpPr>
            <p:cNvPr id="4143"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4"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5"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3" name="Group 146"/>
          <p:cNvGrpSpPr>
            <a:grpSpLocks/>
          </p:cNvGrpSpPr>
          <p:nvPr/>
        </p:nvGrpSpPr>
        <p:grpSpPr bwMode="auto">
          <a:xfrm>
            <a:off x="912813" y="620713"/>
            <a:ext cx="1284287" cy="1260475"/>
            <a:chOff x="575" y="391"/>
            <a:chExt cx="809" cy="794"/>
          </a:xfrm>
        </p:grpSpPr>
        <p:sp>
          <p:nvSpPr>
            <p:cNvPr id="4135"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a:p>
          </p:txBody>
        </p:sp>
        <p:sp>
          <p:nvSpPr>
            <p:cNvPr id="4136"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a:p>
          </p:txBody>
        </p:sp>
        <p:sp>
          <p:nvSpPr>
            <p:cNvPr id="4137"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8"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9"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0"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1"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a:p>
          </p:txBody>
        </p:sp>
        <p:sp>
          <p:nvSpPr>
            <p:cNvPr id="4142"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4" name="Oval 118"/>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600"/>
          </a:p>
        </p:txBody>
      </p:sp>
      <p:grpSp>
        <p:nvGrpSpPr>
          <p:cNvPr id="4105" name="Group 145"/>
          <p:cNvGrpSpPr>
            <a:grpSpLocks/>
          </p:cNvGrpSpPr>
          <p:nvPr/>
        </p:nvGrpSpPr>
        <p:grpSpPr bwMode="auto">
          <a:xfrm>
            <a:off x="863600" y="620713"/>
            <a:ext cx="1370013" cy="1284287"/>
            <a:chOff x="544" y="391"/>
            <a:chExt cx="863" cy="809"/>
          </a:xfrm>
        </p:grpSpPr>
        <p:sp>
          <p:nvSpPr>
            <p:cNvPr id="4132"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3"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4"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6" name="Group 157"/>
          <p:cNvGrpSpPr>
            <a:grpSpLocks/>
          </p:cNvGrpSpPr>
          <p:nvPr/>
        </p:nvGrpSpPr>
        <p:grpSpPr bwMode="auto">
          <a:xfrm>
            <a:off x="331788" y="3090863"/>
            <a:ext cx="2074862" cy="2038350"/>
            <a:chOff x="209" y="1947"/>
            <a:chExt cx="1307" cy="1284"/>
          </a:xfrm>
        </p:grpSpPr>
        <p:sp>
          <p:nvSpPr>
            <p:cNvPr id="4126"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a:p>
          </p:txBody>
        </p:sp>
        <p:sp>
          <p:nvSpPr>
            <p:cNvPr id="4127"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a:p>
          </p:txBody>
        </p:sp>
        <p:sp>
          <p:nvSpPr>
            <p:cNvPr id="4128"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9"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0"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1"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7"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solidFill>
                <a:srgbClr val="C0C0C0"/>
              </a:solidFill>
            </a:endParaRPr>
          </a:p>
        </p:txBody>
      </p:sp>
      <p:grpSp>
        <p:nvGrpSpPr>
          <p:cNvPr id="4108" name="Group 158"/>
          <p:cNvGrpSpPr>
            <a:grpSpLocks/>
          </p:cNvGrpSpPr>
          <p:nvPr/>
        </p:nvGrpSpPr>
        <p:grpSpPr bwMode="auto">
          <a:xfrm>
            <a:off x="257175" y="3090863"/>
            <a:ext cx="2211388" cy="2087562"/>
            <a:chOff x="162" y="1947"/>
            <a:chExt cx="1393" cy="1315"/>
          </a:xfrm>
        </p:grpSpPr>
        <p:sp>
          <p:nvSpPr>
            <p:cNvPr id="4123"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4"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5"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9" name="Group 159"/>
          <p:cNvGrpSpPr>
            <a:grpSpLocks/>
          </p:cNvGrpSpPr>
          <p:nvPr/>
        </p:nvGrpSpPr>
        <p:grpSpPr bwMode="auto">
          <a:xfrm>
            <a:off x="900113" y="4684713"/>
            <a:ext cx="1717675" cy="1692275"/>
            <a:chOff x="567" y="2951"/>
            <a:chExt cx="1082" cy="1066"/>
          </a:xfrm>
        </p:grpSpPr>
        <p:sp>
          <p:nvSpPr>
            <p:cNvPr id="4117"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a:p>
          </p:txBody>
        </p:sp>
        <p:sp>
          <p:nvSpPr>
            <p:cNvPr id="4118"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a:p>
          </p:txBody>
        </p:sp>
        <p:sp>
          <p:nvSpPr>
            <p:cNvPr id="4119"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0"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1"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2"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10" name="Oval 138"/>
          <p:cNvSpPr>
            <a:spLocks noChangeArrowheads="1"/>
          </p:cNvSpPr>
          <p:nvPr/>
        </p:nvSpPr>
        <p:spPr bwMode="auto">
          <a:xfrm>
            <a:off x="1014413" y="4791075"/>
            <a:ext cx="1506537" cy="1519238"/>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C0C0C0"/>
              </a:solidFill>
            </a:endParaRPr>
          </a:p>
        </p:txBody>
      </p:sp>
      <p:grpSp>
        <p:nvGrpSpPr>
          <p:cNvPr id="4111" name="Group 160"/>
          <p:cNvGrpSpPr>
            <a:grpSpLocks/>
          </p:cNvGrpSpPr>
          <p:nvPr/>
        </p:nvGrpSpPr>
        <p:grpSpPr bwMode="auto">
          <a:xfrm>
            <a:off x="838200" y="4684713"/>
            <a:ext cx="1828800" cy="1728787"/>
            <a:chOff x="528" y="2951"/>
            <a:chExt cx="1152" cy="1089"/>
          </a:xfrm>
        </p:grpSpPr>
        <p:sp>
          <p:nvSpPr>
            <p:cNvPr id="411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4"/>
          <p:cNvGrpSpPr/>
          <p:nvPr/>
        </p:nvGrpSpPr>
        <p:grpSpPr>
          <a:xfrm>
            <a:off x="2904067" y="2381250"/>
            <a:ext cx="6062133" cy="4370186"/>
            <a:chOff x="5303520" y="3098060"/>
            <a:chExt cx="3810000" cy="4370186"/>
          </a:xfrm>
        </p:grpSpPr>
        <p:pic>
          <p:nvPicPr>
            <p:cNvPr id="58" name="Picture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3520" y="3098060"/>
              <a:ext cx="3810000" cy="3020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50305" y="7237414"/>
              <a:ext cx="1587500" cy="230832"/>
            </a:xfrm>
            <a:prstGeom prst="rect">
              <a:avLst/>
            </a:prstGeom>
            <a:noFill/>
          </p:spPr>
          <p:txBody>
            <a:bodyPr wrap="square" rtlCol="0">
              <a:spAutoFit/>
            </a:bodyPr>
            <a:lstStyle/>
            <a:p>
              <a:pPr algn="ctr"/>
              <a:r>
                <a:rPr lang="en-ZA" sz="900" dirty="0" smtClean="0">
                  <a:solidFill>
                    <a:srgbClr val="080808"/>
                  </a:solidFill>
                </a:rPr>
                <a:t>Images Courtesy: NSA</a:t>
              </a:r>
              <a:endParaRPr lang="en-ZA" sz="900" dirty="0">
                <a:solidFill>
                  <a:srgbClr val="080808"/>
                </a:solidFill>
              </a:endParaRPr>
            </a:p>
          </p:txBody>
        </p:sp>
      </p:grpSp>
      <p:sp>
        <p:nvSpPr>
          <p:cNvPr id="6" name="Rectangle 5"/>
          <p:cNvSpPr/>
          <p:nvPr/>
        </p:nvSpPr>
        <p:spPr>
          <a:xfrm>
            <a:off x="3301998" y="3464867"/>
            <a:ext cx="5587999" cy="461665"/>
          </a:xfrm>
          <a:prstGeom prst="rect">
            <a:avLst/>
          </a:prstGeom>
        </p:spPr>
        <p:txBody>
          <a:bodyPr wrap="square">
            <a:spAutoFit/>
          </a:bodyPr>
          <a:lstStyle/>
          <a:p>
            <a:pPr algn="ctr"/>
            <a:r>
              <a:rPr lang="en-GB" sz="2400" b="1" dirty="0" smtClean="0">
                <a:solidFill>
                  <a:schemeClr val="bg1"/>
                </a:solidFill>
              </a:rPr>
              <a:t>What is Resilience for Eskom?</a:t>
            </a:r>
            <a:endParaRPr lang="en-ZA" sz="2400" b="1" dirty="0"/>
          </a:p>
        </p:txBody>
      </p:sp>
    </p:spTree>
    <p:extLst>
      <p:ext uri="{BB962C8B-B14F-4D97-AF65-F5344CB8AC3E}">
        <p14:creationId xmlns:p14="http://schemas.microsoft.com/office/powerpoint/2010/main" val="343259128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166688"/>
            <a:ext cx="6519862" cy="666750"/>
          </a:xfrm>
        </p:spPr>
        <p:txBody>
          <a:bodyPr/>
          <a:lstStyle/>
          <a:p>
            <a:r>
              <a:rPr lang="en-ZA" sz="2800" b="1" dirty="0" smtClean="0"/>
              <a:t>Think Resilience</a:t>
            </a:r>
            <a:endParaRPr lang="en-ZA" sz="2800" b="1" dirty="0"/>
          </a:p>
        </p:txBody>
      </p:sp>
      <p:pic>
        <p:nvPicPr>
          <p:cNvPr id="7"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3137" t="15279" r="21569" b="11805"/>
          <a:stretch/>
        </p:blipFill>
        <p:spPr bwMode="auto">
          <a:xfrm>
            <a:off x="5264149" y="1150639"/>
            <a:ext cx="3756025" cy="4267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2941" t="14584" r="20981" b="11458"/>
          <a:stretch/>
        </p:blipFill>
        <p:spPr bwMode="auto">
          <a:xfrm>
            <a:off x="150707" y="1082040"/>
            <a:ext cx="4842933" cy="4404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le 2"/>
          <p:cNvSpPr/>
          <p:nvPr/>
        </p:nvSpPr>
        <p:spPr>
          <a:xfrm>
            <a:off x="150707" y="5629275"/>
            <a:ext cx="8850418" cy="108585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ZA" b="1" dirty="0" smtClean="0"/>
              <a:t>BBC News 23 Oct 12 06:46</a:t>
            </a:r>
            <a:r>
              <a:rPr lang="en-ZA" dirty="0" smtClean="0"/>
              <a:t> – Italy quake scientists convicted </a:t>
            </a:r>
            <a:r>
              <a:rPr lang="en-ZA" i="1" dirty="0" smtClean="0">
                <a:solidFill>
                  <a:srgbClr val="FF0000"/>
                </a:solidFill>
              </a:rPr>
              <a:t>…”Six Italian scientists and an ex-government official have been sentenced to six years in prison over the 2009 deadly earthquake in L’Aquila.”… </a:t>
            </a:r>
          </a:p>
          <a:p>
            <a:pPr algn="ctr"/>
            <a:r>
              <a:rPr lang="en-ZA" i="1" dirty="0" smtClean="0">
                <a:solidFill>
                  <a:srgbClr val="FF0000"/>
                </a:solidFill>
              </a:rPr>
              <a:t>“…killed 309 people…”</a:t>
            </a:r>
            <a:endParaRPr lang="en-ZA" i="1" dirty="0">
              <a:solidFill>
                <a:srgbClr val="FF0000"/>
              </a:solidFill>
            </a:endParaRPr>
          </a:p>
        </p:txBody>
      </p:sp>
    </p:spTree>
    <p:extLst>
      <p:ext uri="{BB962C8B-B14F-4D97-AF65-F5344CB8AC3E}">
        <p14:creationId xmlns:p14="http://schemas.microsoft.com/office/powerpoint/2010/main" val="408335459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63513" y="122238"/>
            <a:ext cx="7110412" cy="696912"/>
          </a:xfrm>
        </p:spPr>
        <p:txBody>
          <a:bodyPr anchor="ctr"/>
          <a:lstStyle/>
          <a:p>
            <a:r>
              <a:rPr lang="en-ZA" sz="2800" dirty="0" smtClean="0"/>
              <a:t>Resilience perceptive</a:t>
            </a:r>
          </a:p>
        </p:txBody>
      </p:sp>
      <p:sp>
        <p:nvSpPr>
          <p:cNvPr id="4" name="Text Placeholder 3"/>
          <p:cNvSpPr>
            <a:spLocks noGrp="1"/>
          </p:cNvSpPr>
          <p:nvPr>
            <p:ph type="body" sz="half" idx="2"/>
          </p:nvPr>
        </p:nvSpPr>
        <p:spPr>
          <a:xfrm>
            <a:off x="0" y="982663"/>
            <a:ext cx="4381500" cy="5875337"/>
          </a:xfrm>
        </p:spPr>
        <p:txBody>
          <a:bodyPr/>
          <a:lstStyle/>
          <a:p>
            <a:pPr marL="177800" indent="-177800">
              <a:spcBef>
                <a:spcPts val="1000"/>
              </a:spcBef>
              <a:buFont typeface="Arial" pitchFamily="34" charset="0"/>
              <a:buChar char="•"/>
              <a:defRPr/>
            </a:pPr>
            <a:r>
              <a:rPr lang="en-ZA" sz="1800" dirty="0" smtClean="0"/>
              <a:t>An extreme geomagnetic storm (GMS) leading to geomagnetic induced currents within earth </a:t>
            </a:r>
            <a:r>
              <a:rPr lang="en-ZA" sz="1800" b="1" dirty="0" smtClean="0"/>
              <a:t>will</a:t>
            </a:r>
            <a:r>
              <a:rPr lang="en-ZA" sz="1800" dirty="0" smtClean="0"/>
              <a:t> impact the integrated power system within Southern Africa (at lower latitude “below 50 </a:t>
            </a:r>
            <a:r>
              <a:rPr lang="en-ZA" sz="1800" dirty="0" err="1" smtClean="0"/>
              <a:t>deg</a:t>
            </a:r>
            <a:r>
              <a:rPr lang="en-ZA" sz="1800" dirty="0" smtClean="0"/>
              <a:t>”) and has a low probability however a extremely high impact (HILF)</a:t>
            </a:r>
          </a:p>
          <a:p>
            <a:pPr marL="177800" indent="-177800">
              <a:spcBef>
                <a:spcPts val="1000"/>
              </a:spcBef>
              <a:buFont typeface="Arial" pitchFamily="34" charset="0"/>
              <a:buChar char="•"/>
              <a:defRPr/>
            </a:pPr>
            <a:r>
              <a:rPr lang="en-ZA" sz="1800" dirty="0" smtClean="0"/>
              <a:t>Minor GMS occurs constantly  and has no impact on countries below 50 </a:t>
            </a:r>
            <a:r>
              <a:rPr lang="en-ZA" sz="1800" dirty="0" err="1"/>
              <a:t>deg</a:t>
            </a:r>
            <a:r>
              <a:rPr lang="en-ZA" sz="1800" dirty="0"/>
              <a:t> </a:t>
            </a:r>
            <a:r>
              <a:rPr lang="en-ZA" sz="1800" dirty="0" smtClean="0"/>
              <a:t>latitude, however during a extreme storm the worst reasonable scenario is that these countries will be vulnerable </a:t>
            </a:r>
            <a:r>
              <a:rPr lang="en-ZA" sz="1800" dirty="0" smtClean="0"/>
              <a:t>B</a:t>
            </a:r>
            <a:r>
              <a:rPr lang="en-ZA" sz="1800" dirty="0" smtClean="0"/>
              <a:t>ECAUSE of inadequate</a:t>
            </a:r>
            <a:r>
              <a:rPr lang="en-ZA" sz="1800" dirty="0" smtClean="0"/>
              <a:t>:</a:t>
            </a:r>
            <a:endParaRPr lang="en-ZA" sz="1800" dirty="0" smtClean="0"/>
          </a:p>
          <a:p>
            <a:pPr marL="538163" lvl="1" indent="-285750">
              <a:spcBef>
                <a:spcPts val="500"/>
              </a:spcBef>
              <a:buFont typeface="Arial" pitchFamily="34" charset="0"/>
              <a:buChar char="•"/>
              <a:defRPr/>
            </a:pPr>
            <a:r>
              <a:rPr lang="en-ZA" sz="1600" dirty="0"/>
              <a:t>I</a:t>
            </a:r>
            <a:r>
              <a:rPr lang="en-ZA" sz="1600" dirty="0" smtClean="0"/>
              <a:t>nfrastructure </a:t>
            </a:r>
            <a:r>
              <a:rPr lang="en-ZA" sz="1600" dirty="0" smtClean="0"/>
              <a:t>consideration within hardening of IPS ;</a:t>
            </a:r>
          </a:p>
          <a:p>
            <a:pPr marL="538163" lvl="1" indent="-285750">
              <a:spcBef>
                <a:spcPts val="500"/>
              </a:spcBef>
              <a:buFont typeface="Arial" pitchFamily="34" charset="0"/>
              <a:buChar char="•"/>
              <a:defRPr/>
            </a:pPr>
            <a:r>
              <a:rPr lang="en-ZA" sz="1600" dirty="0"/>
              <a:t>C</a:t>
            </a:r>
            <a:r>
              <a:rPr lang="en-ZA" sz="1600" dirty="0" smtClean="0"/>
              <a:t>lear </a:t>
            </a:r>
            <a:r>
              <a:rPr lang="en-ZA" sz="1600" dirty="0"/>
              <a:t>operating procedure to minimum impact and process alert </a:t>
            </a:r>
            <a:r>
              <a:rPr lang="en-ZA" sz="1600" dirty="0" smtClean="0"/>
              <a:t>received and</a:t>
            </a:r>
            <a:endParaRPr lang="en-ZA" sz="1600" dirty="0"/>
          </a:p>
          <a:p>
            <a:pPr marL="538163" lvl="1" indent="-285750">
              <a:spcBef>
                <a:spcPts val="500"/>
              </a:spcBef>
              <a:buFont typeface="Arial" pitchFamily="34" charset="0"/>
              <a:buChar char="•"/>
              <a:defRPr/>
            </a:pPr>
            <a:r>
              <a:rPr lang="en-ZA" sz="1600" dirty="0"/>
              <a:t>E</a:t>
            </a:r>
            <a:r>
              <a:rPr lang="en-ZA" sz="1600" dirty="0" smtClean="0"/>
              <a:t>mergency </a:t>
            </a:r>
            <a:r>
              <a:rPr lang="en-ZA" sz="1600" dirty="0"/>
              <a:t>and stakeholder/ crisis management exercised to understand the decision required (speedy of decision is crucial</a:t>
            </a:r>
            <a:r>
              <a:rPr lang="en-ZA" sz="1600" dirty="0" smtClean="0"/>
              <a:t>)</a:t>
            </a:r>
          </a:p>
          <a:p>
            <a:pPr marL="285750" indent="-285750">
              <a:buFont typeface="Arial" pitchFamily="34" charset="0"/>
              <a:buChar char="•"/>
              <a:defRPr/>
            </a:pPr>
            <a:endParaRPr lang="en-ZA" sz="1800" dirty="0"/>
          </a:p>
        </p:txBody>
      </p:sp>
      <p:pic>
        <p:nvPicPr>
          <p:cNvPr id="17412" name="Picture 1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140" r="12329"/>
          <a:stretch>
            <a:fillRect/>
          </a:stretch>
        </p:blipFill>
        <p:spPr>
          <a:xfrm>
            <a:off x="4473575" y="3711575"/>
            <a:ext cx="4776788" cy="3146425"/>
          </a:xfrm>
          <a:noFill/>
        </p:spPr>
      </p:pic>
      <p:sp>
        <p:nvSpPr>
          <p:cNvPr id="6" name="Striped Right Arrow 5"/>
          <p:cNvSpPr/>
          <p:nvPr/>
        </p:nvSpPr>
        <p:spPr>
          <a:xfrm rot="5400000">
            <a:off x="6683375" y="2143125"/>
            <a:ext cx="1228725" cy="714375"/>
          </a:xfrm>
          <a:prstGeom prst="stripedRightArrow">
            <a:avLst/>
          </a:prstGeom>
          <a:solidFill>
            <a:srgbClr val="DEA8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174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035050"/>
            <a:ext cx="478790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601058"/>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D:\Malcolm\1. Resilience\8. Resilience Projects\Solar Storms - July 2011\Supporting info\Images\coronal_hole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1032937"/>
            <a:ext cx="8929688" cy="5825063"/>
          </a:xfrm>
          <a:prstGeom prst="rect">
            <a:avLst/>
          </a:prstGeom>
          <a:noFill/>
          <a:extLst>
            <a:ext uri="{909E8E84-426E-40DD-AFC4-6F175D3DCCD1}">
              <a14:hiddenFill xmlns:a14="http://schemas.microsoft.com/office/drawing/2010/main">
                <a:solidFill>
                  <a:srgbClr val="FFFFFF"/>
                </a:solidFill>
              </a14:hiddenFill>
            </a:ext>
          </a:extLst>
        </p:spPr>
      </p:pic>
      <p:sp>
        <p:nvSpPr>
          <p:cNvPr id="4101" name="Rectangle 7"/>
          <p:cNvSpPr>
            <a:spLocks noGrp="1" noChangeArrowheads="1"/>
          </p:cNvSpPr>
          <p:nvPr>
            <p:ph type="title"/>
          </p:nvPr>
        </p:nvSpPr>
        <p:spPr>
          <a:xfrm>
            <a:off x="196850" y="157163"/>
            <a:ext cx="7092950" cy="666750"/>
          </a:xfrm>
        </p:spPr>
        <p:txBody>
          <a:bodyPr/>
          <a:lstStyle/>
          <a:p>
            <a:pPr eaLnBrk="1" hangingPunct="1"/>
            <a:r>
              <a:rPr lang="en-US" dirty="0" smtClean="0"/>
              <a:t>The required response</a:t>
            </a:r>
            <a:br>
              <a:rPr lang="en-US" dirty="0" smtClean="0"/>
            </a:br>
            <a:r>
              <a:rPr lang="en-US" sz="2000" dirty="0" smtClean="0">
                <a:solidFill>
                  <a:schemeClr val="bg2"/>
                </a:solidFill>
              </a:rPr>
              <a:t>A risk intelligent &amp; resilient </a:t>
            </a:r>
            <a:r>
              <a:rPr lang="en-US" sz="2000" dirty="0" err="1" smtClean="0">
                <a:solidFill>
                  <a:schemeClr val="bg2"/>
                </a:solidFill>
              </a:rPr>
              <a:t>organisation</a:t>
            </a:r>
            <a:r>
              <a:rPr lang="en-US" sz="2000" dirty="0" smtClean="0">
                <a:solidFill>
                  <a:schemeClr val="bg2"/>
                </a:solidFill>
              </a:rPr>
              <a:t> </a:t>
            </a:r>
            <a:endParaRPr lang="en-GB" dirty="0" smtClean="0">
              <a:solidFill>
                <a:schemeClr val="bg2"/>
              </a:solidFill>
            </a:endParaRPr>
          </a:p>
        </p:txBody>
      </p:sp>
      <p:pic>
        <p:nvPicPr>
          <p:cNvPr id="410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4863" y="1117051"/>
            <a:ext cx="925512"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9000" y="1117051"/>
            <a:ext cx="1012825" cy="89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4"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35475" y="1126576"/>
            <a:ext cx="1022350" cy="89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9275" y="1124988"/>
            <a:ext cx="966788" cy="89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6" name="AutoShape 21"/>
          <p:cNvSpPr>
            <a:spLocks noChangeArrowheads="1"/>
          </p:cNvSpPr>
          <p:nvPr/>
        </p:nvSpPr>
        <p:spPr bwMode="auto">
          <a:xfrm rot="5400000">
            <a:off x="6591300" y="1467888"/>
            <a:ext cx="819150" cy="228600"/>
          </a:xfrm>
          <a:prstGeom prst="triangle">
            <a:avLst>
              <a:gd name="adj" fmla="val 50000"/>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4107" name="AutoShape 23"/>
          <p:cNvSpPr>
            <a:spLocks noChangeArrowheads="1"/>
          </p:cNvSpPr>
          <p:nvPr/>
        </p:nvSpPr>
        <p:spPr bwMode="auto">
          <a:xfrm rot="-5400000">
            <a:off x="1346200" y="1437726"/>
            <a:ext cx="819150" cy="228600"/>
          </a:xfrm>
          <a:prstGeom prst="triangle">
            <a:avLst>
              <a:gd name="adj" fmla="val 50000"/>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16" name="AutoShape 24"/>
          <p:cNvSpPr>
            <a:spLocks noChangeArrowheads="1"/>
          </p:cNvSpPr>
          <p:nvPr/>
        </p:nvSpPr>
        <p:spPr bwMode="auto">
          <a:xfrm>
            <a:off x="44451" y="2156888"/>
            <a:ext cx="9070974" cy="2338837"/>
          </a:xfrm>
          <a:prstGeom prst="roundRect">
            <a:avLst>
              <a:gd name="adj" fmla="val 16667"/>
            </a:avLst>
          </a:prstGeom>
          <a:solidFill>
            <a:schemeClr val="accent2">
              <a:lumMod val="40000"/>
              <a:lumOff val="60000"/>
            </a:schemeClr>
          </a:solidFill>
          <a:ln>
            <a:noFill/>
          </a:ln>
          <a:effectLst/>
          <a:scene3d>
            <a:camera prst="orthographicFront">
              <a:rot lat="0" lon="0" rev="0"/>
            </a:camera>
            <a:lightRig rig="glow" dir="t">
              <a:rot lat="0" lon="0" rev="14100000"/>
            </a:lightRig>
          </a:scene3d>
          <a:sp3d prstMaterial="softEdge">
            <a:bevelT w="127000" prst="artDeco"/>
          </a:sp3d>
        </p:spPr>
        <p:txBody>
          <a:bodyPr wrap="none" anchor="ctr"/>
          <a:lstStyle/>
          <a:p>
            <a:pPr>
              <a:defRPr/>
            </a:pPr>
            <a:endParaRPr lang="en-ZA"/>
          </a:p>
        </p:txBody>
      </p:sp>
      <p:sp>
        <p:nvSpPr>
          <p:cNvPr id="17" name="AutoShape 26"/>
          <p:cNvSpPr>
            <a:spLocks noChangeArrowheads="1"/>
          </p:cNvSpPr>
          <p:nvPr/>
        </p:nvSpPr>
        <p:spPr bwMode="auto">
          <a:xfrm>
            <a:off x="2692400" y="2459195"/>
            <a:ext cx="4321175" cy="1844675"/>
          </a:xfrm>
          <a:prstGeom prst="roundRect">
            <a:avLst>
              <a:gd name="adj" fmla="val 16667"/>
            </a:avLst>
          </a:prstGeom>
          <a:solidFill>
            <a:schemeClr val="tx2">
              <a:lumMod val="85000"/>
            </a:schemeClr>
          </a:solidFill>
          <a:ln>
            <a:noFill/>
          </a:ln>
          <a:effectLst/>
        </p:spPr>
        <p:txBody>
          <a:bodyPr wrap="none" anchor="ctr"/>
          <a:lstStyle/>
          <a:p>
            <a:pPr>
              <a:defRPr/>
            </a:pPr>
            <a:endParaRPr lang="en-ZA"/>
          </a:p>
        </p:txBody>
      </p:sp>
      <p:cxnSp>
        <p:nvCxnSpPr>
          <p:cNvPr id="4112" name="Straight Connector 45"/>
          <p:cNvCxnSpPr>
            <a:cxnSpLocks noChangeShapeType="1"/>
          </p:cNvCxnSpPr>
          <p:nvPr/>
        </p:nvCxnSpPr>
        <p:spPr bwMode="auto">
          <a:xfrm flipH="1">
            <a:off x="5632450" y="2679858"/>
            <a:ext cx="1588" cy="1500187"/>
          </a:xfrm>
          <a:prstGeom prst="line">
            <a:avLst/>
          </a:prstGeom>
          <a:noFill/>
          <a:ln w="9525" algn="ctr">
            <a:solidFill>
              <a:schemeClr val="tx1"/>
            </a:solidFill>
            <a:prstDash val="dash"/>
            <a:round/>
            <a:headEnd/>
            <a:tailEnd type="triangle" w="med" len="med"/>
          </a:ln>
          <a:extLst>
            <a:ext uri="{909E8E84-426E-40DD-AFC4-6F175D3DCCD1}">
              <a14:hiddenFill xmlns:a14="http://schemas.microsoft.com/office/drawing/2010/main">
                <a:noFill/>
              </a14:hiddenFill>
            </a:ext>
          </a:extLst>
        </p:spPr>
      </p:cxnSp>
      <p:sp>
        <p:nvSpPr>
          <p:cNvPr id="19" name="Freeform 18"/>
          <p:cNvSpPr>
            <a:spLocks noChangeArrowheads="1"/>
          </p:cNvSpPr>
          <p:nvPr/>
        </p:nvSpPr>
        <p:spPr bwMode="auto">
          <a:xfrm>
            <a:off x="3994150" y="2548095"/>
            <a:ext cx="4949825" cy="1455738"/>
          </a:xfrm>
          <a:custGeom>
            <a:avLst/>
            <a:gdLst>
              <a:gd name="T0" fmla="*/ 0 w 5240741"/>
              <a:gd name="T1" fmla="*/ 1417637 h 3225420"/>
              <a:gd name="T2" fmla="*/ 805156 w 5240741"/>
              <a:gd name="T3" fmla="*/ 43988 h 3225420"/>
              <a:gd name="T4" fmla="*/ 2115240 w 5240741"/>
              <a:gd name="T5" fmla="*/ 1153704 h 3225420"/>
              <a:gd name="T6" fmla="*/ 5240338 w 5240741"/>
              <a:gd name="T7" fmla="*/ 1417637 h 3225420"/>
              <a:gd name="T8" fmla="*/ 5240338 w 5240741"/>
              <a:gd name="T9" fmla="*/ 1417637 h 3225420"/>
              <a:gd name="T10" fmla="*/ 0 60000 65536"/>
              <a:gd name="T11" fmla="*/ 0 60000 65536"/>
              <a:gd name="T12" fmla="*/ 0 60000 65536"/>
              <a:gd name="T13" fmla="*/ 0 60000 65536"/>
              <a:gd name="T14" fmla="*/ 0 60000 65536"/>
              <a:gd name="T15" fmla="*/ 0 w 5240741"/>
              <a:gd name="T16" fmla="*/ 0 h 3225420"/>
              <a:gd name="T17" fmla="*/ 5240741 w 5240741"/>
              <a:gd name="T18" fmla="*/ 3225420 h 3225420"/>
            </a:gdLst>
            <a:ahLst/>
            <a:cxnLst>
              <a:cxn ang="T10">
                <a:pos x="T0" y="T1"/>
              </a:cxn>
              <a:cxn ang="T11">
                <a:pos x="T2" y="T3"/>
              </a:cxn>
              <a:cxn ang="T12">
                <a:pos x="T4" y="T5"/>
              </a:cxn>
              <a:cxn ang="T13">
                <a:pos x="T6" y="T7"/>
              </a:cxn>
              <a:cxn ang="T14">
                <a:pos x="T8" y="T9"/>
              </a:cxn>
            </a:cxnLst>
            <a:rect l="T15" t="T16" r="T17" b="T18"/>
            <a:pathLst>
              <a:path w="5240741" h="3225420">
                <a:moveTo>
                  <a:pt x="0" y="3225420"/>
                </a:moveTo>
                <a:cubicBezTo>
                  <a:pt x="226325" y="1712793"/>
                  <a:pt x="452651" y="200166"/>
                  <a:pt x="805218" y="100083"/>
                </a:cubicBezTo>
                <a:cubicBezTo>
                  <a:pt x="1157785" y="0"/>
                  <a:pt x="1376149" y="2104030"/>
                  <a:pt x="2115403" y="2624919"/>
                </a:cubicBezTo>
                <a:cubicBezTo>
                  <a:pt x="2854657" y="3145808"/>
                  <a:pt x="5240741" y="3225420"/>
                  <a:pt x="5240741" y="3225420"/>
                </a:cubicBezTo>
              </a:path>
            </a:pathLst>
          </a:custGeom>
          <a:noFill/>
          <a:ln w="38100" algn="ctr">
            <a:solidFill>
              <a:schemeClr val="accent2"/>
            </a:solidFill>
            <a:miter lim="800000"/>
            <a:headEnd/>
            <a:tailEnd/>
          </a:ln>
          <a:effectLst>
            <a:outerShdw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ZA" sz="2000" dirty="0">
              <a:latin typeface="+mn-lt"/>
              <a:cs typeface="+mn-cs"/>
            </a:endParaRPr>
          </a:p>
        </p:txBody>
      </p:sp>
      <p:sp>
        <p:nvSpPr>
          <p:cNvPr id="4114" name="TextBox 73"/>
          <p:cNvSpPr txBox="1">
            <a:spLocks noChangeArrowheads="1"/>
          </p:cNvSpPr>
          <p:nvPr/>
        </p:nvSpPr>
        <p:spPr bwMode="auto">
          <a:xfrm>
            <a:off x="7827963" y="3965733"/>
            <a:ext cx="13160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b="1">
                <a:latin typeface="Times New Roman" pitchFamily="18" charset="0"/>
              </a:rPr>
              <a:t>Time</a:t>
            </a:r>
          </a:p>
        </p:txBody>
      </p:sp>
      <p:cxnSp>
        <p:nvCxnSpPr>
          <p:cNvPr id="4115" name="Straight Connector 78"/>
          <p:cNvCxnSpPr>
            <a:cxnSpLocks noChangeShapeType="1"/>
          </p:cNvCxnSpPr>
          <p:nvPr/>
        </p:nvCxnSpPr>
        <p:spPr bwMode="auto">
          <a:xfrm flipH="1">
            <a:off x="1058863" y="2689383"/>
            <a:ext cx="1587" cy="1500187"/>
          </a:xfrm>
          <a:prstGeom prst="line">
            <a:avLst/>
          </a:prstGeom>
          <a:noFill/>
          <a:ln w="9525" algn="ctr">
            <a:solidFill>
              <a:srgbClr val="002060"/>
            </a:solidFill>
            <a:prstDash val="dash"/>
            <a:round/>
            <a:headEnd/>
            <a:tailEnd type="triangle" w="med" len="med"/>
          </a:ln>
          <a:extLst>
            <a:ext uri="{909E8E84-426E-40DD-AFC4-6F175D3DCCD1}">
              <a14:hiddenFill xmlns:a14="http://schemas.microsoft.com/office/drawing/2010/main">
                <a:noFill/>
              </a14:hiddenFill>
            </a:ext>
          </a:extLst>
        </p:spPr>
      </p:cxnSp>
      <p:sp>
        <p:nvSpPr>
          <p:cNvPr id="23" name="TextBox 79"/>
          <p:cNvSpPr txBox="1">
            <a:spLocks noChangeArrowheads="1"/>
          </p:cNvSpPr>
          <p:nvPr/>
        </p:nvSpPr>
        <p:spPr bwMode="auto">
          <a:xfrm>
            <a:off x="1069975" y="2917983"/>
            <a:ext cx="15351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r>
              <a:rPr lang="en-ZA" sz="1200" dirty="0" smtClean="0">
                <a:latin typeface="+mj-lt"/>
              </a:rPr>
              <a:t>Anticipate, identify, and adapt rapidly to threats, vulnerabilities, and opportunities</a:t>
            </a:r>
          </a:p>
        </p:txBody>
      </p:sp>
      <p:sp>
        <p:nvSpPr>
          <p:cNvPr id="25" name="Line 22"/>
          <p:cNvSpPr>
            <a:spLocks noChangeShapeType="1"/>
          </p:cNvSpPr>
          <p:nvPr/>
        </p:nvSpPr>
        <p:spPr bwMode="auto">
          <a:xfrm>
            <a:off x="517525" y="4268923"/>
            <a:ext cx="8504238"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wrap="none" anchor="ctr"/>
          <a:lstStyle/>
          <a:p>
            <a:pPr algn="ctr">
              <a:defRPr/>
            </a:pPr>
            <a:endParaRPr lang="en-ZA" sz="2000" dirty="0"/>
          </a:p>
        </p:txBody>
      </p:sp>
      <p:sp>
        <p:nvSpPr>
          <p:cNvPr id="26" name="TextBox 80"/>
          <p:cNvSpPr txBox="1">
            <a:spLocks noChangeArrowheads="1"/>
          </p:cNvSpPr>
          <p:nvPr/>
        </p:nvSpPr>
        <p:spPr bwMode="auto">
          <a:xfrm>
            <a:off x="5543550" y="2925920"/>
            <a:ext cx="1584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r>
              <a:rPr lang="en-ZA" sz="1200" dirty="0" smtClean="0">
                <a:latin typeface="+mj-lt"/>
              </a:rPr>
              <a:t>Recover rapidly </a:t>
            </a:r>
          </a:p>
          <a:p>
            <a:pPr algn="ctr" eaLnBrk="1" hangingPunct="1">
              <a:defRPr/>
            </a:pPr>
            <a:r>
              <a:rPr lang="en-ZA" sz="1200" dirty="0" smtClean="0">
                <a:latin typeface="+mj-lt"/>
              </a:rPr>
              <a:t>in a coordinated manner</a:t>
            </a:r>
          </a:p>
        </p:txBody>
      </p:sp>
      <p:sp>
        <p:nvSpPr>
          <p:cNvPr id="27" name="TextBox 80"/>
          <p:cNvSpPr txBox="1">
            <a:spLocks noChangeArrowheads="1"/>
          </p:cNvSpPr>
          <p:nvPr/>
        </p:nvSpPr>
        <p:spPr bwMode="auto">
          <a:xfrm>
            <a:off x="3995738" y="2944970"/>
            <a:ext cx="1584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r>
              <a:rPr lang="en-ZA" sz="1200" dirty="0" smtClean="0">
                <a:latin typeface="+mj-lt"/>
              </a:rPr>
              <a:t>Respond</a:t>
            </a:r>
          </a:p>
          <a:p>
            <a:pPr algn="ctr" eaLnBrk="1" hangingPunct="1">
              <a:defRPr/>
            </a:pPr>
            <a:r>
              <a:rPr lang="en-ZA" sz="1200" dirty="0" smtClean="0">
                <a:latin typeface="+mj-lt"/>
              </a:rPr>
              <a:t>rapidly to </a:t>
            </a:r>
          </a:p>
          <a:p>
            <a:pPr algn="ctr" eaLnBrk="1" hangingPunct="1">
              <a:defRPr/>
            </a:pPr>
            <a:r>
              <a:rPr lang="en-ZA" sz="1200" dirty="0" smtClean="0">
                <a:latin typeface="+mj-lt"/>
              </a:rPr>
              <a:t>contain the </a:t>
            </a:r>
          </a:p>
          <a:p>
            <a:pPr algn="ctr" eaLnBrk="1" hangingPunct="1">
              <a:defRPr/>
            </a:pPr>
            <a:r>
              <a:rPr lang="en-ZA" sz="1200" dirty="0" smtClean="0">
                <a:latin typeface="+mj-lt"/>
              </a:rPr>
              <a:t>impact (severity/duration) of an incident / threat</a:t>
            </a:r>
          </a:p>
        </p:txBody>
      </p:sp>
      <p:sp>
        <p:nvSpPr>
          <p:cNvPr id="28" name="TextBox 80"/>
          <p:cNvSpPr txBox="1">
            <a:spLocks noChangeArrowheads="1"/>
          </p:cNvSpPr>
          <p:nvPr/>
        </p:nvSpPr>
        <p:spPr bwMode="auto">
          <a:xfrm>
            <a:off x="7015163" y="2911633"/>
            <a:ext cx="2009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r>
              <a:rPr lang="en-ZA" sz="1200" dirty="0" smtClean="0">
                <a:latin typeface="+mj-lt"/>
              </a:rPr>
              <a:t>Deliberately evolve to a higher state of resilience in response to changes in the environment, near misses, incidents</a:t>
            </a:r>
          </a:p>
        </p:txBody>
      </p:sp>
      <p:cxnSp>
        <p:nvCxnSpPr>
          <p:cNvPr id="4121" name="Straight Connector 45"/>
          <p:cNvCxnSpPr>
            <a:cxnSpLocks noChangeShapeType="1"/>
          </p:cNvCxnSpPr>
          <p:nvPr/>
        </p:nvCxnSpPr>
        <p:spPr bwMode="auto">
          <a:xfrm flipH="1">
            <a:off x="7016750" y="2687795"/>
            <a:ext cx="1588" cy="1500188"/>
          </a:xfrm>
          <a:prstGeom prst="line">
            <a:avLst/>
          </a:prstGeom>
          <a:noFill/>
          <a:ln w="9525" algn="ctr">
            <a:solidFill>
              <a:schemeClr val="tx1"/>
            </a:solidFill>
            <a:prstDash val="dash"/>
            <a:round/>
            <a:headEnd/>
            <a:tailEnd type="triangle" w="med" len="med"/>
          </a:ln>
          <a:extLst>
            <a:ext uri="{909E8E84-426E-40DD-AFC4-6F175D3DCCD1}">
              <a14:hiddenFill xmlns:a14="http://schemas.microsoft.com/office/drawing/2010/main">
                <a:noFill/>
              </a14:hiddenFill>
            </a:ext>
          </a:extLst>
        </p:spPr>
      </p:cxnSp>
      <p:cxnSp>
        <p:nvCxnSpPr>
          <p:cNvPr id="4122" name="Straight Connector 77"/>
          <p:cNvCxnSpPr>
            <a:cxnSpLocks noChangeShapeType="1"/>
          </p:cNvCxnSpPr>
          <p:nvPr/>
        </p:nvCxnSpPr>
        <p:spPr bwMode="auto">
          <a:xfrm flipH="1">
            <a:off x="2681288" y="2670333"/>
            <a:ext cx="1587" cy="1500187"/>
          </a:xfrm>
          <a:prstGeom prst="line">
            <a:avLst/>
          </a:prstGeom>
          <a:noFill/>
          <a:ln w="9525" algn="ctr">
            <a:solidFill>
              <a:srgbClr val="002060"/>
            </a:solidFill>
            <a:prstDash val="dash"/>
            <a:round/>
            <a:headEnd/>
            <a:tailEnd type="triangle" w="med" len="med"/>
          </a:ln>
          <a:extLst>
            <a:ext uri="{909E8E84-426E-40DD-AFC4-6F175D3DCCD1}">
              <a14:hiddenFill xmlns:a14="http://schemas.microsoft.com/office/drawing/2010/main">
                <a:noFill/>
              </a14:hiddenFill>
            </a:ext>
          </a:extLst>
        </p:spPr>
      </p:cxnSp>
      <p:cxnSp>
        <p:nvCxnSpPr>
          <p:cNvPr id="4123" name="Straight Connector 45"/>
          <p:cNvCxnSpPr>
            <a:cxnSpLocks noChangeShapeType="1"/>
          </p:cNvCxnSpPr>
          <p:nvPr/>
        </p:nvCxnSpPr>
        <p:spPr bwMode="auto">
          <a:xfrm flipH="1">
            <a:off x="3963988" y="2668745"/>
            <a:ext cx="1587" cy="1500188"/>
          </a:xfrm>
          <a:prstGeom prst="line">
            <a:avLst/>
          </a:prstGeom>
          <a:noFill/>
          <a:ln w="9525" algn="ctr">
            <a:solidFill>
              <a:schemeClr val="tx1"/>
            </a:solidFill>
            <a:prstDash val="dash"/>
            <a:round/>
            <a:headEnd/>
            <a:tailEnd type="triangle" w="med" len="med"/>
          </a:ln>
          <a:extLst>
            <a:ext uri="{909E8E84-426E-40DD-AFC4-6F175D3DCCD1}">
              <a14:hiddenFill xmlns:a14="http://schemas.microsoft.com/office/drawing/2010/main">
                <a:noFill/>
              </a14:hiddenFill>
            </a:ext>
          </a:extLst>
        </p:spPr>
      </p:cxnSp>
      <p:sp>
        <p:nvSpPr>
          <p:cNvPr id="4130" name="TextBox 74"/>
          <p:cNvSpPr txBox="1">
            <a:spLocks noChangeArrowheads="1"/>
          </p:cNvSpPr>
          <p:nvPr/>
        </p:nvSpPr>
        <p:spPr bwMode="auto">
          <a:xfrm>
            <a:off x="2811463" y="3937158"/>
            <a:ext cx="1316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b="1">
                <a:solidFill>
                  <a:schemeClr val="accent2"/>
                </a:solidFill>
              </a:rPr>
              <a:t>Shock</a:t>
            </a:r>
          </a:p>
        </p:txBody>
      </p:sp>
      <p:sp>
        <p:nvSpPr>
          <p:cNvPr id="38" name="5-Point Star 37"/>
          <p:cNvSpPr/>
          <p:nvPr/>
        </p:nvSpPr>
        <p:spPr>
          <a:xfrm>
            <a:off x="3749675" y="3943508"/>
            <a:ext cx="352425" cy="306387"/>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sz="2000">
              <a:solidFill>
                <a:srgbClr val="990000"/>
              </a:solidFill>
              <a:latin typeface="Gill Sans" charset="0"/>
            </a:endParaRPr>
          </a:p>
        </p:txBody>
      </p:sp>
      <p:sp>
        <p:nvSpPr>
          <p:cNvPr id="6177" name="Rectangle 49"/>
          <p:cNvSpPr>
            <a:spLocks noChangeArrowheads="1"/>
          </p:cNvSpPr>
          <p:nvPr/>
        </p:nvSpPr>
        <p:spPr bwMode="auto">
          <a:xfrm>
            <a:off x="7519988" y="2495026"/>
            <a:ext cx="1001712" cy="273050"/>
          </a:xfrm>
          <a:prstGeom prst="rect">
            <a:avLst/>
          </a:prstGeom>
          <a:solidFill>
            <a:schemeClr val="accent2"/>
          </a:solidFill>
          <a:ln w="381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a:solidFill>
                  <a:schemeClr val="tx2"/>
                </a:solidFill>
              </a:rPr>
              <a:t>New state</a:t>
            </a:r>
          </a:p>
        </p:txBody>
      </p:sp>
      <p:sp>
        <p:nvSpPr>
          <p:cNvPr id="2" name="AutoShape 33"/>
          <p:cNvSpPr>
            <a:spLocks noChangeArrowheads="1"/>
          </p:cNvSpPr>
          <p:nvPr/>
        </p:nvSpPr>
        <p:spPr bwMode="auto">
          <a:xfrm rot="-5400000">
            <a:off x="-104149" y="2963338"/>
            <a:ext cx="1268412" cy="1011238"/>
          </a:xfrm>
          <a:prstGeom prst="downArrow">
            <a:avLst>
              <a:gd name="adj1" fmla="val 50000"/>
              <a:gd name="adj2" fmla="val 25000"/>
            </a:avLst>
          </a:prstGeom>
          <a:solidFill>
            <a:schemeClr val="accent2"/>
          </a:solidFill>
          <a:ln w="381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eaVert" wrap="none" anchor="ctr"/>
          <a:lstStyle/>
          <a:p>
            <a:pPr algn="ctr">
              <a:defRPr/>
            </a:pPr>
            <a:r>
              <a:rPr lang="en-GB" sz="1000" b="1">
                <a:solidFill>
                  <a:schemeClr val="bg1"/>
                </a:solidFill>
              </a:rPr>
              <a:t>Internal /</a:t>
            </a:r>
          </a:p>
          <a:p>
            <a:pPr algn="ctr">
              <a:defRPr/>
            </a:pPr>
            <a:r>
              <a:rPr lang="en-GB" sz="1000" b="1">
                <a:solidFill>
                  <a:schemeClr val="bg1"/>
                </a:solidFill>
              </a:rPr>
              <a:t>external</a:t>
            </a:r>
          </a:p>
          <a:p>
            <a:pPr algn="ctr">
              <a:defRPr/>
            </a:pPr>
            <a:r>
              <a:rPr lang="en-GB" sz="1000" b="1">
                <a:solidFill>
                  <a:schemeClr val="bg1"/>
                </a:solidFill>
              </a:rPr>
              <a:t>environment</a:t>
            </a:r>
          </a:p>
        </p:txBody>
      </p:sp>
      <p:sp>
        <p:nvSpPr>
          <p:cNvPr id="44" name="TextBox 80"/>
          <p:cNvSpPr txBox="1">
            <a:spLocks noChangeArrowheads="1"/>
          </p:cNvSpPr>
          <p:nvPr/>
        </p:nvSpPr>
        <p:spPr bwMode="auto">
          <a:xfrm>
            <a:off x="2692400" y="2927508"/>
            <a:ext cx="12715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r>
              <a:rPr lang="en-ZA" sz="1200" dirty="0" smtClean="0">
                <a:latin typeface="+mj-lt"/>
              </a:rPr>
              <a:t>Operate</a:t>
            </a:r>
          </a:p>
          <a:p>
            <a:pPr algn="ctr" eaLnBrk="1" hangingPunct="1">
              <a:defRPr/>
            </a:pPr>
            <a:r>
              <a:rPr lang="en-ZA" sz="1200" dirty="0" smtClean="0">
                <a:latin typeface="+mj-lt"/>
              </a:rPr>
              <a:t>under stress </a:t>
            </a:r>
          </a:p>
          <a:p>
            <a:pPr algn="ctr" eaLnBrk="1" hangingPunct="1">
              <a:defRPr/>
            </a:pPr>
            <a:r>
              <a:rPr lang="en-ZA" sz="1200" dirty="0" smtClean="0">
                <a:latin typeface="+mj-lt"/>
              </a:rPr>
              <a:t>without failure for extended periods of time</a:t>
            </a:r>
          </a:p>
        </p:txBody>
      </p:sp>
      <p:sp>
        <p:nvSpPr>
          <p:cNvPr id="4139" name="Text Box 25"/>
          <p:cNvSpPr txBox="1">
            <a:spLocks noChangeArrowheads="1"/>
          </p:cNvSpPr>
          <p:nvPr/>
        </p:nvSpPr>
        <p:spPr bwMode="auto">
          <a:xfrm>
            <a:off x="300038" y="2381408"/>
            <a:ext cx="217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GB" b="1"/>
              <a:t>Resilience</a:t>
            </a:r>
            <a:r>
              <a:rPr lang="en-GB"/>
              <a:t>: the ability to:</a:t>
            </a:r>
          </a:p>
        </p:txBody>
      </p:sp>
      <p:sp>
        <p:nvSpPr>
          <p:cNvPr id="43" name="AutoShape 38"/>
          <p:cNvSpPr>
            <a:spLocks noChangeArrowheads="1"/>
          </p:cNvSpPr>
          <p:nvPr/>
        </p:nvSpPr>
        <p:spPr bwMode="auto">
          <a:xfrm>
            <a:off x="326123" y="4372110"/>
            <a:ext cx="8617851" cy="247230"/>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Real-time situational awareness: space weather, system response, power system, customers, supply chain, …  </a:t>
            </a:r>
            <a:endParaRPr lang="en-GB" sz="1200" b="1" dirty="0">
              <a:solidFill>
                <a:schemeClr val="bg1"/>
              </a:solidFill>
            </a:endParaRPr>
          </a:p>
        </p:txBody>
      </p:sp>
      <p:sp>
        <p:nvSpPr>
          <p:cNvPr id="6172" name="AutoShape 37"/>
          <p:cNvSpPr>
            <a:spLocks noChangeArrowheads="1"/>
          </p:cNvSpPr>
          <p:nvPr/>
        </p:nvSpPr>
        <p:spPr bwMode="auto">
          <a:xfrm>
            <a:off x="288925" y="4651239"/>
            <a:ext cx="2349500" cy="601249"/>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a:solidFill>
                  <a:schemeClr val="bg1"/>
                </a:solidFill>
              </a:rPr>
              <a:t>Business </a:t>
            </a:r>
            <a:r>
              <a:rPr lang="en-GB" sz="1200" b="1" dirty="0" smtClean="0">
                <a:solidFill>
                  <a:schemeClr val="bg1"/>
                </a:solidFill>
              </a:rPr>
              <a:t>Continuity &amp;</a:t>
            </a:r>
          </a:p>
          <a:p>
            <a:pPr algn="ctr">
              <a:defRPr/>
            </a:pPr>
            <a:r>
              <a:rPr lang="en-GB" sz="1200" b="1" dirty="0" smtClean="0">
                <a:solidFill>
                  <a:schemeClr val="bg1"/>
                </a:solidFill>
              </a:rPr>
              <a:t> Disaster Planning</a:t>
            </a:r>
          </a:p>
          <a:p>
            <a:pPr algn="ctr">
              <a:defRPr/>
            </a:pPr>
            <a:r>
              <a:rPr lang="en-GB" sz="1200" b="1" dirty="0" smtClean="0">
                <a:solidFill>
                  <a:schemeClr val="bg1"/>
                </a:solidFill>
              </a:rPr>
              <a:t>(supply chain, processes)</a:t>
            </a:r>
            <a:endParaRPr lang="en-GB" sz="1200" b="1" dirty="0">
              <a:solidFill>
                <a:schemeClr val="bg1"/>
              </a:solidFill>
            </a:endParaRPr>
          </a:p>
        </p:txBody>
      </p:sp>
      <p:sp>
        <p:nvSpPr>
          <p:cNvPr id="40" name="AutoShape 38"/>
          <p:cNvSpPr>
            <a:spLocks noChangeArrowheads="1"/>
          </p:cNvSpPr>
          <p:nvPr/>
        </p:nvSpPr>
        <p:spPr bwMode="auto">
          <a:xfrm>
            <a:off x="2756585" y="4697247"/>
            <a:ext cx="2884487" cy="247230"/>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National Exercise(s) </a:t>
            </a:r>
            <a:endParaRPr lang="en-GB" sz="1200" b="1" dirty="0">
              <a:solidFill>
                <a:schemeClr val="bg1"/>
              </a:solidFill>
            </a:endParaRPr>
          </a:p>
        </p:txBody>
      </p:sp>
      <p:sp>
        <p:nvSpPr>
          <p:cNvPr id="42" name="AutoShape 38"/>
          <p:cNvSpPr>
            <a:spLocks noChangeArrowheads="1"/>
          </p:cNvSpPr>
          <p:nvPr/>
        </p:nvSpPr>
        <p:spPr bwMode="auto">
          <a:xfrm>
            <a:off x="2758857" y="4999775"/>
            <a:ext cx="2884487" cy="247230"/>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Incident Management Plan</a:t>
            </a:r>
            <a:endParaRPr lang="en-GB" sz="1200" b="1" dirty="0">
              <a:solidFill>
                <a:schemeClr val="bg1"/>
              </a:solidFill>
            </a:endParaRPr>
          </a:p>
        </p:txBody>
      </p:sp>
      <p:sp>
        <p:nvSpPr>
          <p:cNvPr id="45" name="AutoShape 37"/>
          <p:cNvSpPr>
            <a:spLocks noChangeArrowheads="1"/>
          </p:cNvSpPr>
          <p:nvPr/>
        </p:nvSpPr>
        <p:spPr bwMode="auto">
          <a:xfrm>
            <a:off x="5802576" y="4697247"/>
            <a:ext cx="3236935" cy="549758"/>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a:solidFill>
                  <a:schemeClr val="bg1"/>
                </a:solidFill>
              </a:rPr>
              <a:t>Recovery  </a:t>
            </a:r>
            <a:r>
              <a:rPr lang="en-GB" sz="1200" b="1" dirty="0" smtClean="0">
                <a:solidFill>
                  <a:schemeClr val="bg1"/>
                </a:solidFill>
              </a:rPr>
              <a:t>Protocols &amp; Governance</a:t>
            </a:r>
            <a:endParaRPr lang="en-GB" sz="1200" b="1" dirty="0">
              <a:solidFill>
                <a:schemeClr val="bg1"/>
              </a:solidFill>
            </a:endParaRPr>
          </a:p>
        </p:txBody>
      </p:sp>
      <p:sp>
        <p:nvSpPr>
          <p:cNvPr id="46" name="AutoShape 37"/>
          <p:cNvSpPr>
            <a:spLocks noChangeArrowheads="1"/>
          </p:cNvSpPr>
          <p:nvPr/>
        </p:nvSpPr>
        <p:spPr bwMode="auto">
          <a:xfrm>
            <a:off x="7091511" y="5302988"/>
            <a:ext cx="1938189" cy="674735"/>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a:solidFill>
                  <a:schemeClr val="bg1"/>
                </a:solidFill>
              </a:rPr>
              <a:t>Organisational </a:t>
            </a:r>
            <a:r>
              <a:rPr lang="en-GB" sz="1200" b="1" dirty="0" smtClean="0">
                <a:solidFill>
                  <a:schemeClr val="bg1"/>
                </a:solidFill>
              </a:rPr>
              <a:t>learning</a:t>
            </a:r>
          </a:p>
          <a:p>
            <a:pPr algn="ctr">
              <a:defRPr/>
            </a:pPr>
            <a:r>
              <a:rPr lang="en-GB" sz="1200" b="1" dirty="0" smtClean="0">
                <a:solidFill>
                  <a:schemeClr val="bg1"/>
                </a:solidFill>
              </a:rPr>
              <a:t>(exercises, case studies,</a:t>
            </a:r>
          </a:p>
          <a:p>
            <a:pPr algn="ctr">
              <a:defRPr/>
            </a:pPr>
            <a:r>
              <a:rPr lang="en-GB" sz="1200" b="1" dirty="0" smtClean="0">
                <a:solidFill>
                  <a:schemeClr val="bg1"/>
                </a:solidFill>
              </a:rPr>
              <a:t>Near incidents) </a:t>
            </a:r>
            <a:endParaRPr lang="en-GB" sz="1200" b="1" dirty="0">
              <a:solidFill>
                <a:schemeClr val="bg1"/>
              </a:solidFill>
            </a:endParaRPr>
          </a:p>
        </p:txBody>
      </p:sp>
      <p:sp>
        <p:nvSpPr>
          <p:cNvPr id="6173" name="AutoShape 38"/>
          <p:cNvSpPr>
            <a:spLocks noChangeArrowheads="1"/>
          </p:cNvSpPr>
          <p:nvPr/>
        </p:nvSpPr>
        <p:spPr bwMode="auto">
          <a:xfrm>
            <a:off x="2727017" y="5302988"/>
            <a:ext cx="4273858" cy="688387"/>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Integrated Emergency Response Structures</a:t>
            </a:r>
          </a:p>
          <a:p>
            <a:pPr algn="ctr">
              <a:defRPr/>
            </a:pPr>
            <a:r>
              <a:rPr lang="en-GB" sz="1200" b="1" dirty="0" smtClean="0">
                <a:solidFill>
                  <a:schemeClr val="bg1"/>
                </a:solidFill>
              </a:rPr>
              <a:t>Strategic / Tactical / Operational &amp; Crisis </a:t>
            </a:r>
            <a:r>
              <a:rPr lang="en-GB" sz="1200" b="1" dirty="0" err="1" smtClean="0">
                <a:solidFill>
                  <a:schemeClr val="bg1"/>
                </a:solidFill>
              </a:rPr>
              <a:t>Comm’s</a:t>
            </a:r>
            <a:endParaRPr lang="en-GB" sz="1200" b="1" dirty="0" smtClean="0">
              <a:solidFill>
                <a:schemeClr val="bg1"/>
              </a:solidFill>
            </a:endParaRPr>
          </a:p>
          <a:p>
            <a:pPr algn="ctr">
              <a:defRPr/>
            </a:pPr>
            <a:r>
              <a:rPr lang="en-GB" sz="1200" b="1" dirty="0" smtClean="0">
                <a:solidFill>
                  <a:schemeClr val="bg1"/>
                </a:solidFill>
              </a:rPr>
              <a:t>(National / Provincial / Internal)</a:t>
            </a:r>
            <a:endParaRPr lang="en-GB" sz="1200" b="1" dirty="0">
              <a:solidFill>
                <a:schemeClr val="bg1"/>
              </a:solidFill>
            </a:endParaRPr>
          </a:p>
        </p:txBody>
      </p:sp>
      <p:sp>
        <p:nvSpPr>
          <p:cNvPr id="6190" name="AutoShape 37"/>
          <p:cNvSpPr>
            <a:spLocks noChangeArrowheads="1"/>
          </p:cNvSpPr>
          <p:nvPr/>
        </p:nvSpPr>
        <p:spPr bwMode="auto">
          <a:xfrm>
            <a:off x="288925" y="5291336"/>
            <a:ext cx="2376796" cy="686387"/>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Strategic Resilience Project – </a:t>
            </a:r>
          </a:p>
          <a:p>
            <a:pPr algn="ctr">
              <a:defRPr/>
            </a:pPr>
            <a:r>
              <a:rPr lang="en-GB" sz="1200" b="1" dirty="0" smtClean="0">
                <a:solidFill>
                  <a:schemeClr val="bg1"/>
                </a:solidFill>
              </a:rPr>
              <a:t>power system operations, </a:t>
            </a:r>
          </a:p>
          <a:p>
            <a:pPr algn="ctr">
              <a:defRPr/>
            </a:pPr>
            <a:r>
              <a:rPr lang="en-GB" sz="1200" b="1" dirty="0">
                <a:solidFill>
                  <a:schemeClr val="bg1"/>
                </a:solidFill>
              </a:rPr>
              <a:t>h</a:t>
            </a:r>
            <a:r>
              <a:rPr lang="en-GB" sz="1200" b="1" dirty="0" smtClean="0">
                <a:solidFill>
                  <a:schemeClr val="bg1"/>
                </a:solidFill>
              </a:rPr>
              <a:t>ardening, monitoring, … </a:t>
            </a:r>
            <a:endParaRPr lang="en-GB" sz="1200" b="1" dirty="0">
              <a:solidFill>
                <a:schemeClr val="bg1"/>
              </a:solidFill>
            </a:endParaRPr>
          </a:p>
        </p:txBody>
      </p:sp>
      <p:pic>
        <p:nvPicPr>
          <p:cNvPr id="47"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50353" y="1149869"/>
            <a:ext cx="1066883" cy="82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AutoShape 37"/>
          <p:cNvSpPr>
            <a:spLocks noChangeArrowheads="1"/>
          </p:cNvSpPr>
          <p:nvPr/>
        </p:nvSpPr>
        <p:spPr bwMode="auto">
          <a:xfrm>
            <a:off x="312476" y="6117170"/>
            <a:ext cx="8736013" cy="292100"/>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Understanding how our business risks increase our vulnerability (constrained system, transformer health, … )</a:t>
            </a:r>
            <a:endParaRPr lang="en-GB" sz="1200" b="1" dirty="0">
              <a:solidFill>
                <a:schemeClr val="bg1"/>
              </a:solidFill>
            </a:endParaRPr>
          </a:p>
        </p:txBody>
      </p:sp>
      <p:sp>
        <p:nvSpPr>
          <p:cNvPr id="6191" name="AutoShape 37"/>
          <p:cNvSpPr>
            <a:spLocks noChangeArrowheads="1"/>
          </p:cNvSpPr>
          <p:nvPr/>
        </p:nvSpPr>
        <p:spPr bwMode="auto">
          <a:xfrm>
            <a:off x="298828" y="6488614"/>
            <a:ext cx="8736013" cy="292100"/>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Solar flares identified as a corporate risk </a:t>
            </a:r>
            <a:endParaRPr lang="en-GB" sz="1200" b="1" dirty="0">
              <a:solidFill>
                <a:schemeClr val="bg1"/>
              </a:solidFill>
            </a:endParaRPr>
          </a:p>
        </p:txBody>
      </p:sp>
      <p:sp>
        <p:nvSpPr>
          <p:cNvPr id="48" name="AutoShape 38"/>
          <p:cNvSpPr>
            <a:spLocks noChangeArrowheads="1"/>
          </p:cNvSpPr>
          <p:nvPr/>
        </p:nvSpPr>
        <p:spPr bwMode="auto">
          <a:xfrm>
            <a:off x="2233432" y="2081796"/>
            <a:ext cx="5142552" cy="290302"/>
          </a:xfrm>
          <a:prstGeom prst="roundRect">
            <a:avLst>
              <a:gd name="adj" fmla="val 16667"/>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b="1" dirty="0" smtClean="0">
                <a:solidFill>
                  <a:schemeClr val="bg1"/>
                </a:solidFill>
              </a:rPr>
              <a:t>A risk intelligent  and resilient organisation (and country)  </a:t>
            </a:r>
            <a:endParaRPr lang="en-GB" sz="1200" b="1" dirty="0">
              <a:solidFill>
                <a:schemeClr val="bg1"/>
              </a:solidFill>
            </a:endParaRPr>
          </a:p>
        </p:txBody>
      </p:sp>
      <p:sp>
        <p:nvSpPr>
          <p:cNvPr id="49" name="Rectangle 49"/>
          <p:cNvSpPr>
            <a:spLocks noChangeArrowheads="1"/>
          </p:cNvSpPr>
          <p:nvPr/>
        </p:nvSpPr>
        <p:spPr bwMode="auto">
          <a:xfrm>
            <a:off x="569119" y="3960176"/>
            <a:ext cx="1001712" cy="273050"/>
          </a:xfrm>
          <a:prstGeom prst="rect">
            <a:avLst/>
          </a:prstGeom>
          <a:solidFill>
            <a:schemeClr val="accent2"/>
          </a:solidFill>
          <a:ln w="381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GB" sz="1200" dirty="0" smtClean="0">
                <a:solidFill>
                  <a:schemeClr val="tx2"/>
                </a:solidFill>
              </a:rPr>
              <a:t>Current state</a:t>
            </a:r>
            <a:endParaRPr lang="en-GB" sz="12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31" presetClass="entr" presetSubtype="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1000" fill="hold"/>
                                        <p:tgtEl>
                                          <p:spTgt spid="49"/>
                                        </p:tgtEl>
                                        <p:attrNameLst>
                                          <p:attrName>ppt_w</p:attrName>
                                        </p:attrNameLst>
                                      </p:cBhvr>
                                      <p:tavLst>
                                        <p:tav tm="0">
                                          <p:val>
                                            <p:fltVal val="0"/>
                                          </p:val>
                                        </p:tav>
                                        <p:tav tm="100000">
                                          <p:val>
                                            <p:strVal val="#ppt_w"/>
                                          </p:val>
                                        </p:tav>
                                      </p:tavLst>
                                    </p:anim>
                                    <p:anim calcmode="lin" valueType="num">
                                      <p:cBhvr>
                                        <p:cTn id="14" dur="1000" fill="hold"/>
                                        <p:tgtEl>
                                          <p:spTgt spid="49"/>
                                        </p:tgtEl>
                                        <p:attrNameLst>
                                          <p:attrName>ppt_h</p:attrName>
                                        </p:attrNameLst>
                                      </p:cBhvr>
                                      <p:tavLst>
                                        <p:tav tm="0">
                                          <p:val>
                                            <p:fltVal val="0"/>
                                          </p:val>
                                        </p:tav>
                                        <p:tav tm="100000">
                                          <p:val>
                                            <p:strVal val="#ppt_h"/>
                                          </p:val>
                                        </p:tav>
                                      </p:tavLst>
                                    </p:anim>
                                    <p:anim calcmode="lin" valueType="num">
                                      <p:cBhvr>
                                        <p:cTn id="15" dur="1000" fill="hold"/>
                                        <p:tgtEl>
                                          <p:spTgt spid="49"/>
                                        </p:tgtEl>
                                        <p:attrNameLst>
                                          <p:attrName>style.rotation</p:attrName>
                                        </p:attrNameLst>
                                      </p:cBhvr>
                                      <p:tavLst>
                                        <p:tav tm="0">
                                          <p:val>
                                            <p:fltVal val="90"/>
                                          </p:val>
                                        </p:tav>
                                        <p:tav tm="100000">
                                          <p:val>
                                            <p:fltVal val="0"/>
                                          </p:val>
                                        </p:tav>
                                      </p:tavLst>
                                    </p:anim>
                                    <p:animEffect transition="in" filter="fade">
                                      <p:cBhvr>
                                        <p:cTn id="16" dur="1000"/>
                                        <p:tgtEl>
                                          <p:spTgt spid="49"/>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6177"/>
                                        </p:tgtEl>
                                        <p:attrNameLst>
                                          <p:attrName>style.visibility</p:attrName>
                                        </p:attrNameLst>
                                      </p:cBhvr>
                                      <p:to>
                                        <p:strVal val="visible"/>
                                      </p:to>
                                    </p:set>
                                    <p:anim calcmode="lin" valueType="num">
                                      <p:cBhvr>
                                        <p:cTn id="20" dur="1000" fill="hold"/>
                                        <p:tgtEl>
                                          <p:spTgt spid="6177"/>
                                        </p:tgtEl>
                                        <p:attrNameLst>
                                          <p:attrName>ppt_w</p:attrName>
                                        </p:attrNameLst>
                                      </p:cBhvr>
                                      <p:tavLst>
                                        <p:tav tm="0">
                                          <p:val>
                                            <p:fltVal val="0"/>
                                          </p:val>
                                        </p:tav>
                                        <p:tav tm="100000">
                                          <p:val>
                                            <p:strVal val="#ppt_w"/>
                                          </p:val>
                                        </p:tav>
                                      </p:tavLst>
                                    </p:anim>
                                    <p:anim calcmode="lin" valueType="num">
                                      <p:cBhvr>
                                        <p:cTn id="21" dur="1000" fill="hold"/>
                                        <p:tgtEl>
                                          <p:spTgt spid="6177"/>
                                        </p:tgtEl>
                                        <p:attrNameLst>
                                          <p:attrName>ppt_h</p:attrName>
                                        </p:attrNameLst>
                                      </p:cBhvr>
                                      <p:tavLst>
                                        <p:tav tm="0">
                                          <p:val>
                                            <p:fltVal val="0"/>
                                          </p:val>
                                        </p:tav>
                                        <p:tav tm="100000">
                                          <p:val>
                                            <p:strVal val="#ppt_h"/>
                                          </p:val>
                                        </p:tav>
                                      </p:tavLst>
                                    </p:anim>
                                    <p:anim calcmode="lin" valueType="num">
                                      <p:cBhvr>
                                        <p:cTn id="22" dur="1000" fill="hold"/>
                                        <p:tgtEl>
                                          <p:spTgt spid="6177"/>
                                        </p:tgtEl>
                                        <p:attrNameLst>
                                          <p:attrName>style.rotation</p:attrName>
                                        </p:attrNameLst>
                                      </p:cBhvr>
                                      <p:tavLst>
                                        <p:tav tm="0">
                                          <p:val>
                                            <p:fltVal val="90"/>
                                          </p:val>
                                        </p:tav>
                                        <p:tav tm="100000">
                                          <p:val>
                                            <p:fltVal val="0"/>
                                          </p:val>
                                        </p:tav>
                                      </p:tavLst>
                                    </p:anim>
                                    <p:animEffect transition="in" filter="fade">
                                      <p:cBhvr>
                                        <p:cTn id="23" dur="1000"/>
                                        <p:tgtEl>
                                          <p:spTgt spid="617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19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619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617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617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40"/>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46"/>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45"/>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172" grpId="0" animBg="1"/>
      <p:bldP spid="40" grpId="0" animBg="1"/>
      <p:bldP spid="42" grpId="0" animBg="1"/>
      <p:bldP spid="45" grpId="0" animBg="1"/>
      <p:bldP spid="46" grpId="0" animBg="1"/>
      <p:bldP spid="6173" grpId="0" animBg="1"/>
      <p:bldP spid="6190" grpId="0" animBg="1"/>
      <p:bldP spid="37" grpId="0" animBg="1"/>
      <p:bldP spid="6191" grpId="0" animBg="1"/>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0" y="1123950"/>
            <a:ext cx="9144000" cy="4105275"/>
          </a:xfrm>
          <a:prstGeom prst="rect">
            <a:avLst/>
          </a:prstGeom>
          <a:solidFill>
            <a:schemeClr val="accent1">
              <a:alpha val="30196"/>
            </a:schemeClr>
          </a:solidFill>
          <a:ln w="12700">
            <a:solidFill>
              <a:schemeClr val="hlink"/>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336899" name="Rectangle 3"/>
          <p:cNvSpPr>
            <a:spLocks noChangeArrowheads="1"/>
          </p:cNvSpPr>
          <p:nvPr/>
        </p:nvSpPr>
        <p:spPr bwMode="auto">
          <a:xfrm>
            <a:off x="4238625" y="1268413"/>
            <a:ext cx="4652963" cy="3816350"/>
          </a:xfrm>
          <a:prstGeom prst="rect">
            <a:avLst/>
          </a:prstGeom>
          <a:solidFill>
            <a:srgbClr val="FFCC99">
              <a:alpha val="30196"/>
            </a:srgbClr>
          </a:solidFill>
          <a:ln w="12700">
            <a:solidFill>
              <a:schemeClr val="hlink"/>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336900" name="Title 1"/>
          <p:cNvSpPr>
            <a:spLocks noGrp="1"/>
          </p:cNvSpPr>
          <p:nvPr>
            <p:ph type="title" idx="4294967295"/>
          </p:nvPr>
        </p:nvSpPr>
        <p:spPr>
          <a:xfrm>
            <a:off x="107950" y="115888"/>
            <a:ext cx="8723313" cy="744537"/>
          </a:xfrm>
        </p:spPr>
        <p:txBody>
          <a:bodyPr/>
          <a:lstStyle/>
          <a:p>
            <a:pPr eaLnBrk="1" hangingPunct="1">
              <a:defRPr/>
            </a:pPr>
            <a:r>
              <a:rPr lang="en-ZA" smtClean="0">
                <a:effectLst>
                  <a:outerShdw blurRad="38100" dist="38100" dir="2700000" algn="tl">
                    <a:srgbClr val="C0C0C0"/>
                  </a:outerShdw>
                </a:effectLst>
              </a:rPr>
              <a:t>Organisational Resilience</a:t>
            </a:r>
          </a:p>
        </p:txBody>
      </p:sp>
      <p:sp>
        <p:nvSpPr>
          <p:cNvPr id="26629"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ZA" sz="1800"/>
          </a:p>
        </p:txBody>
      </p:sp>
      <p:grpSp>
        <p:nvGrpSpPr>
          <p:cNvPr id="26630" name="Group 6"/>
          <p:cNvGrpSpPr>
            <a:grpSpLocks/>
          </p:cNvGrpSpPr>
          <p:nvPr/>
        </p:nvGrpSpPr>
        <p:grpSpPr bwMode="auto">
          <a:xfrm>
            <a:off x="1209675" y="1484313"/>
            <a:ext cx="7485063" cy="3571875"/>
            <a:chOff x="780" y="765"/>
            <a:chExt cx="4826" cy="2250"/>
          </a:xfrm>
        </p:grpSpPr>
        <p:grpSp>
          <p:nvGrpSpPr>
            <p:cNvPr id="26642" name="Group 7"/>
            <p:cNvGrpSpPr>
              <a:grpSpLocks/>
            </p:cNvGrpSpPr>
            <p:nvPr/>
          </p:nvGrpSpPr>
          <p:grpSpPr bwMode="auto">
            <a:xfrm>
              <a:off x="780" y="765"/>
              <a:ext cx="4826" cy="2250"/>
              <a:chOff x="780" y="765"/>
              <a:chExt cx="4826" cy="2250"/>
            </a:xfrm>
          </p:grpSpPr>
          <p:sp>
            <p:nvSpPr>
              <p:cNvPr id="7" name="Right Arrow 6"/>
              <p:cNvSpPr/>
              <p:nvPr/>
            </p:nvSpPr>
            <p:spPr bwMode="auto">
              <a:xfrm>
                <a:off x="780" y="765"/>
                <a:ext cx="4826" cy="2250"/>
              </a:xfrm>
              <a:prstGeom prst="rightArrow">
                <a:avLst>
                  <a:gd name="adj1" fmla="val 50000"/>
                  <a:gd name="adj2" fmla="val 24030"/>
                </a:avLst>
              </a:prstGeom>
              <a:solidFill>
                <a:srgbClr val="D5E1E1"/>
              </a:solidFill>
              <a:ln w="22225" cap="flat" cmpd="sng" algn="ctr">
                <a:solidFill>
                  <a:schemeClr val="tx1"/>
                </a:solidFill>
                <a:prstDash val="solid"/>
                <a:round/>
                <a:headEnd type="none" w="med" len="med"/>
                <a:tailEnd type="none" w="med" len="med"/>
              </a:ln>
              <a:effectLst/>
            </p:spPr>
            <p:txBody>
              <a:bodyPr/>
              <a:lstStyle/>
              <a:p>
                <a:pPr algn="ctr" eaLnBrk="0" hangingPunct="0">
                  <a:defRPr/>
                </a:pPr>
                <a:endParaRPr lang="en-ZA" sz="2400" b="1">
                  <a:effectLst>
                    <a:outerShdw blurRad="38100" dist="38100" dir="2700000" algn="tl">
                      <a:srgbClr val="000000">
                        <a:alpha val="43137"/>
                      </a:srgbClr>
                    </a:outerShdw>
                  </a:effectLst>
                  <a:latin typeface="Arial" pitchFamily="34" charset="0"/>
                  <a:cs typeface="+mn-cs"/>
                </a:endParaRPr>
              </a:p>
            </p:txBody>
          </p:sp>
          <p:sp>
            <p:nvSpPr>
              <p:cNvPr id="26646" name="TextBox 10"/>
              <p:cNvSpPr txBox="1">
                <a:spLocks noChangeArrowheads="1"/>
              </p:cNvSpPr>
              <p:nvPr/>
            </p:nvSpPr>
            <p:spPr bwMode="auto">
              <a:xfrm>
                <a:off x="877" y="1785"/>
                <a:ext cx="112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a:t>Vulnerability</a:t>
                </a:r>
              </a:p>
            </p:txBody>
          </p:sp>
          <p:sp>
            <p:nvSpPr>
              <p:cNvPr id="26647" name="TextBox 11"/>
              <p:cNvSpPr txBox="1">
                <a:spLocks noChangeArrowheads="1"/>
              </p:cNvSpPr>
              <p:nvPr/>
            </p:nvSpPr>
            <p:spPr bwMode="auto">
              <a:xfrm>
                <a:off x="1852" y="1749"/>
                <a:ext cx="1122"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a:t>Adaptive </a:t>
                </a:r>
              </a:p>
              <a:p>
                <a:pPr eaLnBrk="1" hangingPunct="1"/>
                <a:r>
                  <a:rPr lang="en-ZA"/>
                  <a:t>Capacity</a:t>
                </a:r>
              </a:p>
            </p:txBody>
          </p:sp>
          <p:sp>
            <p:nvSpPr>
              <p:cNvPr id="26648" name="TextBox 18"/>
              <p:cNvSpPr txBox="1">
                <a:spLocks noChangeArrowheads="1"/>
              </p:cNvSpPr>
              <p:nvPr/>
            </p:nvSpPr>
            <p:spPr bwMode="auto">
              <a:xfrm>
                <a:off x="4924" y="1960"/>
                <a:ext cx="68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a:t>Time</a:t>
                </a:r>
              </a:p>
            </p:txBody>
          </p:sp>
          <p:sp>
            <p:nvSpPr>
              <p:cNvPr id="21" name="Left Brace 20"/>
              <p:cNvSpPr/>
              <p:nvPr/>
            </p:nvSpPr>
            <p:spPr bwMode="auto">
              <a:xfrm>
                <a:off x="3851" y="1213"/>
                <a:ext cx="195" cy="1804"/>
              </a:xfrm>
              <a:prstGeom prst="leftBrace">
                <a:avLst>
                  <a:gd name="adj1" fmla="val 8333"/>
                  <a:gd name="adj2" fmla="val 48908"/>
                </a:avLst>
              </a:prstGeom>
              <a:noFill/>
              <a:ln w="9525" cap="flat" cmpd="sng" algn="ctr">
                <a:solidFill>
                  <a:schemeClr val="tx1"/>
                </a:solidFill>
                <a:prstDash val="solid"/>
                <a:round/>
                <a:headEnd type="none" w="med" len="med"/>
                <a:tailEnd type="none" w="med" len="med"/>
              </a:ln>
              <a:effectLst/>
              <a:scene3d>
                <a:camera prst="orthographicFront">
                  <a:rot lat="10800000" lon="10800000" rev="16200000"/>
                </a:camera>
                <a:lightRig rig="threePt" dir="t"/>
              </a:scene3d>
            </p:spPr>
            <p:txBody>
              <a:bodyPr/>
              <a:lstStyle/>
              <a:p>
                <a:pPr algn="ctr" eaLnBrk="0" hangingPunct="0">
                  <a:defRPr/>
                </a:pPr>
                <a:endParaRPr lang="en-ZA" sz="2400" b="1">
                  <a:effectLst>
                    <a:outerShdw blurRad="38100" dist="38100" dir="2700000" algn="tl">
                      <a:srgbClr val="000000">
                        <a:alpha val="43137"/>
                      </a:srgbClr>
                    </a:outerShdw>
                  </a:effectLst>
                  <a:latin typeface="Arial" pitchFamily="34" charset="0"/>
                  <a:cs typeface="+mn-cs"/>
                </a:endParaRPr>
              </a:p>
            </p:txBody>
          </p:sp>
          <p:grpSp>
            <p:nvGrpSpPr>
              <p:cNvPr id="26650" name="Group 33"/>
              <p:cNvGrpSpPr>
                <a:grpSpLocks/>
              </p:cNvGrpSpPr>
              <p:nvPr/>
            </p:nvGrpSpPr>
            <p:grpSpPr bwMode="auto">
              <a:xfrm>
                <a:off x="2779" y="1350"/>
                <a:ext cx="2340" cy="999"/>
                <a:chOff x="3929058" y="3966034"/>
                <a:chExt cx="3429024" cy="2029718"/>
              </a:xfrm>
            </p:grpSpPr>
            <p:sp>
              <p:nvSpPr>
                <p:cNvPr id="26655" name="TextBox 12"/>
                <p:cNvSpPr txBox="1">
                  <a:spLocks noChangeArrowheads="1"/>
                </p:cNvSpPr>
                <p:nvPr/>
              </p:nvSpPr>
              <p:spPr bwMode="auto">
                <a:xfrm>
                  <a:off x="4644171" y="5644259"/>
                  <a:ext cx="2286016" cy="351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1200"/>
                    <a:t>System Adaptive Capacity</a:t>
                  </a:r>
                </a:p>
              </p:txBody>
            </p:sp>
            <p:cxnSp>
              <p:nvCxnSpPr>
                <p:cNvPr id="26656" name="Straight Arrow Connector 14"/>
                <p:cNvCxnSpPr>
                  <a:cxnSpLocks noChangeShapeType="1"/>
                </p:cNvCxnSpPr>
                <p:nvPr/>
              </p:nvCxnSpPr>
              <p:spPr bwMode="auto">
                <a:xfrm rot="16200000" flipV="1">
                  <a:off x="3679025" y="4750604"/>
                  <a:ext cx="929488" cy="794"/>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6657" name="Straight Arrow Connector 17"/>
                <p:cNvCxnSpPr>
                  <a:cxnSpLocks noChangeShapeType="1"/>
                </p:cNvCxnSpPr>
                <p:nvPr/>
              </p:nvCxnSpPr>
              <p:spPr bwMode="auto">
                <a:xfrm>
                  <a:off x="4143372" y="5214950"/>
                  <a:ext cx="3214710"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5" name="Freeform 24"/>
                <p:cNvSpPr/>
                <p:nvPr/>
              </p:nvSpPr>
              <p:spPr bwMode="auto">
                <a:xfrm>
                  <a:off x="4148009" y="4256573"/>
                  <a:ext cx="2920291" cy="942732"/>
                </a:xfrm>
                <a:custGeom>
                  <a:avLst/>
                  <a:gdLst>
                    <a:gd name="connsiteX0" fmla="*/ 0 w 2920621"/>
                    <a:gd name="connsiteY0" fmla="*/ 943970 h 943970"/>
                    <a:gd name="connsiteX1" fmla="*/ 177421 w 2920621"/>
                    <a:gd name="connsiteY1" fmla="*/ 125104 h 943970"/>
                    <a:gd name="connsiteX2" fmla="*/ 559559 w 2920621"/>
                    <a:gd name="connsiteY2" fmla="*/ 193343 h 943970"/>
                    <a:gd name="connsiteX3" fmla="*/ 1228299 w 2920621"/>
                    <a:gd name="connsiteY3" fmla="*/ 534537 h 943970"/>
                    <a:gd name="connsiteX4" fmla="*/ 2661314 w 2920621"/>
                    <a:gd name="connsiteY4" fmla="*/ 766549 h 943970"/>
                    <a:gd name="connsiteX5" fmla="*/ 2784144 w 2920621"/>
                    <a:gd name="connsiteY5" fmla="*/ 780197 h 94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0621" h="943970">
                      <a:moveTo>
                        <a:pt x="0" y="943970"/>
                      </a:moveTo>
                      <a:cubicBezTo>
                        <a:pt x="42080" y="597089"/>
                        <a:pt x="84161" y="250208"/>
                        <a:pt x="177421" y="125104"/>
                      </a:cubicBezTo>
                      <a:cubicBezTo>
                        <a:pt x="270681" y="0"/>
                        <a:pt x="384413" y="125104"/>
                        <a:pt x="559559" y="193343"/>
                      </a:cubicBezTo>
                      <a:cubicBezTo>
                        <a:pt x="734705" y="261582"/>
                        <a:pt x="878006" y="439003"/>
                        <a:pt x="1228299" y="534537"/>
                      </a:cubicBezTo>
                      <a:cubicBezTo>
                        <a:pt x="1578592" y="630071"/>
                        <a:pt x="2402007" y="725606"/>
                        <a:pt x="2661314" y="766549"/>
                      </a:cubicBezTo>
                      <a:cubicBezTo>
                        <a:pt x="2920621" y="807492"/>
                        <a:pt x="2852382" y="793844"/>
                        <a:pt x="2784144" y="780197"/>
                      </a:cubicBezTo>
                    </a:path>
                  </a:pathLst>
                </a:custGeom>
                <a:noFill/>
                <a:ln w="9525" cap="flat" cmpd="sng" algn="ctr">
                  <a:solidFill>
                    <a:schemeClr val="tx1"/>
                  </a:solidFill>
                  <a:prstDash val="solid"/>
                  <a:round/>
                  <a:headEnd type="none" w="med" len="med"/>
                  <a:tailEnd type="none" w="med" len="med"/>
                </a:ln>
                <a:effectLst/>
              </p:spPr>
              <p:txBody>
                <a:bodyPr/>
                <a:lstStyle/>
                <a:p>
                  <a:pPr algn="ctr" eaLnBrk="0" hangingPunct="0">
                    <a:defRPr/>
                  </a:pPr>
                  <a:endParaRPr lang="en-ZA" sz="2400" b="1">
                    <a:effectLst>
                      <a:outerShdw blurRad="38100" dist="38100" dir="2700000" algn="tl">
                        <a:srgbClr val="000000">
                          <a:alpha val="43137"/>
                        </a:srgbClr>
                      </a:outerShdw>
                    </a:effectLst>
                    <a:latin typeface="Arial" pitchFamily="34" charset="0"/>
                    <a:cs typeface="+mn-cs"/>
                  </a:endParaRPr>
                </a:p>
              </p:txBody>
            </p:sp>
            <p:sp>
              <p:nvSpPr>
                <p:cNvPr id="31" name="Right Brace 30"/>
                <p:cNvSpPr/>
                <p:nvPr/>
              </p:nvSpPr>
              <p:spPr bwMode="auto">
                <a:xfrm>
                  <a:off x="5428918" y="4287049"/>
                  <a:ext cx="214484" cy="857398"/>
                </a:xfrm>
                <a:prstGeom prst="rightBrace">
                  <a:avLst/>
                </a:prstGeom>
                <a:noFill/>
                <a:ln w="9525" cap="flat" cmpd="sng" algn="ctr">
                  <a:solidFill>
                    <a:schemeClr val="tx1"/>
                  </a:solidFill>
                  <a:prstDash val="solid"/>
                  <a:round/>
                  <a:headEnd type="none" w="med" len="med"/>
                  <a:tailEnd type="none" w="med" len="med"/>
                </a:ln>
                <a:effectLst/>
              </p:spPr>
              <p:txBody>
                <a:bodyPr/>
                <a:lstStyle/>
                <a:p>
                  <a:pPr algn="ctr" eaLnBrk="0" hangingPunct="0">
                    <a:defRPr/>
                  </a:pPr>
                  <a:endParaRPr lang="en-ZA" sz="2400" b="1">
                    <a:effectLst>
                      <a:outerShdw blurRad="38100" dist="38100" dir="2700000" algn="tl">
                        <a:srgbClr val="000000">
                          <a:alpha val="43137"/>
                        </a:srgbClr>
                      </a:outerShdw>
                    </a:effectLst>
                    <a:latin typeface="Arial" pitchFamily="34" charset="0"/>
                    <a:cs typeface="+mn-cs"/>
                  </a:endParaRPr>
                </a:p>
              </p:txBody>
            </p:sp>
            <p:sp>
              <p:nvSpPr>
                <p:cNvPr id="26660" name="TextBox 31"/>
                <p:cNvSpPr txBox="1">
                  <a:spLocks noChangeArrowheads="1"/>
                </p:cNvSpPr>
                <p:nvPr/>
              </p:nvSpPr>
              <p:spPr bwMode="auto">
                <a:xfrm>
                  <a:off x="5643570" y="4571495"/>
                  <a:ext cx="1642708" cy="351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1200"/>
                    <a:t>System Vulnerability</a:t>
                  </a:r>
                </a:p>
              </p:txBody>
            </p:sp>
            <p:sp>
              <p:nvSpPr>
                <p:cNvPr id="26661" name="TextBox 32"/>
                <p:cNvSpPr txBox="1">
                  <a:spLocks noChangeArrowheads="1"/>
                </p:cNvSpPr>
                <p:nvPr/>
              </p:nvSpPr>
              <p:spPr bwMode="auto">
                <a:xfrm>
                  <a:off x="3929058" y="3966034"/>
                  <a:ext cx="715113" cy="351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1200"/>
                    <a:t>KPI</a:t>
                  </a:r>
                </a:p>
              </p:txBody>
            </p:sp>
          </p:grpSp>
          <p:sp>
            <p:nvSpPr>
              <p:cNvPr id="26651" name="TextBox 34"/>
              <p:cNvSpPr txBox="1">
                <a:spLocks noChangeArrowheads="1"/>
              </p:cNvSpPr>
              <p:nvPr/>
            </p:nvSpPr>
            <p:spPr bwMode="auto">
              <a:xfrm>
                <a:off x="1852" y="2453"/>
                <a:ext cx="107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1600">
                    <a:solidFill>
                      <a:srgbClr val="FF0000"/>
                    </a:solidFill>
                  </a:rPr>
                  <a:t>R</a:t>
                </a:r>
                <a:r>
                  <a:rPr lang="en-ZA" sz="1600"/>
                  <a:t>eadiness</a:t>
                </a:r>
              </a:p>
            </p:txBody>
          </p:sp>
          <p:sp>
            <p:nvSpPr>
              <p:cNvPr id="26652" name="TextBox 36"/>
              <p:cNvSpPr txBox="1">
                <a:spLocks noChangeArrowheads="1"/>
              </p:cNvSpPr>
              <p:nvPr/>
            </p:nvSpPr>
            <p:spPr bwMode="auto">
              <a:xfrm>
                <a:off x="829" y="2453"/>
                <a:ext cx="7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1600">
                    <a:solidFill>
                      <a:srgbClr val="FF0000"/>
                    </a:solidFill>
                  </a:rPr>
                  <a:t>R</a:t>
                </a:r>
                <a:r>
                  <a:rPr lang="en-ZA" sz="1600"/>
                  <a:t>eduction</a:t>
                </a:r>
              </a:p>
            </p:txBody>
          </p:sp>
          <p:sp>
            <p:nvSpPr>
              <p:cNvPr id="26653" name="TextBox 37"/>
              <p:cNvSpPr txBox="1">
                <a:spLocks noChangeArrowheads="1"/>
              </p:cNvSpPr>
              <p:nvPr/>
            </p:nvSpPr>
            <p:spPr bwMode="auto">
              <a:xfrm>
                <a:off x="2876" y="2447"/>
                <a:ext cx="107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1600">
                    <a:solidFill>
                      <a:srgbClr val="FF0000"/>
                    </a:solidFill>
                  </a:rPr>
                  <a:t>R</a:t>
                </a:r>
                <a:r>
                  <a:rPr lang="en-ZA" sz="1600"/>
                  <a:t>esponse</a:t>
                </a:r>
              </a:p>
            </p:txBody>
          </p:sp>
          <p:sp>
            <p:nvSpPr>
              <p:cNvPr id="26654" name="TextBox 38"/>
              <p:cNvSpPr txBox="1">
                <a:spLocks noChangeArrowheads="1"/>
              </p:cNvSpPr>
              <p:nvPr/>
            </p:nvSpPr>
            <p:spPr bwMode="auto">
              <a:xfrm>
                <a:off x="3802" y="2453"/>
                <a:ext cx="7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r" eaLnBrk="1" hangingPunct="1"/>
                <a:r>
                  <a:rPr lang="en-ZA" sz="1600">
                    <a:solidFill>
                      <a:srgbClr val="FF0000"/>
                    </a:solidFill>
                  </a:rPr>
                  <a:t>R</a:t>
                </a:r>
                <a:r>
                  <a:rPr lang="en-ZA" sz="1600"/>
                  <a:t>ecovery</a:t>
                </a:r>
              </a:p>
            </p:txBody>
          </p:sp>
        </p:grpSp>
        <p:sp>
          <p:nvSpPr>
            <p:cNvPr id="26643" name="TextBox 40"/>
            <p:cNvSpPr txBox="1">
              <a:spLocks noChangeArrowheads="1"/>
            </p:cNvSpPr>
            <p:nvPr/>
          </p:nvSpPr>
          <p:spPr bwMode="auto">
            <a:xfrm>
              <a:off x="2437" y="2646"/>
              <a:ext cx="63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sz="1800">
                  <a:solidFill>
                    <a:srgbClr val="FF0000"/>
                  </a:solidFill>
                </a:rPr>
                <a:t>Shock</a:t>
              </a:r>
            </a:p>
          </p:txBody>
        </p:sp>
        <p:cxnSp>
          <p:nvCxnSpPr>
            <p:cNvPr id="26644" name="Straight Arrow Connector 45"/>
            <p:cNvCxnSpPr>
              <a:cxnSpLocks noChangeShapeType="1"/>
            </p:cNvCxnSpPr>
            <p:nvPr/>
          </p:nvCxnSpPr>
          <p:spPr bwMode="auto">
            <a:xfrm rot="16200000" flipH="1">
              <a:off x="2059" y="2017"/>
              <a:ext cx="1342" cy="0"/>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sp>
        <p:nvSpPr>
          <p:cNvPr id="336923" name="AutoShape 27"/>
          <p:cNvSpPr>
            <a:spLocks noChangeArrowheads="1"/>
          </p:cNvSpPr>
          <p:nvPr/>
        </p:nvSpPr>
        <p:spPr bwMode="auto">
          <a:xfrm>
            <a:off x="0" y="2835275"/>
            <a:ext cx="1039813" cy="935038"/>
          </a:xfrm>
          <a:prstGeom prst="irregularSeal1">
            <a:avLst/>
          </a:prstGeom>
          <a:solidFill>
            <a:srgbClr val="FF0000"/>
          </a:solidFill>
          <a:ln w="12700">
            <a:solidFill>
              <a:schemeClr val="hlink"/>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GB" sz="1600" b="1">
                <a:solidFill>
                  <a:schemeClr val="bg2"/>
                </a:solidFill>
                <a:effectLst>
                  <a:outerShdw blurRad="38100" dist="38100" dir="2700000" algn="tl">
                    <a:srgbClr val="000000"/>
                  </a:outerShdw>
                </a:effectLst>
              </a:rPr>
              <a:t>Potential</a:t>
            </a:r>
          </a:p>
          <a:p>
            <a:pPr algn="ctr">
              <a:defRPr/>
            </a:pPr>
            <a:r>
              <a:rPr lang="en-GB" sz="1600" b="1">
                <a:solidFill>
                  <a:schemeClr val="bg2"/>
                </a:solidFill>
                <a:effectLst>
                  <a:outerShdw blurRad="38100" dist="38100" dir="2700000" algn="tl">
                    <a:srgbClr val="000000"/>
                  </a:outerShdw>
                </a:effectLst>
              </a:rPr>
              <a:t>Threat</a:t>
            </a:r>
            <a:endParaRPr lang="en-GB" sz="1600" b="1">
              <a:solidFill>
                <a:schemeClr val="bg1"/>
              </a:solidFill>
            </a:endParaRPr>
          </a:p>
        </p:txBody>
      </p:sp>
      <p:sp>
        <p:nvSpPr>
          <p:cNvPr id="26632" name="TextBox 38"/>
          <p:cNvSpPr txBox="1">
            <a:spLocks noChangeArrowheads="1"/>
          </p:cNvSpPr>
          <p:nvPr/>
        </p:nvSpPr>
        <p:spPr bwMode="auto">
          <a:xfrm>
            <a:off x="7934325" y="4130675"/>
            <a:ext cx="1209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sz="1600">
                <a:solidFill>
                  <a:srgbClr val="FF0000"/>
                </a:solidFill>
              </a:rPr>
              <a:t>R</a:t>
            </a:r>
            <a:r>
              <a:rPr lang="en-ZA" sz="1600"/>
              <a:t>eflect</a:t>
            </a:r>
          </a:p>
        </p:txBody>
      </p:sp>
      <p:sp>
        <p:nvSpPr>
          <p:cNvPr id="26635" name="Text Box 31"/>
          <p:cNvSpPr txBox="1">
            <a:spLocks noChangeArrowheads="1"/>
          </p:cNvSpPr>
          <p:nvPr/>
        </p:nvSpPr>
        <p:spPr bwMode="auto">
          <a:xfrm>
            <a:off x="107950" y="5588000"/>
            <a:ext cx="8964613" cy="865188"/>
          </a:xfrm>
          <a:prstGeom prst="rect">
            <a:avLst/>
          </a:prstGeom>
          <a:solidFill>
            <a:schemeClr val="accent2"/>
          </a:solidFill>
          <a:ln>
            <a:noFill/>
          </a:ln>
          <a:effectLst/>
          <a:extLst>
            <a:ext uri="{91240B29-F687-4F45-9708-019B960494DF}">
              <a14:hiddenLine xmlns:a14="http://schemas.microsoft.com/office/drawing/2010/main" w="28575" algn="ctr">
                <a:solidFill>
                  <a:schemeClr val="tx1"/>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endParaRPr lang="en-ZA" sz="800" b="1" dirty="0">
              <a:solidFill>
                <a:schemeClr val="bg1"/>
              </a:solidFill>
            </a:endParaRPr>
          </a:p>
          <a:p>
            <a:pPr algn="ctr" eaLnBrk="1" hangingPunct="1"/>
            <a:r>
              <a:rPr lang="en-ZA" sz="2000" b="1" dirty="0">
                <a:solidFill>
                  <a:schemeClr val="bg1"/>
                </a:solidFill>
              </a:rPr>
              <a:t>Resilience is not a function but an organisational trait</a:t>
            </a:r>
            <a:endParaRPr lang="en-GB" sz="2000" b="1" dirty="0">
              <a:solidFill>
                <a:schemeClr val="bg1"/>
              </a:solidFill>
            </a:endParaRPr>
          </a:p>
        </p:txBody>
      </p:sp>
      <p:sp>
        <p:nvSpPr>
          <p:cNvPr id="26636" name="TextBox 38"/>
          <p:cNvSpPr txBox="1">
            <a:spLocks noChangeArrowheads="1"/>
          </p:cNvSpPr>
          <p:nvPr/>
        </p:nvSpPr>
        <p:spPr bwMode="auto">
          <a:xfrm>
            <a:off x="0" y="4149725"/>
            <a:ext cx="1209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sz="1600">
                <a:solidFill>
                  <a:srgbClr val="FF0000"/>
                </a:solidFill>
              </a:rPr>
              <a:t>R</a:t>
            </a:r>
            <a:r>
              <a:rPr lang="en-ZA" sz="1600"/>
              <a:t>ecognise</a:t>
            </a:r>
          </a:p>
        </p:txBody>
      </p:sp>
      <p:sp>
        <p:nvSpPr>
          <p:cNvPr id="26637" name="Text Box 33"/>
          <p:cNvSpPr txBox="1">
            <a:spLocks noChangeArrowheads="1"/>
          </p:cNvSpPr>
          <p:nvPr/>
        </p:nvSpPr>
        <p:spPr bwMode="auto">
          <a:xfrm>
            <a:off x="6227763" y="188913"/>
            <a:ext cx="796925" cy="579437"/>
          </a:xfrm>
          <a:prstGeom prst="rect">
            <a:avLst/>
          </a:prstGeom>
          <a:solidFill>
            <a:srgbClr val="FFFF99"/>
          </a:solidFill>
          <a:ln>
            <a:noFill/>
          </a:ln>
          <a:effectLst/>
          <a:extLst>
            <a:ext uri="{91240B29-F687-4F45-9708-019B960494DF}">
              <a14:hiddenLine xmlns:a14="http://schemas.microsoft.com/office/drawing/2010/main" w="12700">
                <a:solidFill>
                  <a:schemeClr val="hlink"/>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spcBef>
                <a:spcPct val="50000"/>
              </a:spcBef>
            </a:pPr>
            <a:r>
              <a:rPr lang="en-GB" sz="3200"/>
              <a:t>R</a:t>
            </a:r>
            <a:r>
              <a:rPr lang="en-US" sz="3200" baseline="30000"/>
              <a:t>6</a:t>
            </a:r>
          </a:p>
        </p:txBody>
      </p:sp>
      <p:sp>
        <p:nvSpPr>
          <p:cNvPr id="26638" name="Freeform 34"/>
          <p:cNvSpPr>
            <a:spLocks/>
          </p:cNvSpPr>
          <p:nvPr/>
        </p:nvSpPr>
        <p:spPr bwMode="auto">
          <a:xfrm>
            <a:off x="582613" y="4365625"/>
            <a:ext cx="7778750" cy="1008063"/>
          </a:xfrm>
          <a:custGeom>
            <a:avLst/>
            <a:gdLst>
              <a:gd name="T0" fmla="*/ 2147483647 w 5308"/>
              <a:gd name="T1" fmla="*/ 0 h 635"/>
              <a:gd name="T2" fmla="*/ 2147483647 w 5308"/>
              <a:gd name="T3" fmla="*/ 2147483647 h 635"/>
              <a:gd name="T4" fmla="*/ 0 w 5308"/>
              <a:gd name="T5" fmla="*/ 2147483647 h 635"/>
              <a:gd name="T6" fmla="*/ 0 w 5308"/>
              <a:gd name="T7" fmla="*/ 2147483647 h 6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08" h="635">
                <a:moveTo>
                  <a:pt x="5308" y="0"/>
                </a:moveTo>
                <a:lnTo>
                  <a:pt x="5308" y="635"/>
                </a:lnTo>
                <a:lnTo>
                  <a:pt x="0" y="635"/>
                </a:lnTo>
                <a:lnTo>
                  <a:pt x="0" y="90"/>
                </a:lnTo>
              </a:path>
            </a:pathLst>
          </a:custGeom>
          <a:noFill/>
          <a:ln w="50800" cap="flat" cmpd="sng">
            <a:solidFill>
              <a:schemeClr val="hlink"/>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
        <p:nvSpPr>
          <p:cNvPr id="336931" name="Freeform 35"/>
          <p:cNvSpPr>
            <a:spLocks/>
          </p:cNvSpPr>
          <p:nvPr/>
        </p:nvSpPr>
        <p:spPr bwMode="auto">
          <a:xfrm>
            <a:off x="4538663" y="1047750"/>
            <a:ext cx="3362325" cy="2344738"/>
          </a:xfrm>
          <a:custGeom>
            <a:avLst/>
            <a:gdLst>
              <a:gd name="T0" fmla="*/ 0 w 2295"/>
              <a:gd name="T1" fmla="*/ 2147483647 h 1477"/>
              <a:gd name="T2" fmla="*/ 2147483647 w 2295"/>
              <a:gd name="T3" fmla="*/ 2147483647 h 1477"/>
              <a:gd name="T4" fmla="*/ 2147483647 w 2295"/>
              <a:gd name="T5" fmla="*/ 2147483647 h 1477"/>
              <a:gd name="T6" fmla="*/ 2147483647 w 2295"/>
              <a:gd name="T7" fmla="*/ 2147483647 h 1477"/>
              <a:gd name="T8" fmla="*/ 2147483647 w 2295"/>
              <a:gd name="T9" fmla="*/ 2147483647 h 1477"/>
              <a:gd name="T10" fmla="*/ 2147483647 w 2295"/>
              <a:gd name="T11" fmla="*/ 2147483647 h 1477"/>
              <a:gd name="T12" fmla="*/ 2147483647 w 2295"/>
              <a:gd name="T13" fmla="*/ 2147483647 h 1477"/>
              <a:gd name="T14" fmla="*/ 2147483647 w 2295"/>
              <a:gd name="T15" fmla="*/ 2147483647 h 1477"/>
              <a:gd name="T16" fmla="*/ 2147483647 w 2295"/>
              <a:gd name="T17" fmla="*/ 2147483647 h 1477"/>
              <a:gd name="T18" fmla="*/ 2147483647 w 2295"/>
              <a:gd name="T19" fmla="*/ 2147483647 h 1477"/>
              <a:gd name="T20" fmla="*/ 2147483647 w 2295"/>
              <a:gd name="T21" fmla="*/ 2147483647 h 1477"/>
              <a:gd name="T22" fmla="*/ 2147483647 w 2295"/>
              <a:gd name="T23" fmla="*/ 2147483647 h 1477"/>
              <a:gd name="T24" fmla="*/ 2147483647 w 2295"/>
              <a:gd name="T25" fmla="*/ 2147483647 h 1477"/>
              <a:gd name="T26" fmla="*/ 2147483647 w 2295"/>
              <a:gd name="T27" fmla="*/ 2147483647 h 1477"/>
              <a:gd name="T28" fmla="*/ 2147483647 w 2295"/>
              <a:gd name="T29" fmla="*/ 2147483647 h 147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295" h="1477">
                <a:moveTo>
                  <a:pt x="0" y="1477"/>
                </a:moveTo>
                <a:cubicBezTo>
                  <a:pt x="39" y="1093"/>
                  <a:pt x="79" y="710"/>
                  <a:pt x="136" y="479"/>
                </a:cubicBezTo>
                <a:cubicBezTo>
                  <a:pt x="193" y="248"/>
                  <a:pt x="235" y="0"/>
                  <a:pt x="341" y="94"/>
                </a:cubicBezTo>
                <a:cubicBezTo>
                  <a:pt x="447" y="188"/>
                  <a:pt x="665" y="933"/>
                  <a:pt x="771" y="1046"/>
                </a:cubicBezTo>
                <a:cubicBezTo>
                  <a:pt x="877" y="1159"/>
                  <a:pt x="893" y="763"/>
                  <a:pt x="976" y="774"/>
                </a:cubicBezTo>
                <a:cubicBezTo>
                  <a:pt x="1059" y="785"/>
                  <a:pt x="1217" y="1080"/>
                  <a:pt x="1270" y="1114"/>
                </a:cubicBezTo>
                <a:cubicBezTo>
                  <a:pt x="1323" y="1148"/>
                  <a:pt x="1270" y="982"/>
                  <a:pt x="1293" y="978"/>
                </a:cubicBezTo>
                <a:cubicBezTo>
                  <a:pt x="1316" y="974"/>
                  <a:pt x="1368" y="1099"/>
                  <a:pt x="1406" y="1092"/>
                </a:cubicBezTo>
                <a:cubicBezTo>
                  <a:pt x="1444" y="1085"/>
                  <a:pt x="1471" y="926"/>
                  <a:pt x="1520" y="933"/>
                </a:cubicBezTo>
                <a:cubicBezTo>
                  <a:pt x="1569" y="940"/>
                  <a:pt x="1660" y="1122"/>
                  <a:pt x="1701" y="1137"/>
                </a:cubicBezTo>
                <a:cubicBezTo>
                  <a:pt x="1742" y="1152"/>
                  <a:pt x="1724" y="1017"/>
                  <a:pt x="1769" y="1024"/>
                </a:cubicBezTo>
                <a:cubicBezTo>
                  <a:pt x="1814" y="1031"/>
                  <a:pt x="1935" y="1178"/>
                  <a:pt x="1973" y="1182"/>
                </a:cubicBezTo>
                <a:cubicBezTo>
                  <a:pt x="2011" y="1186"/>
                  <a:pt x="1951" y="1042"/>
                  <a:pt x="1996" y="1046"/>
                </a:cubicBezTo>
                <a:cubicBezTo>
                  <a:pt x="2041" y="1050"/>
                  <a:pt x="2197" y="1190"/>
                  <a:pt x="2246" y="1205"/>
                </a:cubicBezTo>
                <a:cubicBezTo>
                  <a:pt x="2295" y="1220"/>
                  <a:pt x="2293" y="1178"/>
                  <a:pt x="2291" y="1137"/>
                </a:cubicBezTo>
              </a:path>
            </a:pathLst>
          </a:custGeom>
          <a:noFill/>
          <a:ln w="25400"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
        <p:nvSpPr>
          <p:cNvPr id="336932" name="Freeform 36"/>
          <p:cNvSpPr>
            <a:spLocks/>
          </p:cNvSpPr>
          <p:nvPr/>
        </p:nvSpPr>
        <p:spPr bwMode="auto">
          <a:xfrm>
            <a:off x="4538663" y="1790700"/>
            <a:ext cx="3522662" cy="1566863"/>
          </a:xfrm>
          <a:custGeom>
            <a:avLst/>
            <a:gdLst>
              <a:gd name="T0" fmla="*/ 0 w 2404"/>
              <a:gd name="T1" fmla="*/ 2147483647 h 987"/>
              <a:gd name="T2" fmla="*/ 2147483647 w 2404"/>
              <a:gd name="T3" fmla="*/ 2147483647 h 987"/>
              <a:gd name="T4" fmla="*/ 2147483647 w 2404"/>
              <a:gd name="T5" fmla="*/ 2147483647 h 987"/>
              <a:gd name="T6" fmla="*/ 2147483647 w 2404"/>
              <a:gd name="T7" fmla="*/ 2147483647 h 987"/>
              <a:gd name="T8" fmla="*/ 2147483647 w 2404"/>
              <a:gd name="T9" fmla="*/ 2147483647 h 987"/>
              <a:gd name="T10" fmla="*/ 2147483647 w 2404"/>
              <a:gd name="T11" fmla="*/ 2147483647 h 987"/>
              <a:gd name="T12" fmla="*/ 2147483647 w 2404"/>
              <a:gd name="T13" fmla="*/ 2147483647 h 987"/>
              <a:gd name="T14" fmla="*/ 2147483647 w 2404"/>
              <a:gd name="T15" fmla="*/ 2147483647 h 987"/>
              <a:gd name="T16" fmla="*/ 2147483647 w 2404"/>
              <a:gd name="T17" fmla="*/ 2147483647 h 987"/>
              <a:gd name="T18" fmla="*/ 2147483647 w 2404"/>
              <a:gd name="T19" fmla="*/ 2147483647 h 987"/>
              <a:gd name="T20" fmla="*/ 2147483647 w 2404"/>
              <a:gd name="T21" fmla="*/ 2147483647 h 9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04" h="987">
                <a:moveTo>
                  <a:pt x="0" y="987"/>
                </a:moveTo>
                <a:cubicBezTo>
                  <a:pt x="45" y="550"/>
                  <a:pt x="91" y="114"/>
                  <a:pt x="204" y="57"/>
                </a:cubicBezTo>
                <a:cubicBezTo>
                  <a:pt x="317" y="0"/>
                  <a:pt x="556" y="567"/>
                  <a:pt x="681" y="646"/>
                </a:cubicBezTo>
                <a:cubicBezTo>
                  <a:pt x="806" y="725"/>
                  <a:pt x="855" y="514"/>
                  <a:pt x="953" y="533"/>
                </a:cubicBezTo>
                <a:cubicBezTo>
                  <a:pt x="1051" y="552"/>
                  <a:pt x="1187" y="734"/>
                  <a:pt x="1270" y="760"/>
                </a:cubicBezTo>
                <a:cubicBezTo>
                  <a:pt x="1353" y="786"/>
                  <a:pt x="1373" y="688"/>
                  <a:pt x="1452" y="692"/>
                </a:cubicBezTo>
                <a:cubicBezTo>
                  <a:pt x="1531" y="696"/>
                  <a:pt x="1653" y="772"/>
                  <a:pt x="1747" y="783"/>
                </a:cubicBezTo>
                <a:cubicBezTo>
                  <a:pt x="1841" y="794"/>
                  <a:pt x="1959" y="745"/>
                  <a:pt x="2019" y="760"/>
                </a:cubicBezTo>
                <a:cubicBezTo>
                  <a:pt x="2079" y="775"/>
                  <a:pt x="2080" y="873"/>
                  <a:pt x="2110" y="873"/>
                </a:cubicBezTo>
                <a:cubicBezTo>
                  <a:pt x="2140" y="873"/>
                  <a:pt x="2151" y="760"/>
                  <a:pt x="2200" y="760"/>
                </a:cubicBezTo>
                <a:cubicBezTo>
                  <a:pt x="2249" y="760"/>
                  <a:pt x="2326" y="816"/>
                  <a:pt x="2404" y="873"/>
                </a:cubicBezTo>
              </a:path>
            </a:pathLst>
          </a:custGeom>
          <a:noFill/>
          <a:ln w="25400" cap="flat" cmpd="sng">
            <a:solidFill>
              <a:srgbClr val="FF00FF"/>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
        <p:nvSpPr>
          <p:cNvPr id="336933" name="Line 37"/>
          <p:cNvSpPr>
            <a:spLocks noChangeShapeType="1"/>
          </p:cNvSpPr>
          <p:nvPr/>
        </p:nvSpPr>
        <p:spPr bwMode="auto">
          <a:xfrm>
            <a:off x="4338638" y="1125538"/>
            <a:ext cx="33337" cy="1547812"/>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Tree>
    <p:extLst>
      <p:ext uri="{BB962C8B-B14F-4D97-AF65-F5344CB8AC3E}">
        <p14:creationId xmlns:p14="http://schemas.microsoft.com/office/powerpoint/2010/main" val="21770414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6899"/>
                                        </p:tgtEl>
                                        <p:attrNameLst>
                                          <p:attrName>style.visibility</p:attrName>
                                        </p:attrNameLst>
                                      </p:cBhvr>
                                      <p:to>
                                        <p:strVal val="visible"/>
                                      </p:to>
                                    </p:set>
                                    <p:animEffect transition="in" filter="box(in)">
                                      <p:cBhvr>
                                        <p:cTn id="7" dur="500"/>
                                        <p:tgtEl>
                                          <p:spTgt spid="3368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36931"/>
                                        </p:tgtEl>
                                        <p:attrNameLst>
                                          <p:attrName>style.visibility</p:attrName>
                                        </p:attrNameLst>
                                      </p:cBhvr>
                                      <p:to>
                                        <p:strVal val="visible"/>
                                      </p:to>
                                    </p:set>
                                    <p:animEffect transition="in" filter="checkerboard(across)">
                                      <p:cBhvr>
                                        <p:cTn id="12" dur="500"/>
                                        <p:tgtEl>
                                          <p:spTgt spid="3369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6932"/>
                                        </p:tgtEl>
                                        <p:attrNameLst>
                                          <p:attrName>style.visibility</p:attrName>
                                        </p:attrNameLst>
                                      </p:cBhvr>
                                      <p:to>
                                        <p:strVal val="visible"/>
                                      </p:to>
                                    </p:set>
                                    <p:animEffect transition="in" filter="blinds(horizontal)">
                                      <p:cBhvr>
                                        <p:cTn id="17" dur="500"/>
                                        <p:tgtEl>
                                          <p:spTgt spid="33693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6933"/>
                                        </p:tgtEl>
                                        <p:attrNameLst>
                                          <p:attrName>style.visibility</p:attrName>
                                        </p:attrNameLst>
                                      </p:cBhvr>
                                      <p:to>
                                        <p:strVal val="visible"/>
                                      </p:to>
                                    </p:set>
                                    <p:animEffect transition="in" filter="blinds(horizontal)">
                                      <p:cBhvr>
                                        <p:cTn id="22" dur="500"/>
                                        <p:tgtEl>
                                          <p:spTgt spid="336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9" grpId="0" animBg="1"/>
      <p:bldP spid="336931" grpId="0" animBg="1"/>
      <p:bldP spid="336932" grpId="0" animBg="1"/>
      <p:bldP spid="3369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smtClean="0"/>
              <a:t>Risk </a:t>
            </a:r>
            <a:r>
              <a:rPr lang="en-ZA" dirty="0" err="1" smtClean="0"/>
              <a:t>vs</a:t>
            </a:r>
            <a:r>
              <a:rPr lang="en-ZA" dirty="0" smtClean="0"/>
              <a:t> Resilience</a:t>
            </a:r>
            <a:endParaRPr lang="en-ZA" dirty="0"/>
          </a:p>
        </p:txBody>
      </p:sp>
      <p:sp>
        <p:nvSpPr>
          <p:cNvPr id="5" name="Content Placeholder 4"/>
          <p:cNvSpPr>
            <a:spLocks noGrp="1"/>
          </p:cNvSpPr>
          <p:nvPr>
            <p:ph sz="half" idx="1"/>
          </p:nvPr>
        </p:nvSpPr>
        <p:spPr>
          <a:ln>
            <a:solidFill>
              <a:srgbClr val="080808"/>
            </a:solidFill>
          </a:ln>
          <a:effectLst>
            <a:outerShdw blurRad="50800" dist="38100" algn="l" rotWithShape="0">
              <a:prstClr val="black">
                <a:alpha val="40000"/>
              </a:prstClr>
            </a:outerShdw>
          </a:effectLst>
        </p:spPr>
        <p:txBody>
          <a:bodyPr anchor="t"/>
          <a:lstStyle/>
          <a:p>
            <a:pPr marL="0" indent="0" algn="ctr">
              <a:buNone/>
            </a:pPr>
            <a:endParaRPr lang="en-ZA" dirty="0" smtClean="0"/>
          </a:p>
          <a:p>
            <a:pPr marL="0" indent="0" algn="ctr">
              <a:buNone/>
            </a:pPr>
            <a:endParaRPr lang="en-ZA" sz="1100" dirty="0" smtClean="0"/>
          </a:p>
          <a:p>
            <a:pPr marL="0" indent="0" algn="ctr">
              <a:buNone/>
            </a:pPr>
            <a:endParaRPr lang="en-ZA" dirty="0"/>
          </a:p>
          <a:p>
            <a:pPr marL="0" indent="0" algn="ctr">
              <a:buNone/>
            </a:pPr>
            <a:r>
              <a:rPr lang="en-ZA" dirty="0" smtClean="0"/>
              <a:t>Try to prevent the event from occurring</a:t>
            </a:r>
            <a:endParaRPr lang="en-ZA" dirty="0"/>
          </a:p>
        </p:txBody>
      </p:sp>
      <p:sp>
        <p:nvSpPr>
          <p:cNvPr id="6" name="Content Placeholder 5"/>
          <p:cNvSpPr>
            <a:spLocks noGrp="1"/>
          </p:cNvSpPr>
          <p:nvPr>
            <p:ph sz="half" idx="2"/>
          </p:nvPr>
        </p:nvSpPr>
        <p:spPr>
          <a:solidFill>
            <a:srgbClr val="080808"/>
          </a:solidFill>
          <a:effectLst>
            <a:outerShdw blurRad="50800" dist="38100" algn="l" rotWithShape="0">
              <a:prstClr val="black">
                <a:alpha val="40000"/>
              </a:prstClr>
            </a:outerShdw>
          </a:effectLst>
        </p:spPr>
        <p:txBody>
          <a:bodyPr anchor="ctr"/>
          <a:lstStyle/>
          <a:p>
            <a:pPr marL="0" indent="0" algn="ctr">
              <a:buNone/>
            </a:pPr>
            <a:endParaRPr lang="en-ZA" dirty="0" smtClean="0">
              <a:solidFill>
                <a:schemeClr val="bg1"/>
              </a:solidFill>
            </a:endParaRPr>
          </a:p>
          <a:p>
            <a:pPr marL="0" indent="0" algn="ctr">
              <a:buNone/>
            </a:pPr>
            <a:r>
              <a:rPr lang="en-ZA" dirty="0" smtClean="0">
                <a:solidFill>
                  <a:schemeClr val="bg1"/>
                </a:solidFill>
              </a:rPr>
              <a:t>Understand that risk occurs and ensure we establish structures to manage consequence and frequency (intended or unintended)</a:t>
            </a:r>
            <a:endParaRPr lang="en-ZA" dirty="0">
              <a:solidFill>
                <a:schemeClr val="bg1"/>
              </a:solidFill>
            </a:endParaRPr>
          </a:p>
        </p:txBody>
      </p:sp>
      <p:sp>
        <p:nvSpPr>
          <p:cNvPr id="8" name="TextBox 7"/>
          <p:cNvSpPr txBox="1"/>
          <p:nvPr/>
        </p:nvSpPr>
        <p:spPr>
          <a:xfrm>
            <a:off x="1043608" y="2175247"/>
            <a:ext cx="3096344" cy="461665"/>
          </a:xfrm>
          <a:prstGeom prst="rect">
            <a:avLst/>
          </a:prstGeom>
          <a:noFill/>
        </p:spPr>
        <p:txBody>
          <a:bodyPr wrap="square" rtlCol="0">
            <a:spAutoFit/>
          </a:bodyPr>
          <a:lstStyle/>
          <a:p>
            <a:pPr algn="ctr"/>
            <a:r>
              <a:rPr lang="en-ZA" sz="2400" b="1" dirty="0" smtClean="0">
                <a:effectLst>
                  <a:outerShdw blurRad="38100" dist="38100" dir="2700000" algn="tl">
                    <a:srgbClr val="000000">
                      <a:alpha val="43137"/>
                    </a:srgbClr>
                  </a:outerShdw>
                </a:effectLst>
              </a:rPr>
              <a:t>RISK</a:t>
            </a:r>
            <a:endParaRPr lang="en-ZA" sz="2400" b="1" dirty="0">
              <a:effectLst>
                <a:outerShdw blurRad="38100" dist="38100" dir="2700000" algn="tl">
                  <a:srgbClr val="000000">
                    <a:alpha val="43137"/>
                  </a:srgbClr>
                </a:outerShdw>
              </a:effectLst>
            </a:endParaRPr>
          </a:p>
        </p:txBody>
      </p:sp>
      <p:sp>
        <p:nvSpPr>
          <p:cNvPr id="9" name="TextBox 8"/>
          <p:cNvSpPr txBox="1"/>
          <p:nvPr/>
        </p:nvSpPr>
        <p:spPr>
          <a:xfrm>
            <a:off x="5292080" y="2243301"/>
            <a:ext cx="3096344" cy="461665"/>
          </a:xfrm>
          <a:prstGeom prst="rect">
            <a:avLst/>
          </a:prstGeom>
          <a:noFill/>
        </p:spPr>
        <p:txBody>
          <a:bodyPr wrap="square" rtlCol="0">
            <a:spAutoFit/>
          </a:bodyPr>
          <a:lstStyle/>
          <a:p>
            <a:pPr algn="ctr"/>
            <a:r>
              <a:rPr lang="en-ZA" sz="2400" b="1" dirty="0" smtClean="0">
                <a:solidFill>
                  <a:schemeClr val="bg1"/>
                </a:solidFill>
                <a:effectLst>
                  <a:outerShdw blurRad="38100" dist="38100" dir="2700000" algn="tl">
                    <a:srgbClr val="000000">
                      <a:alpha val="43137"/>
                    </a:srgbClr>
                  </a:outerShdw>
                </a:effectLst>
              </a:rPr>
              <a:t>RESILIENCE</a:t>
            </a:r>
            <a:endParaRPr lang="en-ZA" sz="2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38984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ZA" dirty="0" smtClean="0"/>
              <a:t>Organisational Resilience </a:t>
            </a:r>
            <a:br>
              <a:rPr lang="en-ZA" dirty="0" smtClean="0"/>
            </a:br>
            <a:r>
              <a:rPr lang="en-ZA" dirty="0" smtClean="0"/>
              <a:t>….a “macro Swiss” model</a:t>
            </a:r>
            <a:endParaRPr lang="en-ZA" dirty="0"/>
          </a:p>
        </p:txBody>
      </p:sp>
      <p:pic>
        <p:nvPicPr>
          <p:cNvPr id="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2647" t="26251" r="20529" b="10625"/>
          <a:stretch/>
        </p:blipFill>
        <p:spPr bwMode="auto">
          <a:xfrm>
            <a:off x="152400" y="1112521"/>
            <a:ext cx="8991599" cy="5745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083776"/>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ZA" dirty="0"/>
              <a:t>Draft 1</a:t>
            </a:r>
          </a:p>
          <a:p>
            <a:pPr algn="r">
              <a:defRPr/>
            </a:pPr>
            <a:r>
              <a:rPr lang="en-ZA" dirty="0"/>
              <a:t>Corporate Affairs Division</a:t>
            </a:r>
          </a:p>
          <a:p>
            <a:pPr algn="r">
              <a:defRPr/>
            </a:pPr>
            <a:r>
              <a:rPr lang="en-ZA" dirty="0"/>
              <a:t>November 2011</a:t>
            </a:r>
          </a:p>
        </p:txBody>
      </p:sp>
      <p:grpSp>
        <p:nvGrpSpPr>
          <p:cNvPr id="4099" name="Group 162"/>
          <p:cNvGrpSpPr>
            <a:grpSpLocks/>
          </p:cNvGrpSpPr>
          <p:nvPr/>
        </p:nvGrpSpPr>
        <p:grpSpPr bwMode="auto">
          <a:xfrm>
            <a:off x="-4763" y="0"/>
            <a:ext cx="9148763" cy="6858000"/>
            <a:chOff x="-3" y="0"/>
            <a:chExt cx="5763" cy="4320"/>
          </a:xfrm>
        </p:grpSpPr>
        <p:pic>
          <p:nvPicPr>
            <p:cNvPr id="4151"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2"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153"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155"/>
          <p:cNvGrpSpPr>
            <a:grpSpLocks/>
          </p:cNvGrpSpPr>
          <p:nvPr/>
        </p:nvGrpSpPr>
        <p:grpSpPr bwMode="auto">
          <a:xfrm>
            <a:off x="257175" y="1201738"/>
            <a:ext cx="2482850" cy="2444750"/>
            <a:chOff x="162" y="757"/>
            <a:chExt cx="1564" cy="1540"/>
          </a:xfrm>
        </p:grpSpPr>
        <p:sp>
          <p:nvSpPr>
            <p:cNvPr id="4146"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a:p>
          </p:txBody>
        </p:sp>
        <p:sp>
          <p:nvSpPr>
            <p:cNvPr id="4147"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8"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9"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50"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1" name="Oval 102"/>
          <p:cNvSpPr>
            <a:spLocks noChangeArrowheads="1"/>
          </p:cNvSpPr>
          <p:nvPr/>
        </p:nvSpPr>
        <p:spPr bwMode="auto">
          <a:xfrm>
            <a:off x="436563" y="1362075"/>
            <a:ext cx="2162175" cy="2173288"/>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p>
        </p:txBody>
      </p:sp>
      <p:grpSp>
        <p:nvGrpSpPr>
          <p:cNvPr id="4102" name="Group 156"/>
          <p:cNvGrpSpPr>
            <a:grpSpLocks/>
          </p:cNvGrpSpPr>
          <p:nvPr/>
        </p:nvGrpSpPr>
        <p:grpSpPr bwMode="auto">
          <a:xfrm>
            <a:off x="171450" y="1201738"/>
            <a:ext cx="2643188" cy="2493962"/>
            <a:chOff x="108" y="757"/>
            <a:chExt cx="1665" cy="1571"/>
          </a:xfrm>
        </p:grpSpPr>
        <p:sp>
          <p:nvSpPr>
            <p:cNvPr id="4143"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4"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5"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3" name="Group 146"/>
          <p:cNvGrpSpPr>
            <a:grpSpLocks/>
          </p:cNvGrpSpPr>
          <p:nvPr/>
        </p:nvGrpSpPr>
        <p:grpSpPr bwMode="auto">
          <a:xfrm>
            <a:off x="912813" y="620713"/>
            <a:ext cx="1284287" cy="1260475"/>
            <a:chOff x="575" y="391"/>
            <a:chExt cx="809" cy="794"/>
          </a:xfrm>
        </p:grpSpPr>
        <p:sp>
          <p:nvSpPr>
            <p:cNvPr id="4135"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a:p>
          </p:txBody>
        </p:sp>
        <p:sp>
          <p:nvSpPr>
            <p:cNvPr id="4136"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a:p>
          </p:txBody>
        </p:sp>
        <p:sp>
          <p:nvSpPr>
            <p:cNvPr id="4137"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8"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9"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0"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1"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a:p>
          </p:txBody>
        </p:sp>
        <p:sp>
          <p:nvSpPr>
            <p:cNvPr id="4142"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4" name="Oval 118"/>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600"/>
          </a:p>
        </p:txBody>
      </p:sp>
      <p:grpSp>
        <p:nvGrpSpPr>
          <p:cNvPr id="4105" name="Group 145"/>
          <p:cNvGrpSpPr>
            <a:grpSpLocks/>
          </p:cNvGrpSpPr>
          <p:nvPr/>
        </p:nvGrpSpPr>
        <p:grpSpPr bwMode="auto">
          <a:xfrm>
            <a:off x="863600" y="620713"/>
            <a:ext cx="1370013" cy="1284287"/>
            <a:chOff x="544" y="391"/>
            <a:chExt cx="863" cy="809"/>
          </a:xfrm>
        </p:grpSpPr>
        <p:sp>
          <p:nvSpPr>
            <p:cNvPr id="4132"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3"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4"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6" name="Group 157"/>
          <p:cNvGrpSpPr>
            <a:grpSpLocks/>
          </p:cNvGrpSpPr>
          <p:nvPr/>
        </p:nvGrpSpPr>
        <p:grpSpPr bwMode="auto">
          <a:xfrm>
            <a:off x="331788" y="3090863"/>
            <a:ext cx="2074862" cy="2038350"/>
            <a:chOff x="209" y="1947"/>
            <a:chExt cx="1307" cy="1284"/>
          </a:xfrm>
        </p:grpSpPr>
        <p:sp>
          <p:nvSpPr>
            <p:cNvPr id="4126"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a:p>
          </p:txBody>
        </p:sp>
        <p:sp>
          <p:nvSpPr>
            <p:cNvPr id="4127"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a:p>
          </p:txBody>
        </p:sp>
        <p:sp>
          <p:nvSpPr>
            <p:cNvPr id="4128"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9"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0"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1"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7"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solidFill>
                <a:srgbClr val="C0C0C0"/>
              </a:solidFill>
            </a:endParaRPr>
          </a:p>
        </p:txBody>
      </p:sp>
      <p:grpSp>
        <p:nvGrpSpPr>
          <p:cNvPr id="4108" name="Group 158"/>
          <p:cNvGrpSpPr>
            <a:grpSpLocks/>
          </p:cNvGrpSpPr>
          <p:nvPr/>
        </p:nvGrpSpPr>
        <p:grpSpPr bwMode="auto">
          <a:xfrm>
            <a:off x="257175" y="3090863"/>
            <a:ext cx="2211388" cy="2087562"/>
            <a:chOff x="162" y="1947"/>
            <a:chExt cx="1393" cy="1315"/>
          </a:xfrm>
        </p:grpSpPr>
        <p:sp>
          <p:nvSpPr>
            <p:cNvPr id="4123"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4"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5"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9" name="Group 159"/>
          <p:cNvGrpSpPr>
            <a:grpSpLocks/>
          </p:cNvGrpSpPr>
          <p:nvPr/>
        </p:nvGrpSpPr>
        <p:grpSpPr bwMode="auto">
          <a:xfrm>
            <a:off x="900113" y="4684713"/>
            <a:ext cx="1717675" cy="1692275"/>
            <a:chOff x="567" y="2951"/>
            <a:chExt cx="1082" cy="1066"/>
          </a:xfrm>
        </p:grpSpPr>
        <p:sp>
          <p:nvSpPr>
            <p:cNvPr id="4117"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a:p>
          </p:txBody>
        </p:sp>
        <p:sp>
          <p:nvSpPr>
            <p:cNvPr id="4118"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a:p>
          </p:txBody>
        </p:sp>
        <p:sp>
          <p:nvSpPr>
            <p:cNvPr id="4119"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0"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1"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2"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10" name="Oval 138"/>
          <p:cNvSpPr>
            <a:spLocks noChangeArrowheads="1"/>
          </p:cNvSpPr>
          <p:nvPr/>
        </p:nvSpPr>
        <p:spPr bwMode="auto">
          <a:xfrm>
            <a:off x="1014413" y="4791075"/>
            <a:ext cx="1506537" cy="1519238"/>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C0C0C0"/>
              </a:solidFill>
            </a:endParaRPr>
          </a:p>
        </p:txBody>
      </p:sp>
      <p:grpSp>
        <p:nvGrpSpPr>
          <p:cNvPr id="4111" name="Group 160"/>
          <p:cNvGrpSpPr>
            <a:grpSpLocks/>
          </p:cNvGrpSpPr>
          <p:nvPr/>
        </p:nvGrpSpPr>
        <p:grpSpPr bwMode="auto">
          <a:xfrm>
            <a:off x="838200" y="4684713"/>
            <a:ext cx="1828800" cy="1728787"/>
            <a:chOff x="528" y="2951"/>
            <a:chExt cx="1152" cy="1089"/>
          </a:xfrm>
        </p:grpSpPr>
        <p:sp>
          <p:nvSpPr>
            <p:cNvPr id="411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4"/>
          <p:cNvGrpSpPr/>
          <p:nvPr/>
        </p:nvGrpSpPr>
        <p:grpSpPr>
          <a:xfrm>
            <a:off x="2904067" y="2381250"/>
            <a:ext cx="6062133" cy="4370186"/>
            <a:chOff x="5303520" y="3098060"/>
            <a:chExt cx="3810000" cy="4370186"/>
          </a:xfrm>
        </p:grpSpPr>
        <p:pic>
          <p:nvPicPr>
            <p:cNvPr id="58" name="Picture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3520" y="3098060"/>
              <a:ext cx="3810000" cy="3020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50305" y="7237414"/>
              <a:ext cx="1587500" cy="230832"/>
            </a:xfrm>
            <a:prstGeom prst="rect">
              <a:avLst/>
            </a:prstGeom>
            <a:noFill/>
          </p:spPr>
          <p:txBody>
            <a:bodyPr wrap="square" rtlCol="0">
              <a:spAutoFit/>
            </a:bodyPr>
            <a:lstStyle/>
            <a:p>
              <a:pPr algn="ctr"/>
              <a:r>
                <a:rPr lang="en-ZA" sz="900" dirty="0" smtClean="0">
                  <a:solidFill>
                    <a:srgbClr val="080808"/>
                  </a:solidFill>
                </a:rPr>
                <a:t>Images Courtesy: NSA</a:t>
              </a:r>
              <a:endParaRPr lang="en-ZA" sz="900" dirty="0">
                <a:solidFill>
                  <a:srgbClr val="080808"/>
                </a:solidFill>
              </a:endParaRPr>
            </a:p>
          </p:txBody>
        </p:sp>
      </p:grpSp>
      <p:sp>
        <p:nvSpPr>
          <p:cNvPr id="6" name="Rectangle 5"/>
          <p:cNvSpPr/>
          <p:nvPr/>
        </p:nvSpPr>
        <p:spPr>
          <a:xfrm>
            <a:off x="3301998" y="3464867"/>
            <a:ext cx="5587999" cy="461665"/>
          </a:xfrm>
          <a:prstGeom prst="rect">
            <a:avLst/>
          </a:prstGeom>
        </p:spPr>
        <p:txBody>
          <a:bodyPr wrap="square">
            <a:spAutoFit/>
          </a:bodyPr>
          <a:lstStyle/>
          <a:p>
            <a:pPr algn="ctr"/>
            <a:r>
              <a:rPr lang="en-GB" sz="2400" b="1" dirty="0" smtClean="0">
                <a:solidFill>
                  <a:schemeClr val="bg1"/>
                </a:solidFill>
              </a:rPr>
              <a:t>Solar Storm Resilience Project Team</a:t>
            </a:r>
            <a:endParaRPr lang="en-ZA" sz="2400" b="1" dirty="0"/>
          </a:p>
        </p:txBody>
      </p:sp>
    </p:spTree>
    <p:extLst>
      <p:ext uri="{BB962C8B-B14F-4D97-AF65-F5344CB8AC3E}">
        <p14:creationId xmlns:p14="http://schemas.microsoft.com/office/powerpoint/2010/main" val="16531620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276225" y="4229100"/>
            <a:ext cx="8353425" cy="24765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a:p>
        </p:txBody>
      </p:sp>
      <p:sp>
        <p:nvSpPr>
          <p:cNvPr id="2" name="Rounded Rectangle 1"/>
          <p:cNvSpPr/>
          <p:nvPr/>
        </p:nvSpPr>
        <p:spPr>
          <a:xfrm>
            <a:off x="304800" y="1112520"/>
            <a:ext cx="2407920" cy="275844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ZA" sz="3200" dirty="0" smtClean="0"/>
              <a:t>Research </a:t>
            </a:r>
          </a:p>
          <a:p>
            <a:pPr algn="ctr"/>
            <a:endParaRPr lang="en-ZA" sz="2000" dirty="0"/>
          </a:p>
          <a:p>
            <a:pPr algn="ctr"/>
            <a:r>
              <a:rPr lang="en-ZA" sz="2000" dirty="0" smtClean="0"/>
              <a:t>Known and </a:t>
            </a:r>
          </a:p>
          <a:p>
            <a:pPr algn="ctr"/>
            <a:r>
              <a:rPr lang="en-ZA" sz="2000" dirty="0" smtClean="0"/>
              <a:t>Not Known</a:t>
            </a:r>
            <a:endParaRPr lang="en-ZA" sz="2000" dirty="0"/>
          </a:p>
        </p:txBody>
      </p:sp>
      <p:sp>
        <p:nvSpPr>
          <p:cNvPr id="3" name="Rounded Rectangle 2"/>
          <p:cNvSpPr/>
          <p:nvPr/>
        </p:nvSpPr>
        <p:spPr>
          <a:xfrm>
            <a:off x="6278880" y="1264920"/>
            <a:ext cx="2407920" cy="275844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ZA" sz="3200" dirty="0" smtClean="0"/>
              <a:t>Operation</a:t>
            </a:r>
          </a:p>
          <a:p>
            <a:pPr algn="ctr"/>
            <a:endParaRPr lang="en-ZA" sz="2000" dirty="0"/>
          </a:p>
          <a:p>
            <a:pPr algn="ctr"/>
            <a:r>
              <a:rPr lang="en-ZA" sz="2000" dirty="0" smtClean="0"/>
              <a:t>Make Decision</a:t>
            </a:r>
            <a:endParaRPr lang="en-ZA" sz="2000" dirty="0"/>
          </a:p>
        </p:txBody>
      </p:sp>
      <p:sp>
        <p:nvSpPr>
          <p:cNvPr id="4" name="Right Arrow 3"/>
          <p:cNvSpPr/>
          <p:nvPr/>
        </p:nvSpPr>
        <p:spPr>
          <a:xfrm>
            <a:off x="2865120" y="2034540"/>
            <a:ext cx="3322320" cy="121920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ZA" sz="1800" b="1" dirty="0" smtClean="0">
                <a:solidFill>
                  <a:srgbClr val="080808"/>
                </a:solidFill>
              </a:rPr>
              <a:t>Resilience Project</a:t>
            </a:r>
            <a:endParaRPr lang="en-ZA" sz="1800" b="1" dirty="0">
              <a:solidFill>
                <a:srgbClr val="080808"/>
              </a:solidFill>
            </a:endParaRPr>
          </a:p>
        </p:txBody>
      </p:sp>
      <p:sp>
        <p:nvSpPr>
          <p:cNvPr id="5" name="Title 4"/>
          <p:cNvSpPr>
            <a:spLocks noGrp="1"/>
          </p:cNvSpPr>
          <p:nvPr>
            <p:ph type="title"/>
          </p:nvPr>
        </p:nvSpPr>
        <p:spPr/>
        <p:txBody>
          <a:bodyPr/>
          <a:lstStyle/>
          <a:p>
            <a:r>
              <a:rPr lang="en-ZA" sz="2800" b="1" dirty="0" smtClean="0"/>
              <a:t>What do we what to achieve?</a:t>
            </a:r>
            <a:endParaRPr lang="en-ZA" sz="2800" b="1" dirty="0"/>
          </a:p>
        </p:txBody>
      </p:sp>
      <p:sp>
        <p:nvSpPr>
          <p:cNvPr id="7" name="TextBox 6"/>
          <p:cNvSpPr txBox="1"/>
          <p:nvPr/>
        </p:nvSpPr>
        <p:spPr>
          <a:xfrm>
            <a:off x="3276600" y="3253740"/>
            <a:ext cx="2103120" cy="523220"/>
          </a:xfrm>
          <a:prstGeom prst="rect">
            <a:avLst/>
          </a:prstGeom>
          <a:noFill/>
        </p:spPr>
        <p:txBody>
          <a:bodyPr wrap="square" rtlCol="0">
            <a:spAutoFit/>
          </a:bodyPr>
          <a:lstStyle/>
          <a:p>
            <a:pPr algn="ctr"/>
            <a:r>
              <a:rPr lang="en-ZA" dirty="0" smtClean="0"/>
              <a:t>How do manage the uncertainty?</a:t>
            </a:r>
            <a:endParaRPr lang="en-ZA" dirty="0"/>
          </a:p>
        </p:txBody>
      </p:sp>
      <p:sp>
        <p:nvSpPr>
          <p:cNvPr id="6" name="Rounded Rectangle 5"/>
          <p:cNvSpPr/>
          <p:nvPr/>
        </p:nvSpPr>
        <p:spPr>
          <a:xfrm>
            <a:off x="809625" y="4924424"/>
            <a:ext cx="1609725" cy="1476375"/>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ZA" dirty="0" smtClean="0"/>
              <a:t>Recognise  Threat</a:t>
            </a:r>
            <a:endParaRPr lang="en-ZA" dirty="0"/>
          </a:p>
        </p:txBody>
      </p:sp>
      <p:sp>
        <p:nvSpPr>
          <p:cNvPr id="8" name="Rounded Rectangle 7"/>
          <p:cNvSpPr/>
          <p:nvPr/>
        </p:nvSpPr>
        <p:spPr>
          <a:xfrm>
            <a:off x="3639502" y="4356735"/>
            <a:ext cx="1609725" cy="52387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ZA" dirty="0" smtClean="0">
                <a:solidFill>
                  <a:schemeClr val="tx1">
                    <a:lumMod val="50000"/>
                  </a:schemeClr>
                </a:solidFill>
              </a:rPr>
              <a:t>Prioritisation</a:t>
            </a:r>
          </a:p>
          <a:p>
            <a:pPr algn="ctr"/>
            <a:r>
              <a:rPr lang="en-ZA" dirty="0" smtClean="0">
                <a:solidFill>
                  <a:schemeClr val="tx1">
                    <a:lumMod val="50000"/>
                  </a:schemeClr>
                </a:solidFill>
              </a:rPr>
              <a:t>initiatives</a:t>
            </a:r>
            <a:endParaRPr lang="en-ZA" dirty="0">
              <a:solidFill>
                <a:schemeClr val="tx1">
                  <a:lumMod val="50000"/>
                </a:schemeClr>
              </a:solidFill>
            </a:endParaRPr>
          </a:p>
        </p:txBody>
      </p:sp>
      <p:sp>
        <p:nvSpPr>
          <p:cNvPr id="9" name="Rounded Rectangle 8"/>
          <p:cNvSpPr/>
          <p:nvPr/>
        </p:nvSpPr>
        <p:spPr>
          <a:xfrm>
            <a:off x="6540817" y="4924423"/>
            <a:ext cx="1609725" cy="1476375"/>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ZA" dirty="0" smtClean="0"/>
              <a:t>Mobilise</a:t>
            </a:r>
          </a:p>
          <a:p>
            <a:pPr algn="ctr"/>
            <a:r>
              <a:rPr lang="en-ZA" sz="1200" dirty="0" smtClean="0"/>
              <a:t>Organisation &amp;</a:t>
            </a:r>
          </a:p>
          <a:p>
            <a:pPr algn="ctr"/>
            <a:r>
              <a:rPr lang="en-ZA" sz="1200" dirty="0" smtClean="0"/>
              <a:t>Country</a:t>
            </a:r>
            <a:endParaRPr lang="en-ZA" dirty="0"/>
          </a:p>
        </p:txBody>
      </p:sp>
      <p:sp>
        <p:nvSpPr>
          <p:cNvPr id="10" name="Right Arrow 9"/>
          <p:cNvSpPr/>
          <p:nvPr/>
        </p:nvSpPr>
        <p:spPr>
          <a:xfrm>
            <a:off x="3088957" y="4886323"/>
            <a:ext cx="1401126" cy="581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Short Term</a:t>
            </a:r>
            <a:endParaRPr lang="en-ZA" dirty="0"/>
          </a:p>
        </p:txBody>
      </p:sp>
      <p:sp>
        <p:nvSpPr>
          <p:cNvPr id="11" name="Right Arrow 10"/>
          <p:cNvSpPr/>
          <p:nvPr/>
        </p:nvSpPr>
        <p:spPr>
          <a:xfrm>
            <a:off x="3096573" y="5505449"/>
            <a:ext cx="1871667" cy="581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Medium Term</a:t>
            </a:r>
            <a:endParaRPr lang="en-ZA" dirty="0"/>
          </a:p>
        </p:txBody>
      </p:sp>
      <p:sp>
        <p:nvSpPr>
          <p:cNvPr id="12" name="Right Arrow 11"/>
          <p:cNvSpPr/>
          <p:nvPr/>
        </p:nvSpPr>
        <p:spPr>
          <a:xfrm>
            <a:off x="3088955" y="6095999"/>
            <a:ext cx="2802255" cy="581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Long Term</a:t>
            </a:r>
            <a:endParaRPr lang="en-ZA" dirty="0"/>
          </a:p>
        </p:txBody>
      </p:sp>
    </p:spTree>
    <p:extLst>
      <p:ext uri="{BB962C8B-B14F-4D97-AF65-F5344CB8AC3E}">
        <p14:creationId xmlns:p14="http://schemas.microsoft.com/office/powerpoint/2010/main" val="731869325"/>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1095224300"/>
              </p:ext>
            </p:extLst>
          </p:nvPr>
        </p:nvGraphicFramePr>
        <p:xfrm>
          <a:off x="35496" y="1331476"/>
          <a:ext cx="943304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44" name="Picture 4" descr="http://t0.gstatic.com/images?q=tbn:ANd9GcQLtSQsCMWUGlE_OW2NjUI1bDS8UJrSF8Mij1cfRgTA0F4chEZAndZ1JkI">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4458" y="1331476"/>
            <a:ext cx="1363109" cy="819151"/>
          </a:xfrm>
          <a:prstGeom prst="rect">
            <a:avLst/>
          </a:prstGeom>
          <a:noFill/>
          <a:extLst>
            <a:ext uri="{909E8E84-426E-40DD-AFC4-6F175D3DCCD1}">
              <a14:hiddenFill xmlns:a14="http://schemas.microsoft.com/office/drawing/2010/main">
                <a:solidFill>
                  <a:srgbClr val="FFFFFF"/>
                </a:solidFill>
              </a14:hiddenFill>
            </a:ext>
          </a:extLst>
        </p:spPr>
      </p:pic>
      <p:pic>
        <p:nvPicPr>
          <p:cNvPr id="61442" name="Picture 2" descr="http://t3.gstatic.com/images?q=tbn:ANd9GcT_n6i8fEYCh0MgtjR171NcmyO_-bgF7XMnT7b267F8gO3OH0pqJFLOC80">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51844" y="2082020"/>
            <a:ext cx="1262880" cy="7524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0.gstatic.com/images?q=tbn:ANd9GcRyODBYW6bLuwJi4cxj0Lr7TcNxyHCXzKZaceI9GZpDrjsk2FcnduEB8Jk">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22683" y="3692718"/>
            <a:ext cx="777268" cy="9195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t0.gstatic.com/images?q=tbn:ANd9GcQh2GN7VnHuyaFNjo_ndsEE1Wkq8U8pEG563ABgsKbA5o4sp7pCNp-2z2U">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23727" y="2834496"/>
            <a:ext cx="840517" cy="79876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lstStyle/>
          <a:p>
            <a:r>
              <a:rPr lang="en-ZA" sz="3200" b="1" dirty="0" smtClean="0"/>
              <a:t>Eskom position options</a:t>
            </a:r>
            <a:endParaRPr lang="en-ZA" sz="3200" b="1" dirty="0"/>
          </a:p>
        </p:txBody>
      </p:sp>
      <p:sp>
        <p:nvSpPr>
          <p:cNvPr id="5" name="Slide Number Placeholder 4"/>
          <p:cNvSpPr>
            <a:spLocks noGrp="1"/>
          </p:cNvSpPr>
          <p:nvPr>
            <p:ph type="sldNum" sz="quarter" idx="11"/>
          </p:nvPr>
        </p:nvSpPr>
        <p:spPr/>
        <p:txBody>
          <a:bodyPr/>
          <a:lstStyle/>
          <a:p>
            <a:pPr>
              <a:defRPr/>
            </a:pPr>
            <a:fld id="{903C73C5-1D5B-4CDA-A573-FBAB8060CF2C}" type="slidenum">
              <a:rPr lang="en-ZA" smtClean="0"/>
              <a:pPr>
                <a:defRPr/>
              </a:pPr>
              <a:t>18</a:t>
            </a:fld>
            <a:endParaRPr lang="en-ZA" dirty="0"/>
          </a:p>
        </p:txBody>
      </p:sp>
      <p:cxnSp>
        <p:nvCxnSpPr>
          <p:cNvPr id="3" name="Straight Arrow Connector 2"/>
          <p:cNvCxnSpPr/>
          <p:nvPr/>
        </p:nvCxnSpPr>
        <p:spPr>
          <a:xfrm flipV="1">
            <a:off x="827583" y="1259468"/>
            <a:ext cx="0" cy="468052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7" name="Straight Arrow Connector 6"/>
          <p:cNvCxnSpPr/>
          <p:nvPr/>
        </p:nvCxnSpPr>
        <p:spPr>
          <a:xfrm flipV="1">
            <a:off x="827583" y="5787588"/>
            <a:ext cx="8064896" cy="1524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0" name="TextBox 9"/>
          <p:cNvSpPr txBox="1"/>
          <p:nvPr/>
        </p:nvSpPr>
        <p:spPr>
          <a:xfrm>
            <a:off x="3851919" y="6011996"/>
            <a:ext cx="2273152" cy="369332"/>
          </a:xfrm>
          <a:prstGeom prst="rect">
            <a:avLst/>
          </a:prstGeom>
          <a:noFill/>
        </p:spPr>
        <p:txBody>
          <a:bodyPr wrap="square" rtlCol="0">
            <a:spAutoFit/>
          </a:bodyPr>
          <a:lstStyle/>
          <a:p>
            <a:pPr algn="ctr"/>
            <a:r>
              <a:rPr lang="en-ZA" b="1" i="1" dirty="0" smtClean="0"/>
              <a:t>Cost Implications</a:t>
            </a:r>
            <a:endParaRPr lang="en-ZA" b="1" i="1" dirty="0"/>
          </a:p>
        </p:txBody>
      </p:sp>
      <p:sp>
        <p:nvSpPr>
          <p:cNvPr id="11" name="TextBox 10"/>
          <p:cNvSpPr txBox="1"/>
          <p:nvPr/>
        </p:nvSpPr>
        <p:spPr>
          <a:xfrm rot="16200000">
            <a:off x="-672521" y="3235037"/>
            <a:ext cx="2160240" cy="646331"/>
          </a:xfrm>
          <a:prstGeom prst="rect">
            <a:avLst/>
          </a:prstGeom>
          <a:noFill/>
        </p:spPr>
        <p:txBody>
          <a:bodyPr wrap="square" rtlCol="0">
            <a:spAutoFit/>
          </a:bodyPr>
          <a:lstStyle/>
          <a:p>
            <a:pPr algn="ctr"/>
            <a:r>
              <a:rPr lang="en-ZA" b="1" i="1" dirty="0" smtClean="0"/>
              <a:t>Time for implementation</a:t>
            </a:r>
            <a:endParaRPr lang="en-ZA" b="1" i="1" dirty="0"/>
          </a:p>
        </p:txBody>
      </p:sp>
    </p:spTree>
    <p:extLst>
      <p:ext uri="{BB962C8B-B14F-4D97-AF65-F5344CB8AC3E}">
        <p14:creationId xmlns:p14="http://schemas.microsoft.com/office/powerpoint/2010/main" val="2753829011"/>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277813" y="198438"/>
            <a:ext cx="6886575" cy="666750"/>
          </a:xfrm>
        </p:spPr>
        <p:txBody>
          <a:bodyPr/>
          <a:lstStyle/>
          <a:p>
            <a:r>
              <a:rPr lang="en-GB" smtClean="0"/>
              <a:t>Resilience project</a:t>
            </a:r>
            <a:br>
              <a:rPr lang="en-GB" smtClean="0"/>
            </a:br>
            <a:r>
              <a:rPr lang="en-GB" smtClean="0">
                <a:solidFill>
                  <a:schemeClr val="bg2"/>
                </a:solidFill>
              </a:rPr>
              <a:t>Project charter - solar Storm Resilience Project</a:t>
            </a:r>
          </a:p>
        </p:txBody>
      </p:sp>
      <p:sp>
        <p:nvSpPr>
          <p:cNvPr id="33795" name="Date Placeholder 3"/>
          <p:cNvSpPr txBox="1">
            <a:spLocks noGrp="1"/>
          </p:cNvSpPr>
          <p:nvPr/>
        </p:nvSpPr>
        <p:spPr bwMode="auto">
          <a:xfrm>
            <a:off x="0" y="6613526"/>
            <a:ext cx="1133475"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fld id="{96027B25-30F1-4AFF-B8F8-6B609671606D}" type="datetime1">
              <a:rPr lang="en-GB" sz="1000">
                <a:solidFill>
                  <a:srgbClr val="83725B"/>
                </a:solidFill>
              </a:rPr>
              <a:pPr eaLnBrk="1" hangingPunct="1"/>
              <a:t>23/10/2012</a:t>
            </a:fld>
            <a:endParaRPr lang="en-GB" sz="1000">
              <a:solidFill>
                <a:srgbClr val="83725B"/>
              </a:solidFill>
            </a:endParaRPr>
          </a:p>
        </p:txBody>
      </p:sp>
      <p:sp>
        <p:nvSpPr>
          <p:cNvPr id="33796" name="Slide Number Placeholder 5"/>
          <p:cNvSpPr txBox="1">
            <a:spLocks noGrp="1"/>
          </p:cNvSpPr>
          <p:nvPr/>
        </p:nvSpPr>
        <p:spPr bwMode="auto">
          <a:xfrm>
            <a:off x="7164388" y="6237923"/>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r" eaLnBrk="1" hangingPunct="1"/>
            <a:fld id="{DEDA3E8E-BD78-4C3C-BACD-F18C66F8ECCF}" type="slidenum">
              <a:rPr lang="en-GB" sz="1000">
                <a:solidFill>
                  <a:srgbClr val="83725B"/>
                </a:solidFill>
              </a:rPr>
              <a:pPr algn="r" eaLnBrk="1" hangingPunct="1"/>
              <a:t>19</a:t>
            </a:fld>
            <a:endParaRPr lang="en-GB" sz="1000">
              <a:solidFill>
                <a:srgbClr val="83725B"/>
              </a:solidFill>
            </a:endParaRPr>
          </a:p>
        </p:txBody>
      </p:sp>
      <p:sp>
        <p:nvSpPr>
          <p:cNvPr id="33797" name="Rectangle 5"/>
          <p:cNvSpPr>
            <a:spLocks noChangeArrowheads="1"/>
          </p:cNvSpPr>
          <p:nvPr/>
        </p:nvSpPr>
        <p:spPr bwMode="auto">
          <a:xfrm>
            <a:off x="866775" y="2585085"/>
            <a:ext cx="1193800" cy="2068513"/>
          </a:xfrm>
          <a:prstGeom prst="rect">
            <a:avLst/>
          </a:prstGeom>
          <a:solidFill>
            <a:srgbClr val="7F9BC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solidFill>
                  <a:schemeClr val="tx2"/>
                </a:solidFill>
              </a:rPr>
              <a:t>Research &amp; </a:t>
            </a:r>
          </a:p>
          <a:p>
            <a:pPr algn="ctr"/>
            <a:r>
              <a:rPr lang="en-GB">
                <a:solidFill>
                  <a:schemeClr val="tx2"/>
                </a:solidFill>
              </a:rPr>
              <a:t>Catalogue</a:t>
            </a:r>
          </a:p>
          <a:p>
            <a:pPr algn="ctr"/>
            <a:r>
              <a:rPr lang="en-GB">
                <a:solidFill>
                  <a:schemeClr val="tx2"/>
                </a:solidFill>
              </a:rPr>
              <a:t>System</a:t>
            </a:r>
          </a:p>
          <a:p>
            <a:pPr algn="ctr"/>
            <a:r>
              <a:rPr lang="en-GB">
                <a:solidFill>
                  <a:schemeClr val="tx2"/>
                </a:solidFill>
              </a:rPr>
              <a:t>Vulnerabilities</a:t>
            </a:r>
          </a:p>
        </p:txBody>
      </p:sp>
      <p:sp>
        <p:nvSpPr>
          <p:cNvPr id="33798" name="Oval 6"/>
          <p:cNvSpPr>
            <a:spLocks noChangeArrowheads="1"/>
          </p:cNvSpPr>
          <p:nvPr/>
        </p:nvSpPr>
        <p:spPr bwMode="auto">
          <a:xfrm>
            <a:off x="752475" y="2704148"/>
            <a:ext cx="314325"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1</a:t>
            </a:r>
          </a:p>
        </p:txBody>
      </p:sp>
      <p:sp>
        <p:nvSpPr>
          <p:cNvPr id="33799" name="Rectangle 7"/>
          <p:cNvSpPr>
            <a:spLocks noChangeArrowheads="1"/>
          </p:cNvSpPr>
          <p:nvPr/>
        </p:nvSpPr>
        <p:spPr bwMode="auto">
          <a:xfrm>
            <a:off x="2184400" y="2593023"/>
            <a:ext cx="1193800" cy="2068512"/>
          </a:xfrm>
          <a:prstGeom prst="rect">
            <a:avLst/>
          </a:prstGeom>
          <a:solidFill>
            <a:srgbClr val="7F9BC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solidFill>
                  <a:schemeClr val="tx2"/>
                </a:solidFill>
              </a:rPr>
              <a:t>Monitoring,</a:t>
            </a:r>
          </a:p>
          <a:p>
            <a:pPr algn="ctr"/>
            <a:r>
              <a:rPr lang="en-GB">
                <a:solidFill>
                  <a:schemeClr val="tx2"/>
                </a:solidFill>
              </a:rPr>
              <a:t>Detection &amp;</a:t>
            </a:r>
          </a:p>
          <a:p>
            <a:pPr algn="ctr"/>
            <a:r>
              <a:rPr lang="en-GB">
                <a:solidFill>
                  <a:schemeClr val="tx2"/>
                </a:solidFill>
              </a:rPr>
              <a:t>Triggers</a:t>
            </a:r>
          </a:p>
        </p:txBody>
      </p:sp>
      <p:sp>
        <p:nvSpPr>
          <p:cNvPr id="33800" name="Oval 8"/>
          <p:cNvSpPr>
            <a:spLocks noChangeArrowheads="1"/>
          </p:cNvSpPr>
          <p:nvPr/>
        </p:nvSpPr>
        <p:spPr bwMode="auto">
          <a:xfrm>
            <a:off x="2055813" y="2712085"/>
            <a:ext cx="314325"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2</a:t>
            </a:r>
          </a:p>
        </p:txBody>
      </p:sp>
      <p:sp>
        <p:nvSpPr>
          <p:cNvPr id="33801" name="Rectangle 9"/>
          <p:cNvSpPr>
            <a:spLocks noChangeArrowheads="1"/>
          </p:cNvSpPr>
          <p:nvPr/>
        </p:nvSpPr>
        <p:spPr bwMode="auto">
          <a:xfrm>
            <a:off x="4849813" y="2581910"/>
            <a:ext cx="1193800" cy="2068513"/>
          </a:xfrm>
          <a:prstGeom prst="rect">
            <a:avLst/>
          </a:prstGeom>
          <a:solidFill>
            <a:srgbClr val="7F9BC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solidFill>
                  <a:schemeClr val="tx2"/>
                </a:solidFill>
              </a:rPr>
              <a:t>Technology / </a:t>
            </a:r>
          </a:p>
          <a:p>
            <a:pPr algn="ctr"/>
            <a:r>
              <a:rPr lang="en-GB">
                <a:solidFill>
                  <a:schemeClr val="tx2"/>
                </a:solidFill>
              </a:rPr>
              <a:t>Hardening </a:t>
            </a:r>
          </a:p>
          <a:p>
            <a:pPr algn="ctr"/>
            <a:r>
              <a:rPr lang="en-GB">
                <a:solidFill>
                  <a:schemeClr val="tx2"/>
                </a:solidFill>
              </a:rPr>
              <a:t>Plan</a:t>
            </a:r>
          </a:p>
        </p:txBody>
      </p:sp>
      <p:sp>
        <p:nvSpPr>
          <p:cNvPr id="33802" name="Oval 10"/>
          <p:cNvSpPr>
            <a:spLocks noChangeArrowheads="1"/>
          </p:cNvSpPr>
          <p:nvPr/>
        </p:nvSpPr>
        <p:spPr bwMode="auto">
          <a:xfrm>
            <a:off x="4735513" y="2700973"/>
            <a:ext cx="314325"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4</a:t>
            </a:r>
          </a:p>
        </p:txBody>
      </p:sp>
      <p:sp>
        <p:nvSpPr>
          <p:cNvPr id="33803" name="Rectangle 11"/>
          <p:cNvSpPr>
            <a:spLocks noChangeArrowheads="1"/>
          </p:cNvSpPr>
          <p:nvPr/>
        </p:nvSpPr>
        <p:spPr bwMode="auto">
          <a:xfrm>
            <a:off x="6200775" y="2580323"/>
            <a:ext cx="1193800" cy="2068512"/>
          </a:xfrm>
          <a:prstGeom prst="rect">
            <a:avLst/>
          </a:prstGeom>
          <a:solidFill>
            <a:srgbClr val="7F9BC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solidFill>
                  <a:schemeClr val="tx2"/>
                </a:solidFill>
              </a:rPr>
              <a:t>Reputation</a:t>
            </a:r>
          </a:p>
          <a:p>
            <a:pPr algn="ctr"/>
            <a:r>
              <a:rPr lang="en-GB">
                <a:solidFill>
                  <a:schemeClr val="tx2"/>
                </a:solidFill>
              </a:rPr>
              <a:t>Management </a:t>
            </a:r>
          </a:p>
          <a:p>
            <a:pPr algn="ctr"/>
            <a:r>
              <a:rPr lang="en-GB">
                <a:solidFill>
                  <a:schemeClr val="tx2"/>
                </a:solidFill>
              </a:rPr>
              <a:t>&amp; </a:t>
            </a:r>
          </a:p>
          <a:p>
            <a:pPr algn="ctr"/>
            <a:r>
              <a:rPr lang="en-GB">
                <a:solidFill>
                  <a:schemeClr val="tx2"/>
                </a:solidFill>
              </a:rPr>
              <a:t>Stakeholder</a:t>
            </a:r>
          </a:p>
          <a:p>
            <a:pPr algn="ctr"/>
            <a:r>
              <a:rPr lang="en-GB">
                <a:solidFill>
                  <a:schemeClr val="tx2"/>
                </a:solidFill>
              </a:rPr>
              <a:t>Comm’s</a:t>
            </a:r>
          </a:p>
        </p:txBody>
      </p:sp>
      <p:sp>
        <p:nvSpPr>
          <p:cNvPr id="33804" name="Oval 12"/>
          <p:cNvSpPr>
            <a:spLocks noChangeArrowheads="1"/>
          </p:cNvSpPr>
          <p:nvPr/>
        </p:nvSpPr>
        <p:spPr bwMode="auto">
          <a:xfrm>
            <a:off x="6086475" y="2699385"/>
            <a:ext cx="314325"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5</a:t>
            </a:r>
          </a:p>
        </p:txBody>
      </p:sp>
      <p:sp>
        <p:nvSpPr>
          <p:cNvPr id="33805" name="Rectangle 13"/>
          <p:cNvSpPr>
            <a:spLocks noChangeArrowheads="1"/>
          </p:cNvSpPr>
          <p:nvPr/>
        </p:nvSpPr>
        <p:spPr bwMode="auto">
          <a:xfrm>
            <a:off x="7546975" y="2578735"/>
            <a:ext cx="1193800" cy="2068513"/>
          </a:xfrm>
          <a:prstGeom prst="rect">
            <a:avLst/>
          </a:prstGeom>
          <a:solidFill>
            <a:srgbClr val="7F9BC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solidFill>
                  <a:schemeClr val="tx2"/>
                </a:solidFill>
              </a:rPr>
              <a:t>Emergency</a:t>
            </a:r>
          </a:p>
          <a:p>
            <a:pPr algn="ctr"/>
            <a:r>
              <a:rPr lang="en-GB">
                <a:solidFill>
                  <a:schemeClr val="tx2"/>
                </a:solidFill>
              </a:rPr>
              <a:t>Response</a:t>
            </a:r>
          </a:p>
          <a:p>
            <a:pPr algn="ctr"/>
            <a:r>
              <a:rPr lang="en-GB">
                <a:solidFill>
                  <a:schemeClr val="tx2"/>
                </a:solidFill>
              </a:rPr>
              <a:t>Readiness</a:t>
            </a:r>
          </a:p>
        </p:txBody>
      </p:sp>
      <p:sp>
        <p:nvSpPr>
          <p:cNvPr id="33806" name="Oval 14"/>
          <p:cNvSpPr>
            <a:spLocks noChangeArrowheads="1"/>
          </p:cNvSpPr>
          <p:nvPr/>
        </p:nvSpPr>
        <p:spPr bwMode="auto">
          <a:xfrm>
            <a:off x="7432675" y="2697798"/>
            <a:ext cx="314325"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6</a:t>
            </a:r>
          </a:p>
        </p:txBody>
      </p:sp>
      <p:sp>
        <p:nvSpPr>
          <p:cNvPr id="33807" name="Rectangle 15"/>
          <p:cNvSpPr>
            <a:spLocks noChangeArrowheads="1"/>
          </p:cNvSpPr>
          <p:nvPr/>
        </p:nvSpPr>
        <p:spPr bwMode="auto">
          <a:xfrm>
            <a:off x="1050925" y="4725035"/>
            <a:ext cx="7659688" cy="2809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GB">
                <a:solidFill>
                  <a:schemeClr val="tx2"/>
                </a:solidFill>
              </a:rPr>
              <a:t>   Project Management Office</a:t>
            </a:r>
          </a:p>
        </p:txBody>
      </p:sp>
      <p:sp>
        <p:nvSpPr>
          <p:cNvPr id="33808" name="Oval 16"/>
          <p:cNvSpPr>
            <a:spLocks noChangeArrowheads="1"/>
          </p:cNvSpPr>
          <p:nvPr/>
        </p:nvSpPr>
        <p:spPr bwMode="auto">
          <a:xfrm>
            <a:off x="809625" y="4709160"/>
            <a:ext cx="323850"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A</a:t>
            </a:r>
          </a:p>
        </p:txBody>
      </p:sp>
      <p:sp>
        <p:nvSpPr>
          <p:cNvPr id="33809" name="Rectangle 17"/>
          <p:cNvSpPr>
            <a:spLocks noChangeArrowheads="1"/>
          </p:cNvSpPr>
          <p:nvPr/>
        </p:nvSpPr>
        <p:spPr bwMode="auto">
          <a:xfrm>
            <a:off x="1058863" y="5047298"/>
            <a:ext cx="7659687" cy="28098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GB">
                <a:solidFill>
                  <a:schemeClr val="tx2"/>
                </a:solidFill>
              </a:rPr>
              <a:t>   Documentation management </a:t>
            </a:r>
          </a:p>
        </p:txBody>
      </p:sp>
      <p:sp>
        <p:nvSpPr>
          <p:cNvPr id="33810" name="Oval 18"/>
          <p:cNvSpPr>
            <a:spLocks noChangeArrowheads="1"/>
          </p:cNvSpPr>
          <p:nvPr/>
        </p:nvSpPr>
        <p:spPr bwMode="auto">
          <a:xfrm>
            <a:off x="817563" y="5031423"/>
            <a:ext cx="323850"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B</a:t>
            </a:r>
          </a:p>
        </p:txBody>
      </p:sp>
      <p:sp>
        <p:nvSpPr>
          <p:cNvPr id="33811" name="Text Box 19"/>
          <p:cNvSpPr txBox="1">
            <a:spLocks noChangeArrowheads="1"/>
          </p:cNvSpPr>
          <p:nvPr/>
        </p:nvSpPr>
        <p:spPr bwMode="auto">
          <a:xfrm rot="-5400000">
            <a:off x="-191293" y="5289391"/>
            <a:ext cx="156368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GB"/>
              <a:t>Support functions</a:t>
            </a:r>
          </a:p>
          <a:p>
            <a:pPr eaLnBrk="1" hangingPunct="1"/>
            <a:endParaRPr lang="en-GB"/>
          </a:p>
        </p:txBody>
      </p:sp>
      <p:sp>
        <p:nvSpPr>
          <p:cNvPr id="33812" name="Rectangle 20"/>
          <p:cNvSpPr>
            <a:spLocks noChangeArrowheads="1"/>
          </p:cNvSpPr>
          <p:nvPr/>
        </p:nvSpPr>
        <p:spPr bwMode="auto">
          <a:xfrm>
            <a:off x="1057275" y="5369560"/>
            <a:ext cx="7659688" cy="2809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GB">
                <a:solidFill>
                  <a:schemeClr val="tx2"/>
                </a:solidFill>
              </a:rPr>
              <a:t>   Integrated Risk Management</a:t>
            </a:r>
          </a:p>
        </p:txBody>
      </p:sp>
      <p:sp>
        <p:nvSpPr>
          <p:cNvPr id="33813" name="Oval 21"/>
          <p:cNvSpPr>
            <a:spLocks noChangeArrowheads="1"/>
          </p:cNvSpPr>
          <p:nvPr/>
        </p:nvSpPr>
        <p:spPr bwMode="auto">
          <a:xfrm>
            <a:off x="815975" y="5353685"/>
            <a:ext cx="323850"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C</a:t>
            </a:r>
          </a:p>
        </p:txBody>
      </p:sp>
      <p:sp>
        <p:nvSpPr>
          <p:cNvPr id="33814" name="AutoShape 22"/>
          <p:cNvSpPr>
            <a:spLocks noChangeArrowheads="1"/>
          </p:cNvSpPr>
          <p:nvPr/>
        </p:nvSpPr>
        <p:spPr bwMode="auto">
          <a:xfrm>
            <a:off x="887413" y="988060"/>
            <a:ext cx="7770812" cy="561975"/>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solidFill>
                <a:schemeClr val="bg1"/>
              </a:solidFill>
            </a:endParaRPr>
          </a:p>
          <a:p>
            <a:pPr algn="ctr"/>
            <a:r>
              <a:rPr lang="en-GB" b="1">
                <a:solidFill>
                  <a:schemeClr val="bg1"/>
                </a:solidFill>
              </a:rPr>
              <a:t>Objectives</a:t>
            </a:r>
          </a:p>
          <a:p>
            <a:pPr algn="ctr"/>
            <a:endParaRPr lang="en-GB" b="1">
              <a:solidFill>
                <a:schemeClr val="bg1"/>
              </a:solidFill>
            </a:endParaRPr>
          </a:p>
        </p:txBody>
      </p:sp>
      <p:sp>
        <p:nvSpPr>
          <p:cNvPr id="33815" name="Rectangle 23"/>
          <p:cNvSpPr>
            <a:spLocks noChangeArrowheads="1"/>
          </p:cNvSpPr>
          <p:nvPr/>
        </p:nvSpPr>
        <p:spPr bwMode="auto">
          <a:xfrm>
            <a:off x="1055688" y="5701348"/>
            <a:ext cx="7659687" cy="28098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GB">
                <a:solidFill>
                  <a:schemeClr val="tx2"/>
                </a:solidFill>
              </a:rPr>
              <a:t>   Audit</a:t>
            </a:r>
          </a:p>
        </p:txBody>
      </p:sp>
      <p:sp>
        <p:nvSpPr>
          <p:cNvPr id="33816" name="Oval 24"/>
          <p:cNvSpPr>
            <a:spLocks noChangeArrowheads="1"/>
          </p:cNvSpPr>
          <p:nvPr/>
        </p:nvSpPr>
        <p:spPr bwMode="auto">
          <a:xfrm>
            <a:off x="814388" y="5685473"/>
            <a:ext cx="323850"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D</a:t>
            </a:r>
          </a:p>
        </p:txBody>
      </p:sp>
      <p:sp>
        <p:nvSpPr>
          <p:cNvPr id="33817" name="Text Box 25"/>
          <p:cNvSpPr txBox="1">
            <a:spLocks noChangeArrowheads="1"/>
          </p:cNvSpPr>
          <p:nvPr/>
        </p:nvSpPr>
        <p:spPr bwMode="auto">
          <a:xfrm rot="-5400000">
            <a:off x="-256381" y="3417729"/>
            <a:ext cx="1458913"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GB"/>
              <a:t>Project Streams</a:t>
            </a:r>
          </a:p>
        </p:txBody>
      </p:sp>
      <p:sp>
        <p:nvSpPr>
          <p:cNvPr id="33818" name="Rectangle 26"/>
          <p:cNvSpPr>
            <a:spLocks noChangeArrowheads="1"/>
          </p:cNvSpPr>
          <p:nvPr/>
        </p:nvSpPr>
        <p:spPr bwMode="auto">
          <a:xfrm>
            <a:off x="1063625" y="6023610"/>
            <a:ext cx="7659688" cy="2809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GB">
                <a:solidFill>
                  <a:schemeClr val="tx2"/>
                </a:solidFill>
              </a:rPr>
              <a:t>   Legal</a:t>
            </a:r>
          </a:p>
        </p:txBody>
      </p:sp>
      <p:sp>
        <p:nvSpPr>
          <p:cNvPr id="33819" name="Oval 27"/>
          <p:cNvSpPr>
            <a:spLocks noChangeArrowheads="1"/>
          </p:cNvSpPr>
          <p:nvPr/>
        </p:nvSpPr>
        <p:spPr bwMode="auto">
          <a:xfrm>
            <a:off x="822325" y="6007735"/>
            <a:ext cx="323850"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E</a:t>
            </a:r>
          </a:p>
        </p:txBody>
      </p:sp>
      <p:sp>
        <p:nvSpPr>
          <p:cNvPr id="33820" name="Rectangle 28"/>
          <p:cNvSpPr>
            <a:spLocks noChangeArrowheads="1"/>
          </p:cNvSpPr>
          <p:nvPr/>
        </p:nvSpPr>
        <p:spPr bwMode="auto">
          <a:xfrm>
            <a:off x="862013" y="1551623"/>
            <a:ext cx="7834312" cy="9429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solidFill>
                <a:schemeClr val="bg1"/>
              </a:solidFill>
            </a:endParaRPr>
          </a:p>
          <a:p>
            <a:pPr algn="ctr"/>
            <a:r>
              <a:rPr lang="en-GB">
                <a:solidFill>
                  <a:schemeClr val="bg1"/>
                </a:solidFill>
              </a:rPr>
              <a:t>● Develop a clear short-term operational response guideline in the event of a notified severe event.</a:t>
            </a:r>
          </a:p>
          <a:p>
            <a:pPr algn="ctr"/>
            <a:r>
              <a:rPr lang="en-GB">
                <a:solidFill>
                  <a:schemeClr val="bg1"/>
                </a:solidFill>
              </a:rPr>
              <a:t>● Develop a medium and long-term system hardening solutions (power system &amp; telecoms)</a:t>
            </a:r>
          </a:p>
          <a:p>
            <a:pPr algn="ctr"/>
            <a:r>
              <a:rPr lang="en-GB">
                <a:solidFill>
                  <a:schemeClr val="bg1"/>
                </a:solidFill>
              </a:rPr>
              <a:t>●</a:t>
            </a:r>
            <a:r>
              <a:rPr lang="en-GB"/>
              <a:t> </a:t>
            </a:r>
            <a:r>
              <a:rPr lang="en-GB">
                <a:solidFill>
                  <a:schemeClr val="bg1"/>
                </a:solidFill>
              </a:rPr>
              <a:t>Ensure effective reputation management &amp; stakeholder communications </a:t>
            </a:r>
          </a:p>
          <a:p>
            <a:pPr algn="ctr"/>
            <a:r>
              <a:rPr lang="en-GB">
                <a:solidFill>
                  <a:schemeClr val="bg1"/>
                </a:solidFill>
              </a:rPr>
              <a:t>● Ensure effective business continuity planning ● Ensure readiness of emergency structures</a:t>
            </a:r>
          </a:p>
          <a:p>
            <a:pPr algn="ctr"/>
            <a:endParaRPr lang="en-GB"/>
          </a:p>
        </p:txBody>
      </p:sp>
      <p:sp>
        <p:nvSpPr>
          <p:cNvPr id="33821" name="Rectangle 29"/>
          <p:cNvSpPr>
            <a:spLocks noChangeArrowheads="1"/>
          </p:cNvSpPr>
          <p:nvPr/>
        </p:nvSpPr>
        <p:spPr bwMode="auto">
          <a:xfrm>
            <a:off x="3524250" y="2589848"/>
            <a:ext cx="1193800" cy="2068512"/>
          </a:xfrm>
          <a:prstGeom prst="rect">
            <a:avLst/>
          </a:prstGeom>
          <a:solidFill>
            <a:srgbClr val="7F9BC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solidFill>
                  <a:schemeClr val="tx2"/>
                </a:solidFill>
              </a:rPr>
              <a:t>National</a:t>
            </a:r>
          </a:p>
          <a:p>
            <a:pPr algn="ctr"/>
            <a:r>
              <a:rPr lang="en-GB">
                <a:solidFill>
                  <a:schemeClr val="tx2"/>
                </a:solidFill>
              </a:rPr>
              <a:t>Control </a:t>
            </a:r>
          </a:p>
          <a:p>
            <a:pPr algn="ctr"/>
            <a:r>
              <a:rPr lang="en-GB">
                <a:solidFill>
                  <a:schemeClr val="tx2"/>
                </a:solidFill>
              </a:rPr>
              <a:t>Response</a:t>
            </a:r>
          </a:p>
          <a:p>
            <a:pPr algn="ctr"/>
            <a:r>
              <a:rPr lang="en-GB">
                <a:solidFill>
                  <a:schemeClr val="tx2"/>
                </a:solidFill>
              </a:rPr>
              <a:t>Plan</a:t>
            </a:r>
          </a:p>
        </p:txBody>
      </p:sp>
      <p:sp>
        <p:nvSpPr>
          <p:cNvPr id="33822" name="Oval 30"/>
          <p:cNvSpPr>
            <a:spLocks noChangeArrowheads="1"/>
          </p:cNvSpPr>
          <p:nvPr/>
        </p:nvSpPr>
        <p:spPr bwMode="auto">
          <a:xfrm>
            <a:off x="3409950" y="2708910"/>
            <a:ext cx="314325"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3</a:t>
            </a:r>
          </a:p>
        </p:txBody>
      </p:sp>
      <p:sp>
        <p:nvSpPr>
          <p:cNvPr id="33823" name="Rectangle 26"/>
          <p:cNvSpPr>
            <a:spLocks noChangeArrowheads="1"/>
          </p:cNvSpPr>
          <p:nvPr/>
        </p:nvSpPr>
        <p:spPr bwMode="auto">
          <a:xfrm>
            <a:off x="1073150" y="6356985"/>
            <a:ext cx="7659688" cy="2809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GB">
                <a:solidFill>
                  <a:schemeClr val="tx2"/>
                </a:solidFill>
              </a:rPr>
              <a:t>   Business Integration (including: Process)</a:t>
            </a:r>
          </a:p>
        </p:txBody>
      </p:sp>
      <p:sp>
        <p:nvSpPr>
          <p:cNvPr id="33824" name="Oval 27"/>
          <p:cNvSpPr>
            <a:spLocks noChangeArrowheads="1"/>
          </p:cNvSpPr>
          <p:nvPr/>
        </p:nvSpPr>
        <p:spPr bwMode="auto">
          <a:xfrm>
            <a:off x="831850" y="6341110"/>
            <a:ext cx="323850" cy="323850"/>
          </a:xfrm>
          <a:prstGeom prst="ellipse">
            <a:avLst/>
          </a:prstGeom>
          <a:solidFill>
            <a:schemeClr val="hlink"/>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a:solidFill>
                  <a:schemeClr val="bg1"/>
                </a:solidFill>
              </a:rPr>
              <a:t>F</a:t>
            </a:r>
          </a:p>
        </p:txBody>
      </p:sp>
    </p:spTree>
    <p:extLst>
      <p:ext uri="{BB962C8B-B14F-4D97-AF65-F5344CB8AC3E}">
        <p14:creationId xmlns:p14="http://schemas.microsoft.com/office/powerpoint/2010/main" val="2702949966"/>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309563" y="166688"/>
            <a:ext cx="6519862" cy="666750"/>
          </a:xfrm>
        </p:spPr>
        <p:txBody>
          <a:bodyPr/>
          <a:lstStyle/>
          <a:p>
            <a:pPr>
              <a:defRPr/>
            </a:pPr>
            <a:r>
              <a:rPr lang="en-ZA" dirty="0"/>
              <a:t>R</a:t>
            </a:r>
            <a:r>
              <a:rPr lang="en-ZA" dirty="0" smtClean="0"/>
              <a:t>esilience project</a:t>
            </a:r>
            <a:br>
              <a:rPr lang="en-ZA" dirty="0" smtClean="0"/>
            </a:br>
            <a:r>
              <a:rPr lang="en-ZA" dirty="0" smtClean="0">
                <a:solidFill>
                  <a:schemeClr val="bg1">
                    <a:lumMod val="85000"/>
                  </a:schemeClr>
                </a:solidFill>
              </a:rPr>
              <a:t>The chain of preparedness </a:t>
            </a:r>
          </a:p>
        </p:txBody>
      </p:sp>
      <p:graphicFrame>
        <p:nvGraphicFramePr>
          <p:cNvPr id="15" name="Diagram 14"/>
          <p:cNvGraphicFramePr/>
          <p:nvPr/>
        </p:nvGraphicFramePr>
        <p:xfrm>
          <a:off x="100232" y="1108847"/>
          <a:ext cx="9043768" cy="19278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p:cNvGrpSpPr>
            <a:grpSpLocks/>
          </p:cNvGrpSpPr>
          <p:nvPr/>
        </p:nvGrpSpPr>
        <p:grpSpPr bwMode="auto">
          <a:xfrm>
            <a:off x="7183438" y="2593975"/>
            <a:ext cx="1982787" cy="3116263"/>
            <a:chOff x="7182787" y="2593975"/>
            <a:chExt cx="1983576" cy="3116305"/>
          </a:xfrm>
        </p:grpSpPr>
        <p:graphicFrame>
          <p:nvGraphicFramePr>
            <p:cNvPr id="12" name="Diagram 11"/>
            <p:cNvGraphicFramePr/>
            <p:nvPr/>
          </p:nvGraphicFramePr>
          <p:xfrm>
            <a:off x="7182787" y="4196496"/>
            <a:ext cx="1983576" cy="15137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5634"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64413" y="2593975"/>
              <a:ext cx="1638300" cy="135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 name="Group 1"/>
          <p:cNvGrpSpPr>
            <a:grpSpLocks/>
          </p:cNvGrpSpPr>
          <p:nvPr/>
        </p:nvGrpSpPr>
        <p:grpSpPr bwMode="auto">
          <a:xfrm>
            <a:off x="885825" y="876300"/>
            <a:ext cx="8258175" cy="630238"/>
            <a:chOff x="886266" y="876300"/>
            <a:chExt cx="8257734" cy="630238"/>
          </a:xfrm>
        </p:grpSpPr>
        <p:sp>
          <p:nvSpPr>
            <p:cNvPr id="19" name="Rounded Rectangular Callout 18"/>
            <p:cNvSpPr/>
            <p:nvPr/>
          </p:nvSpPr>
          <p:spPr>
            <a:xfrm>
              <a:off x="2751479" y="876300"/>
              <a:ext cx="2552564" cy="630238"/>
            </a:xfrm>
            <a:prstGeom prst="wedgeRoundRectCallout">
              <a:avLst>
                <a:gd name="adj1" fmla="val 19820"/>
                <a:gd name="adj2" fmla="val 76306"/>
                <a:gd name="adj3" fmla="val 16667"/>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800" dirty="0"/>
                <a:t>NC requires “interpreted” data as a trigger or alarm – e.g. formal pro-active warning from SANSA.  </a:t>
              </a:r>
            </a:p>
            <a:p>
              <a:pPr algn="ctr">
                <a:defRPr/>
              </a:pPr>
              <a:r>
                <a:rPr lang="en-ZA" sz="800" dirty="0"/>
                <a:t>Verification is required </a:t>
              </a:r>
              <a:r>
                <a:rPr lang="en-ZA" sz="900" dirty="0"/>
                <a:t>between</a:t>
              </a:r>
              <a:r>
                <a:rPr lang="en-ZA" sz="800" dirty="0"/>
                <a:t> the Alarm initiator and NC for it to be fool proof.  </a:t>
              </a:r>
            </a:p>
          </p:txBody>
        </p:sp>
        <p:sp>
          <p:nvSpPr>
            <p:cNvPr id="20" name="Rounded Rectangular Callout 19"/>
            <p:cNvSpPr/>
            <p:nvPr/>
          </p:nvSpPr>
          <p:spPr>
            <a:xfrm>
              <a:off x="7077185" y="876300"/>
              <a:ext cx="2066815" cy="630238"/>
            </a:xfrm>
            <a:prstGeom prst="wedgeRoundRectCallout">
              <a:avLst>
                <a:gd name="adj1" fmla="val -20248"/>
                <a:gd name="adj2" fmla="val 73781"/>
                <a:gd name="adj3" fmla="val 16667"/>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800" dirty="0"/>
                <a:t>What communication is required in response to current media questions ?</a:t>
              </a:r>
            </a:p>
            <a:p>
              <a:pPr algn="ctr">
                <a:defRPr/>
              </a:pPr>
              <a:r>
                <a:rPr lang="en-ZA" sz="800" dirty="0"/>
                <a:t>What crisis communications is required if an event occurs ?</a:t>
              </a:r>
            </a:p>
          </p:txBody>
        </p:sp>
        <p:sp>
          <p:nvSpPr>
            <p:cNvPr id="21" name="Rounded Rectangular Callout 20"/>
            <p:cNvSpPr/>
            <p:nvPr/>
          </p:nvSpPr>
          <p:spPr>
            <a:xfrm>
              <a:off x="886266" y="876300"/>
              <a:ext cx="1817591" cy="630238"/>
            </a:xfrm>
            <a:prstGeom prst="wedgeRoundRectCallout">
              <a:avLst>
                <a:gd name="adj1" fmla="val 29056"/>
                <a:gd name="adj2" fmla="val 73781"/>
                <a:gd name="adj3" fmla="val 16667"/>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900" dirty="0"/>
                <a:t>What national and international monitoring can be incorporated into Eskom’s monitoring and response plan?</a:t>
              </a:r>
            </a:p>
          </p:txBody>
        </p:sp>
        <p:sp>
          <p:nvSpPr>
            <p:cNvPr id="22" name="Rounded Rectangular Callout 21"/>
            <p:cNvSpPr/>
            <p:nvPr/>
          </p:nvSpPr>
          <p:spPr>
            <a:xfrm>
              <a:off x="5377064" y="876300"/>
              <a:ext cx="1647737" cy="630238"/>
            </a:xfrm>
            <a:prstGeom prst="wedgeRoundRectCallout">
              <a:avLst>
                <a:gd name="adj1" fmla="val -20248"/>
                <a:gd name="adj2" fmla="val 73781"/>
                <a:gd name="adj3" fmla="val 16667"/>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800" dirty="0"/>
                <a:t>Given the short time-frame for decision-making, a well thought-through response plan must be documented (SOG).</a:t>
              </a:r>
            </a:p>
          </p:txBody>
        </p:sp>
      </p:grpSp>
      <p:grpSp>
        <p:nvGrpSpPr>
          <p:cNvPr id="3" name="Group 2"/>
          <p:cNvGrpSpPr>
            <a:grpSpLocks/>
          </p:cNvGrpSpPr>
          <p:nvPr/>
        </p:nvGrpSpPr>
        <p:grpSpPr bwMode="auto">
          <a:xfrm>
            <a:off x="114300" y="2827338"/>
            <a:ext cx="1866900" cy="1762125"/>
            <a:chOff x="114300" y="2827338"/>
            <a:chExt cx="1866900" cy="1762125"/>
          </a:xfrm>
        </p:grpSpPr>
        <p:pic>
          <p:nvPicPr>
            <p:cNvPr id="25627" name="Picture 2" descr="D:\Malcolm\1. Resilience\8. Projects\Solar Storms - July 2011\Supporting info\Images\coronal_hole2.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4300" y="2827338"/>
              <a:ext cx="186690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8" name="TextBox 3"/>
            <p:cNvSpPr txBox="1">
              <a:spLocks noChangeArrowheads="1"/>
            </p:cNvSpPr>
            <p:nvPr/>
          </p:nvSpPr>
          <p:spPr bwMode="auto">
            <a:xfrm>
              <a:off x="688975" y="2827338"/>
              <a:ext cx="6762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b="1">
                  <a:solidFill>
                    <a:schemeClr val="bg1"/>
                  </a:solidFill>
                </a:rPr>
                <a:t>CME</a:t>
              </a:r>
            </a:p>
          </p:txBody>
        </p:sp>
      </p:grpSp>
      <p:grpSp>
        <p:nvGrpSpPr>
          <p:cNvPr id="8" name="Group 7"/>
          <p:cNvGrpSpPr>
            <a:grpSpLocks/>
          </p:cNvGrpSpPr>
          <p:nvPr/>
        </p:nvGrpSpPr>
        <p:grpSpPr bwMode="auto">
          <a:xfrm>
            <a:off x="5734050" y="2700338"/>
            <a:ext cx="1654175" cy="2020887"/>
            <a:chOff x="5734050" y="2700338"/>
            <a:chExt cx="1654175" cy="2020887"/>
          </a:xfrm>
        </p:grpSpPr>
        <p:sp>
          <p:nvSpPr>
            <p:cNvPr id="9" name="Striped Right Arrow 8"/>
            <p:cNvSpPr/>
            <p:nvPr/>
          </p:nvSpPr>
          <p:spPr>
            <a:xfrm rot="21279817">
              <a:off x="5938838" y="3259138"/>
              <a:ext cx="1244600" cy="6350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dirty="0"/>
                <a:t>System</a:t>
              </a:r>
            </a:p>
          </p:txBody>
        </p:sp>
        <p:sp>
          <p:nvSpPr>
            <p:cNvPr id="27" name="Striped Right Arrow 26"/>
            <p:cNvSpPr/>
            <p:nvPr/>
          </p:nvSpPr>
          <p:spPr>
            <a:xfrm rot="2231061">
              <a:off x="5734050" y="4149725"/>
              <a:ext cx="1654175" cy="5715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dirty="0"/>
                <a:t>Organisational</a:t>
              </a:r>
            </a:p>
          </p:txBody>
        </p:sp>
        <p:sp>
          <p:nvSpPr>
            <p:cNvPr id="6" name="TextBox 5"/>
            <p:cNvSpPr txBox="1"/>
            <p:nvPr/>
          </p:nvSpPr>
          <p:spPr>
            <a:xfrm>
              <a:off x="5911850" y="2700338"/>
              <a:ext cx="1165225" cy="307975"/>
            </a:xfrm>
            <a:prstGeom prst="rect">
              <a:avLst/>
            </a:prstGeom>
            <a:noFill/>
          </p:spPr>
          <p:txBody>
            <a:bodyPr>
              <a:spAutoFit/>
            </a:bodyPr>
            <a:lstStyle/>
            <a:p>
              <a:pPr algn="ctr">
                <a:defRPr/>
              </a:pPr>
              <a:r>
                <a:rPr lang="en-ZA" b="1" dirty="0">
                  <a:solidFill>
                    <a:schemeClr val="bg2">
                      <a:lumMod val="10000"/>
                    </a:schemeClr>
                  </a:solidFill>
                  <a:latin typeface="Arial" pitchFamily="34" charset="0"/>
                  <a:cs typeface="Arial" pitchFamily="34" charset="0"/>
                </a:rPr>
                <a:t>Response</a:t>
              </a:r>
            </a:p>
          </p:txBody>
        </p:sp>
      </p:grpSp>
      <p:grpSp>
        <p:nvGrpSpPr>
          <p:cNvPr id="4" name="Group 3"/>
          <p:cNvGrpSpPr>
            <a:grpSpLocks/>
          </p:cNvGrpSpPr>
          <p:nvPr/>
        </p:nvGrpSpPr>
        <p:grpSpPr bwMode="auto">
          <a:xfrm>
            <a:off x="2076450" y="2587625"/>
            <a:ext cx="950913" cy="2074863"/>
            <a:chOff x="2076450" y="2587601"/>
            <a:chExt cx="950913" cy="2074934"/>
          </a:xfrm>
        </p:grpSpPr>
        <p:sp>
          <p:nvSpPr>
            <p:cNvPr id="5" name="Striped Right Arrow 4"/>
            <p:cNvSpPr/>
            <p:nvPr/>
          </p:nvSpPr>
          <p:spPr>
            <a:xfrm>
              <a:off x="2076450" y="3376616"/>
              <a:ext cx="950913" cy="42864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dirty="0"/>
                <a:t>GMS</a:t>
              </a:r>
            </a:p>
          </p:txBody>
        </p:sp>
        <p:pic>
          <p:nvPicPr>
            <p:cNvPr id="25622" name="Picture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08533" y="2587601"/>
              <a:ext cx="823912" cy="785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23" name="Picture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41051" y="3876675"/>
              <a:ext cx="823912" cy="785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 name="Group 16"/>
          <p:cNvGrpSpPr>
            <a:grpSpLocks/>
          </p:cNvGrpSpPr>
          <p:nvPr/>
        </p:nvGrpSpPr>
        <p:grpSpPr bwMode="auto">
          <a:xfrm>
            <a:off x="-14288" y="2695575"/>
            <a:ext cx="8969376" cy="4022725"/>
            <a:chOff x="-13651" y="2695686"/>
            <a:chExt cx="8969103" cy="4022725"/>
          </a:xfrm>
        </p:grpSpPr>
        <p:grpSp>
          <p:nvGrpSpPr>
            <p:cNvPr id="25610" name="Group 15"/>
            <p:cNvGrpSpPr>
              <a:grpSpLocks/>
            </p:cNvGrpSpPr>
            <p:nvPr/>
          </p:nvGrpSpPr>
          <p:grpSpPr bwMode="auto">
            <a:xfrm>
              <a:off x="-13651" y="2695686"/>
              <a:ext cx="8969103" cy="4022725"/>
              <a:chOff x="90488" y="2827338"/>
              <a:chExt cx="8969103" cy="4022725"/>
            </a:xfrm>
          </p:grpSpPr>
          <p:sp>
            <p:nvSpPr>
              <p:cNvPr id="25612" name="Rectangle 12"/>
              <p:cNvSpPr>
                <a:spLocks noChangeArrowheads="1"/>
              </p:cNvSpPr>
              <p:nvPr/>
            </p:nvSpPr>
            <p:spPr bwMode="auto">
              <a:xfrm>
                <a:off x="2301875" y="6326188"/>
                <a:ext cx="457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n-ZA"/>
              </a:p>
              <a:p>
                <a:pPr algn="ctr"/>
                <a:r>
                  <a:rPr lang="en-ZA"/>
                  <a:t>Impact on Interconnected Power System</a:t>
                </a:r>
              </a:p>
            </p:txBody>
          </p:sp>
          <p:sp>
            <p:nvSpPr>
              <p:cNvPr id="13" name="Rounded Rectangular Callout 12"/>
              <p:cNvSpPr/>
              <p:nvPr/>
            </p:nvSpPr>
            <p:spPr>
              <a:xfrm>
                <a:off x="6308537" y="5932488"/>
                <a:ext cx="2751054" cy="763588"/>
              </a:xfrm>
              <a:prstGeom prst="wedgeRoundRectCallout">
                <a:avLst>
                  <a:gd name="adj1" fmla="val -88322"/>
                  <a:gd name="adj2" fmla="val -27198"/>
                  <a:gd name="adj3" fmla="val 16667"/>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900" dirty="0"/>
                  <a:t>How vulnerable is the current power system?</a:t>
                </a:r>
              </a:p>
              <a:p>
                <a:pPr algn="ctr">
                  <a:defRPr/>
                </a:pPr>
                <a:r>
                  <a:rPr lang="en-ZA" sz="900" dirty="0"/>
                  <a:t>What can be done to make it less vulnerable?</a:t>
                </a:r>
              </a:p>
              <a:p>
                <a:pPr algn="ctr">
                  <a:defRPr/>
                </a:pPr>
                <a:r>
                  <a:rPr lang="en-ZA" sz="900" dirty="0"/>
                  <a:t>What is being done in other countries ? (Currently measurement are available )</a:t>
                </a:r>
              </a:p>
            </p:txBody>
          </p:sp>
          <p:grpSp>
            <p:nvGrpSpPr>
              <p:cNvPr id="25614" name="Group 13"/>
              <p:cNvGrpSpPr>
                <a:grpSpLocks/>
              </p:cNvGrpSpPr>
              <p:nvPr/>
            </p:nvGrpSpPr>
            <p:grpSpPr bwMode="auto">
              <a:xfrm>
                <a:off x="90488" y="2827338"/>
                <a:ext cx="5718175" cy="3719512"/>
                <a:chOff x="90488" y="2827338"/>
                <a:chExt cx="5718175" cy="3719512"/>
              </a:xfrm>
            </p:grpSpPr>
            <p:pic>
              <p:nvPicPr>
                <p:cNvPr id="25615"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51200" y="5184775"/>
                  <a:ext cx="2557463" cy="136207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5616" name="Group 10"/>
                <p:cNvGrpSpPr>
                  <a:grpSpLocks/>
                </p:cNvGrpSpPr>
                <p:nvPr/>
              </p:nvGrpSpPr>
              <p:grpSpPr bwMode="auto">
                <a:xfrm>
                  <a:off x="90488" y="2827338"/>
                  <a:ext cx="5689600" cy="3594100"/>
                  <a:chOff x="90488" y="2827338"/>
                  <a:chExt cx="5689600" cy="3594100"/>
                </a:xfrm>
              </p:grpSpPr>
              <p:pic>
                <p:nvPicPr>
                  <p:cNvPr id="25617" name="Picture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0488" y="5089525"/>
                    <a:ext cx="3084512" cy="133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618" name="Group 6"/>
                  <p:cNvGrpSpPr>
                    <a:grpSpLocks/>
                  </p:cNvGrpSpPr>
                  <p:nvPr/>
                </p:nvGrpSpPr>
                <p:grpSpPr bwMode="auto">
                  <a:xfrm>
                    <a:off x="3221038" y="2827338"/>
                    <a:ext cx="2559050" cy="2098675"/>
                    <a:chOff x="3221038" y="2827338"/>
                    <a:chExt cx="2559050" cy="2098675"/>
                  </a:xfrm>
                </p:grpSpPr>
                <p:pic>
                  <p:nvPicPr>
                    <p:cNvPr id="25619" name="Picture 15"/>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221038" y="2827338"/>
                      <a:ext cx="255905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0" name="TextBox 24"/>
                    <p:cNvSpPr txBox="1">
                      <a:spLocks noChangeArrowheads="1"/>
                    </p:cNvSpPr>
                    <p:nvPr/>
                  </p:nvSpPr>
                  <p:spPr bwMode="auto">
                    <a:xfrm>
                      <a:off x="3995738" y="2952750"/>
                      <a:ext cx="1111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b="1">
                          <a:solidFill>
                            <a:schemeClr val="bg1"/>
                          </a:solidFill>
                        </a:rPr>
                        <a:t>GIC </a:t>
                      </a:r>
                      <a:r>
                        <a:rPr lang="en-ZA" b="1">
                          <a:solidFill>
                            <a:schemeClr val="bg1"/>
                          </a:solidFill>
                          <a:sym typeface="Wingdings" pitchFamily="2" charset="2"/>
                        </a:rPr>
                        <a:t> IPS</a:t>
                      </a:r>
                      <a:endParaRPr lang="en-ZA" b="1">
                        <a:solidFill>
                          <a:schemeClr val="bg1"/>
                        </a:solidFill>
                      </a:endParaRPr>
                    </a:p>
                  </p:txBody>
                </p:sp>
              </p:grpSp>
            </p:grpSp>
          </p:grpSp>
        </p:grpSp>
        <p:sp>
          <p:nvSpPr>
            <p:cNvPr id="25611" name="TextBox 10"/>
            <p:cNvSpPr txBox="1">
              <a:spLocks noChangeArrowheads="1"/>
            </p:cNvSpPr>
            <p:nvPr/>
          </p:nvSpPr>
          <p:spPr bwMode="auto">
            <a:xfrm>
              <a:off x="2379809" y="5065823"/>
              <a:ext cx="4319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r>
                <a:rPr lang="en-ZA" sz="1800" b="1" u="sng"/>
                <a:t>Eskom</a:t>
              </a:r>
            </a:p>
          </p:txBody>
        </p:sp>
      </p:grpSp>
    </p:spTree>
    <p:extLst>
      <p:ext uri="{BB962C8B-B14F-4D97-AF65-F5344CB8AC3E}">
        <p14:creationId xmlns:p14="http://schemas.microsoft.com/office/powerpoint/2010/main" val="14394342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Pentagon 9"/>
          <p:cNvSpPr/>
          <p:nvPr/>
        </p:nvSpPr>
        <p:spPr>
          <a:xfrm>
            <a:off x="3057727" y="1106382"/>
            <a:ext cx="2890063" cy="2339218"/>
          </a:xfrm>
          <a:prstGeom prst="homePlate">
            <a:avLst>
              <a:gd name="adj" fmla="val 8253"/>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endParaRPr lang="en-US" b="1" dirty="0">
              <a:solidFill>
                <a:srgbClr val="FFFFFF"/>
              </a:solidFill>
            </a:endParaRPr>
          </a:p>
        </p:txBody>
      </p:sp>
      <p:pic>
        <p:nvPicPr>
          <p:cNvPr id="143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9514" y="1227573"/>
            <a:ext cx="2475618" cy="214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Pentagon 11"/>
          <p:cNvSpPr/>
          <p:nvPr/>
        </p:nvSpPr>
        <p:spPr>
          <a:xfrm>
            <a:off x="6105081" y="1137616"/>
            <a:ext cx="2890063" cy="2339218"/>
          </a:xfrm>
          <a:prstGeom prst="homePlate">
            <a:avLst>
              <a:gd name="adj" fmla="val 8253"/>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endParaRPr lang="en-US" b="1" dirty="0">
              <a:solidFill>
                <a:srgbClr val="FFFFFF"/>
              </a:solidFill>
            </a:endParaRPr>
          </a:p>
        </p:txBody>
      </p:sp>
      <p:sp>
        <p:nvSpPr>
          <p:cNvPr id="11" name="Pentagon 10"/>
          <p:cNvSpPr/>
          <p:nvPr/>
        </p:nvSpPr>
        <p:spPr>
          <a:xfrm>
            <a:off x="84144" y="1108187"/>
            <a:ext cx="2890063" cy="2339218"/>
          </a:xfrm>
          <a:prstGeom prst="homePlate">
            <a:avLst>
              <a:gd name="adj" fmla="val 8253"/>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endParaRPr lang="en-US" b="1" dirty="0">
              <a:solidFill>
                <a:srgbClr val="FFFFFF"/>
              </a:solidFill>
            </a:endParaRPr>
          </a:p>
        </p:txBody>
      </p:sp>
      <p:sp>
        <p:nvSpPr>
          <p:cNvPr id="2" name="Rectangle 1"/>
          <p:cNvSpPr/>
          <p:nvPr/>
        </p:nvSpPr>
        <p:spPr>
          <a:xfrm>
            <a:off x="170120" y="1227548"/>
            <a:ext cx="2541181" cy="2143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338" name="Rectangle 7"/>
          <p:cNvSpPr>
            <a:spLocks noGrp="1" noChangeArrowheads="1"/>
          </p:cNvSpPr>
          <p:nvPr>
            <p:ph type="title"/>
          </p:nvPr>
        </p:nvSpPr>
        <p:spPr>
          <a:xfrm>
            <a:off x="196850" y="157163"/>
            <a:ext cx="7277100" cy="666750"/>
          </a:xfrm>
        </p:spPr>
        <p:txBody>
          <a:bodyPr/>
          <a:lstStyle/>
          <a:p>
            <a:pPr eaLnBrk="1" hangingPunct="1"/>
            <a:r>
              <a:rPr lang="en-US" dirty="0" smtClean="0"/>
              <a:t>Solar Storms </a:t>
            </a:r>
            <a:r>
              <a:rPr lang="en-US" dirty="0"/>
              <a:t/>
            </a:r>
            <a:br>
              <a:rPr lang="en-US" dirty="0"/>
            </a:br>
            <a:r>
              <a:rPr lang="en-US" sz="2000" dirty="0" smtClean="0">
                <a:solidFill>
                  <a:schemeClr val="bg2"/>
                </a:solidFill>
              </a:rPr>
              <a:t>Overview of the phenomenon (key facts)</a:t>
            </a:r>
            <a:endParaRPr lang="en-GB" sz="2000" dirty="0" smtClean="0">
              <a:solidFill>
                <a:schemeClr val="bg2"/>
              </a:solidFill>
            </a:endParaRPr>
          </a:p>
        </p:txBody>
      </p:sp>
      <p:pic>
        <p:nvPicPr>
          <p:cNvPr id="8" name="Picture 4"/>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68730" y="1467287"/>
            <a:ext cx="2446873" cy="1591996"/>
          </a:xfrm>
          <a:noFill/>
        </p:spPr>
      </p:pic>
      <p:pic>
        <p:nvPicPr>
          <p:cNvPr id="9"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6236867" y="1227548"/>
            <a:ext cx="2396770" cy="2143029"/>
          </a:xfrm>
          <a:noFill/>
        </p:spPr>
      </p:pic>
      <p:pic>
        <p:nvPicPr>
          <p:cNvPr id="8806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6923" y="4805922"/>
            <a:ext cx="5284630" cy="194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53173" y="3660024"/>
            <a:ext cx="3242687" cy="1954381"/>
          </a:xfrm>
          <a:prstGeom prst="rect">
            <a:avLst/>
          </a:prstGeom>
          <a:noFill/>
        </p:spPr>
        <p:txBody>
          <a:bodyPr wrap="square" rtlCol="0">
            <a:spAutoFit/>
          </a:bodyPr>
          <a:lstStyle/>
          <a:p>
            <a:r>
              <a:rPr lang="en-ZA" sz="1100" dirty="0"/>
              <a:t>●  </a:t>
            </a:r>
            <a:r>
              <a:rPr lang="en-ZA" sz="1100" dirty="0" smtClean="0"/>
              <a:t>Solar activity peaks every 11 years</a:t>
            </a:r>
          </a:p>
          <a:p>
            <a:r>
              <a:rPr lang="en-ZA" sz="1100" dirty="0"/>
              <a:t>●  </a:t>
            </a:r>
            <a:r>
              <a:rPr lang="en-ZA" sz="1100" dirty="0" smtClean="0"/>
              <a:t>An extreme 1-in-200yr event could result in an  </a:t>
            </a:r>
          </a:p>
          <a:p>
            <a:r>
              <a:rPr lang="en-ZA" sz="1100" dirty="0"/>
              <a:t> </a:t>
            </a:r>
            <a:r>
              <a:rPr lang="en-ZA" sz="1100" dirty="0" smtClean="0"/>
              <a:t>   unprecedented impact on modern technology</a:t>
            </a:r>
          </a:p>
          <a:p>
            <a:r>
              <a:rPr lang="en-ZA" sz="1100" dirty="0"/>
              <a:t> </a:t>
            </a:r>
            <a:r>
              <a:rPr lang="en-ZA" sz="1100" dirty="0" smtClean="0"/>
              <a:t>   systems … even in “mid-latitude” countries,</a:t>
            </a:r>
          </a:p>
          <a:p>
            <a:r>
              <a:rPr lang="en-ZA" sz="1100" dirty="0"/>
              <a:t> </a:t>
            </a:r>
            <a:r>
              <a:rPr lang="en-ZA" sz="1100" dirty="0" smtClean="0"/>
              <a:t>   normally  considered less vulnerable to solar</a:t>
            </a:r>
          </a:p>
          <a:p>
            <a:r>
              <a:rPr lang="en-ZA" sz="1100" dirty="0"/>
              <a:t> </a:t>
            </a:r>
            <a:r>
              <a:rPr lang="en-ZA" sz="1100" dirty="0" smtClean="0"/>
              <a:t>   storms.</a:t>
            </a:r>
            <a:endParaRPr lang="en-ZA" sz="1100" dirty="0"/>
          </a:p>
          <a:p>
            <a:endParaRPr lang="en-ZA" sz="1100" dirty="0" smtClean="0"/>
          </a:p>
          <a:p>
            <a:endParaRPr lang="en-ZA" sz="1100" dirty="0" smtClean="0"/>
          </a:p>
          <a:p>
            <a:r>
              <a:rPr lang="en-ZA" sz="1100" b="1" dirty="0" smtClean="0"/>
              <a:t> </a:t>
            </a:r>
            <a:endParaRPr lang="en-ZA" sz="1100" dirty="0" smtClean="0"/>
          </a:p>
          <a:p>
            <a:endParaRPr lang="en-ZA" sz="1100" dirty="0"/>
          </a:p>
          <a:p>
            <a:endParaRPr lang="en-ZA" sz="1100" dirty="0"/>
          </a:p>
        </p:txBody>
      </p:sp>
      <p:sp>
        <p:nvSpPr>
          <p:cNvPr id="15" name="TextBox 14"/>
          <p:cNvSpPr txBox="1"/>
          <p:nvPr/>
        </p:nvSpPr>
        <p:spPr>
          <a:xfrm>
            <a:off x="2993929" y="3628125"/>
            <a:ext cx="3242687" cy="1785104"/>
          </a:xfrm>
          <a:prstGeom prst="rect">
            <a:avLst/>
          </a:prstGeom>
          <a:noFill/>
        </p:spPr>
        <p:txBody>
          <a:bodyPr wrap="square" rtlCol="0">
            <a:spAutoFit/>
          </a:bodyPr>
          <a:lstStyle/>
          <a:p>
            <a:r>
              <a:rPr lang="en-ZA" sz="1100" dirty="0"/>
              <a:t>●  </a:t>
            </a:r>
            <a:r>
              <a:rPr lang="en-ZA" sz="1100" dirty="0" smtClean="0"/>
              <a:t>A real-time response requires rapid decision</a:t>
            </a:r>
          </a:p>
          <a:p>
            <a:r>
              <a:rPr lang="en-ZA" sz="1100" dirty="0" smtClean="0"/>
              <a:t>    making – potentially at country level.</a:t>
            </a:r>
          </a:p>
          <a:p>
            <a:r>
              <a:rPr lang="en-ZA" sz="1100" dirty="0" smtClean="0"/>
              <a:t>● </a:t>
            </a:r>
            <a:r>
              <a:rPr lang="en-ZA" sz="1100" dirty="0"/>
              <a:t> </a:t>
            </a:r>
            <a:r>
              <a:rPr lang="en-ZA" sz="1100" dirty="0" smtClean="0"/>
              <a:t>A CME reaches earth in 14-96 hours</a:t>
            </a:r>
          </a:p>
          <a:p>
            <a:r>
              <a:rPr lang="en-ZA" sz="1100" dirty="0" smtClean="0"/>
              <a:t>●  The impact can be quantified 20 min before.</a:t>
            </a:r>
          </a:p>
          <a:p>
            <a:r>
              <a:rPr lang="en-ZA" sz="1100" i="1" dirty="0" smtClean="0"/>
              <a:t>Note: On a quiet spring morning it took &lt; 2.5 min for the Canadian system to collapse in 1989</a:t>
            </a:r>
            <a:r>
              <a:rPr lang="en-ZA" sz="1100" dirty="0" smtClean="0"/>
              <a:t>.  </a:t>
            </a:r>
          </a:p>
          <a:p>
            <a:r>
              <a:rPr lang="en-ZA" sz="1100" dirty="0" smtClean="0"/>
              <a:t> </a:t>
            </a:r>
            <a:endParaRPr lang="en-ZA" sz="1100" dirty="0"/>
          </a:p>
          <a:p>
            <a:pPr marL="171450" indent="-171450">
              <a:buFont typeface="Arial" pitchFamily="34" charset="0"/>
              <a:buChar char="•"/>
            </a:pPr>
            <a:endParaRPr lang="en-ZA" sz="1100" dirty="0" smtClean="0"/>
          </a:p>
          <a:p>
            <a:endParaRPr lang="en-ZA" sz="1100" dirty="0"/>
          </a:p>
          <a:p>
            <a:endParaRPr lang="en-ZA" sz="1100" dirty="0"/>
          </a:p>
        </p:txBody>
      </p:sp>
      <p:sp>
        <p:nvSpPr>
          <p:cNvPr id="5" name="Rectangle 4"/>
          <p:cNvSpPr/>
          <p:nvPr/>
        </p:nvSpPr>
        <p:spPr>
          <a:xfrm>
            <a:off x="5561703" y="6576530"/>
            <a:ext cx="1576072" cy="276999"/>
          </a:xfrm>
          <a:prstGeom prst="rect">
            <a:avLst/>
          </a:prstGeom>
        </p:spPr>
        <p:txBody>
          <a:bodyPr wrap="none">
            <a:spAutoFit/>
          </a:bodyPr>
          <a:lstStyle/>
          <a:p>
            <a:r>
              <a:rPr lang="en-ZA" sz="1200" b="1" dirty="0" smtClean="0"/>
              <a:t>Increasing severity</a:t>
            </a:r>
            <a:endParaRPr lang="en-ZA" sz="1200" b="1" dirty="0"/>
          </a:p>
        </p:txBody>
      </p:sp>
      <p:sp>
        <p:nvSpPr>
          <p:cNvPr id="18" name="Rectangle 17"/>
          <p:cNvSpPr/>
          <p:nvPr/>
        </p:nvSpPr>
        <p:spPr>
          <a:xfrm rot="16200000">
            <a:off x="783708" y="5555520"/>
            <a:ext cx="1718740" cy="276999"/>
          </a:xfrm>
          <a:prstGeom prst="rect">
            <a:avLst/>
          </a:prstGeom>
        </p:spPr>
        <p:txBody>
          <a:bodyPr wrap="none">
            <a:spAutoFit/>
          </a:bodyPr>
          <a:lstStyle/>
          <a:p>
            <a:r>
              <a:rPr lang="en-ZA" sz="1200" b="1" dirty="0" smtClean="0"/>
              <a:t>Increasing likelihood</a:t>
            </a:r>
            <a:endParaRPr lang="en-ZA" sz="1200" b="1" dirty="0"/>
          </a:p>
        </p:txBody>
      </p:sp>
      <p:sp>
        <p:nvSpPr>
          <p:cNvPr id="7" name="Down Arrow 6"/>
          <p:cNvSpPr/>
          <p:nvPr/>
        </p:nvSpPr>
        <p:spPr>
          <a:xfrm flipV="1">
            <a:off x="1781578" y="5308731"/>
            <a:ext cx="202368" cy="7705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ight Arrow 15"/>
          <p:cNvSpPr/>
          <p:nvPr/>
        </p:nvSpPr>
        <p:spPr>
          <a:xfrm>
            <a:off x="4072270" y="6638084"/>
            <a:ext cx="1361710" cy="1538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TextBox 22"/>
          <p:cNvSpPr txBox="1"/>
          <p:nvPr/>
        </p:nvSpPr>
        <p:spPr>
          <a:xfrm>
            <a:off x="6083914" y="3634086"/>
            <a:ext cx="3091981" cy="938719"/>
          </a:xfrm>
          <a:prstGeom prst="rect">
            <a:avLst/>
          </a:prstGeom>
          <a:noFill/>
        </p:spPr>
        <p:txBody>
          <a:bodyPr wrap="square" rtlCol="0">
            <a:spAutoFit/>
          </a:bodyPr>
          <a:lstStyle/>
          <a:p>
            <a:r>
              <a:rPr lang="en-ZA" sz="1100" dirty="0"/>
              <a:t>●  </a:t>
            </a:r>
            <a:r>
              <a:rPr lang="en-ZA" sz="1100" dirty="0" smtClean="0"/>
              <a:t>Quasi-DC currents are </a:t>
            </a:r>
            <a:r>
              <a:rPr lang="en-ZA" sz="1100" dirty="0" err="1" smtClean="0"/>
              <a:t>indiced</a:t>
            </a:r>
            <a:r>
              <a:rPr lang="en-ZA" sz="1100" dirty="0" smtClean="0"/>
              <a:t> via neutrals</a:t>
            </a:r>
          </a:p>
          <a:p>
            <a:r>
              <a:rPr lang="en-ZA" sz="1100" dirty="0"/>
              <a:t>●  </a:t>
            </a:r>
            <a:r>
              <a:rPr lang="en-ZA" sz="1100" dirty="0" smtClean="0"/>
              <a:t>These give rise to half-cycle saturation.</a:t>
            </a:r>
          </a:p>
          <a:p>
            <a:r>
              <a:rPr lang="en-ZA" sz="1100" dirty="0"/>
              <a:t>● </a:t>
            </a:r>
            <a:r>
              <a:rPr lang="en-ZA" sz="1100" dirty="0" smtClean="0"/>
              <a:t> What operating procedures can be applied?  </a:t>
            </a:r>
          </a:p>
          <a:p>
            <a:r>
              <a:rPr lang="en-ZA" sz="1100" dirty="0" smtClean="0"/>
              <a:t>●  What hardening measures can be deployed   </a:t>
            </a:r>
          </a:p>
          <a:p>
            <a:r>
              <a:rPr lang="en-ZA" sz="1100" dirty="0"/>
              <a:t> </a:t>
            </a:r>
            <a:r>
              <a:rPr lang="en-ZA" sz="1100" dirty="0" smtClean="0"/>
              <a:t>    and at what cost?</a:t>
            </a:r>
          </a:p>
        </p:txBody>
      </p:sp>
      <p:sp>
        <p:nvSpPr>
          <p:cNvPr id="25" name="Pentagon 24"/>
          <p:cNvSpPr/>
          <p:nvPr/>
        </p:nvSpPr>
        <p:spPr>
          <a:xfrm>
            <a:off x="4554541" y="5338798"/>
            <a:ext cx="1229567" cy="365574"/>
          </a:xfrm>
          <a:prstGeom prst="homePlate">
            <a:avLst>
              <a:gd name="adj" fmla="val 0"/>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1100" b="1" dirty="0" smtClean="0">
                <a:solidFill>
                  <a:srgbClr val="FFFFFF"/>
                </a:solidFill>
              </a:rPr>
              <a:t>Canadian</a:t>
            </a:r>
          </a:p>
          <a:p>
            <a:pPr algn="ctr">
              <a:defRPr/>
            </a:pPr>
            <a:r>
              <a:rPr lang="en-US" sz="1100" b="1" dirty="0" smtClean="0">
                <a:solidFill>
                  <a:srgbClr val="FFFFFF"/>
                </a:solidFill>
              </a:rPr>
              <a:t>System Collapse</a:t>
            </a:r>
            <a:endParaRPr lang="en-US" sz="1100" b="1" dirty="0">
              <a:solidFill>
                <a:srgbClr val="FFFFFF"/>
              </a:solidFill>
            </a:endParaRPr>
          </a:p>
        </p:txBody>
      </p:sp>
      <p:sp>
        <p:nvSpPr>
          <p:cNvPr id="24" name="Pentagon 23"/>
          <p:cNvSpPr/>
          <p:nvPr/>
        </p:nvSpPr>
        <p:spPr>
          <a:xfrm>
            <a:off x="3327978" y="5338798"/>
            <a:ext cx="1127423" cy="582179"/>
          </a:xfrm>
          <a:prstGeom prst="homePlate">
            <a:avLst>
              <a:gd name="adj" fmla="val 0"/>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1100" b="1" dirty="0" smtClean="0">
                <a:solidFill>
                  <a:srgbClr val="FFFFFF"/>
                </a:solidFill>
              </a:rPr>
              <a:t>Transformers damaged (ZA)</a:t>
            </a:r>
            <a:endParaRPr lang="en-US" sz="1100" b="1" dirty="0">
              <a:solidFill>
                <a:srgbClr val="FFFFFF"/>
              </a:solidFill>
            </a:endParaRPr>
          </a:p>
        </p:txBody>
      </p:sp>
      <p:sp>
        <p:nvSpPr>
          <p:cNvPr id="26" name="Pentagon 25"/>
          <p:cNvSpPr/>
          <p:nvPr/>
        </p:nvSpPr>
        <p:spPr>
          <a:xfrm>
            <a:off x="5964869" y="5209327"/>
            <a:ext cx="1172906" cy="365574"/>
          </a:xfrm>
          <a:prstGeom prst="homePlate">
            <a:avLst>
              <a:gd name="adj" fmla="val 0"/>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1100" b="1" dirty="0" smtClean="0">
                <a:solidFill>
                  <a:srgbClr val="FFFFFF"/>
                </a:solidFill>
              </a:rPr>
              <a:t>The 1-in-200 </a:t>
            </a:r>
          </a:p>
          <a:p>
            <a:pPr algn="ctr">
              <a:defRPr/>
            </a:pPr>
            <a:r>
              <a:rPr lang="en-US" sz="1100" b="1" dirty="0">
                <a:solidFill>
                  <a:srgbClr val="FFFFFF"/>
                </a:solidFill>
              </a:rPr>
              <a:t>y</a:t>
            </a:r>
            <a:r>
              <a:rPr lang="en-US" sz="1100" b="1" dirty="0" smtClean="0">
                <a:solidFill>
                  <a:srgbClr val="FFFFFF"/>
                </a:solidFill>
              </a:rPr>
              <a:t>ear event</a:t>
            </a:r>
          </a:p>
        </p:txBody>
      </p:sp>
    </p:spTree>
    <p:extLst>
      <p:ext uri="{BB962C8B-B14F-4D97-AF65-F5344CB8AC3E}">
        <p14:creationId xmlns:p14="http://schemas.microsoft.com/office/powerpoint/2010/main" val="96450939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 name="Rectangle 35"/>
          <p:cNvSpPr/>
          <p:nvPr/>
        </p:nvSpPr>
        <p:spPr>
          <a:xfrm>
            <a:off x="1739900" y="5720198"/>
            <a:ext cx="7315200" cy="97270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1739900" y="4666098"/>
            <a:ext cx="7315200" cy="97270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1739900" y="3611998"/>
            <a:ext cx="7315200" cy="97270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Rectangle 31"/>
          <p:cNvSpPr/>
          <p:nvPr/>
        </p:nvSpPr>
        <p:spPr>
          <a:xfrm>
            <a:off x="1739900" y="2557898"/>
            <a:ext cx="7315200" cy="97270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Rectangle 1"/>
          <p:cNvSpPr/>
          <p:nvPr/>
        </p:nvSpPr>
        <p:spPr>
          <a:xfrm>
            <a:off x="1739900" y="1503798"/>
            <a:ext cx="7315200" cy="97270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125" name="Rectangle 3"/>
          <p:cNvSpPr>
            <a:spLocks noGrp="1" noChangeArrowheads="1"/>
          </p:cNvSpPr>
          <p:nvPr>
            <p:ph type="title" idx="4294967295"/>
          </p:nvPr>
        </p:nvSpPr>
        <p:spPr>
          <a:xfrm>
            <a:off x="196850" y="166688"/>
            <a:ext cx="7092950" cy="666750"/>
          </a:xfrm>
        </p:spPr>
        <p:txBody>
          <a:bodyPr/>
          <a:lstStyle/>
          <a:p>
            <a:pPr eaLnBrk="1" hangingPunct="1"/>
            <a:r>
              <a:rPr lang="en-US" dirty="0" smtClean="0"/>
              <a:t>Risks</a:t>
            </a:r>
            <a:br>
              <a:rPr lang="en-US" dirty="0" smtClean="0"/>
            </a:br>
            <a:r>
              <a:rPr lang="en-US" sz="2000" dirty="0" smtClean="0">
                <a:solidFill>
                  <a:schemeClr val="bg2"/>
                </a:solidFill>
              </a:rPr>
              <a:t>The need for resilience – more than an engineering response</a:t>
            </a:r>
            <a:endParaRPr lang="en-GB" dirty="0" smtClean="0">
              <a:solidFill>
                <a:schemeClr val="bg2"/>
              </a:solidFill>
            </a:endParaRPr>
          </a:p>
        </p:txBody>
      </p:sp>
      <p:sp>
        <p:nvSpPr>
          <p:cNvPr id="66" name="Rounded Rectangle 65"/>
          <p:cNvSpPr/>
          <p:nvPr/>
        </p:nvSpPr>
        <p:spPr>
          <a:xfrm>
            <a:off x="206671" y="1516498"/>
            <a:ext cx="1660229" cy="921902"/>
          </a:xfrm>
          <a:prstGeom prst="roundRect">
            <a:avLst>
              <a:gd name="adj" fmla="val 7753"/>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smtClean="0"/>
              <a:t>Legal &amp; Compliance</a:t>
            </a:r>
            <a:endParaRPr lang="en-ZA" sz="1600" b="1" dirty="0" smtClean="0"/>
          </a:p>
        </p:txBody>
      </p:sp>
      <p:sp>
        <p:nvSpPr>
          <p:cNvPr id="26" name="Rounded Rectangle 25"/>
          <p:cNvSpPr/>
          <p:nvPr/>
        </p:nvSpPr>
        <p:spPr>
          <a:xfrm>
            <a:off x="206671" y="2583298"/>
            <a:ext cx="1660229" cy="921902"/>
          </a:xfrm>
          <a:prstGeom prst="roundRect">
            <a:avLst>
              <a:gd name="adj" fmla="val 7753"/>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smtClean="0"/>
              <a:t>Reputation</a:t>
            </a:r>
            <a:endParaRPr lang="en-ZA" sz="1600" b="1" dirty="0" smtClean="0"/>
          </a:p>
        </p:txBody>
      </p:sp>
      <p:sp>
        <p:nvSpPr>
          <p:cNvPr id="29" name="Rounded Rectangle 28"/>
          <p:cNvSpPr/>
          <p:nvPr/>
        </p:nvSpPr>
        <p:spPr>
          <a:xfrm>
            <a:off x="206671" y="3637398"/>
            <a:ext cx="1660229" cy="921902"/>
          </a:xfrm>
          <a:prstGeom prst="roundRect">
            <a:avLst>
              <a:gd name="adj" fmla="val 7753"/>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smtClean="0"/>
              <a:t>Safety</a:t>
            </a:r>
            <a:endParaRPr lang="en-ZA" sz="1600" b="1" dirty="0" smtClean="0"/>
          </a:p>
        </p:txBody>
      </p:sp>
      <p:sp>
        <p:nvSpPr>
          <p:cNvPr id="30" name="Rounded Rectangle 29"/>
          <p:cNvSpPr/>
          <p:nvPr/>
        </p:nvSpPr>
        <p:spPr>
          <a:xfrm>
            <a:off x="219371" y="4678798"/>
            <a:ext cx="1660229" cy="921902"/>
          </a:xfrm>
          <a:prstGeom prst="roundRect">
            <a:avLst>
              <a:gd name="adj" fmla="val 7753"/>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smtClean="0"/>
              <a:t>Supply </a:t>
            </a:r>
          </a:p>
          <a:p>
            <a:pPr algn="ctr">
              <a:defRPr/>
            </a:pPr>
            <a:r>
              <a:rPr lang="en-ZA" b="1" dirty="0" smtClean="0"/>
              <a:t>Continuity</a:t>
            </a:r>
          </a:p>
        </p:txBody>
      </p:sp>
      <p:sp>
        <p:nvSpPr>
          <p:cNvPr id="31" name="Rounded Rectangle 30"/>
          <p:cNvSpPr/>
          <p:nvPr/>
        </p:nvSpPr>
        <p:spPr>
          <a:xfrm>
            <a:off x="219371" y="5732898"/>
            <a:ext cx="1660229" cy="921902"/>
          </a:xfrm>
          <a:prstGeom prst="roundRect">
            <a:avLst>
              <a:gd name="adj" fmla="val 7753"/>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smtClean="0"/>
              <a:t>Financial</a:t>
            </a:r>
            <a:endParaRPr lang="en-ZA" sz="1600" b="1" dirty="0" smtClean="0"/>
          </a:p>
        </p:txBody>
      </p:sp>
      <p:cxnSp>
        <p:nvCxnSpPr>
          <p:cNvPr id="7" name="Straight Connector 6"/>
          <p:cNvCxnSpPr/>
          <p:nvPr/>
        </p:nvCxnSpPr>
        <p:spPr>
          <a:xfrm>
            <a:off x="4152900" y="1358900"/>
            <a:ext cx="38100" cy="5588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604000" y="1295400"/>
            <a:ext cx="38100" cy="5588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854200" y="1511300"/>
            <a:ext cx="2298700" cy="954107"/>
          </a:xfrm>
          <a:prstGeom prst="rect">
            <a:avLst/>
          </a:prstGeom>
          <a:noFill/>
        </p:spPr>
        <p:txBody>
          <a:bodyPr wrap="square" rtlCol="0">
            <a:spAutoFit/>
          </a:bodyPr>
          <a:lstStyle/>
          <a:p>
            <a:pPr marL="285750" indent="-285750">
              <a:buFont typeface="Arial" pitchFamily="34" charset="0"/>
              <a:buChar char="•"/>
            </a:pPr>
            <a:r>
              <a:rPr lang="en-ZA" dirty="0" smtClean="0"/>
              <a:t>Negligence</a:t>
            </a:r>
          </a:p>
          <a:p>
            <a:pPr marL="285750" indent="-285750">
              <a:buFont typeface="Arial" pitchFamily="34" charset="0"/>
              <a:buChar char="•"/>
            </a:pPr>
            <a:r>
              <a:rPr lang="en-ZA" dirty="0" smtClean="0"/>
              <a:t>Compliance to NDMA</a:t>
            </a:r>
          </a:p>
          <a:p>
            <a:pPr marL="285750" indent="-285750">
              <a:buFont typeface="Arial" pitchFamily="34" charset="0"/>
              <a:buChar char="•"/>
            </a:pPr>
            <a:r>
              <a:rPr lang="en-ZA" dirty="0" smtClean="0"/>
              <a:t>Nuclear Regulator</a:t>
            </a:r>
          </a:p>
          <a:p>
            <a:pPr marL="285750" indent="-285750">
              <a:buFont typeface="Arial" pitchFamily="34" charset="0"/>
              <a:buChar char="•"/>
            </a:pPr>
            <a:r>
              <a:rPr lang="en-ZA" dirty="0" smtClean="0"/>
              <a:t>PFMA</a:t>
            </a:r>
            <a:endParaRPr lang="en-ZA" dirty="0"/>
          </a:p>
        </p:txBody>
      </p:sp>
      <p:sp>
        <p:nvSpPr>
          <p:cNvPr id="40" name="TextBox 39"/>
          <p:cNvSpPr txBox="1"/>
          <p:nvPr/>
        </p:nvSpPr>
        <p:spPr>
          <a:xfrm>
            <a:off x="4229100" y="1511300"/>
            <a:ext cx="2298700" cy="523220"/>
          </a:xfrm>
          <a:prstGeom prst="rect">
            <a:avLst/>
          </a:prstGeom>
          <a:noFill/>
        </p:spPr>
        <p:txBody>
          <a:bodyPr wrap="square" rtlCol="0">
            <a:spAutoFit/>
          </a:bodyPr>
          <a:lstStyle/>
          <a:p>
            <a:pPr marL="285750" indent="-285750">
              <a:buFont typeface="Arial" pitchFamily="34" charset="0"/>
              <a:buChar char="•"/>
            </a:pPr>
            <a:r>
              <a:rPr lang="en-ZA" dirty="0" smtClean="0"/>
              <a:t>Post disaster enquiry</a:t>
            </a:r>
          </a:p>
          <a:p>
            <a:pPr marL="285750" indent="-285750">
              <a:buFont typeface="Arial" pitchFamily="34" charset="0"/>
              <a:buChar char="•"/>
            </a:pPr>
            <a:r>
              <a:rPr lang="en-ZA" dirty="0" smtClean="0"/>
              <a:t>Fukushima incident</a:t>
            </a:r>
            <a:endParaRPr lang="en-ZA" dirty="0"/>
          </a:p>
        </p:txBody>
      </p:sp>
      <p:sp>
        <p:nvSpPr>
          <p:cNvPr id="20" name="TextBox 19"/>
          <p:cNvSpPr txBox="1"/>
          <p:nvPr/>
        </p:nvSpPr>
        <p:spPr>
          <a:xfrm>
            <a:off x="1816100" y="1104900"/>
            <a:ext cx="6854505" cy="307777"/>
          </a:xfrm>
          <a:prstGeom prst="rect">
            <a:avLst/>
          </a:prstGeom>
          <a:noFill/>
        </p:spPr>
        <p:txBody>
          <a:bodyPr wrap="none" rtlCol="0">
            <a:spAutoFit/>
          </a:bodyPr>
          <a:lstStyle/>
          <a:p>
            <a:r>
              <a:rPr lang="en-ZA" b="1" dirty="0" smtClean="0"/>
              <a:t>Scope                                     Considerations                        Required (Treatment)</a:t>
            </a:r>
            <a:endParaRPr lang="en-ZA" b="1" dirty="0"/>
          </a:p>
        </p:txBody>
      </p:sp>
      <p:sp>
        <p:nvSpPr>
          <p:cNvPr id="44" name="TextBox 43"/>
          <p:cNvSpPr txBox="1"/>
          <p:nvPr/>
        </p:nvSpPr>
        <p:spPr>
          <a:xfrm>
            <a:off x="6667500" y="1511300"/>
            <a:ext cx="2298700" cy="1169551"/>
          </a:xfrm>
          <a:prstGeom prst="rect">
            <a:avLst/>
          </a:prstGeom>
          <a:noFill/>
        </p:spPr>
        <p:txBody>
          <a:bodyPr wrap="square" rtlCol="0">
            <a:spAutoFit/>
          </a:bodyPr>
          <a:lstStyle/>
          <a:p>
            <a:pPr marL="285750" indent="-285750">
              <a:buFont typeface="Arial" pitchFamily="34" charset="0"/>
              <a:buChar char="•"/>
            </a:pPr>
            <a:r>
              <a:rPr lang="en-ZA" dirty="0" smtClean="0"/>
              <a:t>Disaster Management Plan</a:t>
            </a:r>
          </a:p>
          <a:p>
            <a:pPr marL="285750" indent="-285750">
              <a:buFont typeface="Arial" pitchFamily="34" charset="0"/>
              <a:buChar char="•"/>
            </a:pPr>
            <a:r>
              <a:rPr lang="en-ZA" dirty="0" smtClean="0"/>
              <a:t>Assumptions sheet</a:t>
            </a:r>
          </a:p>
          <a:p>
            <a:pPr marL="285750" indent="-285750">
              <a:buFont typeface="Arial" pitchFamily="34" charset="0"/>
              <a:buChar char="•"/>
            </a:pPr>
            <a:r>
              <a:rPr lang="en-ZA" dirty="0" smtClean="0"/>
              <a:t>Peer review</a:t>
            </a:r>
          </a:p>
          <a:p>
            <a:endParaRPr lang="en-ZA" dirty="0"/>
          </a:p>
        </p:txBody>
      </p:sp>
      <p:sp>
        <p:nvSpPr>
          <p:cNvPr id="45" name="TextBox 44"/>
          <p:cNvSpPr txBox="1"/>
          <p:nvPr/>
        </p:nvSpPr>
        <p:spPr>
          <a:xfrm>
            <a:off x="1854200" y="2552700"/>
            <a:ext cx="2298700" cy="954107"/>
          </a:xfrm>
          <a:prstGeom prst="rect">
            <a:avLst/>
          </a:prstGeom>
          <a:noFill/>
        </p:spPr>
        <p:txBody>
          <a:bodyPr wrap="square" rtlCol="0">
            <a:spAutoFit/>
          </a:bodyPr>
          <a:lstStyle/>
          <a:p>
            <a:pPr marL="285750" indent="-285750">
              <a:buFont typeface="Arial" pitchFamily="34" charset="0"/>
              <a:buChar char="•"/>
            </a:pPr>
            <a:r>
              <a:rPr lang="en-ZA" dirty="0" smtClean="0"/>
              <a:t>2012 Media interest</a:t>
            </a:r>
          </a:p>
          <a:p>
            <a:pPr marL="285750" indent="-285750">
              <a:buFont typeface="Arial" pitchFamily="34" charset="0"/>
              <a:buChar char="•"/>
            </a:pPr>
            <a:r>
              <a:rPr lang="en-ZA" dirty="0" smtClean="0"/>
              <a:t>Solar Storm events</a:t>
            </a:r>
          </a:p>
          <a:p>
            <a:pPr marL="285750" indent="-285750">
              <a:buFont typeface="Arial" pitchFamily="34" charset="0"/>
              <a:buChar char="•"/>
            </a:pPr>
            <a:r>
              <a:rPr lang="en-ZA" dirty="0" smtClean="0"/>
              <a:t>Solar Storm incident (local / national loss) </a:t>
            </a:r>
            <a:endParaRPr lang="en-ZA" dirty="0"/>
          </a:p>
        </p:txBody>
      </p:sp>
      <p:sp>
        <p:nvSpPr>
          <p:cNvPr id="46" name="TextBox 45"/>
          <p:cNvSpPr txBox="1"/>
          <p:nvPr/>
        </p:nvSpPr>
        <p:spPr>
          <a:xfrm>
            <a:off x="1854200" y="3606800"/>
            <a:ext cx="2298700" cy="738664"/>
          </a:xfrm>
          <a:prstGeom prst="rect">
            <a:avLst/>
          </a:prstGeom>
          <a:noFill/>
        </p:spPr>
        <p:txBody>
          <a:bodyPr wrap="square" rtlCol="0">
            <a:spAutoFit/>
          </a:bodyPr>
          <a:lstStyle/>
          <a:p>
            <a:pPr marL="285750" indent="-285750">
              <a:buFont typeface="Arial" pitchFamily="34" charset="0"/>
              <a:buChar char="•"/>
            </a:pPr>
            <a:r>
              <a:rPr lang="en-ZA" dirty="0" smtClean="0"/>
              <a:t>During storm</a:t>
            </a:r>
          </a:p>
          <a:p>
            <a:pPr marL="285750" indent="-285750">
              <a:buFont typeface="Arial" pitchFamily="34" charset="0"/>
              <a:buChar char="•"/>
            </a:pPr>
            <a:r>
              <a:rPr lang="en-ZA" dirty="0" smtClean="0"/>
              <a:t>Post storm failures</a:t>
            </a:r>
          </a:p>
          <a:p>
            <a:pPr marL="285750" indent="-285750">
              <a:buFont typeface="Arial" pitchFamily="34" charset="0"/>
              <a:buChar char="•"/>
            </a:pPr>
            <a:r>
              <a:rPr lang="en-ZA" dirty="0" smtClean="0"/>
              <a:t>Impact on customers</a:t>
            </a:r>
            <a:endParaRPr lang="en-ZA" dirty="0"/>
          </a:p>
        </p:txBody>
      </p:sp>
      <p:sp>
        <p:nvSpPr>
          <p:cNvPr id="47" name="TextBox 46"/>
          <p:cNvSpPr txBox="1"/>
          <p:nvPr/>
        </p:nvSpPr>
        <p:spPr>
          <a:xfrm>
            <a:off x="1854200" y="4660900"/>
            <a:ext cx="2298700" cy="954107"/>
          </a:xfrm>
          <a:prstGeom prst="rect">
            <a:avLst/>
          </a:prstGeom>
          <a:noFill/>
        </p:spPr>
        <p:txBody>
          <a:bodyPr wrap="square" rtlCol="0">
            <a:spAutoFit/>
          </a:bodyPr>
          <a:lstStyle/>
          <a:p>
            <a:pPr marL="285750" indent="-285750">
              <a:buFont typeface="Arial" pitchFamily="34" charset="0"/>
              <a:buChar char="•"/>
            </a:pPr>
            <a:r>
              <a:rPr lang="en-ZA" dirty="0" smtClean="0"/>
              <a:t>Local supply interruptions</a:t>
            </a:r>
          </a:p>
          <a:p>
            <a:pPr marL="285750" indent="-285750">
              <a:buFont typeface="Arial" pitchFamily="34" charset="0"/>
              <a:buChar char="•"/>
            </a:pPr>
            <a:r>
              <a:rPr lang="en-ZA" dirty="0" smtClean="0"/>
              <a:t>Loss of generator </a:t>
            </a:r>
            <a:r>
              <a:rPr lang="en-ZA" dirty="0" err="1" smtClean="0"/>
              <a:t>trfs</a:t>
            </a:r>
            <a:endParaRPr lang="en-ZA" dirty="0" smtClean="0"/>
          </a:p>
          <a:p>
            <a:pPr marL="285750" indent="-285750">
              <a:buFont typeface="Arial" pitchFamily="34" charset="0"/>
              <a:buChar char="•"/>
            </a:pPr>
            <a:r>
              <a:rPr lang="en-ZA" dirty="0" smtClean="0"/>
              <a:t>System collapse</a:t>
            </a:r>
          </a:p>
        </p:txBody>
      </p:sp>
      <p:sp>
        <p:nvSpPr>
          <p:cNvPr id="48" name="TextBox 47"/>
          <p:cNvSpPr txBox="1"/>
          <p:nvPr/>
        </p:nvSpPr>
        <p:spPr>
          <a:xfrm>
            <a:off x="1854200" y="5715000"/>
            <a:ext cx="2298700" cy="954107"/>
          </a:xfrm>
          <a:prstGeom prst="rect">
            <a:avLst/>
          </a:prstGeom>
          <a:noFill/>
        </p:spPr>
        <p:txBody>
          <a:bodyPr wrap="square" rtlCol="0">
            <a:spAutoFit/>
          </a:bodyPr>
          <a:lstStyle/>
          <a:p>
            <a:pPr marL="285750" indent="-285750">
              <a:buFont typeface="Arial" pitchFamily="34" charset="0"/>
              <a:buChar char="•"/>
            </a:pPr>
            <a:r>
              <a:rPr lang="en-ZA" dirty="0" smtClean="0"/>
              <a:t>Limited transformer loss (insurance)</a:t>
            </a:r>
          </a:p>
          <a:p>
            <a:pPr marL="285750" indent="-285750">
              <a:buFont typeface="Arial" pitchFamily="34" charset="0"/>
              <a:buChar char="•"/>
            </a:pPr>
            <a:r>
              <a:rPr lang="en-ZA" dirty="0" smtClean="0"/>
              <a:t>Massive loss – super storm </a:t>
            </a:r>
          </a:p>
        </p:txBody>
      </p:sp>
      <p:sp>
        <p:nvSpPr>
          <p:cNvPr id="49" name="TextBox 48"/>
          <p:cNvSpPr txBox="1"/>
          <p:nvPr/>
        </p:nvSpPr>
        <p:spPr>
          <a:xfrm>
            <a:off x="4241800" y="2552700"/>
            <a:ext cx="2298700" cy="954107"/>
          </a:xfrm>
          <a:prstGeom prst="rect">
            <a:avLst/>
          </a:prstGeom>
          <a:noFill/>
        </p:spPr>
        <p:txBody>
          <a:bodyPr wrap="square" rtlCol="0">
            <a:spAutoFit/>
          </a:bodyPr>
          <a:lstStyle/>
          <a:p>
            <a:pPr marL="285750" indent="-285750">
              <a:buFont typeface="Arial" pitchFamily="34" charset="0"/>
              <a:buChar char="•"/>
            </a:pPr>
            <a:r>
              <a:rPr lang="en-ZA" dirty="0" smtClean="0"/>
              <a:t>SANSA media engagement</a:t>
            </a:r>
          </a:p>
          <a:p>
            <a:pPr marL="285750" indent="-285750">
              <a:buFont typeface="Arial" pitchFamily="34" charset="0"/>
              <a:buChar char="•"/>
            </a:pPr>
            <a:r>
              <a:rPr lang="en-ZA" dirty="0" smtClean="0"/>
              <a:t>Over-reaction vs. under-reaction</a:t>
            </a:r>
            <a:endParaRPr lang="en-ZA" dirty="0"/>
          </a:p>
        </p:txBody>
      </p:sp>
      <p:sp>
        <p:nvSpPr>
          <p:cNvPr id="51" name="TextBox 50"/>
          <p:cNvSpPr txBox="1"/>
          <p:nvPr/>
        </p:nvSpPr>
        <p:spPr>
          <a:xfrm>
            <a:off x="4241800" y="4660900"/>
            <a:ext cx="2298700" cy="523220"/>
          </a:xfrm>
          <a:prstGeom prst="rect">
            <a:avLst/>
          </a:prstGeom>
          <a:noFill/>
        </p:spPr>
        <p:txBody>
          <a:bodyPr wrap="square" rtlCol="0">
            <a:spAutoFit/>
          </a:bodyPr>
          <a:lstStyle/>
          <a:p>
            <a:pPr marL="285750" indent="-285750">
              <a:buFont typeface="Arial" pitchFamily="34" charset="0"/>
              <a:buChar char="•"/>
            </a:pPr>
            <a:r>
              <a:rPr lang="en-ZA" dirty="0" smtClean="0"/>
              <a:t>Telecommunications failure</a:t>
            </a:r>
          </a:p>
        </p:txBody>
      </p:sp>
      <p:sp>
        <p:nvSpPr>
          <p:cNvPr id="52" name="TextBox 51"/>
          <p:cNvSpPr txBox="1"/>
          <p:nvPr/>
        </p:nvSpPr>
        <p:spPr>
          <a:xfrm>
            <a:off x="4241800" y="5715000"/>
            <a:ext cx="2298700" cy="523220"/>
          </a:xfrm>
          <a:prstGeom prst="rect">
            <a:avLst/>
          </a:prstGeom>
          <a:noFill/>
        </p:spPr>
        <p:txBody>
          <a:bodyPr wrap="square" rtlCol="0">
            <a:spAutoFit/>
          </a:bodyPr>
          <a:lstStyle/>
          <a:p>
            <a:pPr marL="285750" indent="-285750">
              <a:buFont typeface="Arial" pitchFamily="34" charset="0"/>
              <a:buChar char="•"/>
            </a:pPr>
            <a:r>
              <a:rPr lang="en-ZA" dirty="0" smtClean="0"/>
              <a:t>Claims</a:t>
            </a:r>
          </a:p>
          <a:p>
            <a:pPr marL="285750" indent="-285750">
              <a:buFont typeface="Arial" pitchFamily="34" charset="0"/>
              <a:buChar char="•"/>
            </a:pPr>
            <a:r>
              <a:rPr lang="en-ZA" dirty="0" smtClean="0"/>
              <a:t>Insurance</a:t>
            </a:r>
            <a:endParaRPr lang="en-ZA" dirty="0"/>
          </a:p>
        </p:txBody>
      </p:sp>
      <p:sp>
        <p:nvSpPr>
          <p:cNvPr id="53" name="TextBox 52"/>
          <p:cNvSpPr txBox="1"/>
          <p:nvPr/>
        </p:nvSpPr>
        <p:spPr>
          <a:xfrm>
            <a:off x="6642100" y="2552700"/>
            <a:ext cx="2578100" cy="954107"/>
          </a:xfrm>
          <a:prstGeom prst="rect">
            <a:avLst/>
          </a:prstGeom>
          <a:noFill/>
        </p:spPr>
        <p:txBody>
          <a:bodyPr wrap="square" rtlCol="0">
            <a:spAutoFit/>
          </a:bodyPr>
          <a:lstStyle/>
          <a:p>
            <a:pPr marL="285750" indent="-285750">
              <a:buFont typeface="Arial" pitchFamily="34" charset="0"/>
              <a:buChar char="•"/>
            </a:pPr>
            <a:r>
              <a:rPr lang="en-ZA" dirty="0" smtClean="0"/>
              <a:t>Holding statement</a:t>
            </a:r>
          </a:p>
          <a:p>
            <a:pPr marL="285750" indent="-285750">
              <a:buFont typeface="Arial" pitchFamily="34" charset="0"/>
              <a:buChar char="•"/>
            </a:pPr>
            <a:r>
              <a:rPr lang="en-ZA" dirty="0" smtClean="0"/>
              <a:t>Eskom spokesperson briefed / process</a:t>
            </a:r>
          </a:p>
          <a:p>
            <a:pPr marL="285750" indent="-285750">
              <a:buFont typeface="Arial" pitchFamily="34" charset="0"/>
              <a:buChar char="•"/>
            </a:pPr>
            <a:r>
              <a:rPr lang="en-ZA" dirty="0" smtClean="0"/>
              <a:t>Eskom/SANSA </a:t>
            </a:r>
            <a:r>
              <a:rPr lang="en-ZA" dirty="0"/>
              <a:t>(</a:t>
            </a:r>
            <a:r>
              <a:rPr lang="en-ZA" sz="1200" dirty="0" smtClean="0"/>
              <a:t>MOU/SLA)</a:t>
            </a:r>
            <a:endParaRPr lang="en-ZA" sz="1200" dirty="0"/>
          </a:p>
        </p:txBody>
      </p:sp>
      <p:sp>
        <p:nvSpPr>
          <p:cNvPr id="54" name="TextBox 53"/>
          <p:cNvSpPr txBox="1"/>
          <p:nvPr/>
        </p:nvSpPr>
        <p:spPr>
          <a:xfrm>
            <a:off x="6680200" y="3606800"/>
            <a:ext cx="2298700" cy="954107"/>
          </a:xfrm>
          <a:prstGeom prst="rect">
            <a:avLst/>
          </a:prstGeom>
          <a:noFill/>
        </p:spPr>
        <p:txBody>
          <a:bodyPr wrap="square" rtlCol="0">
            <a:spAutoFit/>
          </a:bodyPr>
          <a:lstStyle/>
          <a:p>
            <a:pPr marL="285750" indent="-285750">
              <a:buFont typeface="Arial" pitchFamily="34" charset="0"/>
              <a:buChar char="•"/>
            </a:pPr>
            <a:r>
              <a:rPr lang="en-ZA" dirty="0" smtClean="0"/>
              <a:t>SOG &amp; incident management plan</a:t>
            </a:r>
          </a:p>
          <a:p>
            <a:pPr marL="285750" indent="-285750">
              <a:buFont typeface="Arial" pitchFamily="34" charset="0"/>
              <a:buChar char="•"/>
            </a:pPr>
            <a:r>
              <a:rPr lang="en-ZA" dirty="0" smtClean="0"/>
              <a:t>Condition monitoring</a:t>
            </a:r>
          </a:p>
          <a:p>
            <a:pPr marL="285750" indent="-285750">
              <a:buFont typeface="Arial" pitchFamily="34" charset="0"/>
              <a:buChar char="•"/>
            </a:pPr>
            <a:r>
              <a:rPr lang="en-ZA" dirty="0" smtClean="0"/>
              <a:t>Critical load protocols</a:t>
            </a:r>
            <a:endParaRPr lang="en-ZA" dirty="0"/>
          </a:p>
        </p:txBody>
      </p:sp>
      <p:sp>
        <p:nvSpPr>
          <p:cNvPr id="55" name="TextBox 54"/>
          <p:cNvSpPr txBox="1"/>
          <p:nvPr/>
        </p:nvSpPr>
        <p:spPr>
          <a:xfrm>
            <a:off x="6680200" y="4660900"/>
            <a:ext cx="2578100" cy="738664"/>
          </a:xfrm>
          <a:prstGeom prst="rect">
            <a:avLst/>
          </a:prstGeom>
          <a:noFill/>
        </p:spPr>
        <p:txBody>
          <a:bodyPr wrap="square" rtlCol="0">
            <a:spAutoFit/>
          </a:bodyPr>
          <a:lstStyle/>
          <a:p>
            <a:pPr marL="285750" indent="-285750">
              <a:buFont typeface="Arial" pitchFamily="34" charset="0"/>
              <a:buChar char="•"/>
            </a:pPr>
            <a:r>
              <a:rPr lang="en-ZA" dirty="0" smtClean="0"/>
              <a:t>System Ops Guide </a:t>
            </a:r>
            <a:r>
              <a:rPr lang="en-ZA" sz="1200" dirty="0" smtClean="0"/>
              <a:t>(SOG) </a:t>
            </a:r>
          </a:p>
          <a:p>
            <a:pPr marL="285750" indent="-285750">
              <a:buFont typeface="Arial" pitchFamily="34" charset="0"/>
              <a:buChar char="•"/>
            </a:pPr>
            <a:r>
              <a:rPr lang="en-ZA" dirty="0" smtClean="0"/>
              <a:t>Hardening plan</a:t>
            </a:r>
          </a:p>
          <a:p>
            <a:pPr marL="285750" indent="-285750">
              <a:buFont typeface="Arial" pitchFamily="34" charset="0"/>
              <a:buChar char="•"/>
            </a:pPr>
            <a:r>
              <a:rPr lang="en-ZA" dirty="0" smtClean="0"/>
              <a:t>Design/Planning Review</a:t>
            </a:r>
          </a:p>
        </p:txBody>
      </p:sp>
      <p:sp>
        <p:nvSpPr>
          <p:cNvPr id="56" name="TextBox 55"/>
          <p:cNvSpPr txBox="1"/>
          <p:nvPr/>
        </p:nvSpPr>
        <p:spPr>
          <a:xfrm>
            <a:off x="6680200" y="5715000"/>
            <a:ext cx="2298700" cy="738664"/>
          </a:xfrm>
          <a:prstGeom prst="rect">
            <a:avLst/>
          </a:prstGeom>
          <a:noFill/>
        </p:spPr>
        <p:txBody>
          <a:bodyPr wrap="square" rtlCol="0">
            <a:spAutoFit/>
          </a:bodyPr>
          <a:lstStyle/>
          <a:p>
            <a:pPr marL="285750" indent="-285750">
              <a:buFont typeface="Arial" pitchFamily="34" charset="0"/>
              <a:buChar char="•"/>
            </a:pPr>
            <a:r>
              <a:rPr lang="en-ZA" dirty="0" smtClean="0"/>
              <a:t>Review insurance conditions</a:t>
            </a:r>
          </a:p>
          <a:p>
            <a:pPr marL="285750" indent="-285750">
              <a:buFont typeface="Arial" pitchFamily="34" charset="0"/>
              <a:buChar char="•"/>
            </a:pPr>
            <a:r>
              <a:rPr lang="en-ZA" dirty="0" smtClean="0"/>
              <a:t>Legal / Compliance</a:t>
            </a:r>
            <a:endParaRPr lang="en-ZA" dirty="0"/>
          </a:p>
        </p:txBody>
      </p:sp>
      <p:sp>
        <p:nvSpPr>
          <p:cNvPr id="57" name="TextBox 56"/>
          <p:cNvSpPr txBox="1"/>
          <p:nvPr/>
        </p:nvSpPr>
        <p:spPr>
          <a:xfrm>
            <a:off x="4241800" y="3606800"/>
            <a:ext cx="2298700" cy="738664"/>
          </a:xfrm>
          <a:prstGeom prst="rect">
            <a:avLst/>
          </a:prstGeom>
          <a:noFill/>
        </p:spPr>
        <p:txBody>
          <a:bodyPr wrap="square" rtlCol="0">
            <a:spAutoFit/>
          </a:bodyPr>
          <a:lstStyle/>
          <a:p>
            <a:pPr marL="285750" indent="-285750">
              <a:buFont typeface="Arial" pitchFamily="34" charset="0"/>
              <a:buChar char="•"/>
            </a:pPr>
            <a:r>
              <a:rPr lang="en-ZA" dirty="0" smtClean="0"/>
              <a:t>Deep level mines</a:t>
            </a:r>
          </a:p>
          <a:p>
            <a:pPr marL="285750" indent="-285750">
              <a:buFont typeface="Arial" pitchFamily="34" charset="0"/>
              <a:buChar char="•"/>
            </a:pPr>
            <a:r>
              <a:rPr lang="en-ZA" dirty="0" err="1" smtClean="0"/>
              <a:t>Koeberg</a:t>
            </a:r>
            <a:endParaRPr lang="en-ZA" dirty="0" smtClean="0"/>
          </a:p>
          <a:p>
            <a:pPr marL="285750" indent="-285750">
              <a:buFont typeface="Arial" pitchFamily="34" charset="0"/>
              <a:buChar char="•"/>
            </a:pPr>
            <a:r>
              <a:rPr lang="en-ZA" dirty="0" smtClean="0"/>
              <a:t>Situational Awareness</a:t>
            </a:r>
            <a:endParaRPr lang="en-ZA" dirty="0"/>
          </a:p>
        </p:txBody>
      </p:sp>
    </p:spTree>
    <p:extLst>
      <p:ext uri="{BB962C8B-B14F-4D97-AF65-F5344CB8AC3E}">
        <p14:creationId xmlns:p14="http://schemas.microsoft.com/office/powerpoint/2010/main" val="325928944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ZA" dirty="0"/>
              <a:t>Draft 1</a:t>
            </a:r>
          </a:p>
          <a:p>
            <a:pPr algn="r">
              <a:defRPr/>
            </a:pPr>
            <a:r>
              <a:rPr lang="en-ZA" dirty="0"/>
              <a:t>Corporate Affairs Division</a:t>
            </a:r>
          </a:p>
          <a:p>
            <a:pPr algn="r">
              <a:defRPr/>
            </a:pPr>
            <a:r>
              <a:rPr lang="en-ZA" dirty="0"/>
              <a:t>November 2011</a:t>
            </a:r>
          </a:p>
        </p:txBody>
      </p:sp>
      <p:grpSp>
        <p:nvGrpSpPr>
          <p:cNvPr id="4099" name="Group 162"/>
          <p:cNvGrpSpPr>
            <a:grpSpLocks/>
          </p:cNvGrpSpPr>
          <p:nvPr/>
        </p:nvGrpSpPr>
        <p:grpSpPr bwMode="auto">
          <a:xfrm>
            <a:off x="-4763" y="0"/>
            <a:ext cx="9148763" cy="6858000"/>
            <a:chOff x="-3" y="0"/>
            <a:chExt cx="5763" cy="4320"/>
          </a:xfrm>
        </p:grpSpPr>
        <p:pic>
          <p:nvPicPr>
            <p:cNvPr id="4151"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2"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153"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155"/>
          <p:cNvGrpSpPr>
            <a:grpSpLocks/>
          </p:cNvGrpSpPr>
          <p:nvPr/>
        </p:nvGrpSpPr>
        <p:grpSpPr bwMode="auto">
          <a:xfrm>
            <a:off x="257175" y="1201738"/>
            <a:ext cx="2482850" cy="2444750"/>
            <a:chOff x="162" y="757"/>
            <a:chExt cx="1564" cy="1540"/>
          </a:xfrm>
        </p:grpSpPr>
        <p:sp>
          <p:nvSpPr>
            <p:cNvPr id="4146"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a:p>
          </p:txBody>
        </p:sp>
        <p:sp>
          <p:nvSpPr>
            <p:cNvPr id="4147"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8"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9"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50"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1" name="Oval 102"/>
          <p:cNvSpPr>
            <a:spLocks noChangeArrowheads="1"/>
          </p:cNvSpPr>
          <p:nvPr/>
        </p:nvSpPr>
        <p:spPr bwMode="auto">
          <a:xfrm>
            <a:off x="436563" y="1362075"/>
            <a:ext cx="2162175" cy="2173288"/>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p>
        </p:txBody>
      </p:sp>
      <p:grpSp>
        <p:nvGrpSpPr>
          <p:cNvPr id="4102" name="Group 156"/>
          <p:cNvGrpSpPr>
            <a:grpSpLocks/>
          </p:cNvGrpSpPr>
          <p:nvPr/>
        </p:nvGrpSpPr>
        <p:grpSpPr bwMode="auto">
          <a:xfrm>
            <a:off x="171450" y="1201738"/>
            <a:ext cx="2643188" cy="2493962"/>
            <a:chOff x="108" y="757"/>
            <a:chExt cx="1665" cy="1571"/>
          </a:xfrm>
        </p:grpSpPr>
        <p:sp>
          <p:nvSpPr>
            <p:cNvPr id="4143"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4"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5"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3" name="Group 146"/>
          <p:cNvGrpSpPr>
            <a:grpSpLocks/>
          </p:cNvGrpSpPr>
          <p:nvPr/>
        </p:nvGrpSpPr>
        <p:grpSpPr bwMode="auto">
          <a:xfrm>
            <a:off x="912813" y="620713"/>
            <a:ext cx="1284287" cy="1260475"/>
            <a:chOff x="575" y="391"/>
            <a:chExt cx="809" cy="794"/>
          </a:xfrm>
        </p:grpSpPr>
        <p:sp>
          <p:nvSpPr>
            <p:cNvPr id="4135"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a:p>
          </p:txBody>
        </p:sp>
        <p:sp>
          <p:nvSpPr>
            <p:cNvPr id="4136"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a:p>
          </p:txBody>
        </p:sp>
        <p:sp>
          <p:nvSpPr>
            <p:cNvPr id="4137"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8"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9"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0"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1"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a:p>
          </p:txBody>
        </p:sp>
        <p:sp>
          <p:nvSpPr>
            <p:cNvPr id="4142"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4" name="Oval 118"/>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600"/>
          </a:p>
        </p:txBody>
      </p:sp>
      <p:grpSp>
        <p:nvGrpSpPr>
          <p:cNvPr id="4105" name="Group 145"/>
          <p:cNvGrpSpPr>
            <a:grpSpLocks/>
          </p:cNvGrpSpPr>
          <p:nvPr/>
        </p:nvGrpSpPr>
        <p:grpSpPr bwMode="auto">
          <a:xfrm>
            <a:off x="863600" y="620713"/>
            <a:ext cx="1370013" cy="1284287"/>
            <a:chOff x="544" y="391"/>
            <a:chExt cx="863" cy="809"/>
          </a:xfrm>
        </p:grpSpPr>
        <p:sp>
          <p:nvSpPr>
            <p:cNvPr id="4132"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3"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4"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6" name="Group 157"/>
          <p:cNvGrpSpPr>
            <a:grpSpLocks/>
          </p:cNvGrpSpPr>
          <p:nvPr/>
        </p:nvGrpSpPr>
        <p:grpSpPr bwMode="auto">
          <a:xfrm>
            <a:off x="331788" y="3090863"/>
            <a:ext cx="2074862" cy="2038350"/>
            <a:chOff x="209" y="1947"/>
            <a:chExt cx="1307" cy="1284"/>
          </a:xfrm>
        </p:grpSpPr>
        <p:sp>
          <p:nvSpPr>
            <p:cNvPr id="4126"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a:p>
          </p:txBody>
        </p:sp>
        <p:sp>
          <p:nvSpPr>
            <p:cNvPr id="4127"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a:p>
          </p:txBody>
        </p:sp>
        <p:sp>
          <p:nvSpPr>
            <p:cNvPr id="4128"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9"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0"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1"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7"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solidFill>
                <a:srgbClr val="C0C0C0"/>
              </a:solidFill>
            </a:endParaRPr>
          </a:p>
        </p:txBody>
      </p:sp>
      <p:grpSp>
        <p:nvGrpSpPr>
          <p:cNvPr id="4108" name="Group 158"/>
          <p:cNvGrpSpPr>
            <a:grpSpLocks/>
          </p:cNvGrpSpPr>
          <p:nvPr/>
        </p:nvGrpSpPr>
        <p:grpSpPr bwMode="auto">
          <a:xfrm>
            <a:off x="257175" y="3090863"/>
            <a:ext cx="2211388" cy="2087562"/>
            <a:chOff x="162" y="1947"/>
            <a:chExt cx="1393" cy="1315"/>
          </a:xfrm>
        </p:grpSpPr>
        <p:sp>
          <p:nvSpPr>
            <p:cNvPr id="4123"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4"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5"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9" name="Group 159"/>
          <p:cNvGrpSpPr>
            <a:grpSpLocks/>
          </p:cNvGrpSpPr>
          <p:nvPr/>
        </p:nvGrpSpPr>
        <p:grpSpPr bwMode="auto">
          <a:xfrm>
            <a:off x="900113" y="4684713"/>
            <a:ext cx="1717675" cy="1692275"/>
            <a:chOff x="567" y="2951"/>
            <a:chExt cx="1082" cy="1066"/>
          </a:xfrm>
        </p:grpSpPr>
        <p:sp>
          <p:nvSpPr>
            <p:cNvPr id="4117"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a:p>
          </p:txBody>
        </p:sp>
        <p:sp>
          <p:nvSpPr>
            <p:cNvPr id="4118"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a:p>
          </p:txBody>
        </p:sp>
        <p:sp>
          <p:nvSpPr>
            <p:cNvPr id="4119"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0"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1"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2"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10" name="Oval 138"/>
          <p:cNvSpPr>
            <a:spLocks noChangeArrowheads="1"/>
          </p:cNvSpPr>
          <p:nvPr/>
        </p:nvSpPr>
        <p:spPr bwMode="auto">
          <a:xfrm>
            <a:off x="1014413" y="4791075"/>
            <a:ext cx="1506537" cy="1519238"/>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C0C0C0"/>
              </a:solidFill>
            </a:endParaRPr>
          </a:p>
        </p:txBody>
      </p:sp>
      <p:grpSp>
        <p:nvGrpSpPr>
          <p:cNvPr id="4111" name="Group 160"/>
          <p:cNvGrpSpPr>
            <a:grpSpLocks/>
          </p:cNvGrpSpPr>
          <p:nvPr/>
        </p:nvGrpSpPr>
        <p:grpSpPr bwMode="auto">
          <a:xfrm>
            <a:off x="838200" y="4684713"/>
            <a:ext cx="1828800" cy="1728787"/>
            <a:chOff x="528" y="2951"/>
            <a:chExt cx="1152" cy="1089"/>
          </a:xfrm>
        </p:grpSpPr>
        <p:sp>
          <p:nvSpPr>
            <p:cNvPr id="411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4"/>
          <p:cNvGrpSpPr/>
          <p:nvPr/>
        </p:nvGrpSpPr>
        <p:grpSpPr>
          <a:xfrm>
            <a:off x="2904067" y="2381250"/>
            <a:ext cx="6062133" cy="4370186"/>
            <a:chOff x="5303520" y="3098060"/>
            <a:chExt cx="3810000" cy="4370186"/>
          </a:xfrm>
        </p:grpSpPr>
        <p:pic>
          <p:nvPicPr>
            <p:cNvPr id="58" name="Picture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3520" y="3098060"/>
              <a:ext cx="3810000" cy="3020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50305" y="7237414"/>
              <a:ext cx="1587500" cy="230832"/>
            </a:xfrm>
            <a:prstGeom prst="rect">
              <a:avLst/>
            </a:prstGeom>
            <a:noFill/>
          </p:spPr>
          <p:txBody>
            <a:bodyPr wrap="square" rtlCol="0">
              <a:spAutoFit/>
            </a:bodyPr>
            <a:lstStyle/>
            <a:p>
              <a:pPr algn="ctr"/>
              <a:r>
                <a:rPr lang="en-ZA" sz="900" dirty="0" smtClean="0">
                  <a:solidFill>
                    <a:srgbClr val="080808"/>
                  </a:solidFill>
                </a:rPr>
                <a:t>Images Courtesy: NSA</a:t>
              </a:r>
              <a:endParaRPr lang="en-ZA" sz="900" dirty="0">
                <a:solidFill>
                  <a:srgbClr val="080808"/>
                </a:solidFill>
              </a:endParaRPr>
            </a:p>
          </p:txBody>
        </p:sp>
      </p:grpSp>
      <p:sp>
        <p:nvSpPr>
          <p:cNvPr id="6" name="Rectangle 5"/>
          <p:cNvSpPr/>
          <p:nvPr/>
        </p:nvSpPr>
        <p:spPr>
          <a:xfrm>
            <a:off x="3301998" y="3464867"/>
            <a:ext cx="5587999" cy="461665"/>
          </a:xfrm>
          <a:prstGeom prst="rect">
            <a:avLst/>
          </a:prstGeom>
        </p:spPr>
        <p:txBody>
          <a:bodyPr wrap="square">
            <a:spAutoFit/>
          </a:bodyPr>
          <a:lstStyle/>
          <a:p>
            <a:pPr algn="ctr"/>
            <a:r>
              <a:rPr lang="en-GB" sz="2400" b="1" dirty="0" smtClean="0">
                <a:solidFill>
                  <a:schemeClr val="bg1"/>
                </a:solidFill>
              </a:rPr>
              <a:t>Eskom Experience</a:t>
            </a:r>
            <a:endParaRPr lang="en-ZA" sz="2400" b="1" dirty="0"/>
          </a:p>
        </p:txBody>
      </p:sp>
    </p:spTree>
    <p:extLst>
      <p:ext uri="{BB962C8B-B14F-4D97-AF65-F5344CB8AC3E}">
        <p14:creationId xmlns:p14="http://schemas.microsoft.com/office/powerpoint/2010/main" val="379058725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1338" y="965200"/>
            <a:ext cx="347345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7" name="Rectangle 3"/>
          <p:cNvSpPr>
            <a:spLocks noChangeArrowheads="1"/>
          </p:cNvSpPr>
          <p:nvPr/>
        </p:nvSpPr>
        <p:spPr bwMode="auto">
          <a:xfrm>
            <a:off x="11113" y="1049338"/>
            <a:ext cx="5676900" cy="2062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charset="0"/>
              <a:buChar char="•"/>
            </a:pPr>
            <a:r>
              <a:rPr lang="en-ZA" sz="1600"/>
              <a:t>GIC’s enter the power system through transformer neutral connections to earth.</a:t>
            </a:r>
          </a:p>
          <a:p>
            <a:pPr marL="285750" indent="-285750">
              <a:buFont typeface="Arial" charset="0"/>
              <a:buChar char="•"/>
            </a:pPr>
            <a:r>
              <a:rPr lang="en-ZA" sz="1600"/>
              <a:t>Transmission lines  provide a low resistance loop circuit for GICs via the transformer &amp; reactor neutral connections at either end of the line. </a:t>
            </a:r>
          </a:p>
          <a:p>
            <a:pPr marL="285750" indent="-285750">
              <a:buFont typeface="Arial" charset="0"/>
              <a:buChar char="•"/>
            </a:pPr>
            <a:r>
              <a:rPr lang="en-ZA" sz="1600"/>
              <a:t>The GI current  is a quasi-DC current that changes in response to the changes in the magnetic field (1-10mHz and up to 100A have been measured).</a:t>
            </a:r>
          </a:p>
        </p:txBody>
      </p:sp>
      <p:pic>
        <p:nvPicPr>
          <p:cNvPr id="163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 y="3511550"/>
            <a:ext cx="8759825" cy="327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9" name="Rectangle 4"/>
          <p:cNvSpPr>
            <a:spLocks noChangeArrowheads="1"/>
          </p:cNvSpPr>
          <p:nvPr/>
        </p:nvSpPr>
        <p:spPr bwMode="auto">
          <a:xfrm>
            <a:off x="1646238" y="5559425"/>
            <a:ext cx="4419600" cy="430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100" dirty="0"/>
              <a:t>Time plot of measured GICs on the neutral of a bank of </a:t>
            </a:r>
            <a:r>
              <a:rPr lang="en-ZA" sz="1100" dirty="0" smtClean="0"/>
              <a:t>three phase </a:t>
            </a:r>
            <a:r>
              <a:rPr lang="en-ZA" sz="1100" dirty="0"/>
              <a:t>transformers during the start of the Halloween Storm in 2003.</a:t>
            </a:r>
          </a:p>
        </p:txBody>
      </p:sp>
      <p:sp>
        <p:nvSpPr>
          <p:cNvPr id="16390" name="Rectangle 7"/>
          <p:cNvSpPr>
            <a:spLocks noGrp="1" noChangeArrowheads="1"/>
          </p:cNvSpPr>
          <p:nvPr>
            <p:ph type="title"/>
          </p:nvPr>
        </p:nvSpPr>
        <p:spPr>
          <a:xfrm>
            <a:off x="196850" y="157163"/>
            <a:ext cx="7277100" cy="666750"/>
          </a:xfrm>
        </p:spPr>
        <p:txBody>
          <a:bodyPr/>
          <a:lstStyle/>
          <a:p>
            <a:pPr eaLnBrk="1" hangingPunct="1"/>
            <a:r>
              <a:rPr lang="en-US" smtClean="0"/>
              <a:t>The impact on power systems</a:t>
            </a:r>
            <a:br>
              <a:rPr lang="en-US" smtClean="0"/>
            </a:br>
            <a:r>
              <a:rPr lang="en-US" smtClean="0">
                <a:solidFill>
                  <a:schemeClr val="bg2"/>
                </a:solidFill>
              </a:rPr>
              <a:t>How do GIC’s enter the power system ?</a:t>
            </a:r>
            <a:endParaRPr lang="en-GB" smtClean="0">
              <a:solidFill>
                <a:schemeClr val="bg2"/>
              </a:solidFill>
            </a:endParaRPr>
          </a:p>
        </p:txBody>
      </p:sp>
    </p:spTree>
    <p:extLst>
      <p:ext uri="{BB962C8B-B14F-4D97-AF65-F5344CB8AC3E}">
        <p14:creationId xmlns:p14="http://schemas.microsoft.com/office/powerpoint/2010/main" val="3232599423"/>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7"/>
          <p:cNvSpPr>
            <a:spLocks noGrp="1" noChangeArrowheads="1"/>
          </p:cNvSpPr>
          <p:nvPr>
            <p:ph type="title"/>
          </p:nvPr>
        </p:nvSpPr>
        <p:spPr>
          <a:xfrm>
            <a:off x="196850" y="157163"/>
            <a:ext cx="7277100" cy="666750"/>
          </a:xfrm>
        </p:spPr>
        <p:txBody>
          <a:bodyPr/>
          <a:lstStyle/>
          <a:p>
            <a:pPr eaLnBrk="1" hangingPunct="1"/>
            <a:r>
              <a:rPr lang="en-US" smtClean="0"/>
              <a:t>The impact on power systems</a:t>
            </a:r>
            <a:br>
              <a:rPr lang="en-US" smtClean="0"/>
            </a:br>
            <a:r>
              <a:rPr lang="en-US" smtClean="0">
                <a:solidFill>
                  <a:schemeClr val="bg2"/>
                </a:solidFill>
              </a:rPr>
              <a:t>Have we been affected?</a:t>
            </a:r>
            <a:endParaRPr lang="en-GB" smtClean="0">
              <a:solidFill>
                <a:schemeClr val="bg2"/>
              </a:solidFill>
            </a:endParaRPr>
          </a:p>
        </p:txBody>
      </p:sp>
      <p:sp>
        <p:nvSpPr>
          <p:cNvPr id="27651" name="Content Placeholder 2"/>
          <p:cNvSpPr>
            <a:spLocks noGrp="1"/>
          </p:cNvSpPr>
          <p:nvPr>
            <p:ph idx="1"/>
          </p:nvPr>
        </p:nvSpPr>
        <p:spPr>
          <a:xfrm>
            <a:off x="-22225" y="1028700"/>
            <a:ext cx="5734050" cy="5913438"/>
          </a:xfrm>
        </p:spPr>
        <p:txBody>
          <a:bodyPr/>
          <a:lstStyle/>
          <a:p>
            <a:pPr marL="0" indent="0">
              <a:spcBef>
                <a:spcPts val="1000"/>
              </a:spcBef>
              <a:buFontTx/>
              <a:buNone/>
            </a:pPr>
            <a:r>
              <a:rPr lang="en-ZA" sz="1600" smtClean="0"/>
              <a:t>Whilst there is a general perception that mid-latitude countries are less affected, depending on the severity of the storm, how the the solar plasma is deflected,a nd the factors impacting the power system – significant GIC’s can occur.  </a:t>
            </a:r>
            <a:endParaRPr lang="en-ZA" sz="1200" b="1" smtClean="0"/>
          </a:p>
        </p:txBody>
      </p:sp>
      <p:pic>
        <p:nvPicPr>
          <p:cNvPr id="2765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0350" y="5072063"/>
            <a:ext cx="1889125"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0350" y="3517900"/>
            <a:ext cx="1889125" cy="142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3409950"/>
            <a:ext cx="5607050"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5" name="TextBox 1"/>
          <p:cNvSpPr txBox="1">
            <a:spLocks noChangeArrowheads="1"/>
          </p:cNvSpPr>
          <p:nvPr/>
        </p:nvSpPr>
        <p:spPr bwMode="auto">
          <a:xfrm>
            <a:off x="301625" y="6451600"/>
            <a:ext cx="5410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eaLnBrk="1" hangingPunct="1"/>
            <a:r>
              <a:rPr lang="en-ZA"/>
              <a:t>Dissolved Das Analysis - Matimba #1  (Halloween Storm 2003) </a:t>
            </a:r>
          </a:p>
        </p:txBody>
      </p:sp>
      <p:grpSp>
        <p:nvGrpSpPr>
          <p:cNvPr id="27656" name="Group 11"/>
          <p:cNvGrpSpPr>
            <a:grpSpLocks/>
          </p:cNvGrpSpPr>
          <p:nvPr/>
        </p:nvGrpSpPr>
        <p:grpSpPr bwMode="auto">
          <a:xfrm>
            <a:off x="5788025" y="1104900"/>
            <a:ext cx="3297238" cy="2227263"/>
            <a:chOff x="1012" y="1122"/>
            <a:chExt cx="5992" cy="4176"/>
          </a:xfrm>
        </p:grpSpPr>
        <p:pic>
          <p:nvPicPr>
            <p:cNvPr id="2765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 y="1122"/>
              <a:ext cx="5992" cy="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7658" name="Oval 6"/>
            <p:cNvSpPr>
              <a:spLocks noChangeArrowheads="1"/>
            </p:cNvSpPr>
            <p:nvPr/>
          </p:nvSpPr>
          <p:spPr bwMode="auto">
            <a:xfrm>
              <a:off x="4368" y="3752"/>
              <a:ext cx="182" cy="182"/>
            </a:xfrm>
            <a:prstGeom prst="ellipse">
              <a:avLst/>
            </a:prstGeom>
            <a:solidFill>
              <a:schemeClr val="accent2"/>
            </a:solidFill>
            <a:ln w="25400" algn="ctr">
              <a:solidFill>
                <a:schemeClr val="bg1"/>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ZA"/>
            </a:p>
          </p:txBody>
        </p:sp>
        <p:sp>
          <p:nvSpPr>
            <p:cNvPr id="27659" name="Oval 7"/>
            <p:cNvSpPr>
              <a:spLocks noChangeArrowheads="1"/>
            </p:cNvSpPr>
            <p:nvPr/>
          </p:nvSpPr>
          <p:spPr bwMode="auto">
            <a:xfrm>
              <a:off x="6228" y="3707"/>
              <a:ext cx="182" cy="182"/>
            </a:xfrm>
            <a:prstGeom prst="ellipse">
              <a:avLst/>
            </a:prstGeom>
            <a:solidFill>
              <a:schemeClr val="accent2"/>
            </a:solidFill>
            <a:ln w="25400" algn="ctr">
              <a:solidFill>
                <a:schemeClr val="bg1"/>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ZA"/>
            </a:p>
          </p:txBody>
        </p:sp>
        <p:sp>
          <p:nvSpPr>
            <p:cNvPr id="27660" name="Oval 8"/>
            <p:cNvSpPr>
              <a:spLocks noChangeArrowheads="1"/>
            </p:cNvSpPr>
            <p:nvPr/>
          </p:nvSpPr>
          <p:spPr bwMode="auto">
            <a:xfrm>
              <a:off x="4005" y="2119"/>
              <a:ext cx="182" cy="182"/>
            </a:xfrm>
            <a:prstGeom prst="ellipse">
              <a:avLst/>
            </a:prstGeom>
            <a:solidFill>
              <a:schemeClr val="accent2"/>
            </a:solidFill>
            <a:ln w="25400" algn="ctr">
              <a:solidFill>
                <a:schemeClr val="bg1"/>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ZA"/>
            </a:p>
          </p:txBody>
        </p:sp>
        <p:sp>
          <p:nvSpPr>
            <p:cNvPr id="27661" name="Oval 9"/>
            <p:cNvSpPr>
              <a:spLocks noChangeArrowheads="1"/>
            </p:cNvSpPr>
            <p:nvPr/>
          </p:nvSpPr>
          <p:spPr bwMode="auto">
            <a:xfrm>
              <a:off x="2282" y="2346"/>
              <a:ext cx="182" cy="182"/>
            </a:xfrm>
            <a:prstGeom prst="ellipse">
              <a:avLst/>
            </a:prstGeom>
            <a:solidFill>
              <a:schemeClr val="accent2"/>
            </a:solidFill>
            <a:ln w="25400" algn="ctr">
              <a:solidFill>
                <a:schemeClr val="bg1"/>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ZA"/>
            </a:p>
          </p:txBody>
        </p:sp>
      </p:grpSp>
    </p:spTree>
    <p:extLst>
      <p:ext uri="{BB962C8B-B14F-4D97-AF65-F5344CB8AC3E}">
        <p14:creationId xmlns:p14="http://schemas.microsoft.com/office/powerpoint/2010/main" val="265918538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Location of existing loggers</a:t>
            </a:r>
            <a:endParaRPr lang="en-ZA" dirty="0"/>
          </a:p>
        </p:txBody>
      </p:sp>
      <p:sp>
        <p:nvSpPr>
          <p:cNvPr id="5" name="Content Placeholder 4"/>
          <p:cNvSpPr>
            <a:spLocks noGrp="1"/>
          </p:cNvSpPr>
          <p:nvPr>
            <p:ph sz="half" idx="2"/>
          </p:nvPr>
        </p:nvSpPr>
        <p:spPr/>
        <p:txBody>
          <a:bodyPr/>
          <a:lstStyle/>
          <a:p>
            <a:pPr>
              <a:spcBef>
                <a:spcPts val="1000"/>
              </a:spcBef>
            </a:pPr>
            <a:r>
              <a:rPr lang="en-ZA" sz="2400" dirty="0" smtClean="0"/>
              <a:t>15 loggers are installed across the IPS</a:t>
            </a:r>
          </a:p>
          <a:p>
            <a:pPr marL="625475" lvl="2" indent="-266700">
              <a:spcBef>
                <a:spcPts val="1000"/>
              </a:spcBef>
            </a:pPr>
            <a:r>
              <a:rPr lang="en-ZA" dirty="0" smtClean="0"/>
              <a:t>Loggers are installed at Power Stations – </a:t>
            </a:r>
            <a:r>
              <a:rPr lang="en-ZA" dirty="0" err="1"/>
              <a:t>Arnot</a:t>
            </a:r>
            <a:r>
              <a:rPr lang="en-ZA" dirty="0"/>
              <a:t>, Kendal, </a:t>
            </a:r>
            <a:r>
              <a:rPr lang="en-ZA" dirty="0" err="1"/>
              <a:t>Lethabo</a:t>
            </a:r>
            <a:r>
              <a:rPr lang="en-ZA" dirty="0"/>
              <a:t>, </a:t>
            </a:r>
            <a:r>
              <a:rPr lang="en-ZA" dirty="0" err="1"/>
              <a:t>Matimba</a:t>
            </a:r>
            <a:r>
              <a:rPr lang="en-ZA" dirty="0"/>
              <a:t> and </a:t>
            </a:r>
            <a:r>
              <a:rPr lang="en-ZA" dirty="0" err="1" smtClean="0"/>
              <a:t>Tukuka</a:t>
            </a:r>
            <a:endParaRPr lang="en-ZA" dirty="0" smtClean="0"/>
          </a:p>
          <a:p>
            <a:pPr>
              <a:spcBef>
                <a:spcPts val="1000"/>
              </a:spcBef>
            </a:pPr>
            <a:r>
              <a:rPr lang="en-ZA" sz="2400" dirty="0" smtClean="0"/>
              <a:t>Project will be initiated to install additional logger:</a:t>
            </a:r>
          </a:p>
          <a:p>
            <a:pPr lvl="1">
              <a:spcBef>
                <a:spcPts val="1000"/>
              </a:spcBef>
            </a:pPr>
            <a:r>
              <a:rPr lang="en-ZA" sz="2000" dirty="0" smtClean="0"/>
              <a:t>New installation at PS – </a:t>
            </a:r>
            <a:r>
              <a:rPr lang="en-ZA" sz="2000" dirty="0" err="1" smtClean="0"/>
              <a:t>Duvha</a:t>
            </a:r>
            <a:r>
              <a:rPr lang="en-ZA" sz="2000" dirty="0" smtClean="0"/>
              <a:t>, </a:t>
            </a:r>
            <a:r>
              <a:rPr lang="en-ZA" sz="2000" dirty="0" err="1" smtClean="0"/>
              <a:t>Majuba</a:t>
            </a:r>
            <a:r>
              <a:rPr lang="en-ZA" sz="2000" dirty="0" smtClean="0"/>
              <a:t>, Camden, Drakensberg, </a:t>
            </a:r>
            <a:r>
              <a:rPr lang="en-ZA" sz="2000" dirty="0" err="1" smtClean="0"/>
              <a:t>Koeberg</a:t>
            </a:r>
            <a:endParaRPr lang="en-ZA" sz="2000" dirty="0" smtClean="0"/>
          </a:p>
          <a:p>
            <a:pPr lvl="1">
              <a:spcBef>
                <a:spcPts val="1000"/>
              </a:spcBef>
            </a:pPr>
            <a:r>
              <a:rPr lang="en-ZA" sz="2000" dirty="0" smtClean="0"/>
              <a:t>New prioritised MTS = 19 </a:t>
            </a:r>
            <a:endParaRPr lang="en-ZA" sz="2000" dirty="0"/>
          </a:p>
        </p:txBody>
      </p:sp>
      <p:pic>
        <p:nvPicPr>
          <p:cNvPr id="7" name="Picture 2" descr="D:\Malcolm\1. Resilience\8. Resilience Projects\Solar Storms - July 2011\1. Project\2. Monitoring and Detection\Existing meters\SA Map GIC.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85750" y="1423356"/>
            <a:ext cx="4362450" cy="5034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371366"/>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56" y="8734"/>
            <a:ext cx="6519862" cy="666750"/>
          </a:xfrm>
        </p:spPr>
        <p:txBody>
          <a:bodyPr/>
          <a:lstStyle/>
          <a:p>
            <a:r>
              <a:rPr lang="en-ZA" dirty="0" smtClean="0"/>
              <a:t>Significant  Solar Event – 07 – 09 March 12</a:t>
            </a:r>
            <a:endParaRPr lang="en-ZA" dirty="0"/>
          </a:p>
        </p:txBody>
      </p:sp>
      <p:sp>
        <p:nvSpPr>
          <p:cNvPr id="4" name="Content Placeholder 3"/>
          <p:cNvSpPr>
            <a:spLocks noGrp="1"/>
          </p:cNvSpPr>
          <p:nvPr>
            <p:ph sz="half" idx="2"/>
          </p:nvPr>
        </p:nvSpPr>
        <p:spPr>
          <a:xfrm>
            <a:off x="4538273" y="961234"/>
            <a:ext cx="4605727" cy="5226021"/>
          </a:xfrm>
        </p:spPr>
        <p:txBody>
          <a:bodyPr/>
          <a:lstStyle/>
          <a:p>
            <a:pPr>
              <a:lnSpc>
                <a:spcPct val="100000"/>
              </a:lnSpc>
              <a:spcBef>
                <a:spcPts val="1000"/>
              </a:spcBef>
            </a:pPr>
            <a:r>
              <a:rPr lang="en-ZA" sz="1800" dirty="0" smtClean="0"/>
              <a:t>Sunspot 1429 has been active</a:t>
            </a:r>
          </a:p>
          <a:p>
            <a:pPr>
              <a:lnSpc>
                <a:spcPct val="100000"/>
              </a:lnSpc>
              <a:spcBef>
                <a:spcPts val="1000"/>
              </a:spcBef>
            </a:pPr>
            <a:r>
              <a:rPr lang="en-ZA" sz="1800" b="1" u="sng" dirty="0" smtClean="0"/>
              <a:t>07/03/2012</a:t>
            </a:r>
            <a:r>
              <a:rPr lang="en-ZA" sz="1800" dirty="0" smtClean="0"/>
              <a:t> - Start </a:t>
            </a:r>
            <a:r>
              <a:rPr lang="en-ZA" sz="1800" dirty="0"/>
              <a:t>time of noticeable induced neutral earth currents from this GMD was at about 06:20 2012/03/07 (SAST) with a peak of -1.4 </a:t>
            </a:r>
            <a:r>
              <a:rPr lang="en-ZA" sz="1800" dirty="0" smtClean="0"/>
              <a:t>ampere. </a:t>
            </a:r>
            <a:endParaRPr lang="en-ZA" sz="1800" dirty="0"/>
          </a:p>
          <a:p>
            <a:pPr>
              <a:lnSpc>
                <a:spcPct val="100000"/>
              </a:lnSpc>
              <a:spcBef>
                <a:spcPts val="1000"/>
              </a:spcBef>
            </a:pPr>
            <a:r>
              <a:rPr lang="en-ZA" sz="1800" b="1" u="sng" dirty="0" smtClean="0"/>
              <a:t>08/03/2012</a:t>
            </a:r>
            <a:r>
              <a:rPr lang="en-ZA" sz="1800" dirty="0" smtClean="0"/>
              <a:t> -  Start </a:t>
            </a:r>
            <a:r>
              <a:rPr lang="en-ZA" sz="1800" dirty="0"/>
              <a:t>time of noticeable induced neutral earth currents from this GMD was at about 13:01 2012/03/08 (SAST) with a peak of -1.8 ampere </a:t>
            </a:r>
            <a:r>
              <a:rPr lang="en-ZA" sz="1800" dirty="0" smtClean="0"/>
              <a:t>. </a:t>
            </a:r>
            <a:endParaRPr lang="en-ZA" sz="1800" dirty="0"/>
          </a:p>
          <a:p>
            <a:pPr>
              <a:lnSpc>
                <a:spcPct val="100000"/>
              </a:lnSpc>
              <a:spcBef>
                <a:spcPts val="1000"/>
              </a:spcBef>
            </a:pPr>
            <a:r>
              <a:rPr lang="en-ZA" sz="1800" b="1" u="sng" dirty="0" smtClean="0"/>
              <a:t>09/03/2012 </a:t>
            </a:r>
            <a:r>
              <a:rPr lang="en-ZA" sz="1800" dirty="0" smtClean="0"/>
              <a:t>- Start </a:t>
            </a:r>
            <a:r>
              <a:rPr lang="en-ZA" sz="1800" dirty="0"/>
              <a:t>time of noticeable induced neutral earth currents from this GMD was at about 03:02 2012/03/09 (SAST) with a maximum peak of +</a:t>
            </a:r>
            <a:r>
              <a:rPr lang="en-ZA" sz="1800" dirty="0" smtClean="0"/>
              <a:t>3Amp. </a:t>
            </a:r>
            <a:endParaRPr lang="en-ZA" sz="1800" dirty="0"/>
          </a:p>
          <a:p>
            <a:pPr>
              <a:lnSpc>
                <a:spcPct val="100000"/>
              </a:lnSpc>
              <a:spcBef>
                <a:spcPts val="1000"/>
              </a:spcBef>
            </a:pPr>
            <a:r>
              <a:rPr lang="en-ZA" sz="1800" dirty="0"/>
              <a:t>GMD warning from NOAA maximum of Kp7(G3) </a:t>
            </a:r>
            <a:endParaRPr lang="en-ZA" sz="1800" dirty="0" smtClean="0"/>
          </a:p>
          <a:p>
            <a:pPr>
              <a:lnSpc>
                <a:spcPct val="100000"/>
              </a:lnSpc>
              <a:spcBef>
                <a:spcPts val="1000"/>
              </a:spcBef>
            </a:pPr>
            <a:r>
              <a:rPr lang="en-ZA" sz="1800" dirty="0"/>
              <a:t>None of the other generation sites (</a:t>
            </a:r>
            <a:r>
              <a:rPr lang="en-ZA" sz="1800" dirty="0" err="1"/>
              <a:t>Arnot</a:t>
            </a:r>
            <a:r>
              <a:rPr lang="en-ZA" sz="1800" dirty="0" smtClean="0"/>
              <a:t>, </a:t>
            </a:r>
            <a:r>
              <a:rPr lang="en-ZA" sz="1800" dirty="0" err="1" smtClean="0"/>
              <a:t>Lethabo</a:t>
            </a:r>
            <a:r>
              <a:rPr lang="en-ZA" sz="1800" dirty="0" smtClean="0"/>
              <a:t>, Kendal </a:t>
            </a:r>
            <a:r>
              <a:rPr lang="en-ZA" sz="1800" dirty="0"/>
              <a:t>and </a:t>
            </a:r>
            <a:r>
              <a:rPr lang="en-ZA" sz="1800" dirty="0" err="1"/>
              <a:t>Tutuka</a:t>
            </a:r>
            <a:r>
              <a:rPr lang="en-ZA" sz="1800" dirty="0"/>
              <a:t>) indicated any GIC currents that can be directly related to a GMD activity. </a:t>
            </a:r>
          </a:p>
          <a:p>
            <a:pPr>
              <a:lnSpc>
                <a:spcPct val="100000"/>
              </a:lnSpc>
              <a:spcBef>
                <a:spcPts val="1000"/>
              </a:spcBef>
            </a:pPr>
            <a:endParaRPr lang="en-ZA" sz="1800" dirty="0"/>
          </a:p>
        </p:txBody>
      </p:sp>
      <p:pic>
        <p:nvPicPr>
          <p:cNvPr id="6" name="Picture 2" descr="D:\Malcolm\1. Resilience\8. Resilience Projects\Solar Storms - July 2011\Supporting info\Images\APOD 14 March 2012.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5585" y="785472"/>
            <a:ext cx="4446245" cy="3358662"/>
          </a:xfrm>
          <a:prstGeom prst="rect">
            <a:avLst/>
          </a:prstGeom>
          <a:noFill/>
          <a:extLst>
            <a:ext uri="{909E8E84-426E-40DD-AFC4-6F175D3DCCD1}">
              <a14:hiddenFill xmlns:a14="http://schemas.microsoft.com/office/drawing/2010/main">
                <a:solidFill>
                  <a:srgbClr val="FFFFFF"/>
                </a:solidFill>
              </a14:hiddenFill>
            </a:ext>
          </a:extLst>
        </p:spPr>
      </p:pic>
      <p:pic>
        <p:nvPicPr>
          <p:cNvPr id="6553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743" b="60527"/>
          <a:stretch/>
        </p:blipFill>
        <p:spPr bwMode="auto">
          <a:xfrm>
            <a:off x="0" y="5412358"/>
            <a:ext cx="4619446" cy="1413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42556" y="6187255"/>
            <a:ext cx="1368783"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ZA" dirty="0" smtClean="0"/>
              <a:t>MATIMBA</a:t>
            </a:r>
            <a:endParaRPr lang="en-ZA" dirty="0"/>
          </a:p>
        </p:txBody>
      </p:sp>
      <p:pic>
        <p:nvPicPr>
          <p:cNvPr id="6554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0264" y="675484"/>
            <a:ext cx="1532624" cy="1149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735" y="2972013"/>
            <a:ext cx="1479790" cy="1158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360" y="666858"/>
            <a:ext cx="1488415" cy="1220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3" name="Picture 7" descr="D:\Malcolm\1. Resilience\8. Resilience Projects\Solar Storms - July 2011\3. Solar Event\4. 7 - 8 March 12\x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0264" y="2918037"/>
            <a:ext cx="1532624" cy="1226098"/>
          </a:xfrm>
          <a:prstGeom prst="rect">
            <a:avLst/>
          </a:prstGeom>
          <a:noFill/>
          <a:extLst>
            <a:ext uri="{909E8E84-426E-40DD-AFC4-6F175D3DCCD1}">
              <a14:hiddenFill xmlns:a14="http://schemas.microsoft.com/office/drawing/2010/main">
                <a:solidFill>
                  <a:srgbClr val="FFFFFF"/>
                </a:solidFill>
              </a14:hiddenFill>
            </a:ext>
          </a:extLst>
        </p:spPr>
      </p:pic>
      <p:pic>
        <p:nvPicPr>
          <p:cNvPr id="65544" name="Picture 8" descr="D:\Malcolm\1. Resilience\8. Resilience Projects\Solar Storms - July 2011\3. Solar Event\4. 7 - 8 March 12\kindex_latest 130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052480"/>
            <a:ext cx="4542888" cy="1416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281929"/>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ZA" dirty="0" smtClean="0"/>
              <a:t>Sunburst program EPRI</a:t>
            </a:r>
            <a:r>
              <a:rPr lang="en-ZA" dirty="0" smtClean="0"/>
              <a:t> </a:t>
            </a:r>
            <a:r>
              <a:rPr lang="en-ZA" dirty="0" smtClean="0"/>
              <a:t>– </a:t>
            </a:r>
            <a:r>
              <a:rPr lang="en-ZA" dirty="0" err="1" smtClean="0"/>
              <a:t>Grassridge</a:t>
            </a:r>
            <a:r>
              <a:rPr lang="en-ZA" dirty="0" smtClean="0"/>
              <a:t> MTS</a:t>
            </a:r>
          </a:p>
        </p:txBody>
      </p:sp>
      <p:pic>
        <p:nvPicPr>
          <p:cNvPr id="22531"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2238" y="1060450"/>
            <a:ext cx="9021762" cy="2611438"/>
          </a:xfrm>
          <a:noFill/>
        </p:spPr>
      </p:pic>
      <p:pic>
        <p:nvPicPr>
          <p:cNvPr id="22532"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50813" y="3854450"/>
            <a:ext cx="8993187" cy="2778125"/>
          </a:xfrm>
          <a:noFill/>
        </p:spPr>
      </p:pic>
    </p:spTree>
    <p:extLst>
      <p:ext uri="{BB962C8B-B14F-4D97-AF65-F5344CB8AC3E}">
        <p14:creationId xmlns:p14="http://schemas.microsoft.com/office/powerpoint/2010/main" val="3887320833"/>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ZA" dirty="0"/>
              <a:t>Draft 1</a:t>
            </a:r>
          </a:p>
          <a:p>
            <a:pPr algn="r">
              <a:defRPr/>
            </a:pPr>
            <a:r>
              <a:rPr lang="en-ZA" dirty="0"/>
              <a:t>Corporate Affairs Division</a:t>
            </a:r>
          </a:p>
          <a:p>
            <a:pPr algn="r">
              <a:defRPr/>
            </a:pPr>
            <a:r>
              <a:rPr lang="en-ZA" dirty="0"/>
              <a:t>November 2011</a:t>
            </a:r>
          </a:p>
        </p:txBody>
      </p:sp>
      <p:grpSp>
        <p:nvGrpSpPr>
          <p:cNvPr id="4099" name="Group 162"/>
          <p:cNvGrpSpPr>
            <a:grpSpLocks/>
          </p:cNvGrpSpPr>
          <p:nvPr/>
        </p:nvGrpSpPr>
        <p:grpSpPr bwMode="auto">
          <a:xfrm>
            <a:off x="-4763" y="0"/>
            <a:ext cx="9148763" cy="6858000"/>
            <a:chOff x="-3" y="0"/>
            <a:chExt cx="5763" cy="4320"/>
          </a:xfrm>
        </p:grpSpPr>
        <p:pic>
          <p:nvPicPr>
            <p:cNvPr id="4151"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2"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153"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155"/>
          <p:cNvGrpSpPr>
            <a:grpSpLocks/>
          </p:cNvGrpSpPr>
          <p:nvPr/>
        </p:nvGrpSpPr>
        <p:grpSpPr bwMode="auto">
          <a:xfrm>
            <a:off x="257175" y="1201738"/>
            <a:ext cx="2482850" cy="2444750"/>
            <a:chOff x="162" y="757"/>
            <a:chExt cx="1564" cy="1540"/>
          </a:xfrm>
        </p:grpSpPr>
        <p:sp>
          <p:nvSpPr>
            <p:cNvPr id="4146"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a:p>
          </p:txBody>
        </p:sp>
        <p:sp>
          <p:nvSpPr>
            <p:cNvPr id="4147"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8"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9"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50"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1" name="Oval 102"/>
          <p:cNvSpPr>
            <a:spLocks noChangeArrowheads="1"/>
          </p:cNvSpPr>
          <p:nvPr/>
        </p:nvSpPr>
        <p:spPr bwMode="auto">
          <a:xfrm>
            <a:off x="436563" y="1362075"/>
            <a:ext cx="2162175" cy="2173288"/>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p>
        </p:txBody>
      </p:sp>
      <p:grpSp>
        <p:nvGrpSpPr>
          <p:cNvPr id="4102" name="Group 156"/>
          <p:cNvGrpSpPr>
            <a:grpSpLocks/>
          </p:cNvGrpSpPr>
          <p:nvPr/>
        </p:nvGrpSpPr>
        <p:grpSpPr bwMode="auto">
          <a:xfrm>
            <a:off x="171450" y="1201738"/>
            <a:ext cx="2643188" cy="2493962"/>
            <a:chOff x="108" y="757"/>
            <a:chExt cx="1665" cy="1571"/>
          </a:xfrm>
        </p:grpSpPr>
        <p:sp>
          <p:nvSpPr>
            <p:cNvPr id="4143"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4"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5"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3" name="Group 146"/>
          <p:cNvGrpSpPr>
            <a:grpSpLocks/>
          </p:cNvGrpSpPr>
          <p:nvPr/>
        </p:nvGrpSpPr>
        <p:grpSpPr bwMode="auto">
          <a:xfrm>
            <a:off x="912813" y="620713"/>
            <a:ext cx="1284287" cy="1260475"/>
            <a:chOff x="575" y="391"/>
            <a:chExt cx="809" cy="794"/>
          </a:xfrm>
        </p:grpSpPr>
        <p:sp>
          <p:nvSpPr>
            <p:cNvPr id="4135"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a:p>
          </p:txBody>
        </p:sp>
        <p:sp>
          <p:nvSpPr>
            <p:cNvPr id="4136"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a:p>
          </p:txBody>
        </p:sp>
        <p:sp>
          <p:nvSpPr>
            <p:cNvPr id="4137"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8"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9"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0"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41"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a:p>
          </p:txBody>
        </p:sp>
        <p:sp>
          <p:nvSpPr>
            <p:cNvPr id="4142"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4" name="Oval 118"/>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600"/>
          </a:p>
        </p:txBody>
      </p:sp>
      <p:grpSp>
        <p:nvGrpSpPr>
          <p:cNvPr id="4105" name="Group 145"/>
          <p:cNvGrpSpPr>
            <a:grpSpLocks/>
          </p:cNvGrpSpPr>
          <p:nvPr/>
        </p:nvGrpSpPr>
        <p:grpSpPr bwMode="auto">
          <a:xfrm>
            <a:off x="863600" y="620713"/>
            <a:ext cx="1370013" cy="1284287"/>
            <a:chOff x="544" y="391"/>
            <a:chExt cx="863" cy="809"/>
          </a:xfrm>
        </p:grpSpPr>
        <p:sp>
          <p:nvSpPr>
            <p:cNvPr id="4132"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3"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4"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6" name="Group 157"/>
          <p:cNvGrpSpPr>
            <a:grpSpLocks/>
          </p:cNvGrpSpPr>
          <p:nvPr/>
        </p:nvGrpSpPr>
        <p:grpSpPr bwMode="auto">
          <a:xfrm>
            <a:off x="331788" y="3090863"/>
            <a:ext cx="2074862" cy="2038350"/>
            <a:chOff x="209" y="1947"/>
            <a:chExt cx="1307" cy="1284"/>
          </a:xfrm>
        </p:grpSpPr>
        <p:sp>
          <p:nvSpPr>
            <p:cNvPr id="4126"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a:p>
          </p:txBody>
        </p:sp>
        <p:sp>
          <p:nvSpPr>
            <p:cNvPr id="4127"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a:p>
          </p:txBody>
        </p:sp>
        <p:sp>
          <p:nvSpPr>
            <p:cNvPr id="4128"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9"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0"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1"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7"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a:solidFill>
                <a:srgbClr val="C0C0C0"/>
              </a:solidFill>
            </a:endParaRPr>
          </a:p>
        </p:txBody>
      </p:sp>
      <p:grpSp>
        <p:nvGrpSpPr>
          <p:cNvPr id="4108" name="Group 158"/>
          <p:cNvGrpSpPr>
            <a:grpSpLocks/>
          </p:cNvGrpSpPr>
          <p:nvPr/>
        </p:nvGrpSpPr>
        <p:grpSpPr bwMode="auto">
          <a:xfrm>
            <a:off x="257175" y="3090863"/>
            <a:ext cx="2211388" cy="2087562"/>
            <a:chOff x="162" y="1947"/>
            <a:chExt cx="1393" cy="1315"/>
          </a:xfrm>
        </p:grpSpPr>
        <p:sp>
          <p:nvSpPr>
            <p:cNvPr id="4123"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4"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5"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09" name="Group 159"/>
          <p:cNvGrpSpPr>
            <a:grpSpLocks/>
          </p:cNvGrpSpPr>
          <p:nvPr/>
        </p:nvGrpSpPr>
        <p:grpSpPr bwMode="auto">
          <a:xfrm>
            <a:off x="900113" y="4684713"/>
            <a:ext cx="1717675" cy="1692275"/>
            <a:chOff x="567" y="2951"/>
            <a:chExt cx="1082" cy="1066"/>
          </a:xfrm>
        </p:grpSpPr>
        <p:sp>
          <p:nvSpPr>
            <p:cNvPr id="4117"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a:p>
          </p:txBody>
        </p:sp>
        <p:sp>
          <p:nvSpPr>
            <p:cNvPr id="4118"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a:p>
          </p:txBody>
        </p:sp>
        <p:sp>
          <p:nvSpPr>
            <p:cNvPr id="4119"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0"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1"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22"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10" name="Oval 138"/>
          <p:cNvSpPr>
            <a:spLocks noChangeArrowheads="1"/>
          </p:cNvSpPr>
          <p:nvPr/>
        </p:nvSpPr>
        <p:spPr bwMode="auto">
          <a:xfrm>
            <a:off x="1014413" y="4791075"/>
            <a:ext cx="1506537" cy="1519238"/>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C0C0C0"/>
              </a:solidFill>
            </a:endParaRPr>
          </a:p>
        </p:txBody>
      </p:sp>
      <p:grpSp>
        <p:nvGrpSpPr>
          <p:cNvPr id="4111" name="Group 160"/>
          <p:cNvGrpSpPr>
            <a:grpSpLocks/>
          </p:cNvGrpSpPr>
          <p:nvPr/>
        </p:nvGrpSpPr>
        <p:grpSpPr bwMode="auto">
          <a:xfrm>
            <a:off x="838200" y="4684713"/>
            <a:ext cx="1828800" cy="1728787"/>
            <a:chOff x="528" y="2951"/>
            <a:chExt cx="1152" cy="1089"/>
          </a:xfrm>
        </p:grpSpPr>
        <p:sp>
          <p:nvSpPr>
            <p:cNvPr id="411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1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4"/>
          <p:cNvGrpSpPr/>
          <p:nvPr/>
        </p:nvGrpSpPr>
        <p:grpSpPr>
          <a:xfrm>
            <a:off x="2904067" y="2381250"/>
            <a:ext cx="6062133" cy="4370186"/>
            <a:chOff x="5303520" y="3098060"/>
            <a:chExt cx="3810000" cy="4370186"/>
          </a:xfrm>
        </p:grpSpPr>
        <p:pic>
          <p:nvPicPr>
            <p:cNvPr id="58" name="Picture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3520" y="3098060"/>
              <a:ext cx="3810000" cy="3020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50305" y="7237414"/>
              <a:ext cx="1587500" cy="230832"/>
            </a:xfrm>
            <a:prstGeom prst="rect">
              <a:avLst/>
            </a:prstGeom>
            <a:noFill/>
          </p:spPr>
          <p:txBody>
            <a:bodyPr wrap="square" rtlCol="0">
              <a:spAutoFit/>
            </a:bodyPr>
            <a:lstStyle/>
            <a:p>
              <a:pPr algn="ctr"/>
              <a:r>
                <a:rPr lang="en-ZA" sz="900" dirty="0" smtClean="0">
                  <a:solidFill>
                    <a:srgbClr val="080808"/>
                  </a:solidFill>
                </a:rPr>
                <a:t>Images Courtesy: NSA</a:t>
              </a:r>
              <a:endParaRPr lang="en-ZA" sz="900" dirty="0">
                <a:solidFill>
                  <a:srgbClr val="080808"/>
                </a:solidFill>
              </a:endParaRPr>
            </a:p>
          </p:txBody>
        </p:sp>
      </p:grpSp>
      <p:sp>
        <p:nvSpPr>
          <p:cNvPr id="6" name="Rectangle 5"/>
          <p:cNvSpPr/>
          <p:nvPr/>
        </p:nvSpPr>
        <p:spPr>
          <a:xfrm>
            <a:off x="3301998" y="3464867"/>
            <a:ext cx="5587999" cy="461665"/>
          </a:xfrm>
          <a:prstGeom prst="rect">
            <a:avLst/>
          </a:prstGeom>
        </p:spPr>
        <p:txBody>
          <a:bodyPr wrap="square">
            <a:spAutoFit/>
          </a:bodyPr>
          <a:lstStyle/>
          <a:p>
            <a:pPr algn="ctr"/>
            <a:r>
              <a:rPr lang="en-GB" sz="2400" b="1" dirty="0" smtClean="0">
                <a:solidFill>
                  <a:schemeClr val="bg1"/>
                </a:solidFill>
              </a:rPr>
              <a:t>Eskom Resilience Response</a:t>
            </a:r>
            <a:endParaRPr lang="en-ZA" sz="2400" b="1" dirty="0"/>
          </a:p>
        </p:txBody>
      </p:sp>
    </p:spTree>
    <p:extLst>
      <p:ext uri="{BB962C8B-B14F-4D97-AF65-F5344CB8AC3E}">
        <p14:creationId xmlns:p14="http://schemas.microsoft.com/office/powerpoint/2010/main" val="169629560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Rounded Rectangle 20"/>
          <p:cNvSpPr/>
          <p:nvPr/>
        </p:nvSpPr>
        <p:spPr>
          <a:xfrm>
            <a:off x="190500" y="1016000"/>
            <a:ext cx="4292601" cy="4826000"/>
          </a:xfrm>
          <a:prstGeom prst="roundRect">
            <a:avLst>
              <a:gd name="adj" fmla="val 631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125" name="Rectangle 3"/>
          <p:cNvSpPr>
            <a:spLocks noGrp="1" noChangeArrowheads="1"/>
          </p:cNvSpPr>
          <p:nvPr>
            <p:ph type="title" idx="4294967295"/>
          </p:nvPr>
        </p:nvSpPr>
        <p:spPr>
          <a:xfrm>
            <a:off x="196850" y="166688"/>
            <a:ext cx="7092950" cy="666750"/>
          </a:xfrm>
        </p:spPr>
        <p:txBody>
          <a:bodyPr/>
          <a:lstStyle/>
          <a:p>
            <a:pPr eaLnBrk="1" hangingPunct="1"/>
            <a:r>
              <a:rPr lang="en-US" dirty="0" smtClean="0"/>
              <a:t>Decision Options  </a:t>
            </a:r>
            <a:br>
              <a:rPr lang="en-US" dirty="0" smtClean="0"/>
            </a:br>
            <a:r>
              <a:rPr lang="en-US" sz="2000" dirty="0" smtClean="0">
                <a:solidFill>
                  <a:schemeClr val="bg2"/>
                </a:solidFill>
              </a:rPr>
              <a:t>Short-term response</a:t>
            </a:r>
            <a:endParaRPr lang="en-GB" dirty="0" smtClean="0">
              <a:solidFill>
                <a:schemeClr val="bg2"/>
              </a:solidFill>
            </a:endParaRPr>
          </a:p>
        </p:txBody>
      </p:sp>
      <p:sp>
        <p:nvSpPr>
          <p:cNvPr id="28" name="Rectangle 27"/>
          <p:cNvSpPr/>
          <p:nvPr/>
        </p:nvSpPr>
        <p:spPr>
          <a:xfrm>
            <a:off x="6616700" y="1651001"/>
            <a:ext cx="1739900" cy="1676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b="1" dirty="0">
              <a:solidFill>
                <a:schemeClr val="accent4"/>
              </a:solidFill>
            </a:endParaRPr>
          </a:p>
        </p:txBody>
      </p:sp>
      <p:sp>
        <p:nvSpPr>
          <p:cNvPr id="2" name="Right Arrow 1">
            <a:hlinkClick r:id="" action="ppaction://noaction"/>
          </p:cNvPr>
          <p:cNvSpPr/>
          <p:nvPr/>
        </p:nvSpPr>
        <p:spPr>
          <a:xfrm>
            <a:off x="101600" y="6350000"/>
            <a:ext cx="8775700" cy="419100"/>
          </a:xfrm>
          <a:prstGeom prst="rightArrow">
            <a:avLst>
              <a:gd name="adj1" fmla="val 70930"/>
              <a:gd name="adj2" fmla="val 52326"/>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600" dirty="0" smtClean="0"/>
              <a:t>                G1 - G3                        G4 – G5                                             SUPERSTORM                         </a:t>
            </a:r>
            <a:endParaRPr lang="en-ZA" sz="1600" dirty="0"/>
          </a:p>
        </p:txBody>
      </p:sp>
      <p:sp>
        <p:nvSpPr>
          <p:cNvPr id="29" name="Oval 28"/>
          <p:cNvSpPr/>
          <p:nvPr/>
        </p:nvSpPr>
        <p:spPr>
          <a:xfrm>
            <a:off x="6769100" y="20146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31" name="Oval 30"/>
          <p:cNvSpPr/>
          <p:nvPr/>
        </p:nvSpPr>
        <p:spPr>
          <a:xfrm>
            <a:off x="7239000" y="17606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32" name="Oval 31"/>
          <p:cNvSpPr/>
          <p:nvPr/>
        </p:nvSpPr>
        <p:spPr>
          <a:xfrm>
            <a:off x="7708900" y="2001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34" name="Oval 33"/>
          <p:cNvSpPr/>
          <p:nvPr/>
        </p:nvSpPr>
        <p:spPr>
          <a:xfrm>
            <a:off x="7277100" y="2255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35" name="Oval 34"/>
          <p:cNvSpPr/>
          <p:nvPr/>
        </p:nvSpPr>
        <p:spPr>
          <a:xfrm>
            <a:off x="6858000" y="2509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36" name="Oval 35"/>
          <p:cNvSpPr/>
          <p:nvPr/>
        </p:nvSpPr>
        <p:spPr>
          <a:xfrm>
            <a:off x="7327900" y="2763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37" name="Oval 36"/>
          <p:cNvSpPr/>
          <p:nvPr/>
        </p:nvSpPr>
        <p:spPr>
          <a:xfrm>
            <a:off x="7785100" y="25226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5" name="TextBox 4"/>
          <p:cNvSpPr txBox="1"/>
          <p:nvPr/>
        </p:nvSpPr>
        <p:spPr>
          <a:xfrm>
            <a:off x="6583807" y="3340101"/>
            <a:ext cx="1856598" cy="307777"/>
          </a:xfrm>
          <a:prstGeom prst="rect">
            <a:avLst/>
          </a:prstGeom>
          <a:noFill/>
        </p:spPr>
        <p:txBody>
          <a:bodyPr wrap="none" rtlCol="0">
            <a:spAutoFit/>
          </a:bodyPr>
          <a:lstStyle/>
          <a:p>
            <a:r>
              <a:rPr lang="en-ZA" dirty="0" smtClean="0"/>
              <a:t>7 GW 7 Islands 7 </a:t>
            </a:r>
            <a:r>
              <a:rPr lang="en-ZA" dirty="0" err="1" smtClean="0"/>
              <a:t>hrs</a:t>
            </a:r>
            <a:endParaRPr lang="en-ZA" dirty="0"/>
          </a:p>
        </p:txBody>
      </p:sp>
      <p:sp>
        <p:nvSpPr>
          <p:cNvPr id="38" name="Rectangle 37"/>
          <p:cNvSpPr/>
          <p:nvPr/>
        </p:nvSpPr>
        <p:spPr>
          <a:xfrm>
            <a:off x="4603750" y="1651001"/>
            <a:ext cx="1739900" cy="1676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b="1" dirty="0">
              <a:solidFill>
                <a:schemeClr val="accent4"/>
              </a:solidFill>
            </a:endParaRPr>
          </a:p>
        </p:txBody>
      </p:sp>
      <p:sp>
        <p:nvSpPr>
          <p:cNvPr id="40" name="Oval 39"/>
          <p:cNvSpPr/>
          <p:nvPr/>
        </p:nvSpPr>
        <p:spPr>
          <a:xfrm>
            <a:off x="5113063" y="2255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45" name="Rectangle 44"/>
          <p:cNvSpPr/>
          <p:nvPr/>
        </p:nvSpPr>
        <p:spPr>
          <a:xfrm>
            <a:off x="2501900" y="1651001"/>
            <a:ext cx="1739900" cy="1676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b="1" dirty="0">
              <a:solidFill>
                <a:schemeClr val="accent4"/>
              </a:solidFill>
            </a:endParaRPr>
          </a:p>
        </p:txBody>
      </p:sp>
      <p:sp>
        <p:nvSpPr>
          <p:cNvPr id="46" name="Oval 45"/>
          <p:cNvSpPr/>
          <p:nvPr/>
        </p:nvSpPr>
        <p:spPr>
          <a:xfrm>
            <a:off x="3046687" y="2255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47" name="Rectangle 46"/>
          <p:cNvSpPr/>
          <p:nvPr/>
        </p:nvSpPr>
        <p:spPr>
          <a:xfrm>
            <a:off x="476250" y="1651001"/>
            <a:ext cx="1739900" cy="1676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b="1" dirty="0">
              <a:solidFill>
                <a:schemeClr val="accent4"/>
              </a:solidFill>
            </a:endParaRPr>
          </a:p>
        </p:txBody>
      </p:sp>
      <p:sp>
        <p:nvSpPr>
          <p:cNvPr id="48" name="Oval 47"/>
          <p:cNvSpPr/>
          <p:nvPr/>
        </p:nvSpPr>
        <p:spPr>
          <a:xfrm>
            <a:off x="1144313" y="2255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49" name="TextBox 48"/>
          <p:cNvSpPr txBox="1"/>
          <p:nvPr/>
        </p:nvSpPr>
        <p:spPr>
          <a:xfrm>
            <a:off x="4627837" y="3330379"/>
            <a:ext cx="1696298" cy="307777"/>
          </a:xfrm>
          <a:prstGeom prst="rect">
            <a:avLst/>
          </a:prstGeom>
          <a:noFill/>
        </p:spPr>
        <p:txBody>
          <a:bodyPr wrap="none" rtlCol="0">
            <a:spAutoFit/>
          </a:bodyPr>
          <a:lstStyle/>
          <a:p>
            <a:r>
              <a:rPr lang="en-ZA" dirty="0" smtClean="0"/>
              <a:t>Remove / separate</a:t>
            </a:r>
            <a:endParaRPr lang="en-ZA" dirty="0"/>
          </a:p>
        </p:txBody>
      </p:sp>
      <p:sp>
        <p:nvSpPr>
          <p:cNvPr id="50" name="TextBox 49"/>
          <p:cNvSpPr txBox="1"/>
          <p:nvPr/>
        </p:nvSpPr>
        <p:spPr>
          <a:xfrm>
            <a:off x="2430567" y="3320657"/>
            <a:ext cx="1944763" cy="523220"/>
          </a:xfrm>
          <a:prstGeom prst="rect">
            <a:avLst/>
          </a:prstGeom>
          <a:noFill/>
        </p:spPr>
        <p:txBody>
          <a:bodyPr wrap="none" rtlCol="0">
            <a:spAutoFit/>
          </a:bodyPr>
          <a:lstStyle/>
          <a:p>
            <a:r>
              <a:rPr lang="en-ZA" dirty="0" smtClean="0"/>
              <a:t>Maximum redundancy</a:t>
            </a:r>
          </a:p>
          <a:p>
            <a:pPr algn="ctr"/>
            <a:r>
              <a:rPr lang="en-ZA" dirty="0" smtClean="0"/>
              <a:t>(IEEE)</a:t>
            </a:r>
            <a:endParaRPr lang="en-ZA" dirty="0"/>
          </a:p>
        </p:txBody>
      </p:sp>
      <p:sp>
        <p:nvSpPr>
          <p:cNvPr id="51" name="TextBox 50"/>
          <p:cNvSpPr txBox="1"/>
          <p:nvPr/>
        </p:nvSpPr>
        <p:spPr>
          <a:xfrm>
            <a:off x="817497" y="3310935"/>
            <a:ext cx="1159292" cy="307777"/>
          </a:xfrm>
          <a:prstGeom prst="rect">
            <a:avLst/>
          </a:prstGeom>
          <a:noFill/>
        </p:spPr>
        <p:txBody>
          <a:bodyPr wrap="none" rtlCol="0">
            <a:spAutoFit/>
          </a:bodyPr>
          <a:lstStyle/>
          <a:p>
            <a:r>
              <a:rPr lang="en-ZA" dirty="0" smtClean="0"/>
              <a:t>Monitor only</a:t>
            </a:r>
            <a:endParaRPr lang="en-ZA" dirty="0"/>
          </a:p>
        </p:txBody>
      </p:sp>
      <p:sp>
        <p:nvSpPr>
          <p:cNvPr id="52" name="Oval 51"/>
          <p:cNvSpPr/>
          <p:nvPr/>
        </p:nvSpPr>
        <p:spPr>
          <a:xfrm>
            <a:off x="3262587" y="2255966"/>
            <a:ext cx="403774" cy="407888"/>
          </a:xfrm>
          <a:prstGeom prst="ellipse">
            <a:avLst/>
          </a:prstGeom>
          <a:solidFill>
            <a:schemeClr val="accent6">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54" name="Oval 53"/>
          <p:cNvSpPr/>
          <p:nvPr/>
        </p:nvSpPr>
        <p:spPr>
          <a:xfrm>
            <a:off x="5314950" y="2255966"/>
            <a:ext cx="403774" cy="407888"/>
          </a:xfrm>
          <a:prstGeom prst="ellipse">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900" b="1" dirty="0"/>
          </a:p>
        </p:txBody>
      </p:sp>
      <p:sp>
        <p:nvSpPr>
          <p:cNvPr id="7" name="TextBox 6"/>
          <p:cNvSpPr txBox="1"/>
          <p:nvPr/>
        </p:nvSpPr>
        <p:spPr>
          <a:xfrm>
            <a:off x="730250" y="1130300"/>
            <a:ext cx="1148071" cy="307777"/>
          </a:xfrm>
          <a:prstGeom prst="rect">
            <a:avLst/>
          </a:prstGeom>
          <a:noFill/>
        </p:spPr>
        <p:txBody>
          <a:bodyPr wrap="none" rtlCol="0">
            <a:spAutoFit/>
          </a:bodyPr>
          <a:lstStyle/>
          <a:p>
            <a:r>
              <a:rPr lang="en-ZA" b="1" dirty="0" smtClean="0"/>
              <a:t>Do Nothing</a:t>
            </a:r>
            <a:endParaRPr lang="en-ZA" b="1" dirty="0"/>
          </a:p>
        </p:txBody>
      </p:sp>
      <p:sp>
        <p:nvSpPr>
          <p:cNvPr id="55" name="TextBox 54"/>
          <p:cNvSpPr txBox="1"/>
          <p:nvPr/>
        </p:nvSpPr>
        <p:spPr>
          <a:xfrm>
            <a:off x="2876550" y="1155700"/>
            <a:ext cx="1010213" cy="307777"/>
          </a:xfrm>
          <a:prstGeom prst="rect">
            <a:avLst/>
          </a:prstGeom>
          <a:noFill/>
        </p:spPr>
        <p:txBody>
          <a:bodyPr wrap="none" rtlCol="0">
            <a:spAutoFit/>
          </a:bodyPr>
          <a:lstStyle/>
          <a:p>
            <a:r>
              <a:rPr lang="en-ZA" b="1" dirty="0" smtClean="0"/>
              <a:t>Reinforce</a:t>
            </a:r>
            <a:endParaRPr lang="en-ZA" b="1" dirty="0"/>
          </a:p>
        </p:txBody>
      </p:sp>
      <p:sp>
        <p:nvSpPr>
          <p:cNvPr id="56" name="TextBox 55"/>
          <p:cNvSpPr txBox="1"/>
          <p:nvPr/>
        </p:nvSpPr>
        <p:spPr>
          <a:xfrm>
            <a:off x="4857750" y="1130300"/>
            <a:ext cx="1377300" cy="523220"/>
          </a:xfrm>
          <a:prstGeom prst="rect">
            <a:avLst/>
          </a:prstGeom>
          <a:noFill/>
        </p:spPr>
        <p:txBody>
          <a:bodyPr wrap="none" rtlCol="0">
            <a:spAutoFit/>
          </a:bodyPr>
          <a:lstStyle/>
          <a:p>
            <a:r>
              <a:rPr lang="en-ZA" b="1" dirty="0" smtClean="0"/>
              <a:t>Isolate critical</a:t>
            </a:r>
          </a:p>
          <a:p>
            <a:pPr algn="ctr"/>
            <a:r>
              <a:rPr lang="en-ZA" b="1" dirty="0" smtClean="0"/>
              <a:t>plant </a:t>
            </a:r>
            <a:endParaRPr lang="en-ZA" b="1" dirty="0"/>
          </a:p>
        </p:txBody>
      </p:sp>
      <p:sp>
        <p:nvSpPr>
          <p:cNvPr id="57" name="TextBox 56"/>
          <p:cNvSpPr txBox="1"/>
          <p:nvPr/>
        </p:nvSpPr>
        <p:spPr>
          <a:xfrm>
            <a:off x="6597650" y="1130300"/>
            <a:ext cx="1737976" cy="307777"/>
          </a:xfrm>
          <a:prstGeom prst="rect">
            <a:avLst/>
          </a:prstGeom>
          <a:noFill/>
        </p:spPr>
        <p:txBody>
          <a:bodyPr wrap="none" rtlCol="0">
            <a:spAutoFit/>
          </a:bodyPr>
          <a:lstStyle/>
          <a:p>
            <a:r>
              <a:rPr lang="en-ZA" b="1" dirty="0" smtClean="0"/>
              <a:t>Extreme response</a:t>
            </a:r>
            <a:endParaRPr lang="en-ZA" b="1" dirty="0"/>
          </a:p>
        </p:txBody>
      </p:sp>
      <p:sp>
        <p:nvSpPr>
          <p:cNvPr id="20" name="TextBox 19"/>
          <p:cNvSpPr txBox="1"/>
          <p:nvPr/>
        </p:nvSpPr>
        <p:spPr>
          <a:xfrm>
            <a:off x="177800" y="3937000"/>
            <a:ext cx="2095445" cy="738664"/>
          </a:xfrm>
          <a:prstGeom prst="rect">
            <a:avLst/>
          </a:prstGeom>
          <a:noFill/>
        </p:spPr>
        <p:txBody>
          <a:bodyPr wrap="none" rtlCol="0">
            <a:spAutoFit/>
          </a:bodyPr>
          <a:lstStyle/>
          <a:p>
            <a:pPr marL="285750" indent="-285750">
              <a:buFont typeface="Arial" pitchFamily="34" charset="0"/>
              <a:buChar char="•"/>
            </a:pPr>
            <a:r>
              <a:rPr lang="en-ZA" dirty="0" smtClean="0"/>
              <a:t>Notify spokesperson</a:t>
            </a:r>
          </a:p>
          <a:p>
            <a:pPr marL="285750" indent="-285750">
              <a:buFont typeface="Arial" pitchFamily="34" charset="0"/>
              <a:buChar char="•"/>
            </a:pPr>
            <a:r>
              <a:rPr lang="en-ZA" dirty="0" smtClean="0"/>
              <a:t>Monitor </a:t>
            </a:r>
            <a:r>
              <a:rPr lang="en-ZA" dirty="0" smtClean="0">
                <a:hlinkClick r:id="" action="ppaction://noaction"/>
              </a:rPr>
              <a:t>GIC’s </a:t>
            </a:r>
            <a:endParaRPr lang="en-ZA" dirty="0" smtClean="0"/>
          </a:p>
          <a:p>
            <a:pPr marL="285750" indent="-285750">
              <a:buFont typeface="Arial" pitchFamily="34" charset="0"/>
              <a:buChar char="•"/>
            </a:pPr>
            <a:r>
              <a:rPr lang="en-ZA" dirty="0" smtClean="0"/>
              <a:t>Monitor </a:t>
            </a:r>
            <a:r>
              <a:rPr lang="en-ZA" dirty="0" err="1" smtClean="0"/>
              <a:t>trf</a:t>
            </a:r>
            <a:r>
              <a:rPr lang="en-ZA" dirty="0" smtClean="0"/>
              <a:t> condition</a:t>
            </a:r>
            <a:endParaRPr lang="en-ZA" dirty="0"/>
          </a:p>
        </p:txBody>
      </p:sp>
      <p:sp>
        <p:nvSpPr>
          <p:cNvPr id="58" name="TextBox 57"/>
          <p:cNvSpPr txBox="1"/>
          <p:nvPr/>
        </p:nvSpPr>
        <p:spPr>
          <a:xfrm>
            <a:off x="2247900" y="3937000"/>
            <a:ext cx="2032001" cy="1815882"/>
          </a:xfrm>
          <a:prstGeom prst="rect">
            <a:avLst/>
          </a:prstGeom>
          <a:noFill/>
        </p:spPr>
        <p:txBody>
          <a:bodyPr wrap="square" rtlCol="0">
            <a:spAutoFit/>
          </a:bodyPr>
          <a:lstStyle/>
          <a:p>
            <a:pPr marL="285750" indent="-285750">
              <a:buFont typeface="Arial" pitchFamily="34" charset="0"/>
              <a:buChar char="•"/>
            </a:pPr>
            <a:r>
              <a:rPr lang="en-ZA" dirty="0" smtClean="0"/>
              <a:t>Stop maintenance on plant</a:t>
            </a:r>
          </a:p>
          <a:p>
            <a:pPr marL="285750" indent="-285750">
              <a:buFont typeface="Arial" pitchFamily="34" charset="0"/>
              <a:buChar char="•"/>
            </a:pPr>
            <a:r>
              <a:rPr lang="en-ZA" dirty="0" smtClean="0"/>
              <a:t>Maximise VAR support</a:t>
            </a:r>
          </a:p>
          <a:p>
            <a:pPr marL="285750" indent="-285750">
              <a:buFont typeface="Arial" pitchFamily="34" charset="0"/>
              <a:buChar char="•"/>
            </a:pPr>
            <a:r>
              <a:rPr lang="en-ZA" dirty="0" smtClean="0"/>
              <a:t>Bring in lines out of service</a:t>
            </a:r>
          </a:p>
          <a:p>
            <a:pPr marL="285750" indent="-285750">
              <a:buFont typeface="Arial" pitchFamily="34" charset="0"/>
              <a:buChar char="•"/>
            </a:pPr>
            <a:r>
              <a:rPr lang="en-ZA" dirty="0" smtClean="0"/>
              <a:t>Bring generation online </a:t>
            </a:r>
            <a:endParaRPr lang="en-ZA" dirty="0"/>
          </a:p>
        </p:txBody>
      </p:sp>
      <p:sp>
        <p:nvSpPr>
          <p:cNvPr id="59" name="TextBox 58"/>
          <p:cNvSpPr txBox="1"/>
          <p:nvPr/>
        </p:nvSpPr>
        <p:spPr>
          <a:xfrm>
            <a:off x="4470401" y="3937000"/>
            <a:ext cx="2032000" cy="1169551"/>
          </a:xfrm>
          <a:prstGeom prst="rect">
            <a:avLst/>
          </a:prstGeom>
          <a:noFill/>
        </p:spPr>
        <p:txBody>
          <a:bodyPr wrap="square" rtlCol="0">
            <a:spAutoFit/>
          </a:bodyPr>
          <a:lstStyle/>
          <a:p>
            <a:pPr marL="285750" indent="-285750">
              <a:buFont typeface="Arial" pitchFamily="34" charset="0"/>
              <a:buChar char="•"/>
            </a:pPr>
            <a:r>
              <a:rPr lang="en-ZA" dirty="0" smtClean="0"/>
              <a:t>Implement specific contingencies</a:t>
            </a:r>
          </a:p>
          <a:p>
            <a:pPr marL="266700" indent="-266700"/>
            <a:r>
              <a:rPr lang="en-ZA" dirty="0" smtClean="0"/>
              <a:t>      e.g. isolate </a:t>
            </a:r>
            <a:r>
              <a:rPr lang="en-ZA" dirty="0" err="1" smtClean="0"/>
              <a:t>Koeberg</a:t>
            </a:r>
            <a:r>
              <a:rPr lang="en-ZA" dirty="0" smtClean="0"/>
              <a:t>  Auto       Start (Acacia PS)</a:t>
            </a:r>
          </a:p>
        </p:txBody>
      </p:sp>
      <p:sp>
        <p:nvSpPr>
          <p:cNvPr id="60" name="TextBox 59"/>
          <p:cNvSpPr txBox="1"/>
          <p:nvPr/>
        </p:nvSpPr>
        <p:spPr>
          <a:xfrm>
            <a:off x="6502400" y="3962400"/>
            <a:ext cx="2387600" cy="523220"/>
          </a:xfrm>
          <a:prstGeom prst="rect">
            <a:avLst/>
          </a:prstGeom>
          <a:noFill/>
        </p:spPr>
        <p:txBody>
          <a:bodyPr wrap="square" rtlCol="0">
            <a:spAutoFit/>
          </a:bodyPr>
          <a:lstStyle/>
          <a:p>
            <a:pPr marL="285750" indent="-285750">
              <a:buFont typeface="Arial" pitchFamily="34" charset="0"/>
              <a:buChar char="•"/>
            </a:pPr>
            <a:r>
              <a:rPr lang="en-ZA" dirty="0" smtClean="0"/>
              <a:t>National Incident Management Plan </a:t>
            </a:r>
            <a:endParaRPr lang="en-ZA" dirty="0"/>
          </a:p>
        </p:txBody>
      </p:sp>
      <p:sp>
        <p:nvSpPr>
          <p:cNvPr id="22" name="Rectangle 21"/>
          <p:cNvSpPr/>
          <p:nvPr/>
        </p:nvSpPr>
        <p:spPr>
          <a:xfrm>
            <a:off x="1484587" y="5715000"/>
            <a:ext cx="1662387"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Current status</a:t>
            </a:r>
            <a:endParaRPr lang="en-ZA" dirty="0"/>
          </a:p>
        </p:txBody>
      </p:sp>
      <p:sp>
        <p:nvSpPr>
          <p:cNvPr id="62" name="Rectangle 61"/>
          <p:cNvSpPr/>
          <p:nvPr/>
        </p:nvSpPr>
        <p:spPr>
          <a:xfrm>
            <a:off x="4724400" y="5156200"/>
            <a:ext cx="3464473"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Studies</a:t>
            </a:r>
          </a:p>
          <a:p>
            <a:pPr algn="ctr"/>
            <a:r>
              <a:rPr lang="en-ZA" dirty="0" smtClean="0"/>
              <a:t>EPRI</a:t>
            </a:r>
          </a:p>
          <a:p>
            <a:pPr algn="ctr"/>
            <a:r>
              <a:rPr lang="en-ZA" dirty="0" smtClean="0"/>
              <a:t>Research (UCT) </a:t>
            </a:r>
            <a:endParaRPr lang="en-ZA" dirty="0"/>
          </a:p>
        </p:txBody>
      </p:sp>
      <p:sp>
        <p:nvSpPr>
          <p:cNvPr id="39" name="Rectangle 38"/>
          <p:cNvSpPr/>
          <p:nvPr/>
        </p:nvSpPr>
        <p:spPr>
          <a:xfrm>
            <a:off x="4603750" y="5981700"/>
            <a:ext cx="41783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err="1" smtClean="0"/>
              <a:t>Loadshedding</a:t>
            </a:r>
            <a:endParaRPr lang="en-ZA" dirty="0"/>
          </a:p>
        </p:txBody>
      </p:sp>
      <p:sp>
        <p:nvSpPr>
          <p:cNvPr id="41" name="TextBox 40"/>
          <p:cNvSpPr txBox="1"/>
          <p:nvPr/>
        </p:nvSpPr>
        <p:spPr>
          <a:xfrm>
            <a:off x="5918960" y="160953"/>
            <a:ext cx="3156316" cy="954107"/>
          </a:xfrm>
          <a:prstGeom prst="rect">
            <a:avLst/>
          </a:prstGeom>
          <a:solidFill>
            <a:schemeClr val="bg1"/>
          </a:solidFill>
        </p:spPr>
        <p:txBody>
          <a:bodyPr wrap="square" rtlCol="0">
            <a:spAutoFit/>
          </a:bodyPr>
          <a:lstStyle/>
          <a:p>
            <a:pPr marL="285750" indent="-285750">
              <a:buFont typeface="Arial" pitchFamily="34" charset="0"/>
              <a:buChar char="•"/>
            </a:pPr>
            <a:r>
              <a:rPr lang="en-ZA" dirty="0" smtClean="0">
                <a:solidFill>
                  <a:srgbClr val="FF0000"/>
                </a:solidFill>
              </a:rPr>
              <a:t>No accurate models available yet</a:t>
            </a:r>
          </a:p>
          <a:p>
            <a:pPr marL="285750" indent="-285750">
              <a:buFont typeface="Arial" pitchFamily="34" charset="0"/>
              <a:buChar char="•"/>
            </a:pPr>
            <a:r>
              <a:rPr lang="en-ZA" dirty="0" smtClean="0">
                <a:solidFill>
                  <a:srgbClr val="FF0000"/>
                </a:solidFill>
              </a:rPr>
              <a:t>No certainty in space weather prediction</a:t>
            </a:r>
          </a:p>
          <a:p>
            <a:pPr marL="285750" indent="-285750">
              <a:buFont typeface="Arial" pitchFamily="34" charset="0"/>
              <a:buChar char="•"/>
            </a:pPr>
            <a:r>
              <a:rPr lang="en-ZA" dirty="0" smtClean="0">
                <a:solidFill>
                  <a:srgbClr val="FF0000"/>
                </a:solidFill>
              </a:rPr>
              <a:t>No probabilistic model (reliability)</a:t>
            </a:r>
            <a:endParaRPr lang="en-ZA" dirty="0">
              <a:solidFill>
                <a:srgbClr val="FF0000"/>
              </a:solidFill>
            </a:endParaRPr>
          </a:p>
        </p:txBody>
      </p:sp>
      <p:sp>
        <p:nvSpPr>
          <p:cNvPr id="42" name="TextBox 41"/>
          <p:cNvSpPr txBox="1"/>
          <p:nvPr/>
        </p:nvSpPr>
        <p:spPr>
          <a:xfrm>
            <a:off x="2907620" y="205316"/>
            <a:ext cx="2935419" cy="646331"/>
          </a:xfrm>
          <a:prstGeom prst="rect">
            <a:avLst/>
          </a:prstGeom>
          <a:solidFill>
            <a:schemeClr val="bg1"/>
          </a:solidFill>
        </p:spPr>
        <p:txBody>
          <a:bodyPr wrap="none" rtlCol="0">
            <a:spAutoFit/>
          </a:bodyPr>
          <a:lstStyle/>
          <a:p>
            <a:pPr marL="285750" indent="-285750">
              <a:buFont typeface="Arial" pitchFamily="34" charset="0"/>
              <a:buChar char="•"/>
            </a:pPr>
            <a:r>
              <a:rPr lang="en-ZA" dirty="0" smtClean="0">
                <a:solidFill>
                  <a:srgbClr val="FFC000"/>
                </a:solidFill>
              </a:rPr>
              <a:t>How certain can we be?</a:t>
            </a:r>
          </a:p>
          <a:p>
            <a:pPr marL="285750" indent="-285750">
              <a:buFont typeface="Arial" pitchFamily="34" charset="0"/>
              <a:buChar char="•"/>
            </a:pPr>
            <a:r>
              <a:rPr lang="en-ZA" dirty="0" smtClean="0">
                <a:solidFill>
                  <a:srgbClr val="FFC000"/>
                </a:solidFill>
              </a:rPr>
              <a:t>Who has the authority?</a:t>
            </a:r>
            <a:endParaRPr lang="en-ZA" dirty="0">
              <a:solidFill>
                <a:srgbClr val="FFC000"/>
              </a:solidFill>
            </a:endParaRPr>
          </a:p>
        </p:txBody>
      </p:sp>
    </p:spTree>
    <p:extLst>
      <p:ext uri="{BB962C8B-B14F-4D97-AF65-F5344CB8AC3E}">
        <p14:creationId xmlns:p14="http://schemas.microsoft.com/office/powerpoint/2010/main" val="215859075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800" b="1" dirty="0" smtClean="0"/>
              <a:t>Emergency Protocol</a:t>
            </a:r>
            <a:endParaRPr lang="en-ZA" sz="2800" b="1"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7926" y="1237186"/>
            <a:ext cx="8886074" cy="534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8685524"/>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ZA" smtClean="0"/>
              <a:t>Initial Incident Management Plan</a:t>
            </a: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50559190"/>
              </p:ext>
            </p:extLst>
          </p:nvPr>
        </p:nvGraphicFramePr>
        <p:xfrm>
          <a:off x="152400" y="1123950"/>
          <a:ext cx="4648200" cy="5734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5"/>
          <p:cNvPicPr>
            <a:picLocks noGrp="1" noChangeAspect="1" noChangeArrowheads="1"/>
          </p:cNvPicPr>
          <p:nvPr>
            <p:ph sz="half" idx="2"/>
          </p:nvPr>
        </p:nvPicPr>
        <p:blipFill>
          <a:blip r:embed="rId7">
            <a:extLst>
              <a:ext uri="{28A0092B-C50C-407E-A947-70E740481C1C}">
                <a14:useLocalDpi xmlns:a14="http://schemas.microsoft.com/office/drawing/2010/main" val="0"/>
              </a:ext>
            </a:extLst>
          </a:blip>
          <a:srcRect/>
          <a:stretch>
            <a:fillRect/>
          </a:stretch>
        </p:blipFill>
        <p:spPr bwMode="auto">
          <a:xfrm>
            <a:off x="5048250" y="1009650"/>
            <a:ext cx="4095750" cy="584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215433"/>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84150" y="166688"/>
            <a:ext cx="6850063" cy="666750"/>
          </a:xfrm>
        </p:spPr>
        <p:txBody>
          <a:bodyPr/>
          <a:lstStyle/>
          <a:p>
            <a:pPr>
              <a:defRPr/>
            </a:pPr>
            <a:r>
              <a:rPr lang="en-GB" sz="2800" b="1" dirty="0" smtClean="0"/>
              <a:t>Conclusions</a:t>
            </a:r>
            <a:endParaRPr lang="en-GB" sz="2800" b="1" dirty="0" smtClean="0">
              <a:solidFill>
                <a:schemeClr val="bg1">
                  <a:lumMod val="85000"/>
                </a:schemeClr>
              </a:solidFill>
            </a:endParaRPr>
          </a:p>
        </p:txBody>
      </p:sp>
      <p:sp>
        <p:nvSpPr>
          <p:cNvPr id="40963" name="Rectangle 3"/>
          <p:cNvSpPr>
            <a:spLocks noGrp="1" noChangeArrowheads="1"/>
          </p:cNvSpPr>
          <p:nvPr>
            <p:ph type="body" idx="1"/>
          </p:nvPr>
        </p:nvSpPr>
        <p:spPr>
          <a:xfrm>
            <a:off x="1" y="947961"/>
            <a:ext cx="9144000" cy="5629052"/>
          </a:xfrm>
        </p:spPr>
        <p:txBody>
          <a:bodyPr/>
          <a:lstStyle/>
          <a:p>
            <a:pPr marL="342900" indent="-342900">
              <a:spcBef>
                <a:spcPts val="1000"/>
              </a:spcBef>
            </a:pPr>
            <a:r>
              <a:rPr lang="en-GB" dirty="0" smtClean="0"/>
              <a:t>The Solar Storm project aims at </a:t>
            </a:r>
            <a:r>
              <a:rPr lang="en-ZA" dirty="0" smtClean="0"/>
              <a:t>addressing the range of aspects of the threat posed by a major solar flare incident</a:t>
            </a:r>
            <a:r>
              <a:rPr lang="en-ZA" sz="1800" dirty="0" smtClean="0"/>
              <a:t>.</a:t>
            </a:r>
          </a:p>
          <a:p>
            <a:pPr marL="793750" lvl="1" indent="-342900">
              <a:spcBef>
                <a:spcPts val="500"/>
              </a:spcBef>
            </a:pPr>
            <a:r>
              <a:rPr lang="en-ZA" sz="1600" dirty="0" smtClean="0"/>
              <a:t>i.e. the preparedness of emergency structures, situational awareness, the operational response by the system operator, technical hardening of the system, and both general and crisis communications</a:t>
            </a:r>
            <a:r>
              <a:rPr lang="en-GB" sz="1600" dirty="0" smtClean="0"/>
              <a:t> .</a:t>
            </a:r>
          </a:p>
          <a:p>
            <a:pPr marL="342900" indent="-342900">
              <a:spcBef>
                <a:spcPts val="1000"/>
              </a:spcBef>
            </a:pPr>
            <a:r>
              <a:rPr lang="en-GB" dirty="0" smtClean="0"/>
              <a:t>The key next steps are to:</a:t>
            </a:r>
          </a:p>
          <a:p>
            <a:pPr marL="628650" lvl="1" indent="-273050">
              <a:spcBef>
                <a:spcPts val="500"/>
              </a:spcBef>
            </a:pPr>
            <a:r>
              <a:rPr lang="en-GB" sz="1600" dirty="0" smtClean="0"/>
              <a:t>Finalise a </a:t>
            </a:r>
            <a:r>
              <a:rPr lang="en-GB" sz="1600" b="1" dirty="0" smtClean="0"/>
              <a:t>detailed list assumptions</a:t>
            </a:r>
            <a:r>
              <a:rPr lang="en-GB" sz="1600" dirty="0" smtClean="0"/>
              <a:t> and implications for Eskom decision making – based on Eskom’s investment in research in this area in past years.</a:t>
            </a:r>
          </a:p>
          <a:p>
            <a:pPr marL="628650" lvl="1" indent="-342900">
              <a:spcBef>
                <a:spcPts val="500"/>
              </a:spcBef>
            </a:pPr>
            <a:r>
              <a:rPr lang="en-GB" sz="1600" dirty="0" smtClean="0"/>
              <a:t>Implement </a:t>
            </a:r>
            <a:r>
              <a:rPr lang="en-GB" sz="1600" b="1" dirty="0" smtClean="0"/>
              <a:t>situational awareness</a:t>
            </a:r>
            <a:r>
              <a:rPr lang="en-GB" sz="1600" dirty="0" smtClean="0"/>
              <a:t> and appropriate triggers via SANSA. </a:t>
            </a:r>
          </a:p>
          <a:p>
            <a:pPr marL="628650" lvl="1" indent="-342900">
              <a:spcBef>
                <a:spcPts val="500"/>
              </a:spcBef>
            </a:pPr>
            <a:r>
              <a:rPr lang="en-GB" sz="1600" b="1" dirty="0" smtClean="0"/>
              <a:t>Identify key vulnerabilities and developing hardening proposals</a:t>
            </a:r>
            <a:r>
              <a:rPr lang="en-GB" sz="1600" dirty="0" smtClean="0"/>
              <a:t> for Technology to specify, cost </a:t>
            </a:r>
            <a:r>
              <a:rPr lang="en-GB" sz="1600" dirty="0" err="1" smtClean="0"/>
              <a:t>etc</a:t>
            </a:r>
            <a:endParaRPr lang="en-GB" sz="1600" dirty="0"/>
          </a:p>
          <a:p>
            <a:pPr marL="628650" lvl="1" indent="-342900">
              <a:spcBef>
                <a:spcPts val="500"/>
              </a:spcBef>
            </a:pPr>
            <a:r>
              <a:rPr lang="en-GB" sz="1600" b="1" dirty="0" smtClean="0"/>
              <a:t>Finalise the communication strategy</a:t>
            </a:r>
            <a:r>
              <a:rPr lang="en-GB" sz="1600" dirty="0" smtClean="0"/>
              <a:t> – incl. the ability to respond to media requests.</a:t>
            </a:r>
          </a:p>
          <a:p>
            <a:pPr marL="342900" indent="-342900">
              <a:spcBef>
                <a:spcPts val="1000"/>
              </a:spcBef>
            </a:pPr>
            <a:r>
              <a:rPr lang="en-GB" dirty="0" smtClean="0"/>
              <a:t>Going forward, an ERCC exercise will be undertaken to on-board the Executive.</a:t>
            </a:r>
          </a:p>
          <a:p>
            <a:pPr marL="342900" indent="-342900">
              <a:spcBef>
                <a:spcPts val="1000"/>
              </a:spcBef>
            </a:pPr>
            <a:r>
              <a:rPr lang="en-GB" dirty="0" smtClean="0"/>
              <a:t>Formal engagement with key customers and various industry sectors will be conducted through the Energy Technical Task Team established under the National Disaster Management Advisory Forum (and chaired by the DoE).</a:t>
            </a:r>
          </a:p>
          <a:p>
            <a:pPr marL="0" indent="0">
              <a:spcBef>
                <a:spcPts val="1000"/>
              </a:spcBef>
              <a:buNone/>
            </a:pPr>
            <a:endParaRPr lang="en-GB" dirty="0" smtClean="0"/>
          </a:p>
        </p:txBody>
      </p:sp>
      <p:sp>
        <p:nvSpPr>
          <p:cNvPr id="2" name="Rounded Rectangle 1"/>
          <p:cNvSpPr/>
          <p:nvPr/>
        </p:nvSpPr>
        <p:spPr>
          <a:xfrm>
            <a:off x="171450" y="6010275"/>
            <a:ext cx="8772525" cy="74295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342900" indent="-342900" algn="ctr">
              <a:spcBef>
                <a:spcPts val="300"/>
              </a:spcBef>
            </a:pPr>
            <a:r>
              <a:rPr lang="en-GB" sz="1600" b="1" dirty="0"/>
              <a:t>Eskom </a:t>
            </a:r>
            <a:r>
              <a:rPr lang="en-GB" sz="1600" b="1" dirty="0" smtClean="0"/>
              <a:t>would like to host a </a:t>
            </a:r>
          </a:p>
          <a:p>
            <a:pPr marL="342900" indent="-342900" algn="ctr">
              <a:spcBef>
                <a:spcPts val="300"/>
              </a:spcBef>
            </a:pPr>
            <a:r>
              <a:rPr lang="en-GB" sz="1600" b="1" dirty="0" smtClean="0"/>
              <a:t>Solar </a:t>
            </a:r>
            <a:r>
              <a:rPr lang="en-GB" sz="1600" b="1" dirty="0"/>
              <a:t>Storm Conference in 2014 </a:t>
            </a:r>
            <a:r>
              <a:rPr lang="en-GB" sz="1600" b="1" dirty="0" smtClean="0"/>
              <a:t> (South Africa - Cape Town)</a:t>
            </a:r>
            <a:endParaRPr lang="en-GB" sz="1600" b="1" dirty="0"/>
          </a:p>
        </p:txBody>
      </p:sp>
    </p:spTree>
    <p:extLst>
      <p:ext uri="{BB962C8B-B14F-4D97-AF65-F5344CB8AC3E}">
        <p14:creationId xmlns:p14="http://schemas.microsoft.com/office/powerpoint/2010/main" val="1517539724"/>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162"/>
            <a:ext cx="6519862" cy="666750"/>
          </a:xfrm>
        </p:spPr>
        <p:txBody>
          <a:bodyPr/>
          <a:lstStyle/>
          <a:p>
            <a:r>
              <a:rPr lang="en-ZA" dirty="0" smtClean="0"/>
              <a:t>Thank You – Any Questions</a:t>
            </a:r>
            <a:endParaRPr lang="en-ZA" dirty="0"/>
          </a:p>
        </p:txBody>
      </p:sp>
      <p:pic>
        <p:nvPicPr>
          <p:cNvPr id="5"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2647" t="14063" r="20882" b="10937"/>
          <a:stretch/>
        </p:blipFill>
        <p:spPr bwMode="auto">
          <a:xfrm>
            <a:off x="204449" y="1219200"/>
            <a:ext cx="5186701" cy="5429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3566" t="14453" r="12941" b="20508"/>
          <a:stretch/>
        </p:blipFill>
        <p:spPr bwMode="auto">
          <a:xfrm>
            <a:off x="5432424" y="1304925"/>
            <a:ext cx="3495676"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t="27795"/>
          <a:stretch>
            <a:fillRect/>
          </a:stretch>
        </p:blipFill>
        <p:spPr bwMode="auto">
          <a:xfrm>
            <a:off x="5449886" y="4410075"/>
            <a:ext cx="3498850" cy="217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Official UCT Circle Logo (588k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103937" y="30480"/>
            <a:ext cx="977967" cy="92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236" t="35938" r="32000" b="32031"/>
          <a:stretch/>
        </p:blipFill>
        <p:spPr bwMode="auto">
          <a:xfrm>
            <a:off x="5449886" y="100012"/>
            <a:ext cx="174942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0467940"/>
      </p:ext>
    </p:extLst>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ytBC3grHUy9a.aOivGB7g"/>
</p:tagLst>
</file>

<file path=ppt/theme/theme1.xml><?xml version="1.0" encoding="utf-8"?>
<a:theme xmlns:a="http://schemas.openxmlformats.org/drawingml/2006/main" name="template_B-pictures_circle">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template_B-pictures_circl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_B-pictures_circ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_B-pictures_circ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_B-pictures_circ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_B-pictures_circ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_B-pictures_circ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_B-pictures_circ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_B-pictures_circ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_B-pictures_circ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_B-pictures_circ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_B-pictures_circ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_B-pictures_circ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emplate_B-pictures_circl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template_B-pictures_circle</Template>
  <TotalTime>41327</TotalTime>
  <Words>2520</Words>
  <Application>Microsoft Office PowerPoint</Application>
  <PresentationFormat>On-screen Show (4:3)</PresentationFormat>
  <Paragraphs>472</Paragraphs>
  <Slides>34</Slides>
  <Notes>10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template_B-pictures_circle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Think Resilience</vt:lpstr>
      <vt:lpstr>Resilience perceptive</vt:lpstr>
      <vt:lpstr>The required response A risk intelligent &amp; resilient organisation </vt:lpstr>
      <vt:lpstr>Organisational Resilience</vt:lpstr>
      <vt:lpstr>Risk vs Resilience</vt:lpstr>
      <vt:lpstr>Organisational Resilience  ….a “macro Swiss” model</vt:lpstr>
      <vt:lpstr>PowerPoint Presentation</vt:lpstr>
      <vt:lpstr>What do we what to achieve?</vt:lpstr>
      <vt:lpstr>Eskom position options</vt:lpstr>
      <vt:lpstr>Resilience project Project charter - solar Storm Resilience Project</vt:lpstr>
      <vt:lpstr>Resilience project The chain of preparedness </vt:lpstr>
      <vt:lpstr>Solar Storms  Overview of the phenomenon (key facts)</vt:lpstr>
      <vt:lpstr>Risks The need for resilience – more than an engineering response</vt:lpstr>
      <vt:lpstr>PowerPoint Presentation</vt:lpstr>
      <vt:lpstr>The impact on power systems How do GIC’s enter the power system ?</vt:lpstr>
      <vt:lpstr>The impact on power systems Have we been affected?</vt:lpstr>
      <vt:lpstr>Location of existing loggers</vt:lpstr>
      <vt:lpstr>Significant  Solar Event – 07 – 09 March 12</vt:lpstr>
      <vt:lpstr>Sunburst program EPRI – Grassridge MTS</vt:lpstr>
      <vt:lpstr>PowerPoint Presentation</vt:lpstr>
      <vt:lpstr>Decision Options   Short-term response</vt:lpstr>
      <vt:lpstr>Emergency Protocol</vt:lpstr>
      <vt:lpstr>Initial Incident Management Plan</vt:lpstr>
      <vt:lpstr>Conclusions</vt:lpstr>
      <vt:lpstr>Thank You – Any Questions</vt:lpstr>
    </vt:vector>
  </TitlesOfParts>
  <Company>Eskom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Southern Voltage Regulation exceedances September 2009</dc:title>
  <dc:creator>Eskom</dc:creator>
  <cp:lastModifiedBy>Malcolm Van Harte</cp:lastModifiedBy>
  <cp:revision>1486</cp:revision>
  <dcterms:created xsi:type="dcterms:W3CDTF">2009-11-10T10:53:09Z</dcterms:created>
  <dcterms:modified xsi:type="dcterms:W3CDTF">2012-10-23T12:20:11Z</dcterms:modified>
</cp:coreProperties>
</file>