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18"/>
  </p:notesMasterIdLst>
  <p:sldIdLst>
    <p:sldId id="256" r:id="rId2"/>
    <p:sldId id="267" r:id="rId3"/>
    <p:sldId id="282" r:id="rId4"/>
    <p:sldId id="274" r:id="rId5"/>
    <p:sldId id="272" r:id="rId6"/>
    <p:sldId id="275" r:id="rId7"/>
    <p:sldId id="276" r:id="rId8"/>
    <p:sldId id="277" r:id="rId9"/>
    <p:sldId id="278" r:id="rId10"/>
    <p:sldId id="279" r:id="rId11"/>
    <p:sldId id="280" r:id="rId12"/>
    <p:sldId id="284" r:id="rId13"/>
    <p:sldId id="285" r:id="rId14"/>
    <p:sldId id="283" r:id="rId15"/>
    <p:sldId id="281" r:id="rId16"/>
    <p:sldId id="286" r:id="rId17"/>
  </p:sldIdLst>
  <p:sldSz cx="9144000" cy="6858000" type="screen4x3"/>
  <p:notesSz cx="6718300" cy="985678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NotesEsa" pitchFamily="2" charset="0"/>
        <a:ea typeface="+mn-ea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1" autoAdjust="0"/>
  </p:normalViewPr>
  <p:slideViewPr>
    <p:cSldViewPr>
      <p:cViewPr varScale="1">
        <p:scale>
          <a:sx n="112" d="100"/>
          <a:sy n="112" d="100"/>
        </p:scale>
        <p:origin x="-150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 noChangeArrowheads="1"/>
          </p:cNvSpPr>
          <p:nvPr/>
        </p:nvSpPr>
        <p:spPr bwMode="auto">
          <a:xfrm>
            <a:off x="0" y="0"/>
            <a:ext cx="6718300" cy="98567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0"/>
            <a:ext cx="294005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779838" y="0"/>
            <a:ext cx="29368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480" tIns="43560" rIns="87480" bIns="4356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GB" dirty="0"/>
          </a:p>
        </p:txBody>
      </p:sp>
      <p:sp>
        <p:nvSpPr>
          <p:cNvPr id="1229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55663" y="704850"/>
            <a:ext cx="5003800" cy="375285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09638" y="4691063"/>
            <a:ext cx="489743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480" tIns="43560" rIns="87480" bIns="4356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0" y="9386888"/>
            <a:ext cx="2940050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779838" y="9386888"/>
            <a:ext cx="29368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480" tIns="43560" rIns="87480" bIns="4356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517173CC-EAA0-4F30-8D29-55EECBBD812F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6834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1932D7-1673-4771-8DBE-2E5EBE1BDA75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55663" y="704850"/>
            <a:ext cx="5005387" cy="3754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09638" y="4692650"/>
            <a:ext cx="4899025" cy="4457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latin typeface="Calibri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854075" y="704850"/>
            <a:ext cx="5008563" cy="3756025"/>
          </a:xfrm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691063"/>
            <a:ext cx="4897438" cy="4460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50" tIns="43325" rIns="86650" bIns="43325"/>
          <a:lstStyle/>
          <a:p>
            <a:pPr defTabSz="914400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149134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3386406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147276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673225"/>
            <a:ext cx="2095500" cy="4316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0675" y="1673225"/>
            <a:ext cx="2095500" cy="4316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237443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49751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182253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2824338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3883236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326762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374208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5950" y="163513"/>
            <a:ext cx="1693863" cy="5826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2775" y="163513"/>
            <a:ext cx="4930775" cy="5826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  <p:extLst>
      <p:ext uri="{BB962C8B-B14F-4D97-AF65-F5344CB8AC3E}">
        <p14:creationId xmlns:p14="http://schemas.microsoft.com/office/powerpoint/2010/main" val="98521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6675"/>
            <a:ext cx="914400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389688" y="6491288"/>
            <a:ext cx="25638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NotesEsa" pitchFamily="2" charset="0"/>
                <a:cs typeface="Lucida Sans Unicode" pitchFamily="34" charset="0"/>
              </a:defRPr>
            </a:lvl9pPr>
          </a:lstStyle>
          <a:p>
            <a:pPr algn="r">
              <a:spcBef>
                <a:spcPts val="500"/>
              </a:spcBef>
              <a:buClrTx/>
              <a:buFontTx/>
              <a:buNone/>
            </a:pPr>
            <a:r>
              <a:rPr lang="en-GB" sz="800" dirty="0">
                <a:solidFill>
                  <a:srgbClr val="747678"/>
                </a:solidFill>
                <a:latin typeface="ESAtitle" pitchFamily="2" charset="0"/>
              </a:rPr>
              <a:t>European Space Agency 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673225"/>
            <a:ext cx="4343400" cy="431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74688" y="163513"/>
            <a:ext cx="67151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6488113"/>
            <a:ext cx="52403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000">
                <a:solidFill>
                  <a:srgbClr val="747678"/>
                </a:solidFill>
                <a:latin typeface="+mn-lt"/>
              </a:defRPr>
            </a:lvl1pPr>
          </a:lstStyle>
          <a:p>
            <a:r>
              <a:rPr lang="en-GB" dirty="0"/>
              <a:t>Common ENTSO-E – EC Workshop on “Critical Systems Protection”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FFFFFF"/>
          </a:solidFill>
          <a:latin typeface="Verdana" pitchFamily="34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lnSpc>
          <a:spcPct val="13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4D4F53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863" y="0"/>
            <a:ext cx="11218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23728" y="332656"/>
            <a:ext cx="7824787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latin typeface="Verdana" pitchFamily="34" charset="0"/>
              </a:rPr>
              <a:t>Effects of a Super Storm on Vital Satellite Systems, and other Critical Infrastructure </a:t>
            </a:r>
            <a:r>
              <a:rPr lang="en-US" sz="2400" b="1" dirty="0" smtClean="0">
                <a:latin typeface="Verdana" pitchFamily="34" charset="0"/>
              </a:rPr>
              <a:t/>
            </a:r>
            <a:br>
              <a:rPr lang="en-US" sz="2400" b="1" dirty="0" smtClean="0">
                <a:latin typeface="Verdana" pitchFamily="34" charset="0"/>
              </a:rPr>
            </a:br>
            <a:r>
              <a:rPr lang="en-US" sz="2400" b="1" dirty="0" smtClean="0">
                <a:latin typeface="Verdana" pitchFamily="34" charset="0"/>
              </a:rPr>
              <a:t>- </a:t>
            </a:r>
            <a:br>
              <a:rPr lang="en-US" sz="2400" b="1" dirty="0" smtClean="0">
                <a:latin typeface="Verdana" pitchFamily="34" charset="0"/>
              </a:rPr>
            </a:br>
            <a:r>
              <a:rPr lang="en-US" sz="2400" b="1" dirty="0" smtClean="0">
                <a:latin typeface="Verdana" pitchFamily="34" charset="0"/>
              </a:rPr>
              <a:t>How </a:t>
            </a:r>
            <a:r>
              <a:rPr lang="en-US" sz="2400" b="1" dirty="0">
                <a:latin typeface="Verdana" pitchFamily="34" charset="0"/>
              </a:rPr>
              <a:t>do we  maintain Public Awareness and Improve our Protection?"</a:t>
            </a:r>
            <a:endParaRPr lang="en-GB" sz="16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005064"/>
            <a:ext cx="493156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/>
          <a:p>
            <a:pPr>
              <a:lnSpc>
                <a:spcPct val="110000"/>
              </a:lnSpc>
            </a:pPr>
            <a:r>
              <a:rPr lang="en-US" sz="1600" b="1" dirty="0" smtClean="0">
                <a:latin typeface="Verdana" pitchFamily="34" charset="0"/>
              </a:rPr>
              <a:t>TIEMS Oslo Conference 2012</a:t>
            </a:r>
            <a:r>
              <a:rPr lang="en-US" sz="1600" b="1" dirty="0">
                <a:latin typeface="Verdana" pitchFamily="34" charset="0"/>
              </a:rPr>
              <a:t>: Space Weather and Challenges for Modern Society</a:t>
            </a:r>
            <a:endParaRPr lang="en-US" sz="1600" b="1" dirty="0" smtClean="0">
              <a:latin typeface="Verdana" pitchFamily="34" charset="0"/>
            </a:endParaRPr>
          </a:p>
          <a:p>
            <a:pPr>
              <a:lnSpc>
                <a:spcPct val="110000"/>
              </a:lnSpc>
            </a:pPr>
            <a:endParaRPr lang="en-US" sz="1600" b="1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600" b="1" dirty="0" smtClean="0">
                <a:latin typeface="Verdana" pitchFamily="34" charset="0"/>
              </a:rPr>
              <a:t>22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-24 October 2012</a:t>
            </a:r>
            <a:endParaRPr lang="en-US" sz="1600" b="1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110000"/>
              </a:lnSpc>
            </a:pPr>
            <a:endParaRPr lang="en-US" sz="1600" b="1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Juha-Pekka Luntama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latin typeface="Verdana" pitchFamily="34" charset="0"/>
              </a:rPr>
              <a:t>Space Weather Segment Manager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ESA Space Situational Awareness Programme</a:t>
            </a:r>
            <a:endParaRPr lang="en-GB" sz="16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en-GB" sz="2000" b="1" i="1" dirty="0" smtClean="0">
                <a:solidFill>
                  <a:schemeClr val="bg1"/>
                </a:solidFill>
                <a:latin typeface="Verdana" pitchFamily="34" charset="0"/>
              </a:rPr>
              <a:t>Space </a:t>
            </a:r>
            <a:r>
              <a:rPr lang="en-GB" sz="2000" b="1" i="1" dirty="0">
                <a:solidFill>
                  <a:schemeClr val="bg1"/>
                </a:solidFill>
                <a:latin typeface="Verdana" pitchFamily="34" charset="0"/>
              </a:rPr>
              <a:t>Weather Impacts on Infrastructure</a:t>
            </a:r>
          </a:p>
        </p:txBody>
      </p:sp>
      <p:pic>
        <p:nvPicPr>
          <p:cNvPr id="13315" name="Picture 7" descr="SW_Cartoon_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3138"/>
            <a:ext cx="9144000" cy="588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064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i="1" dirty="0" smtClean="0">
                <a:solidFill>
                  <a:schemeClr val="bg1"/>
                </a:solidFill>
                <a:latin typeface="Verdana" pitchFamily="34" charset="0"/>
              </a:rPr>
              <a:t>Space weather impacts on satellites</a:t>
            </a:r>
            <a:endParaRPr lang="en-GB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4" y="1340769"/>
            <a:ext cx="5543401" cy="489654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Space weather can damage a satellite or a spacecraft in many different ways: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Degradation</a:t>
            </a:r>
            <a:r>
              <a:rPr lang="fi-FI" dirty="0" smtClean="0"/>
              <a:t> </a:t>
            </a:r>
            <a:r>
              <a:rPr lang="fi-FI" dirty="0" smtClean="0"/>
              <a:t>of satellite solar panels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Charging of the satellite </a:t>
            </a:r>
            <a:r>
              <a:rPr lang="fi-FI" dirty="0"/>
              <a:t>structure</a:t>
            </a:r>
            <a:r>
              <a:rPr lang="fi-FI" dirty="0" smtClean="0"/>
              <a:t> causing electrostatic discharges =&gt; damage in the structure or electronics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Radiation damage to the satellite electronics =&gt; Single Event Upsets (SEU) or permanent damage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Disturbances in the satellite sensors (telemetry and payload)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Disturbances in the satellite operations, especially onboard software patching</a:t>
            </a:r>
          </a:p>
          <a:p>
            <a:pPr>
              <a:buFont typeface="Arial" pitchFamily="34" charset="0"/>
              <a:buChar char="•"/>
            </a:pPr>
            <a:r>
              <a:rPr lang="fi-FI" dirty="0"/>
              <a:t>T</a:t>
            </a:r>
            <a:r>
              <a:rPr lang="fi-FI" dirty="0" smtClean="0"/>
              <a:t>hese impacts can happen individually or in combination</a:t>
            </a:r>
          </a:p>
          <a:p>
            <a:pPr lvl="1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 r="10035"/>
          <a:stretch/>
        </p:blipFill>
        <p:spPr bwMode="auto">
          <a:xfrm>
            <a:off x="6505413" y="1197664"/>
            <a:ext cx="264831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462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i="1" dirty="0">
                <a:latin typeface="Verdana" pitchFamily="34" charset="0"/>
              </a:rPr>
              <a:t>E</a:t>
            </a:r>
            <a:r>
              <a:rPr lang="fi-FI" sz="2000" b="1" i="1" dirty="0" smtClean="0">
                <a:solidFill>
                  <a:schemeClr val="bg1"/>
                </a:solidFill>
                <a:latin typeface="Verdana" pitchFamily="34" charset="0"/>
              </a:rPr>
              <a:t>xamples </a:t>
            </a:r>
            <a:r>
              <a:rPr lang="fi-FI" sz="2000" b="1" i="1" dirty="0" smtClean="0">
                <a:solidFill>
                  <a:schemeClr val="bg1"/>
                </a:solidFill>
                <a:latin typeface="Verdana" pitchFamily="34" charset="0"/>
              </a:rPr>
              <a:t>of Space weather impacts</a:t>
            </a:r>
            <a:endParaRPr lang="en-GB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4" y="1340768"/>
            <a:ext cx="5543401" cy="504055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Space weather damage is very difficult to verify =&gt; correlation of SWE events with anomalies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Cases of total loss of a mission: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INSAT 2D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ADEOS-2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Substantial anomalies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Loss of MetOp-A power amplifier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Loss of control of Galaxy 15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Anik E1 and </a:t>
            </a:r>
            <a:r>
              <a:rPr lang="fi-FI" sz="1400" dirty="0" smtClean="0"/>
              <a:t>E2 anomalies with E2 out for 5 months</a:t>
            </a:r>
            <a:endParaRPr lang="fi-FI" sz="1400" dirty="0" smtClean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Frequent disturbances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Venus Express star sensors blurred by solar protons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ACE solar wind monitor saturated by solar protons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SOHO coronagraph image disturbances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SEUs in many other satellite missions</a:t>
            </a:r>
            <a:endParaRPr lang="fi-FI" sz="1400" dirty="0"/>
          </a:p>
        </p:txBody>
      </p:sp>
      <p:pic>
        <p:nvPicPr>
          <p:cNvPr id="1026" name="Picture 2" descr="File:Adeos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0"/>
          <a:stretch/>
        </p:blipFill>
        <p:spPr bwMode="auto">
          <a:xfrm>
            <a:off x="7107308" y="1202265"/>
            <a:ext cx="2036691" cy="172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nus Express spacecraf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473" y="2924945"/>
            <a:ext cx="2036526" cy="148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73" y="4365104"/>
            <a:ext cx="2053476" cy="204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0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What would be a solar super storm?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5400600" cy="489654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1859 Carrington event is usually considered as a major solar storm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Some characteristics of the storm reverse engineered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Flare &gt;X10 [Cliver </a:t>
            </a:r>
            <a:r>
              <a:rPr lang="fi-FI" dirty="0"/>
              <a:t>and </a:t>
            </a:r>
            <a:r>
              <a:rPr lang="fi-FI" dirty="0" smtClean="0"/>
              <a:t>Svalgaard, 2005], while 4 November 2003 flare was X28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Most significant solar proton event </a:t>
            </a:r>
            <a:r>
              <a:rPr lang="en-US" dirty="0"/>
              <a:t>(SPE) of the last 450 </a:t>
            </a:r>
            <a:r>
              <a:rPr lang="en-US" dirty="0" smtClean="0"/>
              <a:t>years [McCracken et </a:t>
            </a:r>
            <a:r>
              <a:rPr lang="en-US" dirty="0"/>
              <a:t>al., 2001</a:t>
            </a:r>
            <a:r>
              <a:rPr lang="en-US" dirty="0" smtClean="0"/>
              <a:t>]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Very fast CME (arrival within 17.6 hours)</a:t>
            </a:r>
          </a:p>
          <a:p>
            <a:pPr marL="457200" lvl="1" indent="0"/>
            <a:r>
              <a:rPr lang="fi-FI" dirty="0" smtClean="0"/>
              <a:t>=&gt; a good super storm candidate</a:t>
            </a:r>
            <a:endParaRPr lang="fi-FI" dirty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A storm like this would certainly impact satellite systems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Several statistical assements of the potential impact published [e.g. Odenwald et al., 2005]</a:t>
            </a:r>
            <a:endParaRPr lang="en-GB" dirty="0"/>
          </a:p>
        </p:txBody>
      </p:sp>
      <p:pic>
        <p:nvPicPr>
          <p:cNvPr id="2050" name="Picture 2" descr="File:Carrington Richard sunspots 18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971" y="1555380"/>
            <a:ext cx="2971256" cy="185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ohowww.nascom.nasa.gov/bestofsoho/images/large/c2c3protons_pre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971" y="3645024"/>
            <a:ext cx="2971255" cy="240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093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SREM calibrated count rates for the 2012 January 23 and January 28 solar proton storms. The arrival of the shock wave from the Coronal Mass Ejection can be seen as a sharp peak in the proton flux approximately 36 hours after the initiation of the January 23 event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r="25606"/>
          <a:stretch/>
        </p:blipFill>
        <p:spPr bwMode="auto">
          <a:xfrm>
            <a:off x="7308304" y="2780929"/>
            <a:ext cx="1835696" cy="213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i="1" dirty="0">
                <a:latin typeface="Verdana" pitchFamily="34" charset="0"/>
              </a:rPr>
              <a:t>S</a:t>
            </a:r>
            <a:r>
              <a:rPr lang="fi-FI" sz="2000" b="1" i="1" dirty="0" smtClean="0">
                <a:solidFill>
                  <a:schemeClr val="bg1"/>
                </a:solidFill>
                <a:latin typeface="Verdana" pitchFamily="34" charset="0"/>
              </a:rPr>
              <a:t>olar storm: satellite operator perspective</a:t>
            </a:r>
            <a:endParaRPr lang="en-GB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5575" y="1238250"/>
            <a:ext cx="7200800" cy="5040559"/>
          </a:xfrm>
        </p:spPr>
        <p:txBody>
          <a:bodyPr/>
          <a:lstStyle/>
          <a:p>
            <a:pPr>
              <a:buFont typeface="+mj-lt"/>
              <a:buAutoNum type="arabicParenR"/>
            </a:pPr>
            <a:r>
              <a:rPr lang="fi-FI" dirty="0" smtClean="0"/>
              <a:t>Flare</a:t>
            </a:r>
          </a:p>
          <a:p>
            <a:pPr lvl="1">
              <a:buFont typeface="Arial" pitchFamily="34" charset="0"/>
              <a:buChar char="•"/>
            </a:pPr>
            <a:r>
              <a:rPr lang="fi-FI" dirty="0"/>
              <a:t>W</a:t>
            </a:r>
            <a:r>
              <a:rPr lang="fi-FI" dirty="0" smtClean="0"/>
              <a:t>e can not forecast flares well =&gt; detected </a:t>
            </a:r>
            <a:r>
              <a:rPr lang="fi-FI" dirty="0" smtClean="0"/>
              <a:t>by </a:t>
            </a:r>
            <a:r>
              <a:rPr lang="fi-FI" dirty="0" smtClean="0"/>
              <a:t>monitoring</a:t>
            </a:r>
          </a:p>
          <a:p>
            <a:pPr lvl="1">
              <a:buFont typeface="Arial" pitchFamily="34" charset="0"/>
              <a:buChar char="•"/>
            </a:pPr>
            <a:r>
              <a:rPr lang="fi-FI" dirty="0"/>
              <a:t>I</a:t>
            </a:r>
            <a:r>
              <a:rPr lang="fi-FI" dirty="0" smtClean="0"/>
              <a:t>mpact on Earth space at the time of detection</a:t>
            </a:r>
          </a:p>
          <a:p>
            <a:pPr>
              <a:buFont typeface="+mj-lt"/>
              <a:buAutoNum type="arabicParenR"/>
            </a:pPr>
            <a:r>
              <a:rPr lang="fi-FI" dirty="0" smtClean="0"/>
              <a:t>SEP</a:t>
            </a:r>
          </a:p>
          <a:p>
            <a:pPr lvl="1">
              <a:buFont typeface="Arial" pitchFamily="34" charset="0"/>
              <a:buChar char="•"/>
            </a:pPr>
            <a:r>
              <a:rPr lang="fi-FI" dirty="0"/>
              <a:t>F</a:t>
            </a:r>
            <a:r>
              <a:rPr lang="fi-FI" dirty="0" smtClean="0"/>
              <a:t>orecasting an SEP is a challenge</a:t>
            </a:r>
          </a:p>
          <a:p>
            <a:pPr lvl="1">
              <a:buFont typeface="Arial" pitchFamily="34" charset="0"/>
              <a:buChar char="•"/>
            </a:pPr>
            <a:r>
              <a:rPr lang="fi-FI" dirty="0"/>
              <a:t>M</a:t>
            </a:r>
            <a:r>
              <a:rPr lang="fi-FI" dirty="0" smtClean="0"/>
              <a:t>odels can provide about 5 hour warning time</a:t>
            </a:r>
          </a:p>
          <a:p>
            <a:pPr lvl="1">
              <a:buFont typeface="Arial" pitchFamily="34" charset="0"/>
              <a:buChar char="•"/>
            </a:pPr>
            <a:r>
              <a:rPr lang="fi-FI" dirty="0"/>
              <a:t>F</a:t>
            </a:r>
            <a:r>
              <a:rPr lang="fi-FI" dirty="0" smtClean="0"/>
              <a:t>rom detection in L1 the warning time is a few minutes</a:t>
            </a:r>
          </a:p>
          <a:p>
            <a:pPr>
              <a:buFont typeface="+mj-lt"/>
              <a:buAutoNum type="arabicParenR"/>
            </a:pPr>
            <a:r>
              <a:rPr lang="fi-FI" dirty="0" smtClean="0"/>
              <a:t>CME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Detectable by a coronagraph (if available)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Warning time for a fast CME less than 20 hours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From verification in L1  the impact will come in 10 minutes</a:t>
            </a:r>
          </a:p>
          <a:p>
            <a:pPr>
              <a:buFont typeface="+mj-lt"/>
              <a:buAutoNum type="arabicParenR"/>
            </a:pPr>
            <a:r>
              <a:rPr lang="fi-FI" dirty="0" smtClean="0"/>
              <a:t>Potental extended storm period</a:t>
            </a:r>
          </a:p>
          <a:p>
            <a:pPr lvl="1">
              <a:buFont typeface="Arial" pitchFamily="34" charset="0"/>
              <a:buChar char="•"/>
            </a:pPr>
            <a:r>
              <a:rPr lang="fi-FI" dirty="0" smtClean="0"/>
              <a:t>Repeated flares, SPEs and CMEs &lt;=&gt; 2003 Halloween storm</a:t>
            </a:r>
            <a:endParaRPr lang="en-GB" dirty="0"/>
          </a:p>
        </p:txBody>
      </p:sp>
      <p:pic>
        <p:nvPicPr>
          <p:cNvPr id="3074" name="Picture 2" descr="http://sohowww.nascom.nasa.gov/bestofsoho/images/large/eitflaremay98_pre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196752"/>
            <a:ext cx="1573212" cy="157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SOHO/Lasco Image of the CME launch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SOHO/Lasco Image of the CME launch"/>
          <p:cNvSpPr>
            <a:spLocks noChangeAspect="1" noChangeArrowheads="1"/>
          </p:cNvSpPr>
          <p:nvPr/>
        </p:nvSpPr>
        <p:spPr bwMode="auto">
          <a:xfrm>
            <a:off x="307975" y="-9906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4" name="Picture 12" descr="http://sohowww.nascom.nasa.gov/bestofsoho/images/large/20031202c2eit304_pre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672" y="4833500"/>
            <a:ext cx="1803779" cy="158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255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://scintillations.cls.fr/images/anim_scint_index_29-30-Oct-200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074" y="2924944"/>
            <a:ext cx="2937926" cy="194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i="1" dirty="0" smtClean="0">
                <a:latin typeface="Verdana" pitchFamily="34" charset="0"/>
              </a:rPr>
              <a:t>Spacecraft impacts of a </a:t>
            </a:r>
            <a:r>
              <a:rPr lang="fi-FI" sz="2000" b="1" i="1" dirty="0" smtClean="0">
                <a:latin typeface="Verdana" pitchFamily="34" charset="0"/>
              </a:rPr>
              <a:t>solar </a:t>
            </a:r>
            <a:r>
              <a:rPr lang="fi-FI" sz="2000" b="1" i="1" dirty="0" smtClean="0">
                <a:latin typeface="Verdana" pitchFamily="34" charset="0"/>
              </a:rPr>
              <a:t>flare</a:t>
            </a:r>
            <a:endParaRPr lang="en-GB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5904656" cy="5112567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Direct impact of a flare on space systems is limited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Solar cell degradation beyond normal levels </a:t>
            </a:r>
            <a:endParaRPr lang="fi-FI" dirty="0" smtClean="0"/>
          </a:p>
          <a:p>
            <a:pPr marL="457200" lvl="1" indent="0"/>
            <a:r>
              <a:rPr lang="fi-FI" dirty="0"/>
              <a:t>	</a:t>
            </a:r>
            <a:r>
              <a:rPr lang="fi-FI" dirty="0" smtClean="0"/>
              <a:t>=&gt; </a:t>
            </a:r>
            <a:r>
              <a:rPr lang="fi-FI" dirty="0" smtClean="0"/>
              <a:t>can push older satellites to EoL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X-ray or (E)UV sensitive sensors can be damaged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Increased atmospheric drag impacts on LEO missions</a:t>
            </a:r>
            <a:endParaRPr lang="fi-FI" dirty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Ionospheric disturbances can make space systems temporarily non-accessible</a:t>
            </a:r>
            <a:endParaRPr lang="fi-FI" dirty="0"/>
          </a:p>
          <a:p>
            <a:pPr marL="0" indent="0"/>
            <a:r>
              <a:rPr lang="fi-FI" dirty="0" smtClean="0"/>
              <a:t>	=&gt; especially an issue for repeated flares</a:t>
            </a:r>
          </a:p>
          <a:p>
            <a:pPr marL="0" indent="0"/>
            <a:r>
              <a:rPr lang="fi-FI" dirty="0"/>
              <a:t>	</a:t>
            </a:r>
            <a:r>
              <a:rPr lang="fi-FI" dirty="0" smtClean="0"/>
              <a:t>=&gt; main impact on dayside at low-mid 			</a:t>
            </a:r>
            <a:r>
              <a:rPr lang="fi-FI" dirty="0" smtClean="0"/>
              <a:t>latitudes</a:t>
            </a:r>
          </a:p>
          <a:p>
            <a:pPr marL="0" indent="0"/>
            <a:r>
              <a:rPr lang="fi-FI" dirty="0"/>
              <a:t>	</a:t>
            </a:r>
            <a:r>
              <a:rPr lang="fi-FI" dirty="0" smtClean="0"/>
              <a:t>=&gt; impact of a single flare disappears in 2-3 		hours</a:t>
            </a:r>
            <a:endParaRPr lang="en-GB" dirty="0" smtClean="0"/>
          </a:p>
        </p:txBody>
      </p:sp>
      <p:pic>
        <p:nvPicPr>
          <p:cNvPr id="4098" name="Picture 2" descr="Solar flare - 4 November 200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074" y="1196752"/>
            <a:ext cx="293792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EC map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295" y="4581128"/>
            <a:ext cx="2965705" cy="178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44408" y="4319518"/>
            <a:ext cx="8322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b="1" dirty="0" smtClean="0">
                <a:solidFill>
                  <a:schemeClr val="tx1"/>
                </a:solidFill>
              </a:rPr>
              <a:t>Image: CLS</a:t>
            </a:r>
            <a:endParaRPr lang="en-GB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38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i="1" dirty="0" smtClean="0">
                <a:latin typeface="Verdana" pitchFamily="34" charset="0"/>
              </a:rPr>
              <a:t>SEP event impacts on spacecraft</a:t>
            </a:r>
            <a:endParaRPr lang="en-GB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6408712" cy="518457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Damage predominantly by high energy protons</a:t>
            </a:r>
          </a:p>
          <a:p>
            <a:pPr marL="0" indent="0"/>
            <a:r>
              <a:rPr lang="fi-FI" dirty="0"/>
              <a:t>	</a:t>
            </a:r>
            <a:r>
              <a:rPr lang="fi-FI" sz="1400" dirty="0" smtClean="0"/>
              <a:t>=&gt; GEO and interplanetary space most vulnerable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Small SEP events interfere with satellite sensors </a:t>
            </a:r>
          </a:p>
          <a:p>
            <a:pPr marL="0" indent="0"/>
            <a:r>
              <a:rPr lang="fi-FI" dirty="0"/>
              <a:t>	</a:t>
            </a:r>
            <a:r>
              <a:rPr lang="fi-FI" sz="1400" dirty="0" smtClean="0"/>
              <a:t>=&gt; additional maintenance due SEUs,</a:t>
            </a:r>
          </a:p>
          <a:p>
            <a:pPr marL="0" indent="0"/>
            <a:r>
              <a:rPr lang="fi-FI" sz="1400" dirty="0"/>
              <a:t>	</a:t>
            </a:r>
            <a:r>
              <a:rPr lang="fi-FI" sz="1400" dirty="0" smtClean="0"/>
              <a:t>=&gt; potential safe modes</a:t>
            </a:r>
          </a:p>
          <a:p>
            <a:pPr marL="0" indent="0"/>
            <a:r>
              <a:rPr lang="fi-FI" sz="1400" dirty="0"/>
              <a:t>	</a:t>
            </a:r>
            <a:r>
              <a:rPr lang="fi-FI" sz="1400" dirty="0" smtClean="0"/>
              <a:t>=&gt; risk of loss of control of the spacecraft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Major SEP events can cause permanend damage and a loss of a mission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Increase of the frequency of SEUs to non-maintenable levels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Solar cell degradation comparable to 1 year with single event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Radiation damage to electronics and semiconductors also due to secondary particles inside the satellite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SEPs with very hard spectrum can also impact MEO and LEO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i-FI" dirty="0" smtClean="0"/>
              <a:t>Increased risk when combined with flares and CMES</a:t>
            </a:r>
          </a:p>
        </p:txBody>
      </p:sp>
      <p:pic>
        <p:nvPicPr>
          <p:cNvPr id="2" name="radiation_movie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36987" y="1196752"/>
            <a:ext cx="2213354" cy="2213354"/>
          </a:xfrm>
          <a:prstGeom prst="rect">
            <a:avLst/>
          </a:prstGeom>
        </p:spPr>
      </p:pic>
      <p:pic>
        <p:nvPicPr>
          <p:cNvPr id="6146" name="Picture 2" descr="MSG-3 In the cleanroo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987" y="3429000"/>
            <a:ext cx="2210384" cy="294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868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fi-FI" sz="2000" b="1" i="1" dirty="0" smtClean="0">
                <a:latin typeface="Verdana" pitchFamily="34" charset="0"/>
              </a:rPr>
              <a:t>Impacts from a fast CME</a:t>
            </a:r>
            <a:endParaRPr lang="en-GB" sz="20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6624736" cy="518457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Two impacts in space: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Energetic electrons in GEO and LEO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Increased atmospheric drag in LEO</a:t>
            </a:r>
            <a:endParaRPr lang="fi-FI" dirty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Energetic (killer) electrons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SEUs, logic errors, data corruption, phantom commands, ...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Charging of the spacecraft materials =&gt; risk of electrostatic discharges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Combined impact of SEP and CME</a:t>
            </a:r>
          </a:p>
          <a:p>
            <a:pPr marL="457200" lvl="1" indent="0"/>
            <a:r>
              <a:rPr lang="fi-FI" dirty="0" smtClean="0"/>
              <a:t>=&gt; multiple mission critical anomalies/satellite/day</a:t>
            </a:r>
          </a:p>
          <a:p>
            <a:pPr marL="0" indent="0"/>
            <a:r>
              <a:rPr lang="fi-FI" dirty="0"/>
              <a:t>	</a:t>
            </a:r>
            <a:r>
              <a:rPr lang="fi-FI" dirty="0" smtClean="0"/>
              <a:t>=&gt; challenging battle for operators</a:t>
            </a:r>
            <a:endParaRPr lang="fi-FI" dirty="0"/>
          </a:p>
          <a:p>
            <a:pPr marL="285750" indent="-285750">
              <a:buFont typeface="Arial" pitchFamily="34" charset="0"/>
              <a:buChar char="•"/>
            </a:pPr>
            <a:r>
              <a:rPr lang="fi-FI" dirty="0" smtClean="0"/>
              <a:t>Orbit decay</a:t>
            </a:r>
          </a:p>
          <a:p>
            <a:pPr marL="685800" lvl="1">
              <a:buFont typeface="Wingdings" pitchFamily="2" charset="2"/>
              <a:buChar char="Ø"/>
            </a:pPr>
            <a:r>
              <a:rPr lang="fi-FI" dirty="0" smtClean="0"/>
              <a:t>impacts on orbits below 600 - 700 km</a:t>
            </a:r>
          </a:p>
          <a:p>
            <a:pPr marL="685800" lvl="1">
              <a:buFont typeface="Wingdings" pitchFamily="2" charset="2"/>
              <a:buChar char="Ø"/>
            </a:pPr>
            <a:r>
              <a:rPr lang="fi-FI" dirty="0" smtClean="0"/>
              <a:t>satellites below 300 km could risk an imminent re-entry</a:t>
            </a:r>
          </a:p>
        </p:txBody>
      </p:sp>
      <p:pic>
        <p:nvPicPr>
          <p:cNvPr id="5122" name="Picture 2" descr="http://sohowww.estec.esa.nl/hotshots/2003_11_04/c2w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68" y="2420888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ohowww.estec.esa.nl/hotshots/2003_11_04/c3w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68" y="4325888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olar flare - 4 November 200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68" y="1196752"/>
            <a:ext cx="2085941" cy="122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279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What </a:t>
            </a:r>
            <a:r>
              <a:rPr lang="fi-FI" dirty="0" smtClean="0"/>
              <a:t>if there is more than one event</a:t>
            </a:r>
            <a:r>
              <a:rPr lang="fi-FI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6480720" cy="5112567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 smtClean="0"/>
              <a:t>Each individual element of a major storm is </a:t>
            </a:r>
            <a:r>
              <a:rPr lang="fi-FI" dirty="0" smtClean="0"/>
              <a:t>dangerous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Combination </a:t>
            </a:r>
            <a:r>
              <a:rPr lang="fi-FI" dirty="0" smtClean="0"/>
              <a:t>of impacts including ionospheric disturbances make satellite operations and recovery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very </a:t>
            </a:r>
            <a:r>
              <a:rPr lang="fi-FI" dirty="0" smtClean="0"/>
              <a:t>challengin</a:t>
            </a:r>
            <a:endParaRPr lang="fi-FI" dirty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Halloween storm 19 Oct – 5 Nov 2003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18 X-ray events: M5.0 – X28.0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18 radio blackout events: R1 – R5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5 CMEs with geoimpacts: Kp 6 – 9</a:t>
            </a:r>
          </a:p>
          <a:p>
            <a:pPr lvl="1">
              <a:buFont typeface="Wingdings" pitchFamily="2" charset="2"/>
              <a:buChar char="Ø"/>
            </a:pPr>
            <a:r>
              <a:rPr lang="fi-FI" sz="1400" dirty="0" smtClean="0"/>
              <a:t>5 &gt; 10 MeV proton events</a:t>
            </a:r>
          </a:p>
          <a:p>
            <a:pPr marL="457200" lvl="1" indent="0"/>
            <a:r>
              <a:rPr lang="fi-FI" sz="1400" dirty="0" smtClean="0"/>
              <a:t>=&gt; </a:t>
            </a:r>
            <a:r>
              <a:rPr lang="fi-FI" sz="1400" dirty="0" smtClean="0"/>
              <a:t>approaching</a:t>
            </a:r>
            <a:r>
              <a:rPr lang="fi-FI" sz="1400" dirty="0" smtClean="0"/>
              <a:t> </a:t>
            </a:r>
            <a:r>
              <a:rPr lang="fi-FI" sz="1400" dirty="0" smtClean="0"/>
              <a:t>a super storm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Continuing disturbances will cause</a:t>
            </a:r>
          </a:p>
          <a:p>
            <a:pPr lvl="1">
              <a:buFont typeface="Arial" pitchFamily="34" charset="0"/>
              <a:buChar char="•"/>
            </a:pPr>
            <a:r>
              <a:rPr lang="fi-FI" sz="1400" dirty="0" smtClean="0"/>
              <a:t>accumulated damage e.g. on solar arrays</a:t>
            </a:r>
          </a:p>
          <a:p>
            <a:pPr lvl="1">
              <a:buFont typeface="Arial" pitchFamily="34" charset="0"/>
              <a:buChar char="•"/>
            </a:pPr>
            <a:r>
              <a:rPr lang="fi-FI" sz="1400" dirty="0"/>
              <a:t>i</a:t>
            </a:r>
            <a:r>
              <a:rPr lang="fi-FI" sz="1400" dirty="0" smtClean="0"/>
              <a:t>ncreasing risk of permanent radiation damage</a:t>
            </a:r>
          </a:p>
          <a:p>
            <a:pPr lvl="1">
              <a:buFont typeface="Arial" pitchFamily="34" charset="0"/>
              <a:buChar char="•"/>
            </a:pPr>
            <a:r>
              <a:rPr lang="fi-FI" sz="1400" dirty="0"/>
              <a:t>c</a:t>
            </a:r>
            <a:r>
              <a:rPr lang="fi-FI" sz="1400" dirty="0" smtClean="0"/>
              <a:t>omplications in the satellite recovery</a:t>
            </a:r>
          </a:p>
          <a:p>
            <a:pPr lvl="1">
              <a:buFont typeface="Arial" pitchFamily="34" charset="0"/>
              <a:buChar char="•"/>
            </a:pPr>
            <a:r>
              <a:rPr lang="fi-FI" sz="1400" dirty="0" smtClean="0"/>
              <a:t>secondary effects on satellite depending ground systems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58" y="1268760"/>
            <a:ext cx="2779546" cy="21639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76" y="3538453"/>
            <a:ext cx="2803928" cy="27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74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Satellite impacts during Halloween storm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489654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400" dirty="0"/>
              <a:t>Mars </a:t>
            </a:r>
            <a:r>
              <a:rPr lang="en-US" sz="1400" dirty="0" smtClean="0"/>
              <a:t>Odyssey:  Safe </a:t>
            </a:r>
            <a:r>
              <a:rPr lang="en-US" sz="1400" dirty="0"/>
              <a:t>mode during </a:t>
            </a:r>
            <a:r>
              <a:rPr lang="en-US" sz="1400" dirty="0" smtClean="0"/>
              <a:t>radiation </a:t>
            </a:r>
            <a:r>
              <a:rPr lang="en-US" sz="1400" dirty="0"/>
              <a:t>storm. </a:t>
            </a:r>
            <a:r>
              <a:rPr lang="en-US" sz="1400" dirty="0" smtClean="0"/>
              <a:t>Memory error and loss of MARIE instrument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Stardust:  Safe </a:t>
            </a:r>
            <a:r>
              <a:rPr lang="en-US" sz="1400" dirty="0"/>
              <a:t>mode due to read </a:t>
            </a:r>
            <a:r>
              <a:rPr lang="en-US" sz="1400" dirty="0" smtClean="0"/>
              <a:t>errors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SMART-1: Automatic </a:t>
            </a:r>
            <a:r>
              <a:rPr lang="en-US" sz="1400" dirty="0"/>
              <a:t>shutdown </a:t>
            </a:r>
            <a:r>
              <a:rPr lang="en-US" sz="1400" dirty="0" smtClean="0"/>
              <a:t>due </a:t>
            </a:r>
            <a:r>
              <a:rPr lang="en-US" sz="1400" dirty="0"/>
              <a:t>to high radiation </a:t>
            </a:r>
            <a:r>
              <a:rPr lang="en-US" sz="1400" dirty="0" smtClean="0"/>
              <a:t>levels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Mars Explorer </a:t>
            </a:r>
            <a:r>
              <a:rPr lang="en-US" sz="1400" dirty="0" smtClean="0"/>
              <a:t>Rover: “</a:t>
            </a:r>
            <a:r>
              <a:rPr lang="en-US" sz="1400" dirty="0"/>
              <a:t>Sun Idle” mode due to excessive star tracker </a:t>
            </a:r>
            <a:r>
              <a:rPr lang="en-US" sz="1400" dirty="0" smtClean="0"/>
              <a:t>error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Mars </a:t>
            </a:r>
            <a:r>
              <a:rPr lang="en-US" sz="1400" dirty="0" smtClean="0"/>
              <a:t>Express: Gyroscope stabilization due to blinded star tracker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ADEOS-2: Satellite lost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ACE: EPAM instrument permanently damaged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SOHO: Instrument in safe mode, CDS/GIS anomalies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CHIPS: Computer offline and contact lost for 18 hours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DMSP F16: SSIES sensor lost data twice, microware sounder damaged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GOES-9, 10 and 12: High bit error rates (9,10) and magnetic torguers disabled (12)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Inmarsat: two satellites had momentum wheel anomalies, one had CPU offline</a:t>
            </a:r>
          </a:p>
          <a:p>
            <a:pPr>
              <a:buFont typeface="Arial" pitchFamily="34" charset="0"/>
              <a:buChar char="•"/>
            </a:pPr>
            <a:r>
              <a:rPr lang="fi-FI" sz="1400" dirty="0" smtClean="0"/>
              <a:t>More anomalies: TV and Pay Radio satellites, US DoD satellite operatons, ...</a:t>
            </a:r>
          </a:p>
          <a:p>
            <a:pPr marL="0" indent="0"/>
            <a:r>
              <a:rPr lang="fi-FI" sz="1200" dirty="0" smtClean="0"/>
              <a:t>[Source: </a:t>
            </a:r>
            <a:r>
              <a:rPr lang="en-GB" sz="1200" dirty="0"/>
              <a:t>NOAA Technical Memorandum OAR </a:t>
            </a:r>
            <a:r>
              <a:rPr lang="en-GB" sz="1200" dirty="0" smtClean="0"/>
              <a:t>SEC-88]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1374648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Where are we in the solar cycle now?</a:t>
            </a:r>
            <a:endParaRPr lang="en-GB" dirty="0"/>
          </a:p>
        </p:txBody>
      </p:sp>
      <p:pic>
        <p:nvPicPr>
          <p:cNvPr id="1026" name="Picture 2" descr="Latest Sunspot number predi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80655"/>
            <a:ext cx="6696744" cy="511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356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6"/>
          <p:cNvSpPr>
            <a:spLocks noChangeArrowheads="1"/>
          </p:cNvSpPr>
          <p:nvPr/>
        </p:nvSpPr>
        <p:spPr bwMode="auto">
          <a:xfrm>
            <a:off x="674688" y="163513"/>
            <a:ext cx="6896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en-GB" sz="2200" b="1" i="1" dirty="0" smtClean="0">
                <a:solidFill>
                  <a:schemeClr val="bg1"/>
                </a:solidFill>
                <a:latin typeface="Verdana" pitchFamily="34" charset="0"/>
              </a:rPr>
              <a:t>Major </a:t>
            </a:r>
            <a:r>
              <a:rPr lang="en-GB" sz="2200" b="1" i="1" dirty="0">
                <a:solidFill>
                  <a:schemeClr val="bg1"/>
                </a:solidFill>
                <a:latin typeface="Verdana" pitchFamily="34" charset="0"/>
              </a:rPr>
              <a:t>Geomagnetic Events since 1865</a:t>
            </a:r>
          </a:p>
        </p:txBody>
      </p:sp>
      <p:sp>
        <p:nvSpPr>
          <p:cNvPr id="873475" name="Text Box 3"/>
          <p:cNvSpPr txBox="1">
            <a:spLocks noChangeArrowheads="1"/>
          </p:cNvSpPr>
          <p:nvPr/>
        </p:nvSpPr>
        <p:spPr bwMode="auto">
          <a:xfrm>
            <a:off x="7959725" y="6673850"/>
            <a:ext cx="8905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600" b="1"/>
              <a:t>images: (ESA &amp; NASA)</a:t>
            </a:r>
            <a:r>
              <a:rPr lang="en-GB" sz="600"/>
              <a:t> </a:t>
            </a:r>
          </a:p>
        </p:txBody>
      </p:sp>
      <p:pic>
        <p:nvPicPr>
          <p:cNvPr id="8734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1" r="722" b="986"/>
          <a:stretch>
            <a:fillRect/>
          </a:stretch>
        </p:blipFill>
        <p:spPr bwMode="auto">
          <a:xfrm>
            <a:off x="0" y="1208088"/>
            <a:ext cx="9144000" cy="519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3477" name="AutoShape 5"/>
          <p:cNvSpPr>
            <a:spLocks noChangeArrowheads="1"/>
          </p:cNvSpPr>
          <p:nvPr/>
        </p:nvSpPr>
        <p:spPr bwMode="auto">
          <a:xfrm>
            <a:off x="303619" y="3852862"/>
            <a:ext cx="1601788" cy="847725"/>
          </a:xfrm>
          <a:prstGeom prst="wedgeRoundRectCallout">
            <a:avLst>
              <a:gd name="adj1" fmla="val -40271"/>
              <a:gd name="adj2" fmla="val 15304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Verdana" pitchFamily="34" charset="0"/>
              </a:rPr>
              <a:t>3.9.1859</a:t>
            </a:r>
          </a:p>
          <a:p>
            <a:pPr algn="ctr"/>
            <a:r>
              <a:rPr lang="en-GB" sz="1600" b="1" dirty="0">
                <a:solidFill>
                  <a:schemeClr val="tx1"/>
                </a:solidFill>
                <a:latin typeface="Verdana" pitchFamily="34" charset="0"/>
              </a:rPr>
              <a:t>Carrington event</a:t>
            </a:r>
          </a:p>
        </p:txBody>
      </p:sp>
      <p:sp>
        <p:nvSpPr>
          <p:cNvPr id="873479" name="AutoShape 7"/>
          <p:cNvSpPr>
            <a:spLocks noChangeArrowheads="1"/>
          </p:cNvSpPr>
          <p:nvPr/>
        </p:nvSpPr>
        <p:spPr bwMode="auto">
          <a:xfrm>
            <a:off x="251460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0" name="AutoShape 8"/>
          <p:cNvSpPr>
            <a:spLocks noChangeArrowheads="1"/>
          </p:cNvSpPr>
          <p:nvPr/>
        </p:nvSpPr>
        <p:spPr bwMode="auto">
          <a:xfrm>
            <a:off x="377825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1" name="AutoShape 9"/>
          <p:cNvSpPr>
            <a:spLocks noChangeArrowheads="1"/>
          </p:cNvSpPr>
          <p:nvPr/>
        </p:nvSpPr>
        <p:spPr bwMode="auto">
          <a:xfrm>
            <a:off x="402590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2" name="AutoShape 10"/>
          <p:cNvSpPr>
            <a:spLocks noChangeArrowheads="1"/>
          </p:cNvSpPr>
          <p:nvPr/>
        </p:nvSpPr>
        <p:spPr bwMode="auto">
          <a:xfrm>
            <a:off x="488950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3" name="AutoShape 11"/>
          <p:cNvSpPr>
            <a:spLocks noChangeArrowheads="1"/>
          </p:cNvSpPr>
          <p:nvPr/>
        </p:nvSpPr>
        <p:spPr bwMode="auto">
          <a:xfrm>
            <a:off x="4924425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4" name="AutoShape 12"/>
          <p:cNvSpPr>
            <a:spLocks noChangeArrowheads="1"/>
          </p:cNvSpPr>
          <p:nvPr/>
        </p:nvSpPr>
        <p:spPr bwMode="auto">
          <a:xfrm>
            <a:off x="4308475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5" name="AutoShape 13"/>
          <p:cNvSpPr>
            <a:spLocks noChangeArrowheads="1"/>
          </p:cNvSpPr>
          <p:nvPr/>
        </p:nvSpPr>
        <p:spPr bwMode="auto">
          <a:xfrm>
            <a:off x="632460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6" name="AutoShape 14"/>
          <p:cNvSpPr>
            <a:spLocks noChangeArrowheads="1"/>
          </p:cNvSpPr>
          <p:nvPr/>
        </p:nvSpPr>
        <p:spPr bwMode="auto">
          <a:xfrm>
            <a:off x="225425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7" name="AutoShape 15"/>
          <p:cNvSpPr>
            <a:spLocks noChangeArrowheads="1"/>
          </p:cNvSpPr>
          <p:nvPr/>
        </p:nvSpPr>
        <p:spPr bwMode="auto">
          <a:xfrm>
            <a:off x="485775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8" name="AutoShape 16"/>
          <p:cNvSpPr>
            <a:spLocks noChangeArrowheads="1"/>
          </p:cNvSpPr>
          <p:nvPr/>
        </p:nvSpPr>
        <p:spPr bwMode="auto">
          <a:xfrm>
            <a:off x="128905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91" name="AutoShape 19"/>
          <p:cNvSpPr>
            <a:spLocks noChangeArrowheads="1"/>
          </p:cNvSpPr>
          <p:nvPr/>
        </p:nvSpPr>
        <p:spPr bwMode="auto">
          <a:xfrm>
            <a:off x="3113088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92" name="AutoShape 20"/>
          <p:cNvSpPr>
            <a:spLocks noChangeArrowheads="1"/>
          </p:cNvSpPr>
          <p:nvPr/>
        </p:nvSpPr>
        <p:spPr bwMode="auto">
          <a:xfrm>
            <a:off x="6761163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93" name="AutoShape 21"/>
          <p:cNvSpPr>
            <a:spLocks noChangeArrowheads="1"/>
          </p:cNvSpPr>
          <p:nvPr/>
        </p:nvSpPr>
        <p:spPr bwMode="auto">
          <a:xfrm>
            <a:off x="708025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3489" name="AutoShape 17"/>
          <p:cNvSpPr>
            <a:spLocks noChangeArrowheads="1"/>
          </p:cNvSpPr>
          <p:nvPr/>
        </p:nvSpPr>
        <p:spPr bwMode="auto">
          <a:xfrm>
            <a:off x="7035800" y="5576888"/>
            <a:ext cx="180975" cy="276225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008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esa.int/images/Image2,14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" t="14180" r="625" b="14180"/>
          <a:stretch/>
        </p:blipFill>
        <p:spPr bwMode="auto">
          <a:xfrm>
            <a:off x="-67396" y="1196752"/>
            <a:ext cx="9226511" cy="524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Why are we concerned 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7992888" cy="504055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Space weather has not become more dangerous that it has been in the </a:t>
            </a:r>
            <a:r>
              <a:rPr lang="en-US" dirty="0" smtClean="0"/>
              <a:t>past =&gt; not </a:t>
            </a:r>
            <a:r>
              <a:rPr lang="en-US" dirty="0" smtClean="0"/>
              <a:t>a direct danger to any form of life on Earth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However, our infrastructure has become more sophisticated and more dependent on space based systems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Satellite telecommunication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Earth observation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Satellite navigation</a:t>
            </a:r>
            <a:r>
              <a:rPr lang="en-US" dirty="0"/>
              <a:t> </a:t>
            </a:r>
            <a:r>
              <a:rPr lang="en-US" dirty="0" smtClean="0"/>
              <a:t>including a global time </a:t>
            </a:r>
            <a:r>
              <a:rPr lang="en-US" dirty="0" smtClean="0"/>
              <a:t>reference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Ground based system depending on satellite links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 major solar storm could </a:t>
            </a:r>
          </a:p>
          <a:p>
            <a:pPr marL="685800" lvl="1">
              <a:buFont typeface="Wingdings" pitchFamily="2" charset="2"/>
              <a:buChar char="Ø"/>
            </a:pPr>
            <a:r>
              <a:rPr lang="en-US" dirty="0" smtClean="0"/>
              <a:t>disable temporarily a large number of satellites</a:t>
            </a:r>
          </a:p>
          <a:p>
            <a:pPr marL="685800" lvl="1">
              <a:buFont typeface="Wingdings" pitchFamily="2" charset="2"/>
              <a:buChar char="Ø"/>
            </a:pPr>
            <a:r>
              <a:rPr lang="en-US" dirty="0"/>
              <a:t>d</a:t>
            </a:r>
            <a:r>
              <a:rPr lang="en-US" dirty="0" smtClean="0"/>
              <a:t>amage permanently or push to </a:t>
            </a:r>
            <a:r>
              <a:rPr lang="en-US" dirty="0" err="1" smtClean="0"/>
              <a:t>EoL</a:t>
            </a:r>
            <a:r>
              <a:rPr lang="en-US" dirty="0" smtClean="0"/>
              <a:t> up to 80 satellites due to ACS or EPS failures [</a:t>
            </a:r>
            <a:r>
              <a:rPr lang="fi-FI" dirty="0"/>
              <a:t>Odenwald et al., 2005]</a:t>
            </a:r>
            <a:endParaRPr lang="en-GB" dirty="0"/>
          </a:p>
          <a:p>
            <a:pPr marL="400050" lvl="1" indent="0"/>
            <a:r>
              <a:rPr lang="en-US" dirty="0" smtClean="0"/>
              <a:t>	=&gt; recovery would take from </a:t>
            </a:r>
            <a:r>
              <a:rPr lang="en-US" dirty="0" smtClean="0"/>
              <a:t>days (recovery of disabled satellites) </a:t>
            </a:r>
            <a:r>
              <a:rPr lang="en-US" dirty="0" smtClean="0"/>
              <a:t>to </a:t>
            </a:r>
            <a:r>
              <a:rPr lang="en-US" dirty="0" smtClean="0"/>
              <a:t>years (replacements) </a:t>
            </a:r>
            <a:r>
              <a:rPr lang="en-US" dirty="0" smtClean="0"/>
              <a:t>and cost several billions of Euros</a:t>
            </a:r>
          </a:p>
        </p:txBody>
      </p:sp>
    </p:spTree>
    <p:extLst>
      <p:ext uri="{BB962C8B-B14F-4D97-AF65-F5344CB8AC3E}">
        <p14:creationId xmlns:p14="http://schemas.microsoft.com/office/powerpoint/2010/main" val="797131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esa.int/images/Image2,14.jp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" t="14180" r="625" b="14180"/>
          <a:stretch/>
        </p:blipFill>
        <p:spPr bwMode="auto">
          <a:xfrm>
            <a:off x="-67396" y="1196752"/>
            <a:ext cx="9226511" cy="524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What can we do to mitigate the </a:t>
            </a:r>
            <a:r>
              <a:rPr lang="fi-FI" dirty="0" smtClean="0"/>
              <a:t>risks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9001000" cy="5112567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i-FI" dirty="0"/>
              <a:t>S</a:t>
            </a:r>
            <a:r>
              <a:rPr lang="fi-FI" dirty="0" smtClean="0"/>
              <a:t>pace weather monitoring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Right information to right people at the right time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Reliable</a:t>
            </a:r>
            <a:r>
              <a:rPr lang="fi-FI" dirty="0" smtClean="0"/>
              <a:t> and timely warnings and alerts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Databases and tools for anomaly analysis and design of future space systems</a:t>
            </a:r>
            <a:endParaRPr lang="fi-FI" dirty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Space weather forecasting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Scientific challenge</a:t>
            </a:r>
            <a:endParaRPr lang="fi-FI" dirty="0" smtClean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Maintaining Awareness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Awareness should not follow the solar cycle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Both operational actors and public</a:t>
            </a:r>
          </a:p>
          <a:p>
            <a:pPr>
              <a:buFont typeface="Arial" pitchFamily="34" charset="0"/>
              <a:buChar char="•"/>
            </a:pPr>
            <a:r>
              <a:rPr lang="fi-FI" dirty="0"/>
              <a:t>A</a:t>
            </a:r>
            <a:r>
              <a:rPr lang="fi-FI" dirty="0" smtClean="0"/>
              <a:t>nalysis </a:t>
            </a:r>
            <a:r>
              <a:rPr lang="fi-FI" dirty="0" smtClean="0"/>
              <a:t>of the </a:t>
            </a:r>
            <a:r>
              <a:rPr lang="fi-FI" dirty="0" smtClean="0"/>
              <a:t>risk for new infrastructure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New systems are more efficient, but sometimes increasingly sensitive to disturbances</a:t>
            </a:r>
            <a:endParaRPr lang="fi-FI" dirty="0" smtClean="0"/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Long term planning to maintain capability and </a:t>
            </a:r>
            <a:r>
              <a:rPr lang="fi-FI" dirty="0" smtClean="0"/>
              <a:t>assets</a:t>
            </a:r>
          </a:p>
          <a:p>
            <a:pPr lvl="1">
              <a:buFont typeface="Wingdings" pitchFamily="2" charset="2"/>
              <a:buChar char="Ø"/>
            </a:pPr>
            <a:r>
              <a:rPr lang="fi-FI" dirty="0" smtClean="0"/>
              <a:t>Replacement of aging assets with sufficient overlaps – especially in space</a:t>
            </a:r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1305008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001_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5" name="Picture 19" descr="Logo_Signature_Cover_PP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5"/>
          <a:stretch>
            <a:fillRect/>
          </a:stretch>
        </p:blipFill>
        <p:spPr bwMode="auto">
          <a:xfrm>
            <a:off x="0" y="495300"/>
            <a:ext cx="9144000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7" name="Rectangle 2"/>
          <p:cNvSpPr>
            <a:spLocks noChangeArrowheads="1"/>
          </p:cNvSpPr>
          <p:nvPr/>
        </p:nvSpPr>
        <p:spPr bwMode="auto">
          <a:xfrm>
            <a:off x="1475656" y="3039269"/>
            <a:ext cx="5688632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/>
          <a:p>
            <a:pPr algn="ctr" defTabSz="914400">
              <a:lnSpc>
                <a:spcPct val="110000"/>
              </a:lnSpc>
            </a:pPr>
            <a:r>
              <a:rPr lang="en-GB" sz="2000" b="1" dirty="0">
                <a:latin typeface="Verdana" pitchFamily="34" charset="0"/>
                <a:ea typeface="ＭＳ Ｐゴシック" pitchFamily="34" charset="-128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781351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"/>
        <a:cs typeface="Lucida Sans Unicode"/>
      </a:majorFont>
      <a:minorFont>
        <a:latin typeface="Verdana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NotesEsa" pitchFamily="2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NotesEsa" pitchFamily="2" charset="0"/>
            <a:cs typeface="Lucida Sans Unicode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921</Words>
  <Application>Microsoft Office PowerPoint</Application>
  <PresentationFormat>On-screen Show (4:3)</PresentationFormat>
  <Paragraphs>152</Paragraphs>
  <Slides>16</Slides>
  <Notes>16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What would be a solar super storm?</vt:lpstr>
      <vt:lpstr>PowerPoint Presentation</vt:lpstr>
      <vt:lpstr>PowerPoint Presentation</vt:lpstr>
      <vt:lpstr>PowerPoint Presentation</vt:lpstr>
      <vt:lpstr>PowerPoint Presentation</vt:lpstr>
      <vt:lpstr>What if there is more than one event?</vt:lpstr>
      <vt:lpstr>Satellite impacts during Halloween storm</vt:lpstr>
      <vt:lpstr>Where are we in the solar cycle now?</vt:lpstr>
      <vt:lpstr>PowerPoint Presentation</vt:lpstr>
      <vt:lpstr>Why are we concerned now?</vt:lpstr>
      <vt:lpstr>What can we do to mitigate the risks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Situational Awareness</dc:title>
  <dc:creator>Emmet Fletcher</dc:creator>
  <cp:lastModifiedBy>Juha-Pekka Luntama</cp:lastModifiedBy>
  <cp:revision>1251</cp:revision>
  <cp:lastPrinted>1601-01-01T00:00:00Z</cp:lastPrinted>
  <dcterms:created xsi:type="dcterms:W3CDTF">2008-09-08T13:59:13Z</dcterms:created>
  <dcterms:modified xsi:type="dcterms:W3CDTF">2012-10-17T22:40:11Z</dcterms:modified>
</cp:coreProperties>
</file>