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sldIdLst>
    <p:sldId id="299" r:id="rId2"/>
    <p:sldId id="524" r:id="rId3"/>
    <p:sldId id="522" r:id="rId4"/>
    <p:sldId id="506" r:id="rId5"/>
    <p:sldId id="548" r:id="rId6"/>
    <p:sldId id="482" r:id="rId7"/>
    <p:sldId id="558" r:id="rId8"/>
    <p:sldId id="568" r:id="rId9"/>
    <p:sldId id="528" r:id="rId10"/>
    <p:sldId id="560" r:id="rId11"/>
    <p:sldId id="562" r:id="rId12"/>
    <p:sldId id="565" r:id="rId13"/>
    <p:sldId id="564" r:id="rId14"/>
    <p:sldId id="566" r:id="rId15"/>
    <p:sldId id="559" r:id="rId16"/>
    <p:sldId id="491" r:id="rId17"/>
    <p:sldId id="489" r:id="rId18"/>
    <p:sldId id="513" r:id="rId19"/>
    <p:sldId id="567" r:id="rId2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5pPr>
    <a:lvl6pPr marL="2286000" algn="l" defTabSz="914400" rtl="0" eaLnBrk="1" latinLnBrk="0" hangingPunct="1">
      <a:defRPr sz="2400" kern="1200">
        <a:solidFill>
          <a:schemeClr val="tx1"/>
        </a:solidFill>
        <a:latin typeface="Arial" charset="0"/>
        <a:ea typeface="ＭＳ Ｐゴシック" pitchFamily="84" charset="-128"/>
        <a:cs typeface="+mn-cs"/>
      </a:defRPr>
    </a:lvl6pPr>
    <a:lvl7pPr marL="2743200" algn="l" defTabSz="914400" rtl="0" eaLnBrk="1" latinLnBrk="0" hangingPunct="1">
      <a:defRPr sz="2400" kern="1200">
        <a:solidFill>
          <a:schemeClr val="tx1"/>
        </a:solidFill>
        <a:latin typeface="Arial" charset="0"/>
        <a:ea typeface="ＭＳ Ｐゴシック" pitchFamily="84" charset="-128"/>
        <a:cs typeface="+mn-cs"/>
      </a:defRPr>
    </a:lvl7pPr>
    <a:lvl8pPr marL="3200400" algn="l" defTabSz="914400" rtl="0" eaLnBrk="1" latinLnBrk="0" hangingPunct="1">
      <a:defRPr sz="2400" kern="1200">
        <a:solidFill>
          <a:schemeClr val="tx1"/>
        </a:solidFill>
        <a:latin typeface="Arial" charset="0"/>
        <a:ea typeface="ＭＳ Ｐゴシック" pitchFamily="84" charset="-128"/>
        <a:cs typeface="+mn-cs"/>
      </a:defRPr>
    </a:lvl8pPr>
    <a:lvl9pPr marL="3657600" algn="l" defTabSz="914400" rtl="0" eaLnBrk="1" latinLnBrk="0" hangingPunct="1">
      <a:defRPr sz="2400" kern="1200">
        <a:solidFill>
          <a:schemeClr val="tx1"/>
        </a:solidFill>
        <a:latin typeface="Arial" charset="0"/>
        <a:ea typeface="ＭＳ Ｐゴシック" pitchFamily="8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000066"/>
    <a:srgbClr val="0000CC"/>
    <a:srgbClr val="6600CC"/>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838" autoAdjust="0"/>
    <p:restoredTop sz="90974" autoAdjust="0"/>
  </p:normalViewPr>
  <p:slideViewPr>
    <p:cSldViewPr>
      <p:cViewPr varScale="1">
        <p:scale>
          <a:sx n="89" d="100"/>
          <a:sy n="89" d="100"/>
        </p:scale>
        <p:origin x="-36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0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7BF28426-C7EE-49BA-AE2E-F76F73239A4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674CE106-8D98-4E80-A75F-627C25476742}" type="slidenum">
              <a:rPr lang="en-US" sz="1200"/>
              <a:pPr algn="r"/>
              <a:t>1</a:t>
            </a:fld>
            <a:endParaRPr 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7BF28426-C7EE-49BA-AE2E-F76F73239A4E}" type="slidenum">
              <a:rPr lang="en-US" smtClean="0"/>
              <a:pPr>
                <a:defRPr/>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2514600"/>
            <a:ext cx="381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514600"/>
            <a:ext cx="381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465168"/>
            <a:ext cx="1905000" cy="228600"/>
          </a:xfrm>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219200"/>
            <a:ext cx="1943100" cy="4876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1219200"/>
            <a:ext cx="567690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200"/>
            <a:ext cx="7772400" cy="10668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685800" y="2514600"/>
            <a:ext cx="7772400" cy="3581400"/>
          </a:xfrm>
        </p:spPr>
        <p:txBody>
          <a:bodyPr/>
          <a:lstStyle/>
          <a:p>
            <a:endParaRPr lang="en-GB"/>
          </a:p>
        </p:txBody>
      </p:sp>
      <p:sp>
        <p:nvSpPr>
          <p:cNvPr id="4" name="Date Placeholder 3"/>
          <p:cNvSpPr>
            <a:spLocks noGrp="1"/>
          </p:cNvSpPr>
          <p:nvPr>
            <p:ph type="dt" sz="half" idx="10"/>
          </p:nvPr>
        </p:nvSpPr>
        <p:spPr>
          <a:xfrm>
            <a:off x="685800" y="6477000"/>
            <a:ext cx="1905000" cy="228600"/>
          </a:xfrm>
        </p:spPr>
        <p:txBody>
          <a:bodyPr/>
          <a:lstStyle>
            <a:lvl1pPr>
              <a:defRPr smtClean="0"/>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200"/>
            <a:ext cx="7772400" cy="10668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2514600"/>
            <a:ext cx="38100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Media Placeholder 3"/>
          <p:cNvSpPr>
            <a:spLocks noGrp="1"/>
          </p:cNvSpPr>
          <p:nvPr>
            <p:ph type="media" sz="half" idx="2"/>
          </p:nvPr>
        </p:nvSpPr>
        <p:spPr>
          <a:xfrm>
            <a:off x="4648200" y="2514600"/>
            <a:ext cx="3810000" cy="3581400"/>
          </a:xfrm>
        </p:spPr>
        <p:txBody>
          <a:bodyPr/>
          <a:lstStyle/>
          <a:p>
            <a:endParaRPr lang="en-GB"/>
          </a:p>
        </p:txBody>
      </p:sp>
      <p:sp>
        <p:nvSpPr>
          <p:cNvPr id="5" name="Date Placeholder 4"/>
          <p:cNvSpPr>
            <a:spLocks noGrp="1"/>
          </p:cNvSpPr>
          <p:nvPr>
            <p:ph type="dt" sz="half" idx="10"/>
          </p:nvPr>
        </p:nvSpPr>
        <p:spPr>
          <a:xfrm>
            <a:off x="685800" y="6477000"/>
            <a:ext cx="1905000" cy="228600"/>
          </a:xfrm>
        </p:spPr>
        <p:txBody>
          <a:bodyPr/>
          <a:lstStyle>
            <a:lvl1pPr>
              <a:defRPr smtClean="0"/>
            </a:lvl1pPr>
          </a:lstStyle>
          <a:p>
            <a:pPr>
              <a:defRPr/>
            </a:pPr>
            <a:r>
              <a:rPr lang="en-US" dirty="0"/>
              <a:t>© </a:t>
            </a:r>
            <a:r>
              <a:rPr lang="en-US" dirty="0" smtClean="0"/>
              <a:t>2012 </a:t>
            </a:r>
            <a:r>
              <a:rPr lang="en-US" dirty="0"/>
              <a:t>RAL Space </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200"/>
            <a:ext cx="7772400" cy="10668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2514600"/>
            <a:ext cx="38100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2514600"/>
            <a:ext cx="3810000" cy="171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4381500"/>
            <a:ext cx="3810000" cy="171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85800" y="6477000"/>
            <a:ext cx="1905000" cy="228600"/>
          </a:xfrm>
        </p:spPr>
        <p:txBody>
          <a:bodyPr/>
          <a:lstStyle>
            <a:lvl1pPr>
              <a:defRPr smtClean="0"/>
            </a:lvl1pPr>
          </a:lstStyle>
          <a:p>
            <a:pPr>
              <a:defRPr/>
            </a:pPr>
            <a:r>
              <a:rPr lang="en-US" dirty="0"/>
              <a:t>© </a:t>
            </a:r>
            <a:r>
              <a:rPr lang="en-US" dirty="0" smtClean="0"/>
              <a:t>2012 </a:t>
            </a:r>
            <a:r>
              <a:rPr lang="en-US" dirty="0"/>
              <a:t>RAL Space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m10250_RALSpace_ppt_page"/>
          <p:cNvPicPr>
            <a:picLocks noChangeAspect="1" noChangeArrowheads="1"/>
          </p:cNvPicPr>
          <p:nvPr userDrawn="1"/>
        </p:nvPicPr>
        <p:blipFill>
          <a:blip r:embed="rId16" cstate="print"/>
          <a:srcRect/>
          <a:stretch>
            <a:fillRect/>
          </a:stretch>
        </p:blipFill>
        <p:spPr bwMode="auto">
          <a:xfrm>
            <a:off x="0" y="0"/>
            <a:ext cx="9145588" cy="21336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685800" y="1219200"/>
            <a:ext cx="7772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85800" y="2514600"/>
            <a:ext cx="7772400" cy="3581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85800" y="6474373"/>
            <a:ext cx="19050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800"/>
            </a:lvl1pPr>
          </a:lstStyle>
          <a:p>
            <a:pPr>
              <a:defRPr/>
            </a:pPr>
            <a:r>
              <a:rPr lang="en-US" dirty="0"/>
              <a:t>© </a:t>
            </a:r>
            <a:r>
              <a:rPr lang="en-US" dirty="0" smtClean="0"/>
              <a:t>2012 </a:t>
            </a:r>
            <a:r>
              <a:rPr lang="en-US" dirty="0"/>
              <a:t>RAL Space </a:t>
            </a:r>
          </a:p>
        </p:txBody>
      </p:sp>
      <p:sp>
        <p:nvSpPr>
          <p:cNvPr id="6" name="TextBox 5"/>
          <p:cNvSpPr txBox="1"/>
          <p:nvPr userDrawn="1"/>
        </p:nvSpPr>
        <p:spPr>
          <a:xfrm>
            <a:off x="4788024" y="6480951"/>
            <a:ext cx="3816424" cy="215444"/>
          </a:xfrm>
          <a:prstGeom prst="rect">
            <a:avLst/>
          </a:prstGeom>
          <a:noFill/>
        </p:spPr>
        <p:txBody>
          <a:bodyPr wrap="square" rtlCol="0">
            <a:spAutoFit/>
          </a:bodyPr>
          <a:lstStyle/>
          <a:p>
            <a:pPr algn="r"/>
            <a:r>
              <a:rPr lang="en-GB" sz="800" dirty="0" smtClean="0"/>
              <a:t>Space Weather and Challenges for Modern Society, Oslo, 22-24 October 2012</a:t>
            </a:r>
            <a:endParaRPr lang="en-GB" sz="8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p:txStyles>
    <p:titleStyle>
      <a:lvl1pPr algn="l" rtl="0" eaLnBrk="0" fontAlgn="base" hangingPunct="0">
        <a:spcBef>
          <a:spcPct val="0"/>
        </a:spcBef>
        <a:spcAft>
          <a:spcPct val="0"/>
        </a:spcAft>
        <a:defRPr sz="3600">
          <a:solidFill>
            <a:srgbClr val="000066"/>
          </a:solidFill>
          <a:latin typeface="+mj-lt"/>
          <a:ea typeface="+mj-ea"/>
          <a:cs typeface="+mj-cs"/>
        </a:defRPr>
      </a:lvl1pPr>
      <a:lvl2pPr algn="l" rtl="0" eaLnBrk="0" fontAlgn="base" hangingPunct="0">
        <a:spcBef>
          <a:spcPct val="0"/>
        </a:spcBef>
        <a:spcAft>
          <a:spcPct val="0"/>
        </a:spcAft>
        <a:defRPr sz="3600">
          <a:solidFill>
            <a:srgbClr val="000066"/>
          </a:solidFill>
          <a:latin typeface="Arial" charset="0"/>
          <a:ea typeface="ＭＳ Ｐゴシック" pitchFamily="84" charset="-128"/>
        </a:defRPr>
      </a:lvl2pPr>
      <a:lvl3pPr algn="l" rtl="0" eaLnBrk="0" fontAlgn="base" hangingPunct="0">
        <a:spcBef>
          <a:spcPct val="0"/>
        </a:spcBef>
        <a:spcAft>
          <a:spcPct val="0"/>
        </a:spcAft>
        <a:defRPr sz="3600">
          <a:solidFill>
            <a:srgbClr val="000066"/>
          </a:solidFill>
          <a:latin typeface="Arial" charset="0"/>
          <a:ea typeface="ＭＳ Ｐゴシック" pitchFamily="84" charset="-128"/>
        </a:defRPr>
      </a:lvl3pPr>
      <a:lvl4pPr algn="l" rtl="0" eaLnBrk="0" fontAlgn="base" hangingPunct="0">
        <a:spcBef>
          <a:spcPct val="0"/>
        </a:spcBef>
        <a:spcAft>
          <a:spcPct val="0"/>
        </a:spcAft>
        <a:defRPr sz="3600">
          <a:solidFill>
            <a:srgbClr val="000066"/>
          </a:solidFill>
          <a:latin typeface="Arial" charset="0"/>
          <a:ea typeface="ＭＳ Ｐゴシック" pitchFamily="84" charset="-128"/>
        </a:defRPr>
      </a:lvl4pPr>
      <a:lvl5pPr algn="l" rtl="0" eaLnBrk="0" fontAlgn="base" hangingPunct="0">
        <a:spcBef>
          <a:spcPct val="0"/>
        </a:spcBef>
        <a:spcAft>
          <a:spcPct val="0"/>
        </a:spcAft>
        <a:defRPr sz="3600">
          <a:solidFill>
            <a:srgbClr val="000066"/>
          </a:solidFill>
          <a:latin typeface="Arial" charset="0"/>
          <a:ea typeface="ＭＳ Ｐゴシック" pitchFamily="84" charset="-128"/>
        </a:defRPr>
      </a:lvl5pPr>
      <a:lvl6pPr marL="457200" algn="l" rtl="0" fontAlgn="base">
        <a:spcBef>
          <a:spcPct val="0"/>
        </a:spcBef>
        <a:spcAft>
          <a:spcPct val="0"/>
        </a:spcAft>
        <a:defRPr sz="3600">
          <a:solidFill>
            <a:srgbClr val="000066"/>
          </a:solidFill>
          <a:latin typeface="Arial" charset="0"/>
          <a:ea typeface="ＭＳ Ｐゴシック" pitchFamily="84" charset="-128"/>
        </a:defRPr>
      </a:lvl6pPr>
      <a:lvl7pPr marL="914400" algn="l" rtl="0" fontAlgn="base">
        <a:spcBef>
          <a:spcPct val="0"/>
        </a:spcBef>
        <a:spcAft>
          <a:spcPct val="0"/>
        </a:spcAft>
        <a:defRPr sz="3600">
          <a:solidFill>
            <a:srgbClr val="000066"/>
          </a:solidFill>
          <a:latin typeface="Arial" charset="0"/>
          <a:ea typeface="ＭＳ Ｐゴシック" pitchFamily="84" charset="-128"/>
        </a:defRPr>
      </a:lvl7pPr>
      <a:lvl8pPr marL="1371600" algn="l" rtl="0" fontAlgn="base">
        <a:spcBef>
          <a:spcPct val="0"/>
        </a:spcBef>
        <a:spcAft>
          <a:spcPct val="0"/>
        </a:spcAft>
        <a:defRPr sz="3600">
          <a:solidFill>
            <a:srgbClr val="000066"/>
          </a:solidFill>
          <a:latin typeface="Arial" charset="0"/>
          <a:ea typeface="ＭＳ Ｐゴシック" pitchFamily="84" charset="-128"/>
        </a:defRPr>
      </a:lvl8pPr>
      <a:lvl9pPr marL="1828800" algn="l" rtl="0" fontAlgn="base">
        <a:spcBef>
          <a:spcPct val="0"/>
        </a:spcBef>
        <a:spcAft>
          <a:spcPct val="0"/>
        </a:spcAft>
        <a:defRPr sz="3600">
          <a:solidFill>
            <a:srgbClr val="000066"/>
          </a:solidFill>
          <a:latin typeface="Arial" charset="0"/>
          <a:ea typeface="ＭＳ Ｐゴシック" pitchFamily="84" charset="-128"/>
        </a:defRPr>
      </a:lvl9pPr>
    </p:titleStyle>
    <p:bodyStyle>
      <a:lvl1pPr marL="457200" indent="-457200" algn="l" rtl="0" eaLnBrk="0" fontAlgn="base" hangingPunct="0">
        <a:spcBef>
          <a:spcPct val="20000"/>
        </a:spcBef>
        <a:spcAft>
          <a:spcPct val="0"/>
        </a:spcAft>
        <a:buFont typeface="Arial" charset="0"/>
        <a:buChar char="•"/>
        <a:defRPr sz="2400">
          <a:solidFill>
            <a:schemeClr val="tx1"/>
          </a:solidFill>
          <a:latin typeface="+mn-lt"/>
          <a:ea typeface="+mn-ea"/>
          <a:cs typeface="+mn-cs"/>
        </a:defRPr>
      </a:lvl1pPr>
      <a:lvl2pPr marL="914400" indent="-457200" algn="l" rtl="0" eaLnBrk="0" fontAlgn="base" hangingPunct="0">
        <a:spcBef>
          <a:spcPct val="20000"/>
        </a:spcBef>
        <a:spcAft>
          <a:spcPct val="0"/>
        </a:spcAft>
        <a:buChar char="–"/>
        <a:defRPr sz="2400">
          <a:solidFill>
            <a:schemeClr val="tx1"/>
          </a:solidFill>
          <a:latin typeface="+mn-lt"/>
          <a:ea typeface="+mn-ea"/>
        </a:defRPr>
      </a:lvl2pPr>
      <a:lvl3pPr marL="1371600" indent="-457200" algn="l" rtl="0" eaLnBrk="0" fontAlgn="base" hangingPunct="0">
        <a:spcBef>
          <a:spcPct val="20000"/>
        </a:spcBef>
        <a:spcAft>
          <a:spcPct val="0"/>
        </a:spcAft>
        <a:buChar char="–"/>
        <a:defRPr sz="2400">
          <a:solidFill>
            <a:schemeClr val="tx1"/>
          </a:solidFill>
          <a:latin typeface="+mn-lt"/>
          <a:ea typeface="+mn-ea"/>
        </a:defRPr>
      </a:lvl3pPr>
      <a:lvl4pPr marL="1828800" indent="-457200" algn="l" rtl="0" eaLnBrk="0" fontAlgn="base" hangingPunct="0">
        <a:spcBef>
          <a:spcPct val="20000"/>
        </a:spcBef>
        <a:spcAft>
          <a:spcPct val="0"/>
        </a:spcAft>
        <a:buChar char="–"/>
        <a:defRPr sz="2400">
          <a:solidFill>
            <a:schemeClr val="tx1"/>
          </a:solidFill>
          <a:latin typeface="+mn-lt"/>
          <a:ea typeface="+mn-ea"/>
        </a:defRPr>
      </a:lvl4pPr>
      <a:lvl5pPr marL="2286000" indent="-457200" algn="l" rtl="0" eaLnBrk="0" fontAlgn="base" hangingPunct="0">
        <a:spcBef>
          <a:spcPct val="20000"/>
        </a:spcBef>
        <a:spcAft>
          <a:spcPct val="0"/>
        </a:spcAft>
        <a:defRPr sz="2400">
          <a:solidFill>
            <a:schemeClr val="tx1"/>
          </a:solidFill>
          <a:latin typeface="+mn-lt"/>
          <a:ea typeface="+mn-ea"/>
        </a:defRPr>
      </a:lvl5pPr>
      <a:lvl6pPr marL="2743200" indent="-457200" algn="l" rtl="0" fontAlgn="base">
        <a:spcBef>
          <a:spcPct val="20000"/>
        </a:spcBef>
        <a:spcAft>
          <a:spcPct val="0"/>
        </a:spcAft>
        <a:defRPr sz="2400">
          <a:solidFill>
            <a:schemeClr val="tx1"/>
          </a:solidFill>
          <a:latin typeface="+mn-lt"/>
          <a:ea typeface="+mn-ea"/>
        </a:defRPr>
      </a:lvl6pPr>
      <a:lvl7pPr marL="3200400" indent="-457200" algn="l" rtl="0" fontAlgn="base">
        <a:spcBef>
          <a:spcPct val="20000"/>
        </a:spcBef>
        <a:spcAft>
          <a:spcPct val="0"/>
        </a:spcAft>
        <a:defRPr sz="2400">
          <a:solidFill>
            <a:schemeClr val="tx1"/>
          </a:solidFill>
          <a:latin typeface="+mn-lt"/>
          <a:ea typeface="+mn-ea"/>
        </a:defRPr>
      </a:lvl7pPr>
      <a:lvl8pPr marL="3657600" indent="-457200" algn="l" rtl="0" fontAlgn="base">
        <a:spcBef>
          <a:spcPct val="20000"/>
        </a:spcBef>
        <a:spcAft>
          <a:spcPct val="0"/>
        </a:spcAft>
        <a:defRPr sz="2400">
          <a:solidFill>
            <a:schemeClr val="tx1"/>
          </a:solidFill>
          <a:latin typeface="+mn-lt"/>
          <a:ea typeface="+mn-ea"/>
        </a:defRPr>
      </a:lvl8pPr>
      <a:lvl9pPr marL="4114800" indent="-457200" algn="l" rtl="0" fontAlgn="base">
        <a:spcBef>
          <a:spcPct val="20000"/>
        </a:spcBef>
        <a:spcAft>
          <a:spcPct val="0"/>
        </a:spcAft>
        <a:defRPr sz="2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wmf"/><Relationship Id="rId1" Type="http://schemas.openxmlformats.org/officeDocument/2006/relationships/slideLayout" Target="../slideLayouts/slideLayout6.xml"/><Relationship Id="rId5" Type="http://schemas.openxmlformats.org/officeDocument/2006/relationships/image" Target="../media/image9.emf"/><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1.bin"/><Relationship Id="rId7"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www.cabinetoffice.gov.uk/resource-library/national-risk-register"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Date Placeholder 3"/>
          <p:cNvSpPr txBox="1">
            <a:spLocks noGrp="1"/>
          </p:cNvSpPr>
          <p:nvPr/>
        </p:nvSpPr>
        <p:spPr bwMode="auto">
          <a:xfrm>
            <a:off x="685800" y="6477000"/>
            <a:ext cx="1905000" cy="228600"/>
          </a:xfrm>
          <a:prstGeom prst="rect">
            <a:avLst/>
          </a:prstGeom>
          <a:noFill/>
          <a:ln w="9525">
            <a:noFill/>
            <a:miter lim="800000"/>
            <a:headEnd/>
            <a:tailEnd/>
          </a:ln>
        </p:spPr>
        <p:txBody>
          <a:bodyPr/>
          <a:lstStyle/>
          <a:p>
            <a:r>
              <a:rPr lang="en-US" sz="800" dirty="0"/>
              <a:t>© </a:t>
            </a:r>
            <a:r>
              <a:rPr lang="en-US" sz="800" dirty="0" smtClean="0"/>
              <a:t>2012 </a:t>
            </a:r>
            <a:r>
              <a:rPr lang="en-US" sz="800" dirty="0"/>
              <a:t>RAL Space </a:t>
            </a:r>
          </a:p>
        </p:txBody>
      </p:sp>
      <p:pic>
        <p:nvPicPr>
          <p:cNvPr id="68611" name="Picture 6" descr="m10250_RALSpace_ppt_titleCurve"/>
          <p:cNvPicPr>
            <a:picLocks noChangeAspect="1" noChangeArrowheads="1"/>
          </p:cNvPicPr>
          <p:nvPr/>
        </p:nvPicPr>
        <p:blipFill>
          <a:blip r:embed="rId3" cstate="print"/>
          <a:srcRect/>
          <a:stretch>
            <a:fillRect/>
          </a:stretch>
        </p:blipFill>
        <p:spPr bwMode="auto">
          <a:xfrm>
            <a:off x="0" y="0"/>
            <a:ext cx="9145588" cy="2109788"/>
          </a:xfrm>
          <a:prstGeom prst="rect">
            <a:avLst/>
          </a:prstGeom>
          <a:noFill/>
          <a:ln w="9525">
            <a:noFill/>
            <a:miter lim="800000"/>
            <a:headEnd/>
            <a:tailEnd/>
          </a:ln>
        </p:spPr>
      </p:pic>
      <p:pic>
        <p:nvPicPr>
          <p:cNvPr id="68612" name="Picture 8" descr="RALSpace_logo_rgb_150dpi"/>
          <p:cNvPicPr>
            <a:picLocks noChangeAspect="1" noChangeArrowheads="1"/>
          </p:cNvPicPr>
          <p:nvPr/>
        </p:nvPicPr>
        <p:blipFill>
          <a:blip r:embed="rId4" cstate="print"/>
          <a:srcRect/>
          <a:stretch>
            <a:fillRect/>
          </a:stretch>
        </p:blipFill>
        <p:spPr bwMode="auto">
          <a:xfrm>
            <a:off x="762000" y="5105400"/>
            <a:ext cx="3276600" cy="1019175"/>
          </a:xfrm>
          <a:prstGeom prst="rect">
            <a:avLst/>
          </a:prstGeom>
          <a:noFill/>
          <a:ln w="9525">
            <a:noFill/>
            <a:miter lim="800000"/>
            <a:headEnd/>
            <a:tailEnd/>
          </a:ln>
        </p:spPr>
      </p:pic>
      <p:sp>
        <p:nvSpPr>
          <p:cNvPr id="68613" name="Rectangle 2"/>
          <p:cNvSpPr>
            <a:spLocks noGrp="1" noChangeArrowheads="1"/>
          </p:cNvSpPr>
          <p:nvPr>
            <p:ph type="title" idx="4294967295"/>
          </p:nvPr>
        </p:nvSpPr>
        <p:spPr>
          <a:xfrm>
            <a:off x="323528" y="1628800"/>
            <a:ext cx="8424936" cy="1447800"/>
          </a:xfrm>
        </p:spPr>
        <p:txBody>
          <a:bodyPr/>
          <a:lstStyle/>
          <a:p>
            <a:pPr algn="ctr" eaLnBrk="1" hangingPunct="1"/>
            <a:r>
              <a:rPr lang="en-GB" sz="4000" b="1" dirty="0" smtClean="0"/>
              <a:t>Building Space Weather Preparedness and Resilience in Europe</a:t>
            </a:r>
            <a:r>
              <a:rPr lang="en-GB" sz="2800" b="1" dirty="0" smtClean="0"/>
              <a:t/>
            </a:r>
            <a:br>
              <a:rPr lang="en-GB" sz="2800" b="1" dirty="0" smtClean="0"/>
            </a:br>
            <a:r>
              <a:rPr lang="en-GB" sz="2800" dirty="0" smtClean="0"/>
              <a:t/>
            </a:r>
            <a:br>
              <a:rPr lang="en-GB" sz="2800" dirty="0" smtClean="0"/>
            </a:br>
            <a:r>
              <a:rPr lang="en-GB" dirty="0" smtClean="0"/>
              <a:t>Mike Hapgood</a:t>
            </a:r>
            <a:br>
              <a:rPr lang="en-GB" dirty="0" smtClean="0"/>
            </a:br>
            <a:r>
              <a:rPr lang="en-GB" sz="2800" dirty="0" smtClean="0"/>
              <a:t>mike.hapgood@stfc.ac.uk</a:t>
            </a:r>
            <a:r>
              <a:rPr lang="en-GB" dirty="0" smtClean="0"/>
              <a:t/>
            </a:r>
            <a:br>
              <a:rPr lang="en-GB" dirty="0" smtClean="0"/>
            </a:br>
            <a:r>
              <a:rPr lang="en-GB" dirty="0" smtClean="0"/>
              <a:t/>
            </a:r>
            <a:br>
              <a:rPr lang="en-GB" dirty="0" smtClean="0"/>
            </a:b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Date Placeholder 2"/>
          <p:cNvSpPr>
            <a:spLocks noGrp="1"/>
          </p:cNvSpPr>
          <p:nvPr>
            <p:ph type="dt" sz="half" idx="10"/>
          </p:nvPr>
        </p:nvSpPr>
        <p:spPr/>
        <p:txBody>
          <a:bodyPr/>
          <a:lstStyle/>
          <a:p>
            <a:pPr>
              <a:defRPr/>
            </a:pPr>
            <a:r>
              <a:rPr lang="en-US" smtClean="0"/>
              <a:t>© 2012 RAL Space </a:t>
            </a:r>
            <a:endParaRPr lang="en-US" dirty="0"/>
          </a:p>
        </p:txBody>
      </p:sp>
      <p:pic>
        <p:nvPicPr>
          <p:cNvPr id="4" name="Picture 3" descr="cover_v1.png"/>
          <p:cNvPicPr>
            <a:picLocks noChangeAspect="1"/>
          </p:cNvPicPr>
          <p:nvPr/>
        </p:nvPicPr>
        <p:blipFill>
          <a:blip r:embed="rId2" cstate="print"/>
          <a:stretch>
            <a:fillRect/>
          </a:stretch>
        </p:blipFill>
        <p:spPr>
          <a:xfrm>
            <a:off x="571" y="428"/>
            <a:ext cx="9142858" cy="6857143"/>
          </a:xfrm>
          <a:prstGeom prst="rect">
            <a:avLst/>
          </a:prstGeom>
        </p:spPr>
      </p:pic>
      <p:sp>
        <p:nvSpPr>
          <p:cNvPr id="5" name="Rectangle 4"/>
          <p:cNvSpPr>
            <a:spLocks noChangeArrowheads="1"/>
          </p:cNvSpPr>
          <p:nvPr/>
        </p:nvSpPr>
        <p:spPr bwMode="auto">
          <a:xfrm>
            <a:off x="1979712" y="1700808"/>
            <a:ext cx="5184576" cy="720080"/>
          </a:xfrm>
          <a:prstGeom prst="rect">
            <a:avLst/>
          </a:prstGeom>
          <a:noFill/>
          <a:ln w="9525">
            <a:noFill/>
            <a:miter lim="800000"/>
            <a:headEnd/>
            <a:tailEnd/>
          </a:ln>
        </p:spPr>
        <p:txBody>
          <a:bodyPr/>
          <a:lstStyle/>
          <a:p>
            <a:pPr algn="ctr"/>
            <a:r>
              <a:rPr lang="en-GB" sz="4000" b="1" dirty="0">
                <a:solidFill>
                  <a:schemeClr val="bg1"/>
                </a:solidFill>
              </a:rPr>
              <a:t>What is space weather?</a:t>
            </a:r>
            <a:r>
              <a:rPr lang="en-GB" sz="4000" b="1" dirty="0">
                <a:solidFill>
                  <a:srgbClr val="000066"/>
                </a:solidFill>
              </a:rPr>
              <a:t/>
            </a:r>
            <a:br>
              <a:rPr lang="en-GB" sz="4000" b="1" dirty="0">
                <a:solidFill>
                  <a:srgbClr val="000066"/>
                </a:solidFill>
              </a:rPr>
            </a:br>
            <a:endParaRPr lang="en-US" sz="3200" i="1" dirty="0">
              <a:solidFill>
                <a:srgbClr val="000066"/>
              </a:solidFill>
            </a:endParaRPr>
          </a:p>
        </p:txBody>
      </p:sp>
      <p:sp>
        <p:nvSpPr>
          <p:cNvPr id="6" name="Text Box 3"/>
          <p:cNvSpPr txBox="1">
            <a:spLocks noChangeArrowheads="1"/>
          </p:cNvSpPr>
          <p:nvPr/>
        </p:nvSpPr>
        <p:spPr bwMode="auto">
          <a:xfrm>
            <a:off x="2411760" y="3731548"/>
            <a:ext cx="4320480" cy="1569660"/>
          </a:xfrm>
          <a:prstGeom prst="rect">
            <a:avLst/>
          </a:prstGeom>
          <a:noFill/>
          <a:ln w="9525" algn="ctr">
            <a:noFill/>
            <a:miter lim="800000"/>
            <a:headEnd/>
            <a:tailEnd/>
          </a:ln>
          <a:effectLst/>
        </p:spPr>
        <p:txBody>
          <a:bodyPr wrap="square">
            <a:spAutoFit/>
          </a:bodyPr>
          <a:lstStyle/>
          <a:p>
            <a:pPr algn="ctr" eaLnBrk="1" hangingPunct="1">
              <a:spcBef>
                <a:spcPct val="50000"/>
              </a:spcBef>
            </a:pPr>
            <a:r>
              <a:rPr lang="en-GB" dirty="0">
                <a:solidFill>
                  <a:schemeClr val="bg1"/>
                </a:solidFill>
                <a:cs typeface="Times New Roman" pitchFamily="18" charset="0"/>
              </a:rPr>
              <a:t>Severe disturbances of the upper atmosphere and near-space environment</a:t>
            </a:r>
            <a:r>
              <a:rPr lang="en-GB" i="1" dirty="0">
                <a:solidFill>
                  <a:schemeClr val="bg1"/>
                </a:solidFill>
                <a:cs typeface="Times New Roman" pitchFamily="18" charset="0"/>
              </a:rPr>
              <a:t> that can disrupt technology</a:t>
            </a:r>
            <a:r>
              <a:rPr lang="en-US" sz="1800" dirty="0">
                <a:solidFill>
                  <a:schemeClr val="bg1"/>
                </a:solidFill>
              </a:rPr>
              <a:t> </a:t>
            </a:r>
            <a:endParaRPr lang="en-GB" sz="20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85800" y="6330357"/>
            <a:ext cx="1905000" cy="228600"/>
          </a:xfrm>
        </p:spPr>
        <p:txBody>
          <a:bodyPr/>
          <a:lstStyle/>
          <a:p>
            <a:pPr>
              <a:defRPr/>
            </a:pPr>
            <a:r>
              <a:rPr lang="en-US" smtClean="0"/>
              <a:t>© 2012 RAL Space </a:t>
            </a:r>
            <a:endParaRPr lang="en-US" dirty="0"/>
          </a:p>
        </p:txBody>
      </p:sp>
      <p:pic>
        <p:nvPicPr>
          <p:cNvPr id="5" name="Picture 4" descr="525022main_FAQ12.jpg"/>
          <p:cNvPicPr>
            <a:picLocks noChangeAspect="1"/>
          </p:cNvPicPr>
          <p:nvPr/>
        </p:nvPicPr>
        <p:blipFill>
          <a:blip r:embed="rId2" cstate="print"/>
          <a:stretch>
            <a:fillRect/>
          </a:stretch>
        </p:blipFill>
        <p:spPr>
          <a:xfrm>
            <a:off x="251520" y="1916832"/>
            <a:ext cx="8640768" cy="4322303"/>
          </a:xfrm>
          <a:prstGeom prst="rect">
            <a:avLst/>
          </a:prstGeom>
        </p:spPr>
      </p:pic>
      <p:sp>
        <p:nvSpPr>
          <p:cNvPr id="6" name="Rectangle 4"/>
          <p:cNvSpPr>
            <a:spLocks noChangeArrowheads="1"/>
          </p:cNvSpPr>
          <p:nvPr/>
        </p:nvSpPr>
        <p:spPr bwMode="auto">
          <a:xfrm>
            <a:off x="251520" y="908720"/>
            <a:ext cx="6048672" cy="720080"/>
          </a:xfrm>
          <a:prstGeom prst="rect">
            <a:avLst/>
          </a:prstGeom>
          <a:noFill/>
          <a:ln w="9525">
            <a:noFill/>
            <a:miter lim="800000"/>
            <a:headEnd/>
            <a:tailEnd/>
          </a:ln>
        </p:spPr>
        <p:txBody>
          <a:bodyPr/>
          <a:lstStyle/>
          <a:p>
            <a:pPr algn="ctr"/>
            <a:r>
              <a:rPr lang="en-GB" sz="4000" b="1" dirty="0" smtClean="0">
                <a:solidFill>
                  <a:srgbClr val="000066"/>
                </a:solidFill>
              </a:rPr>
              <a:t>Sun-Earth connection</a:t>
            </a:r>
            <a:r>
              <a:rPr lang="en-GB" sz="4000" b="1" dirty="0">
                <a:solidFill>
                  <a:srgbClr val="000066"/>
                </a:solidFill>
              </a:rPr>
              <a:t/>
            </a:r>
            <a:br>
              <a:rPr lang="en-GB" sz="4000" b="1" dirty="0">
                <a:solidFill>
                  <a:srgbClr val="000066"/>
                </a:solidFill>
              </a:rPr>
            </a:br>
            <a:endParaRPr lang="en-US" sz="3200" i="1" dirty="0">
              <a:solidFill>
                <a:srgbClr val="000066"/>
              </a:solidFill>
            </a:endParaRPr>
          </a:p>
        </p:txBody>
      </p:sp>
      <p:sp>
        <p:nvSpPr>
          <p:cNvPr id="7" name="Text Box 4"/>
          <p:cNvSpPr txBox="1">
            <a:spLocks noChangeArrowheads="1"/>
          </p:cNvSpPr>
          <p:nvPr/>
        </p:nvSpPr>
        <p:spPr bwMode="auto">
          <a:xfrm>
            <a:off x="1691680" y="2420888"/>
            <a:ext cx="3240088" cy="807913"/>
          </a:xfrm>
          <a:prstGeom prst="rect">
            <a:avLst/>
          </a:prstGeom>
          <a:noFill/>
          <a:ln w="9525">
            <a:noFill/>
            <a:miter lim="800000"/>
            <a:headEnd/>
            <a:tailEnd/>
          </a:ln>
          <a:effectLst/>
        </p:spPr>
        <p:txBody>
          <a:bodyPr wrap="square">
            <a:spAutoFit/>
          </a:bodyPr>
          <a:lstStyle/>
          <a:p>
            <a:pPr algn="ctr">
              <a:spcBef>
                <a:spcPct val="50000"/>
              </a:spcBef>
            </a:pPr>
            <a:r>
              <a:rPr lang="en-GB" sz="2400" b="0" dirty="0">
                <a:solidFill>
                  <a:schemeClr val="bg1"/>
                </a:solidFill>
                <a:latin typeface="Lucida Grande" pitchFamily="84" charset="0"/>
                <a:ea typeface="ヒラギノ角ゴ Pro W3" pitchFamily="84" charset="-128"/>
              </a:rPr>
              <a:t>Solar X-rays &amp; </a:t>
            </a:r>
            <a:r>
              <a:rPr lang="en-GB" sz="2400" b="0" dirty="0" smtClean="0">
                <a:solidFill>
                  <a:schemeClr val="bg1"/>
                </a:solidFill>
                <a:latin typeface="Lucida Grande" pitchFamily="84" charset="0"/>
                <a:ea typeface="ヒラギノ角ゴ Pro W3" pitchFamily="84" charset="-128"/>
              </a:rPr>
              <a:t>radio</a:t>
            </a:r>
            <a:endParaRPr lang="en-GB" sz="2400" b="0" dirty="0">
              <a:solidFill>
                <a:schemeClr val="bg1"/>
              </a:solidFill>
              <a:latin typeface="Lucida Grande" pitchFamily="84" charset="0"/>
              <a:ea typeface="ヒラギノ角ゴ Pro W3" pitchFamily="84" charset="-128"/>
            </a:endParaRPr>
          </a:p>
          <a:p>
            <a:pPr algn="ctr">
              <a:spcBef>
                <a:spcPts val="300"/>
              </a:spcBef>
            </a:pPr>
            <a:r>
              <a:rPr lang="en-GB" sz="2000" b="0" dirty="0">
                <a:solidFill>
                  <a:schemeClr val="bg1"/>
                </a:solidFill>
                <a:latin typeface="Lucida Grande" pitchFamily="84" charset="0"/>
                <a:ea typeface="ヒラギノ角ゴ Pro W3" pitchFamily="84" charset="-128"/>
              </a:rPr>
              <a:t>(8 </a:t>
            </a:r>
            <a:r>
              <a:rPr lang="en-GB" sz="2000" b="0" dirty="0" err="1">
                <a:solidFill>
                  <a:schemeClr val="bg1"/>
                </a:solidFill>
                <a:latin typeface="Lucida Grande" pitchFamily="84" charset="0"/>
                <a:ea typeface="ヒラギノ角ゴ Pro W3" pitchFamily="84" charset="-128"/>
              </a:rPr>
              <a:t>mins</a:t>
            </a:r>
            <a:r>
              <a:rPr lang="en-GB" sz="2000" b="0" dirty="0">
                <a:solidFill>
                  <a:schemeClr val="bg1"/>
                </a:solidFill>
                <a:latin typeface="Lucida Grande" pitchFamily="84" charset="0"/>
                <a:ea typeface="ヒラギノ角ゴ Pro W3" pitchFamily="84" charset="-128"/>
              </a:rPr>
              <a:t>)</a:t>
            </a:r>
          </a:p>
        </p:txBody>
      </p:sp>
      <p:sp>
        <p:nvSpPr>
          <p:cNvPr id="9" name="Text Box 6"/>
          <p:cNvSpPr txBox="1">
            <a:spLocks noChangeArrowheads="1"/>
          </p:cNvSpPr>
          <p:nvPr/>
        </p:nvSpPr>
        <p:spPr bwMode="auto">
          <a:xfrm>
            <a:off x="5364088" y="5013176"/>
            <a:ext cx="3313013" cy="1138773"/>
          </a:xfrm>
          <a:prstGeom prst="rect">
            <a:avLst/>
          </a:prstGeom>
          <a:noFill/>
          <a:ln w="9525">
            <a:noFill/>
            <a:miter lim="800000"/>
            <a:headEnd/>
            <a:tailEnd/>
          </a:ln>
          <a:effectLst/>
        </p:spPr>
        <p:txBody>
          <a:bodyPr wrap="square">
            <a:spAutoFit/>
          </a:bodyPr>
          <a:lstStyle/>
          <a:p>
            <a:pPr algn="ctr">
              <a:spcBef>
                <a:spcPts val="300"/>
              </a:spcBef>
            </a:pPr>
            <a:r>
              <a:rPr lang="en-GB" sz="2400" b="0" dirty="0">
                <a:solidFill>
                  <a:schemeClr val="bg1"/>
                </a:solidFill>
                <a:latin typeface="Lucida Grande" pitchFamily="84" charset="0"/>
                <a:ea typeface="ヒラギノ角ゴ Pro W3" pitchFamily="84" charset="-128"/>
              </a:rPr>
              <a:t>Solar energetic particles: </a:t>
            </a:r>
            <a:r>
              <a:rPr lang="en-GB" sz="2400" b="0" dirty="0" err="1">
                <a:solidFill>
                  <a:schemeClr val="bg1"/>
                </a:solidFill>
                <a:latin typeface="Lucida Grande" pitchFamily="84" charset="0"/>
                <a:ea typeface="ヒラギノ角ゴ Pro W3" pitchFamily="84" charset="-128"/>
              </a:rPr>
              <a:t>MeV</a:t>
            </a:r>
            <a:r>
              <a:rPr lang="en-GB" sz="2400" b="0" dirty="0">
                <a:solidFill>
                  <a:schemeClr val="bg1"/>
                </a:solidFill>
                <a:latin typeface="Lucida Grande" pitchFamily="84" charset="0"/>
                <a:ea typeface="ヒラギノ角ゴ Pro W3" pitchFamily="84" charset="-128"/>
              </a:rPr>
              <a:t> – </a:t>
            </a:r>
            <a:r>
              <a:rPr lang="en-GB" sz="2400" b="0" dirty="0" err="1">
                <a:solidFill>
                  <a:schemeClr val="bg1"/>
                </a:solidFill>
                <a:latin typeface="Lucida Grande" pitchFamily="84" charset="0"/>
                <a:ea typeface="ヒラギノ角ゴ Pro W3" pitchFamily="84" charset="-128"/>
              </a:rPr>
              <a:t>GeV</a:t>
            </a:r>
            <a:r>
              <a:rPr lang="en-GB" sz="2400" b="0" dirty="0">
                <a:solidFill>
                  <a:schemeClr val="bg1"/>
                </a:solidFill>
                <a:latin typeface="Lucida Grande" pitchFamily="84" charset="0"/>
                <a:ea typeface="ヒラギノ角ゴ Pro W3" pitchFamily="84" charset="-128"/>
              </a:rPr>
              <a:t> </a:t>
            </a:r>
            <a:r>
              <a:rPr lang="en-GB" sz="2000" b="0" dirty="0">
                <a:solidFill>
                  <a:schemeClr val="bg1"/>
                </a:solidFill>
                <a:latin typeface="Lucida Grande" pitchFamily="84" charset="0"/>
                <a:ea typeface="ヒラギノ角ゴ Pro W3" pitchFamily="84" charset="-128"/>
              </a:rPr>
              <a:t>(10 - 60 </a:t>
            </a:r>
            <a:r>
              <a:rPr lang="en-GB" sz="2000" b="0" dirty="0" err="1">
                <a:solidFill>
                  <a:schemeClr val="bg1"/>
                </a:solidFill>
                <a:latin typeface="Lucida Grande" pitchFamily="84" charset="0"/>
                <a:ea typeface="ヒラギノ角ゴ Pro W3" pitchFamily="84" charset="-128"/>
              </a:rPr>
              <a:t>mins</a:t>
            </a:r>
            <a:r>
              <a:rPr lang="en-GB" sz="2000" b="0" dirty="0">
                <a:solidFill>
                  <a:schemeClr val="bg1"/>
                </a:solidFill>
                <a:latin typeface="Lucida Grande" pitchFamily="84" charset="0"/>
                <a:ea typeface="ヒラギノ角ゴ Pro W3" pitchFamily="84" charset="-128"/>
              </a:rPr>
              <a:t>) </a:t>
            </a:r>
          </a:p>
        </p:txBody>
      </p:sp>
      <p:sp>
        <p:nvSpPr>
          <p:cNvPr id="10" name="Text Box 10"/>
          <p:cNvSpPr txBox="1">
            <a:spLocks noChangeArrowheads="1"/>
          </p:cNvSpPr>
          <p:nvPr/>
        </p:nvSpPr>
        <p:spPr bwMode="auto">
          <a:xfrm>
            <a:off x="3491880" y="3573016"/>
            <a:ext cx="3312194" cy="1177245"/>
          </a:xfrm>
          <a:prstGeom prst="rect">
            <a:avLst/>
          </a:prstGeom>
          <a:noFill/>
          <a:ln w="9525">
            <a:noFill/>
            <a:miter lim="800000"/>
            <a:headEnd/>
            <a:tailEnd/>
          </a:ln>
          <a:effectLst/>
        </p:spPr>
        <p:txBody>
          <a:bodyPr wrap="square">
            <a:spAutoFit/>
          </a:bodyPr>
          <a:lstStyle/>
          <a:p>
            <a:pPr algn="ctr">
              <a:spcBef>
                <a:spcPct val="50000"/>
              </a:spcBef>
            </a:pPr>
            <a:r>
              <a:rPr lang="en-GB" b="0" dirty="0">
                <a:solidFill>
                  <a:schemeClr val="bg1"/>
                </a:solidFill>
                <a:latin typeface="Lucida Grande" pitchFamily="84" charset="0"/>
                <a:ea typeface="ヒラギノ角ゴ Pro W3" pitchFamily="84" charset="-128"/>
              </a:rPr>
              <a:t>Solar wind: </a:t>
            </a:r>
            <a:r>
              <a:rPr lang="en-GB" b="0" dirty="0" err="1">
                <a:solidFill>
                  <a:schemeClr val="bg1"/>
                </a:solidFill>
                <a:latin typeface="Lucida Grande" pitchFamily="84" charset="0"/>
                <a:ea typeface="ヒラギノ角ゴ Pro W3" pitchFamily="84" charset="-128"/>
              </a:rPr>
              <a:t>keV</a:t>
            </a:r>
            <a:r>
              <a:rPr lang="en-GB" b="0" dirty="0">
                <a:solidFill>
                  <a:schemeClr val="bg1"/>
                </a:solidFill>
                <a:latin typeface="Lucida Grande" pitchFamily="84" charset="0"/>
                <a:ea typeface="ヒラギノ角ゴ Pro W3" pitchFamily="84" charset="-128"/>
              </a:rPr>
              <a:t> plasma + </a:t>
            </a:r>
            <a:r>
              <a:rPr lang="en-GB" dirty="0" err="1" smtClean="0">
                <a:solidFill>
                  <a:schemeClr val="bg1"/>
                </a:solidFill>
                <a:latin typeface="Lucida Grande" pitchFamily="84" charset="0"/>
                <a:ea typeface="ヒラギノ角ゴ Pro W3" pitchFamily="84" charset="-128"/>
              </a:rPr>
              <a:t>mag</a:t>
            </a:r>
            <a:r>
              <a:rPr lang="en-GB" dirty="0" smtClean="0">
                <a:solidFill>
                  <a:schemeClr val="bg1"/>
                </a:solidFill>
                <a:latin typeface="Lucida Grande" pitchFamily="84" charset="0"/>
                <a:ea typeface="ヒラギノ角ゴ Pro W3" pitchFamily="84" charset="-128"/>
              </a:rPr>
              <a:t> </a:t>
            </a:r>
            <a:r>
              <a:rPr lang="en-GB" b="0" dirty="0" smtClean="0">
                <a:solidFill>
                  <a:schemeClr val="bg1"/>
                </a:solidFill>
                <a:latin typeface="Lucida Grande" pitchFamily="84" charset="0"/>
                <a:ea typeface="ヒラギノ角ゴ Pro W3" pitchFamily="84" charset="-128"/>
              </a:rPr>
              <a:t>field</a:t>
            </a:r>
            <a:endParaRPr lang="en-GB" b="0" dirty="0">
              <a:solidFill>
                <a:schemeClr val="bg1"/>
              </a:solidFill>
              <a:latin typeface="Lucida Grande" pitchFamily="84" charset="0"/>
              <a:ea typeface="ヒラギノ角ゴ Pro W3" pitchFamily="84" charset="-128"/>
            </a:endParaRPr>
          </a:p>
          <a:p>
            <a:pPr algn="ctr">
              <a:spcBef>
                <a:spcPts val="300"/>
              </a:spcBef>
            </a:pPr>
            <a:r>
              <a:rPr lang="en-GB" sz="2000" b="0" dirty="0">
                <a:solidFill>
                  <a:schemeClr val="bg1"/>
                </a:solidFill>
                <a:latin typeface="Lucida Grande" pitchFamily="84" charset="0"/>
                <a:ea typeface="ヒラギノ角ゴ Pro W3" pitchFamily="84" charset="-128"/>
              </a:rPr>
              <a:t>(1-4 days)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smtClean="0"/>
              <a:t>© 2012 RAL Space </a:t>
            </a:r>
            <a:endParaRPr lang="en-US" dirty="0"/>
          </a:p>
        </p:txBody>
      </p:sp>
      <p:sp>
        <p:nvSpPr>
          <p:cNvPr id="11" name="Rectangle 4"/>
          <p:cNvSpPr>
            <a:spLocks noChangeArrowheads="1"/>
          </p:cNvSpPr>
          <p:nvPr/>
        </p:nvSpPr>
        <p:spPr bwMode="auto">
          <a:xfrm>
            <a:off x="395536" y="908720"/>
            <a:ext cx="6192688" cy="792088"/>
          </a:xfrm>
          <a:prstGeom prst="rect">
            <a:avLst/>
          </a:prstGeom>
          <a:noFill/>
          <a:ln w="9525">
            <a:noFill/>
            <a:miter lim="800000"/>
            <a:headEnd/>
            <a:tailEnd/>
          </a:ln>
        </p:spPr>
        <p:txBody>
          <a:bodyPr/>
          <a:lstStyle/>
          <a:p>
            <a:pPr algn="ctr"/>
            <a:r>
              <a:rPr lang="en-GB" sz="4000" b="1" dirty="0" smtClean="0">
                <a:solidFill>
                  <a:srgbClr val="000066"/>
                </a:solidFill>
              </a:rPr>
              <a:t>A diversity of effects</a:t>
            </a:r>
            <a:r>
              <a:rPr lang="en-GB" sz="4000" b="1" dirty="0">
                <a:solidFill>
                  <a:srgbClr val="000066"/>
                </a:solidFill>
              </a:rPr>
              <a:t/>
            </a:r>
            <a:br>
              <a:rPr lang="en-GB" sz="4000" b="1" dirty="0">
                <a:solidFill>
                  <a:srgbClr val="000066"/>
                </a:solidFill>
              </a:rPr>
            </a:br>
            <a:endParaRPr lang="en-US" sz="3200" i="1" dirty="0">
              <a:solidFill>
                <a:srgbClr val="000066"/>
              </a:solidFill>
            </a:endParaRPr>
          </a:p>
        </p:txBody>
      </p:sp>
      <p:pic>
        <p:nvPicPr>
          <p:cNvPr id="302086" name="Picture 6"/>
          <p:cNvPicPr>
            <a:picLocks noChangeAspect="1" noChangeArrowheads="1"/>
          </p:cNvPicPr>
          <p:nvPr/>
        </p:nvPicPr>
        <p:blipFill>
          <a:blip r:embed="rId2" cstate="print"/>
          <a:srcRect/>
          <a:stretch>
            <a:fillRect/>
          </a:stretch>
        </p:blipFill>
        <p:spPr bwMode="auto">
          <a:xfrm>
            <a:off x="179512" y="2204864"/>
            <a:ext cx="8739907" cy="3543405"/>
          </a:xfrm>
          <a:prstGeom prst="rect">
            <a:avLst/>
          </a:prstGeom>
          <a:noFill/>
          <a:ln w="9525">
            <a:noFill/>
            <a:miter lim="800000"/>
            <a:headEnd/>
            <a:tailEnd/>
          </a:ln>
          <a:effectLst/>
        </p:spPr>
      </p:pic>
      <p:pic>
        <p:nvPicPr>
          <p:cNvPr id="319491" name="Picture 3"/>
          <p:cNvPicPr>
            <a:picLocks noChangeAspect="1" noChangeArrowheads="1"/>
          </p:cNvPicPr>
          <p:nvPr/>
        </p:nvPicPr>
        <p:blipFill>
          <a:blip r:embed="rId3" cstate="print"/>
          <a:srcRect/>
          <a:stretch>
            <a:fillRect/>
          </a:stretch>
        </p:blipFill>
        <p:spPr bwMode="auto">
          <a:xfrm>
            <a:off x="0" y="0"/>
            <a:ext cx="3491880" cy="6864193"/>
          </a:xfrm>
          <a:prstGeom prst="rect">
            <a:avLst/>
          </a:prstGeom>
          <a:noFill/>
          <a:ln w="9525">
            <a:noFill/>
            <a:miter lim="800000"/>
            <a:headEnd/>
            <a:tailEnd/>
          </a:ln>
          <a:effectLst/>
        </p:spPr>
      </p:pic>
      <p:pic>
        <p:nvPicPr>
          <p:cNvPr id="319492" name="Picture 4"/>
          <p:cNvPicPr>
            <a:picLocks noChangeAspect="1" noChangeArrowheads="1"/>
          </p:cNvPicPr>
          <p:nvPr/>
        </p:nvPicPr>
        <p:blipFill>
          <a:blip r:embed="rId4" cstate="print"/>
          <a:srcRect/>
          <a:stretch>
            <a:fillRect/>
          </a:stretch>
        </p:blipFill>
        <p:spPr bwMode="auto">
          <a:xfrm>
            <a:off x="1259632" y="0"/>
            <a:ext cx="6664105" cy="6858000"/>
          </a:xfrm>
          <a:prstGeom prst="rect">
            <a:avLst/>
          </a:prstGeom>
          <a:noFill/>
          <a:ln w="9525">
            <a:noFill/>
            <a:miter lim="800000"/>
            <a:headEnd/>
            <a:tailEnd/>
          </a:ln>
          <a:effectLst/>
        </p:spPr>
      </p:pic>
      <p:pic>
        <p:nvPicPr>
          <p:cNvPr id="319493" name="Picture 5"/>
          <p:cNvPicPr>
            <a:picLocks noChangeAspect="1" noChangeArrowheads="1"/>
          </p:cNvPicPr>
          <p:nvPr/>
        </p:nvPicPr>
        <p:blipFill>
          <a:blip r:embed="rId5" cstate="print"/>
          <a:srcRect/>
          <a:stretch>
            <a:fillRect/>
          </a:stretch>
        </p:blipFill>
        <p:spPr bwMode="auto">
          <a:xfrm>
            <a:off x="2879941" y="0"/>
            <a:ext cx="6264059" cy="6858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9492"/>
                                        </p:tgtEl>
                                        <p:attrNameLst>
                                          <p:attrName>style.visibility</p:attrName>
                                        </p:attrNameLst>
                                      </p:cBhvr>
                                      <p:to>
                                        <p:strVal val="visible"/>
                                      </p:to>
                                    </p:set>
                                    <p:animEffect transition="in" filter="blinds(horizontal)">
                                      <p:cBhvr>
                                        <p:cTn id="7" dur="500"/>
                                        <p:tgtEl>
                                          <p:spTgt spid="319492"/>
                                        </p:tgtEl>
                                      </p:cBhvr>
                                    </p:animEffect>
                                  </p:childTnLst>
                                  <p:subTnLst>
                                    <p:set>
                                      <p:cBhvr override="childStyle">
                                        <p:cTn dur="1" fill="hold" display="0" masterRel="nextClick" afterEffect="1"/>
                                        <p:tgtEl>
                                          <p:spTgt spid="31949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19493"/>
                                        </p:tgtEl>
                                        <p:attrNameLst>
                                          <p:attrName>style.visibility</p:attrName>
                                        </p:attrNameLst>
                                      </p:cBhvr>
                                      <p:to>
                                        <p:strVal val="visible"/>
                                      </p:to>
                                    </p:set>
                                    <p:animEffect transition="in" filter="blinds(horizontal)">
                                      <p:cBhvr>
                                        <p:cTn id="12" dur="500"/>
                                        <p:tgtEl>
                                          <p:spTgt spid="319493"/>
                                        </p:tgtEl>
                                      </p:cBhvr>
                                    </p:animEffect>
                                  </p:childTnLst>
                                  <p:subTnLst>
                                    <p:set>
                                      <p:cBhvr override="childStyle">
                                        <p:cTn dur="1" fill="hold" display="0" masterRel="nextClick" afterEffect="1"/>
                                        <p:tgtEl>
                                          <p:spTgt spid="31949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19491"/>
                                        </p:tgtEl>
                                        <p:attrNameLst>
                                          <p:attrName>style.visibility</p:attrName>
                                        </p:attrNameLst>
                                      </p:cBhvr>
                                      <p:to>
                                        <p:strVal val="visible"/>
                                      </p:to>
                                    </p:set>
                                    <p:animEffect transition="in" filter="blinds(horizontal)">
                                      <p:cBhvr>
                                        <p:cTn id="17" dur="500"/>
                                        <p:tgtEl>
                                          <p:spTgt spid="319491"/>
                                        </p:tgtEl>
                                      </p:cBhvr>
                                    </p:animEffect>
                                  </p:childTnLst>
                                  <p:subTnLst>
                                    <p:set>
                                      <p:cBhvr override="childStyle">
                                        <p:cTn dur="1" fill="hold" display="0" masterRel="nextClick" afterEffect="1"/>
                                        <p:tgtEl>
                                          <p:spTgt spid="31949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539552" y="620688"/>
            <a:ext cx="7772400" cy="1066800"/>
          </a:xfrm>
        </p:spPr>
        <p:txBody>
          <a:bodyPr/>
          <a:lstStyle/>
          <a:p>
            <a:r>
              <a:rPr lang="en-GB" b="1" dirty="0" smtClean="0"/>
              <a:t>A range </a:t>
            </a:r>
            <a:r>
              <a:rPr lang="en-GB" b="1" dirty="0" smtClean="0"/>
              <a:t>of impacts</a:t>
            </a:r>
            <a:endParaRPr lang="en-US" b="1" dirty="0" smtClean="0"/>
          </a:p>
        </p:txBody>
      </p:sp>
      <p:sp>
        <p:nvSpPr>
          <p:cNvPr id="79875" name="Rectangle 3"/>
          <p:cNvSpPr>
            <a:spLocks noGrp="1" noChangeArrowheads="1"/>
          </p:cNvSpPr>
          <p:nvPr>
            <p:ph type="body" idx="1"/>
          </p:nvPr>
        </p:nvSpPr>
        <p:spPr>
          <a:xfrm>
            <a:off x="467544" y="1556792"/>
            <a:ext cx="8208912" cy="4681537"/>
          </a:xfrm>
        </p:spPr>
        <p:txBody>
          <a:bodyPr/>
          <a:lstStyle/>
          <a:p>
            <a:pPr marL="355600" indent="-271463">
              <a:lnSpc>
                <a:spcPct val="80000"/>
              </a:lnSpc>
            </a:pPr>
            <a:r>
              <a:rPr lang="en-GB" dirty="0" smtClean="0">
                <a:solidFill>
                  <a:schemeClr val="accent6"/>
                </a:solidFill>
              </a:rPr>
              <a:t>Nuisance effects are common</a:t>
            </a:r>
          </a:p>
          <a:p>
            <a:pPr marL="627063" lvl="1" indent="-271463">
              <a:lnSpc>
                <a:spcPct val="80000"/>
              </a:lnSpc>
            </a:pPr>
            <a:r>
              <a:rPr lang="en-GB" sz="2000" dirty="0" smtClean="0">
                <a:solidFill>
                  <a:schemeClr val="accent6"/>
                </a:solidFill>
              </a:rPr>
              <a:t>For example power grid congestion (spot price &gt; 24h-head price)</a:t>
            </a:r>
          </a:p>
          <a:p>
            <a:pPr marL="627063" lvl="1" indent="-271463">
              <a:lnSpc>
                <a:spcPct val="80000"/>
              </a:lnSpc>
            </a:pPr>
            <a:r>
              <a:rPr lang="en-GB" sz="2000" dirty="0" smtClean="0">
                <a:solidFill>
                  <a:schemeClr val="accent6"/>
                </a:solidFill>
              </a:rPr>
              <a:t>Businesses need awareness and mitigation (e.g. Lloyds report)</a:t>
            </a:r>
          </a:p>
          <a:p>
            <a:pPr marL="355600" indent="-355600">
              <a:lnSpc>
                <a:spcPct val="80000"/>
              </a:lnSpc>
              <a:buNone/>
              <a:tabLst>
                <a:tab pos="355600" algn="l"/>
              </a:tabLst>
            </a:pPr>
            <a:r>
              <a:rPr lang="en-GB" dirty="0" smtClean="0">
                <a:solidFill>
                  <a:schemeClr val="accent6"/>
                </a:solidFill>
              </a:rPr>
              <a:t> </a:t>
            </a:r>
            <a:endParaRPr lang="en-US" dirty="0" smtClean="0">
              <a:solidFill>
                <a:schemeClr val="accent6"/>
              </a:solidFill>
            </a:endParaRPr>
          </a:p>
        </p:txBody>
      </p:sp>
      <p:pic>
        <p:nvPicPr>
          <p:cNvPr id="270340" name="Picture 4" descr="http://msnbcmedia1.msn.com/j/MSNBC/Components/Photo/_new/110609-SolarFlare2Photo-hmed-0210p.grid-5x2.jpg"/>
          <p:cNvPicPr>
            <a:picLocks noChangeAspect="1" noChangeArrowheads="1"/>
          </p:cNvPicPr>
          <p:nvPr/>
        </p:nvPicPr>
        <p:blipFill>
          <a:blip r:embed="rId2" cstate="print"/>
          <a:srcRect/>
          <a:stretch>
            <a:fillRect/>
          </a:stretch>
        </p:blipFill>
        <p:spPr bwMode="auto">
          <a:xfrm>
            <a:off x="5940152" y="2924944"/>
            <a:ext cx="2916445" cy="2945905"/>
          </a:xfrm>
          <a:prstGeom prst="rect">
            <a:avLst/>
          </a:prstGeom>
          <a:noFill/>
        </p:spPr>
      </p:pic>
      <p:sp>
        <p:nvSpPr>
          <p:cNvPr id="7" name="Rectangle 3"/>
          <p:cNvSpPr txBox="1">
            <a:spLocks noChangeArrowheads="1"/>
          </p:cNvSpPr>
          <p:nvPr/>
        </p:nvSpPr>
        <p:spPr bwMode="auto">
          <a:xfrm>
            <a:off x="378602" y="2539657"/>
            <a:ext cx="5633558" cy="46815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55600" marR="0" lvl="0" indent="-271463" algn="l" defTabSz="914400" rtl="0" eaLnBrk="0" fontAlgn="base" latinLnBrk="0" hangingPunct="0">
              <a:lnSpc>
                <a:spcPct val="80000"/>
              </a:lnSpc>
              <a:spcBef>
                <a:spcPct val="20000"/>
              </a:spcBef>
              <a:spcAft>
                <a:spcPct val="0"/>
              </a:spcAft>
              <a:buClrTx/>
              <a:buSzTx/>
              <a:buFont typeface="Arial" charset="0"/>
              <a:buChar char="•"/>
              <a:tabLst/>
              <a:defRPr/>
            </a:pPr>
            <a:endParaRPr kumimoji="0" lang="en-GB" sz="2400" b="0" i="0" u="none" strike="noStrike" kern="0" cap="none" spc="0" normalizeH="0" baseline="0" noProof="0" dirty="0" smtClean="0">
              <a:ln>
                <a:noFill/>
              </a:ln>
              <a:solidFill>
                <a:schemeClr val="accent6"/>
              </a:solidFill>
              <a:effectLst/>
              <a:uLnTx/>
              <a:uFillTx/>
              <a:latin typeface="+mn-lt"/>
              <a:ea typeface="+mn-ea"/>
              <a:cs typeface="+mn-cs"/>
            </a:endParaRPr>
          </a:p>
          <a:p>
            <a:pPr marL="355600" marR="0" lvl="0" indent="-271463" algn="l" defTabSz="914400" rtl="0" eaLnBrk="0" fontAlgn="base" latinLnBrk="0" hangingPunct="0">
              <a:lnSpc>
                <a:spcPct val="80000"/>
              </a:lnSpc>
              <a:spcBef>
                <a:spcPct val="20000"/>
              </a:spcBef>
              <a:spcAft>
                <a:spcPct val="0"/>
              </a:spcAft>
              <a:buClrTx/>
              <a:buSzTx/>
              <a:buFont typeface="Arial" charset="0"/>
              <a:buChar char="•"/>
              <a:tabLst/>
              <a:defRPr/>
            </a:pPr>
            <a:r>
              <a:rPr kumimoji="0" lang="en-GB" sz="2400" b="0" i="0" u="none" strike="noStrike" kern="0" cap="none" spc="0" normalizeH="0" baseline="0" noProof="0" dirty="0" smtClean="0">
                <a:ln>
                  <a:noFill/>
                </a:ln>
                <a:solidFill>
                  <a:schemeClr val="accent6"/>
                </a:solidFill>
                <a:effectLst/>
                <a:uLnTx/>
                <a:uFillTx/>
                <a:latin typeface="+mn-lt"/>
                <a:ea typeface="+mn-ea"/>
                <a:cs typeface="+mn-cs"/>
              </a:rPr>
              <a:t>Severe effects rare</a:t>
            </a:r>
          </a:p>
          <a:p>
            <a:pPr marL="627063" lvl="1" indent="-271463">
              <a:lnSpc>
                <a:spcPct val="80000"/>
              </a:lnSpc>
              <a:spcBef>
                <a:spcPct val="20000"/>
              </a:spcBef>
              <a:buFontTx/>
              <a:buChar char="–"/>
              <a:defRPr/>
            </a:pPr>
            <a:r>
              <a:rPr lang="en-GB" sz="2000" kern="0" dirty="0" smtClean="0">
                <a:solidFill>
                  <a:schemeClr val="accent6"/>
                </a:solidFill>
                <a:latin typeface="+mn-lt"/>
                <a:ea typeface="+mn-ea"/>
              </a:rPr>
              <a:t>But transcend personal &amp; organisational experience, </a:t>
            </a:r>
            <a:r>
              <a:rPr lang="en-GB" sz="2000" b="1" kern="0" dirty="0" smtClean="0">
                <a:solidFill>
                  <a:schemeClr val="accent6"/>
                </a:solidFill>
                <a:latin typeface="+mn-lt"/>
                <a:ea typeface="+mn-ea"/>
              </a:rPr>
              <a:t>science is vital</a:t>
            </a:r>
          </a:p>
          <a:p>
            <a:pPr marL="627063" lvl="1" indent="-271463">
              <a:lnSpc>
                <a:spcPct val="80000"/>
              </a:lnSpc>
              <a:spcBef>
                <a:spcPct val="20000"/>
              </a:spcBef>
              <a:buFontTx/>
              <a:buChar char="–"/>
              <a:defRPr/>
            </a:pPr>
            <a:r>
              <a:rPr lang="en-GB" sz="2000" kern="0" dirty="0" smtClean="0">
                <a:solidFill>
                  <a:schemeClr val="accent6"/>
                </a:solidFill>
                <a:latin typeface="+mn-lt"/>
                <a:ea typeface="+mn-ea"/>
              </a:rPr>
              <a:t>Many historical examples: e.g. Sep 1859, May 1921 &amp; Mar</a:t>
            </a:r>
            <a:r>
              <a:rPr lang="en-GB" sz="2000" kern="0" noProof="0" dirty="0" smtClean="0">
                <a:solidFill>
                  <a:schemeClr val="accent6"/>
                </a:solidFill>
                <a:latin typeface="+mn-lt"/>
                <a:ea typeface="+mn-ea"/>
              </a:rPr>
              <a:t> 1989 </a:t>
            </a:r>
          </a:p>
          <a:p>
            <a:pPr marL="627063" lvl="1" indent="-271463">
              <a:lnSpc>
                <a:spcPct val="80000"/>
              </a:lnSpc>
              <a:spcBef>
                <a:spcPct val="20000"/>
              </a:spcBef>
              <a:buFontTx/>
              <a:buChar char="–"/>
              <a:defRPr/>
            </a:pPr>
            <a:r>
              <a:rPr kumimoji="0" lang="en-GB" sz="2000" b="0" i="0" u="none" strike="noStrike" kern="0" cap="none" spc="0" normalizeH="0" baseline="0" noProof="0" dirty="0" smtClean="0">
                <a:ln>
                  <a:noFill/>
                </a:ln>
                <a:solidFill>
                  <a:schemeClr val="accent6"/>
                </a:solidFill>
                <a:effectLst/>
                <a:uLnTx/>
                <a:uFillTx/>
                <a:latin typeface="+mn-lt"/>
                <a:ea typeface="+mn-ea"/>
              </a:rPr>
              <a:t>Have potential for high impact on critical</a:t>
            </a:r>
            <a:r>
              <a:rPr kumimoji="0" lang="en-GB" sz="2000" b="0" i="0" u="none" strike="noStrike" kern="0" cap="none" spc="0" normalizeH="0" noProof="0" dirty="0" smtClean="0">
                <a:ln>
                  <a:noFill/>
                </a:ln>
                <a:solidFill>
                  <a:schemeClr val="accent6"/>
                </a:solidFill>
                <a:effectLst/>
                <a:uLnTx/>
                <a:uFillTx/>
                <a:latin typeface="+mn-lt"/>
                <a:ea typeface="+mn-ea"/>
              </a:rPr>
              <a:t> </a:t>
            </a:r>
            <a:r>
              <a:rPr kumimoji="0" lang="en-GB" sz="2000" b="0" i="0" u="none" strike="noStrike" kern="0" cap="none" spc="0" normalizeH="0" noProof="0" dirty="0" smtClean="0">
                <a:ln>
                  <a:noFill/>
                </a:ln>
                <a:solidFill>
                  <a:schemeClr val="accent6"/>
                </a:solidFill>
                <a:effectLst/>
                <a:uLnTx/>
                <a:uFillTx/>
                <a:latin typeface="+mn-lt"/>
                <a:ea typeface="+mn-ea"/>
              </a:rPr>
              <a:t>infrastructures </a:t>
            </a:r>
          </a:p>
          <a:p>
            <a:pPr marL="627063" lvl="1" indent="-271463">
              <a:lnSpc>
                <a:spcPct val="80000"/>
              </a:lnSpc>
              <a:spcBef>
                <a:spcPct val="20000"/>
              </a:spcBef>
              <a:buFontTx/>
              <a:buChar char="–"/>
              <a:defRPr/>
            </a:pPr>
            <a:r>
              <a:rPr lang="en-GB" sz="2000" i="1" kern="0" dirty="0" smtClean="0">
                <a:solidFill>
                  <a:schemeClr val="accent6"/>
                </a:solidFill>
                <a:latin typeface="+mn-lt"/>
                <a:ea typeface="+mn-ea"/>
              </a:rPr>
              <a:t>Main aim of this talk</a:t>
            </a:r>
            <a:endParaRPr kumimoji="0" lang="en-GB" sz="2000" b="0" i="1" u="none" strike="noStrike" kern="0" cap="none" spc="0" normalizeH="0" noProof="0" dirty="0" smtClean="0">
              <a:ln>
                <a:noFill/>
              </a:ln>
              <a:solidFill>
                <a:schemeClr val="accent6"/>
              </a:solidFill>
              <a:effectLst/>
              <a:uLnTx/>
              <a:uFillTx/>
              <a:latin typeface="+mn-lt"/>
              <a:ea typeface="+mn-ea"/>
            </a:endParaRPr>
          </a:p>
          <a:p>
            <a:pPr marL="355600" marR="0" lvl="0" indent="-355600" algn="l" defTabSz="914400" rtl="0" eaLnBrk="0" fontAlgn="base" latinLnBrk="0" hangingPunct="0">
              <a:lnSpc>
                <a:spcPct val="80000"/>
              </a:lnSpc>
              <a:spcBef>
                <a:spcPct val="20000"/>
              </a:spcBef>
              <a:spcAft>
                <a:spcPct val="0"/>
              </a:spcAft>
              <a:buClrTx/>
              <a:buSzTx/>
              <a:buFont typeface="Arial" charset="0"/>
              <a:buChar char="•"/>
              <a:tabLst/>
              <a:defRPr/>
            </a:pPr>
            <a:endParaRPr kumimoji="0" lang="en-GB" sz="2400" b="0" i="0" u="none" strike="noStrike" kern="0" cap="none" spc="0" normalizeH="0" baseline="0" noProof="0" dirty="0" smtClean="0">
              <a:ln>
                <a:noFill/>
              </a:ln>
              <a:solidFill>
                <a:schemeClr val="accent6"/>
              </a:solidFill>
              <a:effectLst/>
              <a:uLnTx/>
              <a:uFillTx/>
              <a:latin typeface="+mn-lt"/>
              <a:ea typeface="+mn-ea"/>
              <a:cs typeface="+mn-cs"/>
            </a:endParaRPr>
          </a:p>
          <a:p>
            <a:pPr marL="355600" marR="0" lvl="0" indent="-355600" algn="l" defTabSz="914400" rtl="0" eaLnBrk="0" fontAlgn="base" latinLnBrk="0" hangingPunct="0">
              <a:lnSpc>
                <a:spcPct val="80000"/>
              </a:lnSpc>
              <a:spcBef>
                <a:spcPct val="20000"/>
              </a:spcBef>
              <a:spcAft>
                <a:spcPct val="0"/>
              </a:spcAft>
              <a:buClrTx/>
              <a:buSzTx/>
              <a:buFont typeface="Arial" charset="0"/>
              <a:buChar char="•"/>
              <a:tabLst/>
              <a:defRPr/>
            </a:pPr>
            <a:r>
              <a:rPr kumimoji="0" lang="en-GB" sz="2400" b="0" i="0" u="none" strike="noStrike" kern="0" cap="none" spc="0" normalizeH="0" baseline="0" noProof="0" dirty="0" smtClean="0">
                <a:ln>
                  <a:noFill/>
                </a:ln>
                <a:solidFill>
                  <a:schemeClr val="accent6"/>
                </a:solidFill>
                <a:effectLst/>
                <a:uLnTx/>
                <a:uFillTx/>
                <a:latin typeface="+mn-lt"/>
                <a:ea typeface="+mn-ea"/>
                <a:cs typeface="+mn-cs"/>
              </a:rPr>
              <a:t>Media coverage</a:t>
            </a:r>
            <a:r>
              <a:rPr kumimoji="0" lang="en-GB" sz="2400" b="0" i="0" u="none" strike="noStrike" kern="0" cap="none" spc="0" normalizeH="0" noProof="0" dirty="0" smtClean="0">
                <a:ln>
                  <a:noFill/>
                </a:ln>
                <a:solidFill>
                  <a:schemeClr val="accent6"/>
                </a:solidFill>
                <a:effectLst/>
                <a:uLnTx/>
                <a:uFillTx/>
                <a:latin typeface="+mn-lt"/>
                <a:ea typeface="+mn-ea"/>
                <a:cs typeface="+mn-cs"/>
              </a:rPr>
              <a:t> conflates these </a:t>
            </a:r>
            <a:r>
              <a:rPr kumimoji="0" lang="en-GB" sz="2400" b="0" i="0" u="none" strike="noStrike" kern="0" cap="none" spc="0" normalizeH="0" noProof="0" dirty="0" smtClean="0">
                <a:ln>
                  <a:noFill/>
                </a:ln>
                <a:solidFill>
                  <a:schemeClr val="accent6"/>
                </a:solidFill>
                <a:effectLst/>
                <a:uLnTx/>
                <a:uFillTx/>
                <a:latin typeface="+mn-lt"/>
                <a:ea typeface="+mn-ea"/>
                <a:cs typeface="+mn-cs"/>
              </a:rPr>
              <a:t>extremes!</a:t>
            </a:r>
            <a:endParaRPr kumimoji="0" lang="en-GB" sz="2400" b="0" i="0" u="none" strike="noStrike" kern="0" cap="none" spc="0" normalizeH="0" noProof="0" dirty="0" smtClean="0">
              <a:ln>
                <a:noFill/>
              </a:ln>
              <a:solidFill>
                <a:schemeClr val="accent6"/>
              </a:solidFill>
              <a:effectLst/>
              <a:uLnTx/>
              <a:uFillTx/>
              <a:latin typeface="+mn-lt"/>
              <a:ea typeface="+mn-ea"/>
              <a:cs typeface="+mn-cs"/>
            </a:endParaRPr>
          </a:p>
          <a:p>
            <a:pPr marL="627063" lvl="1" indent="-271463">
              <a:lnSpc>
                <a:spcPct val="80000"/>
              </a:lnSpc>
              <a:spcBef>
                <a:spcPct val="20000"/>
              </a:spcBef>
              <a:buFont typeface="Arial" pitchFamily="34" charset="0"/>
              <a:buChar char="–"/>
            </a:pPr>
            <a:r>
              <a:rPr lang="en-GB" sz="2000" kern="0" dirty="0" smtClean="0">
                <a:solidFill>
                  <a:schemeClr val="accent6"/>
                </a:solidFill>
                <a:latin typeface="+mn-lt"/>
                <a:ea typeface="+mn-ea"/>
              </a:rPr>
              <a:t>e</a:t>
            </a:r>
            <a:r>
              <a:rPr lang="en-GB" sz="2000" kern="0" baseline="0" dirty="0" smtClean="0">
                <a:solidFill>
                  <a:schemeClr val="accent6"/>
                </a:solidFill>
                <a:latin typeface="+mn-lt"/>
                <a:ea typeface="+mn-ea"/>
              </a:rPr>
              <a:t>specially</a:t>
            </a:r>
            <a:r>
              <a:rPr lang="en-GB" sz="2000" kern="0" dirty="0" smtClean="0">
                <a:solidFill>
                  <a:schemeClr val="accent6"/>
                </a:solidFill>
                <a:latin typeface="+mn-lt"/>
                <a:ea typeface="+mn-ea"/>
              </a:rPr>
              <a:t> given superb images </a:t>
            </a:r>
            <a:endParaRPr kumimoji="0" lang="en-US" sz="2000" b="0" i="0" u="none" strike="noStrike" kern="0" cap="none" spc="0" normalizeH="0" baseline="0" noProof="0" dirty="0" smtClean="0">
              <a:ln>
                <a:noFill/>
              </a:ln>
              <a:solidFill>
                <a:schemeClr val="accent6"/>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2"/>
          <p:cNvPicPr>
            <a:picLocks noChangeAspect="1" noChangeArrowheads="1"/>
          </p:cNvPicPr>
          <p:nvPr/>
        </p:nvPicPr>
        <p:blipFill>
          <a:blip r:embed="rId3" cstate="print"/>
          <a:srcRect/>
          <a:stretch>
            <a:fillRect/>
          </a:stretch>
        </p:blipFill>
        <p:spPr bwMode="auto">
          <a:xfrm>
            <a:off x="-684584" y="344236"/>
            <a:ext cx="10491492" cy="6397132"/>
          </a:xfrm>
          <a:prstGeom prst="rect">
            <a:avLst/>
          </a:prstGeom>
          <a:noFill/>
          <a:ln w="9525">
            <a:noFill/>
            <a:miter lim="800000"/>
            <a:headEnd/>
            <a:tailEnd/>
          </a:ln>
          <a:effectLst/>
        </p:spPr>
      </p:pic>
      <p:sp>
        <p:nvSpPr>
          <p:cNvPr id="172" name="Title 171"/>
          <p:cNvSpPr>
            <a:spLocks noGrp="1"/>
          </p:cNvSpPr>
          <p:nvPr>
            <p:ph type="title"/>
          </p:nvPr>
        </p:nvSpPr>
        <p:spPr>
          <a:xfrm>
            <a:off x="179512" y="404664"/>
            <a:ext cx="4536504" cy="1008112"/>
          </a:xfrm>
        </p:spPr>
        <p:txBody>
          <a:bodyPr/>
          <a:lstStyle/>
          <a:p>
            <a:pPr algn="ctr"/>
            <a:r>
              <a:rPr lang="en-GB" b="1" dirty="0" smtClean="0"/>
              <a:t>Bad space weather 1859 </a:t>
            </a:r>
            <a:r>
              <a:rPr lang="en-GB" b="1" dirty="0" smtClean="0"/>
              <a:t>- 2003</a:t>
            </a:r>
            <a:endParaRPr lang="en-GB" b="1" dirty="0"/>
          </a:p>
        </p:txBody>
      </p:sp>
      <p:sp>
        <p:nvSpPr>
          <p:cNvPr id="100357" name="AutoShape 5"/>
          <p:cNvSpPr>
            <a:spLocks noChangeAspect="1" noChangeArrowheads="1" noTextEdit="1"/>
          </p:cNvSpPr>
          <p:nvPr/>
        </p:nvSpPr>
        <p:spPr bwMode="auto">
          <a:xfrm>
            <a:off x="0" y="1196975"/>
            <a:ext cx="8964613" cy="5499100"/>
          </a:xfrm>
          <a:prstGeom prst="rect">
            <a:avLst/>
          </a:prstGeom>
          <a:noFill/>
          <a:ln w="9525">
            <a:noFill/>
            <a:miter lim="800000"/>
            <a:headEnd/>
            <a:tailEnd/>
          </a:ln>
        </p:spPr>
        <p:txBody>
          <a:bodyPr/>
          <a:lstStyle/>
          <a:p>
            <a:endParaRPr lang="en-GB"/>
          </a:p>
        </p:txBody>
      </p:sp>
      <p:sp>
        <p:nvSpPr>
          <p:cNvPr id="158" name="TextBox 157"/>
          <p:cNvSpPr txBox="1"/>
          <p:nvPr/>
        </p:nvSpPr>
        <p:spPr>
          <a:xfrm>
            <a:off x="3779912" y="908720"/>
            <a:ext cx="1656184" cy="1569660"/>
          </a:xfrm>
          <a:prstGeom prst="rect">
            <a:avLst/>
          </a:prstGeom>
          <a:solidFill>
            <a:srgbClr val="FF19FF"/>
          </a:solidFill>
        </p:spPr>
        <p:txBody>
          <a:bodyPr wrap="square" rtlCol="0">
            <a:spAutoFit/>
          </a:bodyPr>
          <a:lstStyle/>
          <a:p>
            <a:pPr algn="ctr"/>
            <a:r>
              <a:rPr lang="en-GB" dirty="0" smtClean="0">
                <a:solidFill>
                  <a:schemeClr val="bg1"/>
                </a:solidFill>
              </a:rPr>
              <a:t>Railway signal disruption in UK</a:t>
            </a:r>
            <a:endParaRPr lang="en-GB" dirty="0">
              <a:solidFill>
                <a:schemeClr val="bg1"/>
              </a:solidFill>
            </a:endParaRPr>
          </a:p>
        </p:txBody>
      </p:sp>
      <p:sp>
        <p:nvSpPr>
          <p:cNvPr id="160" name="TextBox 159"/>
          <p:cNvSpPr txBox="1"/>
          <p:nvPr/>
        </p:nvSpPr>
        <p:spPr>
          <a:xfrm>
            <a:off x="4364360" y="989112"/>
            <a:ext cx="1728192" cy="1200329"/>
          </a:xfrm>
          <a:prstGeom prst="rect">
            <a:avLst/>
          </a:prstGeom>
          <a:solidFill>
            <a:srgbClr val="FF19FF"/>
          </a:solidFill>
        </p:spPr>
        <p:txBody>
          <a:bodyPr wrap="square" rtlCol="0">
            <a:spAutoFit/>
          </a:bodyPr>
          <a:lstStyle/>
          <a:p>
            <a:pPr algn="ctr"/>
            <a:r>
              <a:rPr lang="en-GB" dirty="0" smtClean="0">
                <a:solidFill>
                  <a:schemeClr val="bg1"/>
                </a:solidFill>
              </a:rPr>
              <a:t>UK radars jammed by Sun</a:t>
            </a:r>
            <a:endParaRPr lang="en-GB" dirty="0">
              <a:solidFill>
                <a:schemeClr val="bg1"/>
              </a:solidFill>
            </a:endParaRPr>
          </a:p>
        </p:txBody>
      </p:sp>
      <p:sp>
        <p:nvSpPr>
          <p:cNvPr id="161" name="TextBox 160"/>
          <p:cNvSpPr txBox="1"/>
          <p:nvPr/>
        </p:nvSpPr>
        <p:spPr>
          <a:xfrm>
            <a:off x="3131840" y="1052736"/>
            <a:ext cx="1728192" cy="1569660"/>
          </a:xfrm>
          <a:prstGeom prst="rect">
            <a:avLst/>
          </a:prstGeom>
          <a:solidFill>
            <a:srgbClr val="FF19FF"/>
          </a:solidFill>
        </p:spPr>
        <p:txBody>
          <a:bodyPr wrap="square" rtlCol="0">
            <a:spAutoFit/>
          </a:bodyPr>
          <a:lstStyle/>
          <a:p>
            <a:pPr algn="ctr"/>
            <a:r>
              <a:rPr lang="en-GB" dirty="0" smtClean="0">
                <a:solidFill>
                  <a:schemeClr val="bg1"/>
                </a:solidFill>
              </a:rPr>
              <a:t>Phone exchange burns down</a:t>
            </a:r>
            <a:endParaRPr lang="en-GB" dirty="0">
              <a:solidFill>
                <a:schemeClr val="bg1"/>
              </a:solidFill>
            </a:endParaRPr>
          </a:p>
        </p:txBody>
      </p:sp>
      <p:sp>
        <p:nvSpPr>
          <p:cNvPr id="166" name="TextBox 165"/>
          <p:cNvSpPr txBox="1"/>
          <p:nvPr/>
        </p:nvSpPr>
        <p:spPr>
          <a:xfrm>
            <a:off x="7236296" y="4437112"/>
            <a:ext cx="1728192" cy="1200329"/>
          </a:xfrm>
          <a:prstGeom prst="rect">
            <a:avLst/>
          </a:prstGeom>
          <a:solidFill>
            <a:srgbClr val="FF19FF"/>
          </a:solidFill>
        </p:spPr>
        <p:txBody>
          <a:bodyPr wrap="square" rtlCol="0">
            <a:spAutoFit/>
          </a:bodyPr>
          <a:lstStyle/>
          <a:p>
            <a:pPr algn="ctr"/>
            <a:r>
              <a:rPr lang="en-GB" dirty="0" smtClean="0">
                <a:solidFill>
                  <a:schemeClr val="bg1"/>
                </a:solidFill>
              </a:rPr>
              <a:t>GPS disruptions in US</a:t>
            </a:r>
            <a:endParaRPr lang="en-GB" dirty="0">
              <a:solidFill>
                <a:schemeClr val="bg1"/>
              </a:solidFill>
            </a:endParaRPr>
          </a:p>
        </p:txBody>
      </p:sp>
      <p:sp>
        <p:nvSpPr>
          <p:cNvPr id="167" name="TextBox 166"/>
          <p:cNvSpPr txBox="1"/>
          <p:nvPr/>
        </p:nvSpPr>
        <p:spPr>
          <a:xfrm>
            <a:off x="7164288" y="2924944"/>
            <a:ext cx="1728192" cy="1569660"/>
          </a:xfrm>
          <a:prstGeom prst="rect">
            <a:avLst/>
          </a:prstGeom>
          <a:solidFill>
            <a:srgbClr val="FF19FF"/>
          </a:solidFill>
        </p:spPr>
        <p:txBody>
          <a:bodyPr wrap="square" rtlCol="0">
            <a:spAutoFit/>
          </a:bodyPr>
          <a:lstStyle/>
          <a:p>
            <a:pPr algn="ctr"/>
            <a:r>
              <a:rPr lang="en-GB" dirty="0" smtClean="0">
                <a:solidFill>
                  <a:schemeClr val="bg1"/>
                </a:solidFill>
              </a:rPr>
              <a:t>Railway signal disruption in Russia</a:t>
            </a:r>
            <a:endParaRPr lang="en-GB" dirty="0">
              <a:solidFill>
                <a:schemeClr val="bg1"/>
              </a:solidFill>
            </a:endParaRPr>
          </a:p>
        </p:txBody>
      </p:sp>
      <p:sp>
        <p:nvSpPr>
          <p:cNvPr id="168" name="TextBox 167"/>
          <p:cNvSpPr txBox="1"/>
          <p:nvPr/>
        </p:nvSpPr>
        <p:spPr>
          <a:xfrm>
            <a:off x="6516216" y="332656"/>
            <a:ext cx="1728192" cy="1569660"/>
          </a:xfrm>
          <a:prstGeom prst="rect">
            <a:avLst/>
          </a:prstGeom>
          <a:solidFill>
            <a:srgbClr val="FF19FF"/>
          </a:solidFill>
        </p:spPr>
        <p:txBody>
          <a:bodyPr wrap="square" rtlCol="0">
            <a:spAutoFit/>
          </a:bodyPr>
          <a:lstStyle/>
          <a:p>
            <a:pPr algn="ctr"/>
            <a:r>
              <a:rPr lang="en-GB" dirty="0" smtClean="0">
                <a:solidFill>
                  <a:schemeClr val="bg1"/>
                </a:solidFill>
              </a:rPr>
              <a:t>Power grid disruption in Canada, US, UK, ..</a:t>
            </a:r>
            <a:endParaRPr lang="en-GB" dirty="0">
              <a:solidFill>
                <a:schemeClr val="bg1"/>
              </a:solidFill>
            </a:endParaRPr>
          </a:p>
        </p:txBody>
      </p:sp>
      <p:sp>
        <p:nvSpPr>
          <p:cNvPr id="169" name="TextBox 168"/>
          <p:cNvSpPr txBox="1"/>
          <p:nvPr/>
        </p:nvSpPr>
        <p:spPr>
          <a:xfrm>
            <a:off x="539552" y="1844824"/>
            <a:ext cx="6192688" cy="461665"/>
          </a:xfrm>
          <a:prstGeom prst="rect">
            <a:avLst/>
          </a:prstGeom>
          <a:solidFill>
            <a:srgbClr val="FF19FF"/>
          </a:solidFill>
        </p:spPr>
        <p:txBody>
          <a:bodyPr wrap="square" rtlCol="0">
            <a:spAutoFit/>
          </a:bodyPr>
          <a:lstStyle/>
          <a:p>
            <a:pPr algn="ctr"/>
            <a:r>
              <a:rPr lang="en-GB" dirty="0" err="1" smtClean="0">
                <a:solidFill>
                  <a:schemeClr val="bg1"/>
                </a:solidFill>
              </a:rPr>
              <a:t>Comms</a:t>
            </a:r>
            <a:r>
              <a:rPr lang="en-GB" dirty="0" smtClean="0">
                <a:solidFill>
                  <a:schemeClr val="bg1"/>
                </a:solidFill>
              </a:rPr>
              <a:t> disruption: telegraph/phone</a:t>
            </a:r>
            <a:endParaRPr lang="en-GB" dirty="0">
              <a:solidFill>
                <a:schemeClr val="bg1"/>
              </a:solidFill>
            </a:endParaRPr>
          </a:p>
        </p:txBody>
      </p:sp>
      <p:sp>
        <p:nvSpPr>
          <p:cNvPr id="170" name="TextBox 169"/>
          <p:cNvSpPr txBox="1"/>
          <p:nvPr/>
        </p:nvSpPr>
        <p:spPr>
          <a:xfrm>
            <a:off x="7136160" y="1340768"/>
            <a:ext cx="2007840" cy="1569660"/>
          </a:xfrm>
          <a:prstGeom prst="rect">
            <a:avLst/>
          </a:prstGeom>
          <a:solidFill>
            <a:srgbClr val="FF19FF"/>
          </a:solidFill>
        </p:spPr>
        <p:txBody>
          <a:bodyPr wrap="square" rtlCol="0">
            <a:spAutoFit/>
          </a:bodyPr>
          <a:lstStyle/>
          <a:p>
            <a:pPr algn="ctr"/>
            <a:r>
              <a:rPr lang="en-GB" dirty="0" smtClean="0">
                <a:solidFill>
                  <a:schemeClr val="bg1"/>
                </a:solidFill>
              </a:rPr>
              <a:t>Power grid disruption in South Africa, Sweden, ..</a:t>
            </a:r>
            <a:endParaRPr lang="en-GB" dirty="0">
              <a:solidFill>
                <a:schemeClr val="bg1"/>
              </a:solidFill>
            </a:endParaRPr>
          </a:p>
        </p:txBody>
      </p:sp>
      <p:sp>
        <p:nvSpPr>
          <p:cNvPr id="171" name="TextBox 170"/>
          <p:cNvSpPr txBox="1"/>
          <p:nvPr/>
        </p:nvSpPr>
        <p:spPr>
          <a:xfrm>
            <a:off x="6228184" y="2852936"/>
            <a:ext cx="1728192" cy="1569660"/>
          </a:xfrm>
          <a:prstGeom prst="rect">
            <a:avLst/>
          </a:prstGeom>
          <a:solidFill>
            <a:srgbClr val="FF19FF"/>
          </a:solidFill>
        </p:spPr>
        <p:txBody>
          <a:bodyPr wrap="square" rtlCol="0">
            <a:spAutoFit/>
          </a:bodyPr>
          <a:lstStyle/>
          <a:p>
            <a:pPr algn="ctr"/>
            <a:r>
              <a:rPr lang="en-GB" dirty="0" smtClean="0">
                <a:solidFill>
                  <a:schemeClr val="bg1"/>
                </a:solidFill>
              </a:rPr>
              <a:t>Railway signal disruption in Sweden</a:t>
            </a:r>
            <a:endParaRPr lang="en-GB" dirty="0">
              <a:solidFill>
                <a:schemeClr val="bg1"/>
              </a:solidFill>
            </a:endParaRPr>
          </a:p>
        </p:txBody>
      </p:sp>
      <p:sp>
        <p:nvSpPr>
          <p:cNvPr id="173" name="TextBox 172"/>
          <p:cNvSpPr txBox="1"/>
          <p:nvPr/>
        </p:nvSpPr>
        <p:spPr>
          <a:xfrm>
            <a:off x="3347864" y="3429000"/>
            <a:ext cx="5616624" cy="461665"/>
          </a:xfrm>
          <a:prstGeom prst="rect">
            <a:avLst/>
          </a:prstGeom>
          <a:solidFill>
            <a:srgbClr val="FF19FF"/>
          </a:solidFill>
        </p:spPr>
        <p:txBody>
          <a:bodyPr wrap="square" rtlCol="0">
            <a:spAutoFit/>
          </a:bodyPr>
          <a:lstStyle/>
          <a:p>
            <a:pPr algn="ctr"/>
            <a:r>
              <a:rPr lang="en-GB" dirty="0" err="1" smtClean="0">
                <a:solidFill>
                  <a:schemeClr val="bg1"/>
                </a:solidFill>
              </a:rPr>
              <a:t>Comms</a:t>
            </a:r>
            <a:r>
              <a:rPr lang="en-GB" dirty="0" smtClean="0">
                <a:solidFill>
                  <a:schemeClr val="bg1"/>
                </a:solidFill>
              </a:rPr>
              <a:t> disruption: HF radio</a:t>
            </a:r>
            <a:endParaRPr lang="en-GB" dirty="0">
              <a:solidFill>
                <a:schemeClr val="bg1"/>
              </a:solidFill>
            </a:endParaRPr>
          </a:p>
        </p:txBody>
      </p:sp>
      <p:sp>
        <p:nvSpPr>
          <p:cNvPr id="174" name="TextBox 173"/>
          <p:cNvSpPr txBox="1"/>
          <p:nvPr/>
        </p:nvSpPr>
        <p:spPr>
          <a:xfrm>
            <a:off x="6804248" y="3298628"/>
            <a:ext cx="2088232" cy="1200329"/>
          </a:xfrm>
          <a:prstGeom prst="rect">
            <a:avLst/>
          </a:prstGeom>
          <a:solidFill>
            <a:srgbClr val="FF19FF"/>
          </a:solidFill>
        </p:spPr>
        <p:txBody>
          <a:bodyPr wrap="square" rtlCol="0">
            <a:spAutoFit/>
          </a:bodyPr>
          <a:lstStyle/>
          <a:p>
            <a:pPr algn="ctr"/>
            <a:r>
              <a:rPr lang="en-GB" dirty="0" smtClean="0">
                <a:solidFill>
                  <a:schemeClr val="bg1"/>
                </a:solidFill>
              </a:rPr>
              <a:t>Satellite</a:t>
            </a:r>
          </a:p>
          <a:p>
            <a:pPr algn="ctr"/>
            <a:r>
              <a:rPr lang="en-GB" dirty="0" smtClean="0">
                <a:solidFill>
                  <a:schemeClr val="bg1"/>
                </a:solidFill>
              </a:rPr>
              <a:t>services disruption</a:t>
            </a:r>
            <a:endParaRPr lang="en-GB"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
                                        </p:tgtEl>
                                        <p:attrNameLst>
                                          <p:attrName>style.visibility</p:attrName>
                                        </p:attrNameLst>
                                      </p:cBhvr>
                                      <p:to>
                                        <p:strVal val="visible"/>
                                      </p:to>
                                    </p:set>
                                    <p:animEffect transition="in" filter="blinds(horizontal)">
                                      <p:cBhvr>
                                        <p:cTn id="7" dur="500"/>
                                        <p:tgtEl>
                                          <p:spTgt spid="169"/>
                                        </p:tgtEl>
                                      </p:cBhvr>
                                    </p:animEffect>
                                  </p:childTnLst>
                                  <p:subTnLst>
                                    <p:set>
                                      <p:cBhvr override="childStyle">
                                        <p:cTn dur="1" fill="hold" display="0" masterRel="nextClick" afterEffect="1"/>
                                        <p:tgtEl>
                                          <p:spTgt spid="16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1"/>
                                        </p:tgtEl>
                                        <p:attrNameLst>
                                          <p:attrName>style.visibility</p:attrName>
                                        </p:attrNameLst>
                                      </p:cBhvr>
                                      <p:to>
                                        <p:strVal val="visible"/>
                                      </p:to>
                                    </p:set>
                                    <p:animEffect transition="in" filter="blinds(horizontal)">
                                      <p:cBhvr>
                                        <p:cTn id="12" dur="500"/>
                                        <p:tgtEl>
                                          <p:spTgt spid="161"/>
                                        </p:tgtEl>
                                      </p:cBhvr>
                                    </p:animEffect>
                                  </p:childTnLst>
                                  <p:subTnLst>
                                    <p:set>
                                      <p:cBhvr override="childStyle">
                                        <p:cTn dur="1" fill="hold" display="0" masterRel="nextClick" afterEffect="1"/>
                                        <p:tgtEl>
                                          <p:spTgt spid="16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3"/>
                                        </p:tgtEl>
                                        <p:attrNameLst>
                                          <p:attrName>style.visibility</p:attrName>
                                        </p:attrNameLst>
                                      </p:cBhvr>
                                      <p:to>
                                        <p:strVal val="visible"/>
                                      </p:to>
                                    </p:set>
                                    <p:animEffect transition="in" filter="blinds(horizontal)">
                                      <p:cBhvr>
                                        <p:cTn id="17" dur="500"/>
                                        <p:tgtEl>
                                          <p:spTgt spid="173"/>
                                        </p:tgtEl>
                                      </p:cBhvr>
                                    </p:animEffect>
                                  </p:childTnLst>
                                  <p:subTnLst>
                                    <p:set>
                                      <p:cBhvr override="childStyle">
                                        <p:cTn dur="1" fill="hold" display="0" masterRel="nextClick" afterEffect="1"/>
                                        <p:tgtEl>
                                          <p:spTgt spid="173"/>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8"/>
                                        </p:tgtEl>
                                        <p:attrNameLst>
                                          <p:attrName>style.visibility</p:attrName>
                                        </p:attrNameLst>
                                      </p:cBhvr>
                                      <p:to>
                                        <p:strVal val="visible"/>
                                      </p:to>
                                    </p:set>
                                    <p:animEffect transition="in" filter="blinds(horizontal)">
                                      <p:cBhvr>
                                        <p:cTn id="22" dur="500"/>
                                        <p:tgtEl>
                                          <p:spTgt spid="158"/>
                                        </p:tgtEl>
                                      </p:cBhvr>
                                    </p:animEffect>
                                  </p:childTnLst>
                                  <p:subTnLst>
                                    <p:set>
                                      <p:cBhvr override="childStyle">
                                        <p:cTn dur="1" fill="hold" display="0" masterRel="nextClick" afterEffect="1"/>
                                        <p:tgtEl>
                                          <p:spTgt spid="158"/>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0"/>
                                        </p:tgtEl>
                                        <p:attrNameLst>
                                          <p:attrName>style.visibility</p:attrName>
                                        </p:attrNameLst>
                                      </p:cBhvr>
                                      <p:to>
                                        <p:strVal val="visible"/>
                                      </p:to>
                                    </p:set>
                                    <p:animEffect transition="in" filter="blinds(horizontal)">
                                      <p:cBhvr>
                                        <p:cTn id="27" dur="500"/>
                                        <p:tgtEl>
                                          <p:spTgt spid="160"/>
                                        </p:tgtEl>
                                      </p:cBhvr>
                                    </p:animEffect>
                                  </p:childTnLst>
                                  <p:subTnLst>
                                    <p:set>
                                      <p:cBhvr override="childStyle">
                                        <p:cTn dur="1" fill="hold" display="0" masterRel="nextClick" afterEffect="1"/>
                                        <p:tgtEl>
                                          <p:spTgt spid="160"/>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blinds(horizontal)">
                                      <p:cBhvr>
                                        <p:cTn id="32" dur="500"/>
                                        <p:tgtEl>
                                          <p:spTgt spid="171"/>
                                        </p:tgtEl>
                                      </p:cBhvr>
                                    </p:animEffect>
                                  </p:childTnLst>
                                  <p:subTnLst>
                                    <p:set>
                                      <p:cBhvr override="childStyle">
                                        <p:cTn dur="1" fill="hold" display="0" masterRel="nextClick" afterEffect="1"/>
                                        <p:tgtEl>
                                          <p:spTgt spid="171"/>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4"/>
                                        </p:tgtEl>
                                        <p:attrNameLst>
                                          <p:attrName>style.visibility</p:attrName>
                                        </p:attrNameLst>
                                      </p:cBhvr>
                                      <p:to>
                                        <p:strVal val="visible"/>
                                      </p:to>
                                    </p:set>
                                    <p:animEffect transition="in" filter="blinds(horizontal)">
                                      <p:cBhvr>
                                        <p:cTn id="37" dur="500"/>
                                        <p:tgtEl>
                                          <p:spTgt spid="174"/>
                                        </p:tgtEl>
                                      </p:cBhvr>
                                    </p:animEffect>
                                  </p:childTnLst>
                                  <p:subTnLst>
                                    <p:set>
                                      <p:cBhvr override="childStyle">
                                        <p:cTn dur="1" fill="hold" display="0" masterRel="nextClick" afterEffect="1"/>
                                        <p:tgtEl>
                                          <p:spTgt spid="174"/>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8"/>
                                        </p:tgtEl>
                                        <p:attrNameLst>
                                          <p:attrName>style.visibility</p:attrName>
                                        </p:attrNameLst>
                                      </p:cBhvr>
                                      <p:to>
                                        <p:strVal val="visible"/>
                                      </p:to>
                                    </p:set>
                                    <p:animEffect transition="in" filter="blinds(horizontal)">
                                      <p:cBhvr>
                                        <p:cTn id="42" dur="500"/>
                                        <p:tgtEl>
                                          <p:spTgt spid="168"/>
                                        </p:tgtEl>
                                      </p:cBhvr>
                                    </p:animEffect>
                                  </p:childTnLst>
                                  <p:subTnLst>
                                    <p:set>
                                      <p:cBhvr override="childStyle">
                                        <p:cTn dur="1" fill="hold" display="0" masterRel="nextClick" afterEffect="1"/>
                                        <p:tgtEl>
                                          <p:spTgt spid="168"/>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blinds(horizontal)">
                                      <p:cBhvr>
                                        <p:cTn id="47" dur="500"/>
                                        <p:tgtEl>
                                          <p:spTgt spid="167"/>
                                        </p:tgtEl>
                                      </p:cBhvr>
                                    </p:animEffect>
                                  </p:childTnLst>
                                  <p:subTnLst>
                                    <p:set>
                                      <p:cBhvr override="childStyle">
                                        <p:cTn dur="1" fill="hold" display="0" masterRel="nextClick" afterEffect="1"/>
                                        <p:tgtEl>
                                          <p:spTgt spid="167"/>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blinds(horizontal)">
                                      <p:cBhvr>
                                        <p:cTn id="52" dur="500"/>
                                        <p:tgtEl>
                                          <p:spTgt spid="170"/>
                                        </p:tgtEl>
                                      </p:cBhvr>
                                    </p:animEffect>
                                  </p:childTnLst>
                                  <p:subTnLst>
                                    <p:set>
                                      <p:cBhvr override="childStyle">
                                        <p:cTn dur="1" fill="hold" display="0" masterRel="nextClick" afterEffect="1"/>
                                        <p:tgtEl>
                                          <p:spTgt spid="170"/>
                                        </p:tgtEl>
                                        <p:attrNameLst>
                                          <p:attrName>style.visibility</p:attrName>
                                        </p:attrNameLst>
                                      </p:cBhvr>
                                      <p:to>
                                        <p:strVal val="hidden"/>
                                      </p:to>
                                    </p:set>
                                  </p:sub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6"/>
                                        </p:tgtEl>
                                        <p:attrNameLst>
                                          <p:attrName>style.visibility</p:attrName>
                                        </p:attrNameLst>
                                      </p:cBhvr>
                                      <p:to>
                                        <p:strVal val="visible"/>
                                      </p:to>
                                    </p:set>
                                    <p:animEffect transition="in" filter="blinds(horizontal)">
                                      <p:cBhvr>
                                        <p:cTn id="57" dur="500"/>
                                        <p:tgtEl>
                                          <p:spTgt spid="166"/>
                                        </p:tgtEl>
                                      </p:cBhvr>
                                    </p:animEffect>
                                  </p:childTnLst>
                                  <p:subTnLst>
                                    <p:set>
                                      <p:cBhvr override="childStyle">
                                        <p:cTn dur="1" fill="hold" display="0" masterRel="nextClick" afterEffect="1"/>
                                        <p:tgtEl>
                                          <p:spTgt spid="16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160" grpId="0" animBg="1"/>
      <p:bldP spid="161" grpId="0" animBg="1"/>
      <p:bldP spid="166" grpId="0" animBg="1"/>
      <p:bldP spid="167" grpId="0" animBg="1"/>
      <p:bldP spid="168" grpId="0" animBg="1"/>
      <p:bldP spid="169" grpId="0" animBg="1"/>
      <p:bldP spid="170" grpId="0" animBg="1"/>
      <p:bldP spid="171" grpId="0" animBg="1"/>
      <p:bldP spid="173" grpId="0" animBg="1"/>
      <p:bldP spid="17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5536" y="692696"/>
            <a:ext cx="6048672" cy="1066800"/>
          </a:xfrm>
        </p:spPr>
        <p:txBody>
          <a:bodyPr/>
          <a:lstStyle/>
          <a:p>
            <a:pPr algn="ctr"/>
            <a:r>
              <a:rPr lang="en-GB" sz="3200" b="1" dirty="0" smtClean="0"/>
              <a:t>Bad space weather can happen anytime</a:t>
            </a:r>
            <a:endParaRPr lang="en-GB" sz="3200" b="1" dirty="0"/>
          </a:p>
        </p:txBody>
      </p:sp>
      <p:sp>
        <p:nvSpPr>
          <p:cNvPr id="4" name="Date Placeholder 3"/>
          <p:cNvSpPr>
            <a:spLocks noGrp="1"/>
          </p:cNvSpPr>
          <p:nvPr>
            <p:ph type="dt" sz="half" idx="10"/>
          </p:nvPr>
        </p:nvSpPr>
        <p:spPr/>
        <p:txBody>
          <a:bodyPr/>
          <a:lstStyle/>
          <a:p>
            <a:pPr>
              <a:defRPr/>
            </a:pPr>
            <a:r>
              <a:rPr lang="en-US" smtClean="0"/>
              <a:t>© 2012 RAL Space </a:t>
            </a:r>
            <a:endParaRPr lang="en-US" dirty="0"/>
          </a:p>
        </p:txBody>
      </p:sp>
      <p:pic>
        <p:nvPicPr>
          <p:cNvPr id="291842" name="Picture 2"/>
          <p:cNvPicPr>
            <a:picLocks noChangeAspect="1" noChangeArrowheads="1"/>
          </p:cNvPicPr>
          <p:nvPr/>
        </p:nvPicPr>
        <p:blipFill>
          <a:blip r:embed="rId2" cstate="print"/>
          <a:srcRect/>
          <a:stretch>
            <a:fillRect/>
          </a:stretch>
        </p:blipFill>
        <p:spPr bwMode="auto">
          <a:xfrm>
            <a:off x="467545" y="1838034"/>
            <a:ext cx="7344816" cy="4476023"/>
          </a:xfrm>
          <a:prstGeom prst="rect">
            <a:avLst/>
          </a:prstGeom>
          <a:noFill/>
          <a:ln w="9525">
            <a:noFill/>
            <a:miter lim="800000"/>
            <a:headEnd/>
            <a:tailEnd/>
          </a:ln>
          <a:effectLst/>
        </p:spPr>
      </p:pic>
      <p:sp>
        <p:nvSpPr>
          <p:cNvPr id="6" name="TextBox 5"/>
          <p:cNvSpPr txBox="1"/>
          <p:nvPr/>
        </p:nvSpPr>
        <p:spPr>
          <a:xfrm rot="20160806">
            <a:off x="1145644" y="3574216"/>
            <a:ext cx="6480720" cy="461665"/>
          </a:xfrm>
          <a:prstGeom prst="rect">
            <a:avLst/>
          </a:prstGeom>
          <a:solidFill>
            <a:srgbClr val="FF33CC"/>
          </a:solidFill>
        </p:spPr>
        <p:txBody>
          <a:bodyPr wrap="square" rtlCol="0">
            <a:spAutoFit/>
          </a:bodyPr>
          <a:lstStyle/>
          <a:p>
            <a:r>
              <a:rPr lang="en-GB" dirty="0" smtClean="0">
                <a:solidFill>
                  <a:schemeClr val="bg1"/>
                </a:solidFill>
              </a:rPr>
              <a:t>Complacency about solar minimum is a risk!</a:t>
            </a:r>
            <a:endParaRPr lang="en-GB"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620688"/>
            <a:ext cx="7772400" cy="1066800"/>
          </a:xfrm>
        </p:spPr>
        <p:txBody>
          <a:bodyPr/>
          <a:lstStyle/>
          <a:p>
            <a:r>
              <a:rPr lang="en-GB" b="1" dirty="0" smtClean="0"/>
              <a:t>Learn from near-misses</a:t>
            </a:r>
            <a:endParaRPr lang="en-GB" b="1" dirty="0"/>
          </a:p>
        </p:txBody>
      </p:sp>
      <p:sp>
        <p:nvSpPr>
          <p:cNvPr id="5" name="Content Placeholder 4"/>
          <p:cNvSpPr>
            <a:spLocks noGrp="1"/>
          </p:cNvSpPr>
          <p:nvPr>
            <p:ph idx="1"/>
          </p:nvPr>
        </p:nvSpPr>
        <p:spPr>
          <a:xfrm>
            <a:off x="323528" y="1196752"/>
            <a:ext cx="8640960" cy="4752528"/>
          </a:xfrm>
        </p:spPr>
        <p:txBody>
          <a:bodyPr/>
          <a:lstStyle/>
          <a:p>
            <a:pPr marL="273050" indent="-273050"/>
            <a:r>
              <a:rPr lang="en-GB" b="1" dirty="0" smtClean="0"/>
              <a:t>Have seen Carrington-like events? Probably …</a:t>
            </a:r>
          </a:p>
          <a:p>
            <a:pPr marL="273050" indent="-273050"/>
            <a:r>
              <a:rPr lang="en-GB" b="1" dirty="0" smtClean="0"/>
              <a:t>4 Aug 1972: event at Earth</a:t>
            </a:r>
          </a:p>
          <a:p>
            <a:pPr marL="730250" lvl="1" indent="-273050"/>
            <a:r>
              <a:rPr lang="en-GB" sz="2000" dirty="0" smtClean="0"/>
              <a:t>14.6 hour CME transit </a:t>
            </a:r>
            <a:r>
              <a:rPr lang="en-GB" sz="2000" dirty="0" smtClean="0"/>
              <a:t>from </a:t>
            </a:r>
            <a:r>
              <a:rPr lang="en-GB" sz="2000" dirty="0" smtClean="0"/>
              <a:t>Sun (fastest known)</a:t>
            </a:r>
          </a:p>
          <a:p>
            <a:pPr marL="730250" lvl="1" indent="-273050"/>
            <a:r>
              <a:rPr lang="en-GB" sz="2000" dirty="0" smtClean="0"/>
              <a:t>huge radiation event</a:t>
            </a:r>
          </a:p>
          <a:p>
            <a:pPr marL="730250" lvl="1" indent="-273050"/>
            <a:r>
              <a:rPr lang="en-GB" sz="2000" dirty="0" smtClean="0"/>
              <a:t>magnetopause </a:t>
            </a:r>
            <a:r>
              <a:rPr lang="en-GB" sz="2000" dirty="0" smtClean="0"/>
              <a:t>inside GPS/Galileo </a:t>
            </a:r>
            <a:r>
              <a:rPr lang="en-GB" sz="2000" dirty="0" smtClean="0"/>
              <a:t>orbit,</a:t>
            </a:r>
          </a:p>
          <a:p>
            <a:pPr marL="730250" lvl="1" indent="-273050"/>
            <a:r>
              <a:rPr lang="en-GB" sz="2000" dirty="0" smtClean="0"/>
              <a:t>CME </a:t>
            </a:r>
            <a:r>
              <a:rPr lang="en-GB" sz="2000" dirty="0" err="1" smtClean="0"/>
              <a:t>magfield</a:t>
            </a:r>
            <a:r>
              <a:rPr lang="en-GB" sz="2000" dirty="0" smtClean="0"/>
              <a:t> </a:t>
            </a:r>
            <a:r>
              <a:rPr lang="en-GB" sz="2000" dirty="0" smtClean="0"/>
              <a:t>mostly </a:t>
            </a:r>
            <a:r>
              <a:rPr lang="en-GB" sz="2000" dirty="0" smtClean="0"/>
              <a:t>north, so only modest </a:t>
            </a:r>
            <a:r>
              <a:rPr lang="en-GB" sz="2000" dirty="0" err="1" smtClean="0"/>
              <a:t>magstorm</a:t>
            </a:r>
            <a:endParaRPr lang="en-GB" sz="2000" dirty="0" smtClean="0"/>
          </a:p>
          <a:p>
            <a:pPr marL="273050" indent="-273050"/>
            <a:r>
              <a:rPr lang="en-GB" b="1" dirty="0" smtClean="0"/>
              <a:t>23 July 2012: event on solar </a:t>
            </a:r>
            <a:r>
              <a:rPr lang="en-GB" b="1" dirty="0" err="1" smtClean="0"/>
              <a:t>farside</a:t>
            </a:r>
            <a:endParaRPr lang="en-GB" b="1" dirty="0" smtClean="0"/>
          </a:p>
          <a:p>
            <a:pPr marL="722313" lvl="1" indent="-265113"/>
            <a:r>
              <a:rPr lang="en-GB" sz="2000" dirty="0" smtClean="0"/>
              <a:t>Reaches Earth’s orbit (STEREO-A spacecraft) in </a:t>
            </a:r>
            <a:r>
              <a:rPr lang="en-GB" sz="2000" dirty="0" smtClean="0"/>
              <a:t>19 hrs</a:t>
            </a:r>
          </a:p>
          <a:p>
            <a:pPr marL="722313" lvl="1" indent="-265113"/>
            <a:r>
              <a:rPr lang="en-GB" sz="2000" dirty="0" smtClean="0"/>
              <a:t>huge radiation </a:t>
            </a:r>
            <a:r>
              <a:rPr lang="en-GB" sz="2000" dirty="0" smtClean="0"/>
              <a:t>event</a:t>
            </a:r>
          </a:p>
          <a:p>
            <a:pPr marL="722313" lvl="1" indent="-265113"/>
            <a:r>
              <a:rPr lang="en-GB" sz="2000" dirty="0" smtClean="0"/>
              <a:t>h</a:t>
            </a:r>
            <a:r>
              <a:rPr lang="en-GB" sz="2000" dirty="0" smtClean="0"/>
              <a:t>uge </a:t>
            </a:r>
            <a:r>
              <a:rPr lang="en-GB" sz="2000" dirty="0" smtClean="0"/>
              <a:t>magnetic </a:t>
            </a:r>
            <a:r>
              <a:rPr lang="en-GB" sz="2000" dirty="0" smtClean="0"/>
              <a:t>field, north then south (potential to drive </a:t>
            </a:r>
            <a:r>
              <a:rPr lang="en-GB" sz="2000" dirty="0" err="1" smtClean="0"/>
              <a:t>magstorm</a:t>
            </a:r>
            <a:r>
              <a:rPr lang="en-GB" sz="2000" dirty="0" smtClean="0"/>
              <a:t>)</a:t>
            </a:r>
            <a:endParaRPr lang="en-GB" sz="2000" dirty="0" smtClean="0"/>
          </a:p>
          <a:p>
            <a:pPr marL="722313" lvl="1" indent="-265113"/>
            <a:r>
              <a:rPr lang="en-GB" sz="2000" dirty="0" smtClean="0"/>
              <a:t>luckily </a:t>
            </a:r>
            <a:r>
              <a:rPr lang="en-GB" sz="2000" dirty="0" smtClean="0"/>
              <a:t>well away from </a:t>
            </a:r>
            <a:r>
              <a:rPr lang="en-GB" sz="2000" dirty="0" smtClean="0"/>
              <a:t>Earth (120 = 9 days)</a:t>
            </a:r>
            <a:endParaRPr lang="en-GB" sz="2000" b="1" dirty="0" smtClean="0"/>
          </a:p>
          <a:p>
            <a:pPr marL="273050" indent="-273050"/>
            <a:r>
              <a:rPr lang="en-GB" b="1" dirty="0" smtClean="0"/>
              <a:t>Others: May 1921?, …</a:t>
            </a:r>
          </a:p>
          <a:p>
            <a:pPr marL="730250" lvl="1" indent="-273050"/>
            <a:r>
              <a:rPr lang="en-GB" sz="2000" dirty="0" smtClean="0"/>
              <a:t>Need to dig further into old data and historical records (as for climate change)</a:t>
            </a:r>
          </a:p>
          <a:p>
            <a:pPr marL="730250" lvl="1" indent="-273050"/>
            <a:endParaRPr lang="en-GB" dirty="0" smtClean="0"/>
          </a:p>
          <a:p>
            <a:endParaRPr lang="en-GB" b="1" dirty="0" smtClean="0"/>
          </a:p>
          <a:p>
            <a:r>
              <a:rPr lang="en-GB" b="1" dirty="0" smtClean="0"/>
              <a:t> </a:t>
            </a:r>
            <a:endParaRPr lang="en-GB" dirty="0"/>
          </a:p>
        </p:txBody>
      </p:sp>
      <p:sp>
        <p:nvSpPr>
          <p:cNvPr id="3" name="Date Placeholder 2"/>
          <p:cNvSpPr>
            <a:spLocks noGrp="1"/>
          </p:cNvSpPr>
          <p:nvPr>
            <p:ph type="dt" sz="half" idx="10"/>
          </p:nvPr>
        </p:nvSpPr>
        <p:spPr/>
        <p:txBody>
          <a:bodyPr/>
          <a:lstStyle/>
          <a:p>
            <a:pPr>
              <a:defRPr/>
            </a:pPr>
            <a:r>
              <a:rPr lang="en-US" smtClean="0"/>
              <a:t>© 2012 RAL Space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323850" y="2204864"/>
            <a:ext cx="2663825" cy="4111625"/>
            <a:chOff x="204" y="1434"/>
            <a:chExt cx="1678" cy="2590"/>
          </a:xfrm>
        </p:grpSpPr>
        <p:graphicFrame>
          <p:nvGraphicFramePr>
            <p:cNvPr id="89090" name="Object 2"/>
            <p:cNvGraphicFramePr>
              <a:graphicFrameLocks noChangeAspect="1"/>
            </p:cNvGraphicFramePr>
            <p:nvPr/>
          </p:nvGraphicFramePr>
          <p:xfrm>
            <a:off x="295" y="1661"/>
            <a:ext cx="1497" cy="1041"/>
          </p:xfrm>
          <a:graphic>
            <a:graphicData uri="http://schemas.openxmlformats.org/presentationml/2006/ole">
              <p:oleObj spid="_x0000_s318466" name="Photo Editor Photo" r:id="rId3" imgW="2000000" imgH="1390844" progId="">
                <p:embed/>
              </p:oleObj>
            </a:graphicData>
          </a:graphic>
        </p:graphicFrame>
        <p:sp>
          <p:nvSpPr>
            <p:cNvPr id="89093" name="Text Box 5"/>
            <p:cNvSpPr txBox="1">
              <a:spLocks noChangeArrowheads="1"/>
            </p:cNvSpPr>
            <p:nvPr/>
          </p:nvSpPr>
          <p:spPr bwMode="auto">
            <a:xfrm>
              <a:off x="431" y="1434"/>
              <a:ext cx="1225" cy="231"/>
            </a:xfrm>
            <a:prstGeom prst="rect">
              <a:avLst/>
            </a:prstGeom>
            <a:noFill/>
            <a:ln w="9525">
              <a:noFill/>
              <a:miter lim="800000"/>
              <a:headEnd/>
              <a:tailEnd/>
            </a:ln>
            <a:effectLst/>
          </p:spPr>
          <p:txBody>
            <a:bodyPr>
              <a:spAutoFit/>
            </a:bodyPr>
            <a:lstStyle/>
            <a:p>
              <a:pPr eaLnBrk="1" hangingPunct="1">
                <a:spcBef>
                  <a:spcPct val="50000"/>
                </a:spcBef>
              </a:pPr>
              <a:r>
                <a:rPr lang="en-GB" sz="1800"/>
                <a:t>No sensitivities</a:t>
              </a:r>
              <a:endParaRPr lang="en-US" sz="1800"/>
            </a:p>
          </p:txBody>
        </p:sp>
        <p:sp>
          <p:nvSpPr>
            <p:cNvPr id="89094" name="Text Box 6"/>
            <p:cNvSpPr txBox="1">
              <a:spLocks noChangeArrowheads="1"/>
            </p:cNvSpPr>
            <p:nvPr/>
          </p:nvSpPr>
          <p:spPr bwMode="auto">
            <a:xfrm>
              <a:off x="204" y="3793"/>
              <a:ext cx="1678" cy="231"/>
            </a:xfrm>
            <a:prstGeom prst="rect">
              <a:avLst/>
            </a:prstGeom>
            <a:noFill/>
            <a:ln w="9525">
              <a:noFill/>
              <a:miter lim="800000"/>
              <a:headEnd/>
              <a:tailEnd/>
            </a:ln>
            <a:effectLst/>
          </p:spPr>
          <p:txBody>
            <a:bodyPr>
              <a:spAutoFit/>
            </a:bodyPr>
            <a:lstStyle/>
            <a:p>
              <a:pPr eaLnBrk="1" hangingPunct="1">
                <a:spcBef>
                  <a:spcPct val="50000"/>
                </a:spcBef>
              </a:pPr>
              <a:r>
                <a:rPr lang="en-GB" sz="1800"/>
                <a:t>Power, control &amp; comms </a:t>
              </a:r>
              <a:endParaRPr lang="en-US" sz="1800"/>
            </a:p>
          </p:txBody>
        </p:sp>
        <p:graphicFrame>
          <p:nvGraphicFramePr>
            <p:cNvPr id="89096" name="Object 8"/>
            <p:cNvGraphicFramePr>
              <a:graphicFrameLocks noChangeAspect="1"/>
            </p:cNvGraphicFramePr>
            <p:nvPr/>
          </p:nvGraphicFramePr>
          <p:xfrm>
            <a:off x="295" y="2795"/>
            <a:ext cx="1496" cy="997"/>
          </p:xfrm>
          <a:graphic>
            <a:graphicData uri="http://schemas.openxmlformats.org/presentationml/2006/ole">
              <p:oleObj spid="_x0000_s318467" name="Photo Editor Photo" r:id="rId4" imgW="2857899" imgH="1905266" progId="">
                <p:embed/>
              </p:oleObj>
            </a:graphicData>
          </a:graphic>
        </p:graphicFrame>
      </p:grpSp>
      <p:grpSp>
        <p:nvGrpSpPr>
          <p:cNvPr id="3" name="Group 19"/>
          <p:cNvGrpSpPr>
            <a:grpSpLocks/>
          </p:cNvGrpSpPr>
          <p:nvPr/>
        </p:nvGrpSpPr>
        <p:grpSpPr bwMode="auto">
          <a:xfrm>
            <a:off x="3203575" y="2204864"/>
            <a:ext cx="3024188" cy="4386263"/>
            <a:chOff x="2018" y="1434"/>
            <a:chExt cx="1905" cy="2763"/>
          </a:xfrm>
        </p:grpSpPr>
        <p:pic>
          <p:nvPicPr>
            <p:cNvPr id="89098" name="Picture 10" descr="concorde"/>
            <p:cNvPicPr>
              <a:picLocks noChangeAspect="1" noChangeArrowheads="1"/>
            </p:cNvPicPr>
            <p:nvPr/>
          </p:nvPicPr>
          <p:blipFill>
            <a:blip r:embed="rId5" cstate="print"/>
            <a:srcRect/>
            <a:stretch>
              <a:fillRect/>
            </a:stretch>
          </p:blipFill>
          <p:spPr bwMode="auto">
            <a:xfrm>
              <a:off x="2200" y="1661"/>
              <a:ext cx="1634" cy="1023"/>
            </a:xfrm>
            <a:prstGeom prst="rect">
              <a:avLst/>
            </a:prstGeom>
            <a:noFill/>
          </p:spPr>
        </p:pic>
        <p:pic>
          <p:nvPicPr>
            <p:cNvPr id="89099" name="Picture 11" descr="A380_dsc04393"/>
            <p:cNvPicPr>
              <a:picLocks noChangeAspect="1" noChangeArrowheads="1"/>
            </p:cNvPicPr>
            <p:nvPr/>
          </p:nvPicPr>
          <p:blipFill>
            <a:blip r:embed="rId6" cstate="print"/>
            <a:srcRect/>
            <a:stretch>
              <a:fillRect/>
            </a:stretch>
          </p:blipFill>
          <p:spPr bwMode="auto">
            <a:xfrm>
              <a:off x="2018" y="2795"/>
              <a:ext cx="1905" cy="1010"/>
            </a:xfrm>
            <a:prstGeom prst="rect">
              <a:avLst/>
            </a:prstGeom>
            <a:noFill/>
          </p:spPr>
        </p:pic>
        <p:sp>
          <p:nvSpPr>
            <p:cNvPr id="89101" name="Text Box 13"/>
            <p:cNvSpPr txBox="1">
              <a:spLocks noChangeArrowheads="1"/>
            </p:cNvSpPr>
            <p:nvPr/>
          </p:nvSpPr>
          <p:spPr bwMode="auto">
            <a:xfrm>
              <a:off x="2018" y="3793"/>
              <a:ext cx="1905" cy="404"/>
            </a:xfrm>
            <a:prstGeom prst="rect">
              <a:avLst/>
            </a:prstGeom>
            <a:noFill/>
            <a:ln w="9525">
              <a:noFill/>
              <a:miter lim="800000"/>
              <a:headEnd/>
              <a:tailEnd/>
            </a:ln>
            <a:effectLst/>
          </p:spPr>
          <p:txBody>
            <a:bodyPr>
              <a:spAutoFit/>
            </a:bodyPr>
            <a:lstStyle/>
            <a:p>
              <a:pPr algn="ctr" eaLnBrk="1" hangingPunct="1">
                <a:spcBef>
                  <a:spcPct val="50000"/>
                </a:spcBef>
              </a:pPr>
              <a:r>
                <a:rPr lang="en-GB" sz="1800"/>
                <a:t>Comms, navigation, radiation, digital systems</a:t>
              </a:r>
              <a:endParaRPr lang="en-US" sz="1800"/>
            </a:p>
          </p:txBody>
        </p:sp>
        <p:sp>
          <p:nvSpPr>
            <p:cNvPr id="89102" name="Text Box 14"/>
            <p:cNvSpPr txBox="1">
              <a:spLocks noChangeArrowheads="1"/>
            </p:cNvSpPr>
            <p:nvPr/>
          </p:nvSpPr>
          <p:spPr bwMode="auto">
            <a:xfrm>
              <a:off x="2200" y="1434"/>
              <a:ext cx="1678" cy="231"/>
            </a:xfrm>
            <a:prstGeom prst="rect">
              <a:avLst/>
            </a:prstGeom>
            <a:noFill/>
            <a:ln w="9525">
              <a:noFill/>
              <a:miter lim="800000"/>
              <a:headEnd/>
              <a:tailEnd/>
            </a:ln>
            <a:effectLst/>
          </p:spPr>
          <p:txBody>
            <a:bodyPr>
              <a:spAutoFit/>
            </a:bodyPr>
            <a:lstStyle/>
            <a:p>
              <a:pPr algn="ctr" eaLnBrk="1" hangingPunct="1">
                <a:spcBef>
                  <a:spcPct val="50000"/>
                </a:spcBef>
              </a:pPr>
              <a:r>
                <a:rPr lang="en-GB" sz="1800"/>
                <a:t>Limited sensitivities</a:t>
              </a:r>
              <a:endParaRPr lang="en-US" sz="1800"/>
            </a:p>
          </p:txBody>
        </p:sp>
      </p:grpSp>
      <p:grpSp>
        <p:nvGrpSpPr>
          <p:cNvPr id="4" name="Group 20"/>
          <p:cNvGrpSpPr>
            <a:grpSpLocks/>
          </p:cNvGrpSpPr>
          <p:nvPr/>
        </p:nvGrpSpPr>
        <p:grpSpPr bwMode="auto">
          <a:xfrm>
            <a:off x="6588125" y="2204864"/>
            <a:ext cx="2160588" cy="4183063"/>
            <a:chOff x="4150" y="1434"/>
            <a:chExt cx="1361" cy="2635"/>
          </a:xfrm>
        </p:grpSpPr>
        <p:pic>
          <p:nvPicPr>
            <p:cNvPr id="89103" name="Picture 15" descr="pylons"/>
            <p:cNvPicPr>
              <a:picLocks noChangeAspect="1" noChangeArrowheads="1"/>
            </p:cNvPicPr>
            <p:nvPr/>
          </p:nvPicPr>
          <p:blipFill>
            <a:blip r:embed="rId7" cstate="print"/>
            <a:srcRect/>
            <a:stretch>
              <a:fillRect/>
            </a:stretch>
          </p:blipFill>
          <p:spPr bwMode="auto">
            <a:xfrm>
              <a:off x="4150" y="2795"/>
              <a:ext cx="1361" cy="1021"/>
            </a:xfrm>
            <a:prstGeom prst="rect">
              <a:avLst/>
            </a:prstGeom>
            <a:noFill/>
          </p:spPr>
        </p:pic>
        <p:sp>
          <p:nvSpPr>
            <p:cNvPr id="89104" name="Text Box 16"/>
            <p:cNvSpPr txBox="1">
              <a:spLocks noChangeArrowheads="1"/>
            </p:cNvSpPr>
            <p:nvPr/>
          </p:nvSpPr>
          <p:spPr bwMode="auto">
            <a:xfrm>
              <a:off x="4241" y="3838"/>
              <a:ext cx="1224" cy="231"/>
            </a:xfrm>
            <a:prstGeom prst="rect">
              <a:avLst/>
            </a:prstGeom>
            <a:noFill/>
            <a:ln w="9525">
              <a:noFill/>
              <a:miter lim="800000"/>
              <a:headEnd/>
              <a:tailEnd/>
            </a:ln>
            <a:effectLst/>
          </p:spPr>
          <p:txBody>
            <a:bodyPr>
              <a:spAutoFit/>
            </a:bodyPr>
            <a:lstStyle/>
            <a:p>
              <a:pPr algn="ctr" eaLnBrk="1" hangingPunct="1">
                <a:spcBef>
                  <a:spcPct val="50000"/>
                </a:spcBef>
              </a:pPr>
              <a:r>
                <a:rPr lang="en-GB" sz="1800"/>
                <a:t>Power &amp; control</a:t>
              </a:r>
              <a:endParaRPr lang="en-US" sz="1800"/>
            </a:p>
          </p:txBody>
        </p:sp>
        <p:pic>
          <p:nvPicPr>
            <p:cNvPr id="89105" name="Picture 17"/>
            <p:cNvPicPr>
              <a:picLocks noChangeAspect="1" noChangeArrowheads="1"/>
            </p:cNvPicPr>
            <p:nvPr/>
          </p:nvPicPr>
          <p:blipFill>
            <a:blip r:embed="rId8" cstate="print"/>
            <a:srcRect/>
            <a:stretch>
              <a:fillRect/>
            </a:stretch>
          </p:blipFill>
          <p:spPr bwMode="auto">
            <a:xfrm>
              <a:off x="4150" y="1661"/>
              <a:ext cx="1270" cy="1031"/>
            </a:xfrm>
            <a:prstGeom prst="rect">
              <a:avLst/>
            </a:prstGeom>
            <a:noFill/>
            <a:ln w="9525">
              <a:noFill/>
              <a:miter lim="800000"/>
              <a:headEnd/>
              <a:tailEnd/>
            </a:ln>
            <a:effectLst/>
          </p:spPr>
        </p:pic>
        <p:sp>
          <p:nvSpPr>
            <p:cNvPr id="89106" name="Text Box 18"/>
            <p:cNvSpPr txBox="1">
              <a:spLocks noChangeArrowheads="1"/>
            </p:cNvSpPr>
            <p:nvPr/>
          </p:nvSpPr>
          <p:spPr bwMode="auto">
            <a:xfrm>
              <a:off x="4195" y="1434"/>
              <a:ext cx="1225" cy="231"/>
            </a:xfrm>
            <a:prstGeom prst="rect">
              <a:avLst/>
            </a:prstGeom>
            <a:noFill/>
            <a:ln w="9525">
              <a:noFill/>
              <a:miter lim="800000"/>
              <a:headEnd/>
              <a:tailEnd/>
            </a:ln>
            <a:effectLst/>
          </p:spPr>
          <p:txBody>
            <a:bodyPr>
              <a:spAutoFit/>
            </a:bodyPr>
            <a:lstStyle/>
            <a:p>
              <a:pPr algn="ctr" eaLnBrk="1" hangingPunct="1">
                <a:spcBef>
                  <a:spcPct val="50000"/>
                </a:spcBef>
              </a:pPr>
              <a:r>
                <a:rPr lang="en-GB" sz="1800"/>
                <a:t>No sensitivities</a:t>
              </a:r>
              <a:endParaRPr lang="en-US" sz="1800"/>
            </a:p>
          </p:txBody>
        </p:sp>
      </p:grpSp>
      <p:sp>
        <p:nvSpPr>
          <p:cNvPr id="21" name="Rectangle 3"/>
          <p:cNvSpPr>
            <a:spLocks noGrp="1" noChangeArrowheads="1"/>
          </p:cNvSpPr>
          <p:nvPr>
            <p:ph type="title"/>
          </p:nvPr>
        </p:nvSpPr>
        <p:spPr>
          <a:xfrm>
            <a:off x="323528" y="620688"/>
            <a:ext cx="5616575" cy="649288"/>
          </a:xfrm>
        </p:spPr>
        <p:txBody>
          <a:bodyPr/>
          <a:lstStyle/>
          <a:p>
            <a:pPr algn="ctr"/>
            <a:r>
              <a:rPr lang="en-GB" b="1" dirty="0" smtClean="0"/>
              <a:t>WHY </a:t>
            </a:r>
            <a:r>
              <a:rPr lang="en-GB" b="1" dirty="0" smtClean="0"/>
              <a:t>WORRY NOW</a:t>
            </a:r>
            <a:r>
              <a:rPr lang="en-GB" b="1" dirty="0" smtClean="0"/>
              <a:t>?</a:t>
            </a:r>
            <a:br>
              <a:rPr lang="en-GB" b="1" dirty="0" smtClean="0"/>
            </a:br>
            <a:r>
              <a:rPr lang="en-GB" sz="2400" b="1" dirty="0" smtClean="0"/>
              <a:t/>
            </a:r>
            <a:br>
              <a:rPr lang="en-GB" sz="2400" b="1" dirty="0" smtClean="0"/>
            </a:br>
            <a:endParaRPr lang="en-US" sz="2400" b="1" dirty="0" smtClean="0"/>
          </a:p>
        </p:txBody>
      </p:sp>
      <p:sp>
        <p:nvSpPr>
          <p:cNvPr id="22" name="Rectangle 4"/>
          <p:cNvSpPr txBox="1">
            <a:spLocks noChangeArrowheads="1"/>
          </p:cNvSpPr>
          <p:nvPr/>
        </p:nvSpPr>
        <p:spPr bwMode="auto">
          <a:xfrm>
            <a:off x="179512" y="1340768"/>
            <a:ext cx="7488832" cy="936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90000"/>
              </a:lnSpc>
              <a:spcBef>
                <a:spcPct val="20000"/>
              </a:spcBef>
              <a:spcAft>
                <a:spcPct val="0"/>
              </a:spcAft>
              <a:buClrTx/>
              <a:buSzTx/>
              <a:buFont typeface="Arial" charset="0"/>
              <a:buNone/>
              <a:tabLst/>
              <a:defRPr/>
            </a:pPr>
            <a:r>
              <a:rPr kumimoji="0" lang="en-GB" sz="2400" b="0" i="0" u="none" strike="noStrike" kern="0" cap="none" spc="0" normalizeH="0" baseline="0" noProof="0" smtClean="0">
                <a:ln>
                  <a:noFill/>
                </a:ln>
                <a:solidFill>
                  <a:schemeClr val="tx1"/>
                </a:solidFill>
                <a:effectLst/>
                <a:uLnTx/>
                <a:uFillTx/>
                <a:latin typeface="+mn-lt"/>
                <a:ea typeface="+mn-ea"/>
                <a:cs typeface="+mn-cs"/>
              </a:rPr>
              <a:t>Space weather is as old as the Earth – but advanced technologies expose sensitivity to effects from space</a:t>
            </a:r>
            <a:r>
              <a:rPr kumimoji="0" lang="en-US" sz="2400" b="0" i="0" u="none" strike="noStrike" kern="0" cap="none" spc="0" normalizeH="0" baseline="0" noProof="0" smtClean="0">
                <a:ln>
                  <a:noFill/>
                </a:ln>
                <a:solidFill>
                  <a:schemeClr val="tx1"/>
                </a:solidFill>
                <a:effectLst/>
                <a:uLnTx/>
                <a:uFillTx/>
                <a:latin typeface="+mn-lt"/>
                <a:ea typeface="+mn-ea"/>
                <a:cs typeface="+mn-cs"/>
              </a:rPr>
              <a:t/>
            </a:r>
            <a:br>
              <a:rPr kumimoji="0" lang="en-US" sz="2400" b="0" i="0" u="none" strike="noStrike" kern="0" cap="none" spc="0" normalizeH="0" baseline="0" noProof="0" smtClean="0">
                <a:ln>
                  <a:noFill/>
                </a:ln>
                <a:solidFill>
                  <a:schemeClr val="tx1"/>
                </a:solidFill>
                <a:effectLst/>
                <a:uLnTx/>
                <a:uFillTx/>
                <a:latin typeface="+mn-lt"/>
                <a:ea typeface="+mn-ea"/>
                <a:cs typeface="+mn-cs"/>
              </a:rPr>
            </a:b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570" name="Picture 2"/>
          <p:cNvPicPr>
            <a:picLocks noChangeAspect="1" noChangeArrowheads="1"/>
          </p:cNvPicPr>
          <p:nvPr/>
        </p:nvPicPr>
        <p:blipFill>
          <a:blip r:embed="rId2" cstate="print"/>
          <a:srcRect/>
          <a:stretch>
            <a:fillRect/>
          </a:stretch>
        </p:blipFill>
        <p:spPr bwMode="auto">
          <a:xfrm>
            <a:off x="2843808" y="1556792"/>
            <a:ext cx="3498839" cy="4147271"/>
          </a:xfrm>
          <a:prstGeom prst="rect">
            <a:avLst/>
          </a:prstGeom>
          <a:noFill/>
          <a:ln w="9525">
            <a:noFill/>
            <a:miter lim="800000"/>
            <a:headEnd/>
            <a:tailEnd/>
          </a:ln>
        </p:spPr>
      </p:pic>
      <p:pic>
        <p:nvPicPr>
          <p:cNvPr id="379909" name="Picture 5"/>
          <p:cNvPicPr>
            <a:picLocks noChangeAspect="1" noChangeArrowheads="1"/>
          </p:cNvPicPr>
          <p:nvPr/>
        </p:nvPicPr>
        <p:blipFill>
          <a:blip r:embed="rId3" cstate="print"/>
          <a:srcRect/>
          <a:stretch>
            <a:fillRect/>
          </a:stretch>
        </p:blipFill>
        <p:spPr bwMode="auto">
          <a:xfrm rot="822292">
            <a:off x="5317221" y="2350186"/>
            <a:ext cx="3466199" cy="3460422"/>
          </a:xfrm>
          <a:prstGeom prst="rect">
            <a:avLst/>
          </a:prstGeom>
          <a:noFill/>
          <a:ln w="9525">
            <a:noFill/>
            <a:miter lim="800000"/>
            <a:headEnd/>
            <a:tailEnd/>
          </a:ln>
          <a:effectLst/>
        </p:spPr>
      </p:pic>
      <p:sp>
        <p:nvSpPr>
          <p:cNvPr id="2" name="Title 1"/>
          <p:cNvSpPr>
            <a:spLocks noGrp="1"/>
          </p:cNvSpPr>
          <p:nvPr>
            <p:ph type="title"/>
          </p:nvPr>
        </p:nvSpPr>
        <p:spPr>
          <a:xfrm>
            <a:off x="395536" y="980728"/>
            <a:ext cx="7200800" cy="720080"/>
          </a:xfrm>
        </p:spPr>
        <p:txBody>
          <a:bodyPr/>
          <a:lstStyle/>
          <a:p>
            <a:r>
              <a:rPr lang="en-GB" b="1" dirty="0" smtClean="0"/>
              <a:t>It was a</a:t>
            </a:r>
            <a:r>
              <a:rPr lang="en-GB" b="1" dirty="0" smtClean="0"/>
              <a:t> </a:t>
            </a:r>
            <a:r>
              <a:rPr lang="en-GB" b="1" dirty="0" smtClean="0"/>
              <a:t>source of fascination …</a:t>
            </a:r>
            <a:endParaRPr lang="en-GB" b="1" dirty="0"/>
          </a:p>
        </p:txBody>
      </p:sp>
      <p:sp>
        <p:nvSpPr>
          <p:cNvPr id="4" name="Date Placeholder 3"/>
          <p:cNvSpPr>
            <a:spLocks noGrp="1"/>
          </p:cNvSpPr>
          <p:nvPr>
            <p:ph type="dt" sz="half" idx="10"/>
          </p:nvPr>
        </p:nvSpPr>
        <p:spPr/>
        <p:txBody>
          <a:bodyPr/>
          <a:lstStyle/>
          <a:p>
            <a:pPr>
              <a:defRPr/>
            </a:pPr>
            <a:r>
              <a:rPr lang="en-US" smtClean="0"/>
              <a:t>© 2012 RAL Space </a:t>
            </a:r>
            <a:endParaRPr lang="en-US" dirty="0"/>
          </a:p>
        </p:txBody>
      </p:sp>
      <p:sp>
        <p:nvSpPr>
          <p:cNvPr id="379908" name="AutoShape 4" descr="http://ecx.images-amazon.com/images/I/51S-6ot853L._SS500_.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5" name="Title 1"/>
          <p:cNvSpPr txBox="1">
            <a:spLocks/>
          </p:cNvSpPr>
          <p:nvPr/>
        </p:nvSpPr>
        <p:spPr bwMode="auto">
          <a:xfrm>
            <a:off x="539552" y="5589240"/>
            <a:ext cx="7200800" cy="720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3600" b="1" i="0" u="none" strike="noStrike" kern="0" cap="none" spc="0" normalizeH="0" baseline="0" noProof="0" dirty="0" smtClean="0">
                <a:ln>
                  <a:noFill/>
                </a:ln>
                <a:solidFill>
                  <a:srgbClr val="000066"/>
                </a:solidFill>
                <a:effectLst/>
                <a:uLnTx/>
                <a:uFillTx/>
                <a:latin typeface="+mj-lt"/>
                <a:ea typeface="+mj-ea"/>
                <a:cs typeface="+mj-cs"/>
              </a:rPr>
              <a:t>… but a minor</a:t>
            </a:r>
            <a:r>
              <a:rPr kumimoji="0" lang="en-GB" sz="3600" b="1" i="0" u="none" strike="noStrike" kern="0" cap="none" spc="0" normalizeH="0" noProof="0" dirty="0" smtClean="0">
                <a:ln>
                  <a:noFill/>
                </a:ln>
                <a:solidFill>
                  <a:srgbClr val="000066"/>
                </a:solidFill>
                <a:effectLst/>
                <a:uLnTx/>
                <a:uFillTx/>
                <a:latin typeface="+mj-lt"/>
                <a:ea typeface="+mj-ea"/>
                <a:cs typeface="+mj-cs"/>
              </a:rPr>
              <a:t> </a:t>
            </a:r>
            <a:r>
              <a:rPr kumimoji="0" lang="en-GB" sz="3600" b="1" i="0" u="none" strike="noStrike" kern="0" cap="none" spc="0" normalizeH="0" noProof="0" dirty="0" smtClean="0">
                <a:ln>
                  <a:noFill/>
                </a:ln>
                <a:solidFill>
                  <a:srgbClr val="000066"/>
                </a:solidFill>
                <a:effectLst/>
                <a:uLnTx/>
                <a:uFillTx/>
                <a:latin typeface="+mj-lt"/>
                <a:ea typeface="+mj-ea"/>
                <a:cs typeface="+mj-cs"/>
              </a:rPr>
              <a:t>nuisance</a:t>
            </a:r>
            <a:endParaRPr kumimoji="0" lang="en-GB" sz="3600" b="1" i="0" u="none" strike="noStrike" kern="0" cap="none" spc="0" normalizeH="0" baseline="0" noProof="0" dirty="0">
              <a:ln>
                <a:noFill/>
              </a:ln>
              <a:solidFill>
                <a:srgbClr val="000066"/>
              </a:solidFill>
              <a:effectLst/>
              <a:uLnTx/>
              <a:uFillTx/>
              <a:latin typeface="+mj-lt"/>
              <a:ea typeface="+mj-ea"/>
              <a:cs typeface="+mj-cs"/>
            </a:endParaRPr>
          </a:p>
        </p:txBody>
      </p:sp>
      <p:grpSp>
        <p:nvGrpSpPr>
          <p:cNvPr id="13" name="Group 12"/>
          <p:cNvGrpSpPr/>
          <p:nvPr/>
        </p:nvGrpSpPr>
        <p:grpSpPr>
          <a:xfrm>
            <a:off x="2267744" y="2103239"/>
            <a:ext cx="6017810" cy="3630017"/>
            <a:chOff x="2267744" y="2103239"/>
            <a:chExt cx="6017810" cy="3630017"/>
          </a:xfrm>
        </p:grpSpPr>
        <p:pic>
          <p:nvPicPr>
            <p:cNvPr id="365569" name="Picture 1"/>
            <p:cNvPicPr>
              <a:picLocks noChangeAspect="1" noChangeArrowheads="1"/>
            </p:cNvPicPr>
            <p:nvPr/>
          </p:nvPicPr>
          <p:blipFill>
            <a:blip r:embed="rId4" cstate="print"/>
            <a:srcRect/>
            <a:stretch>
              <a:fillRect/>
            </a:stretch>
          </p:blipFill>
          <p:spPr bwMode="auto">
            <a:xfrm>
              <a:off x="2267744" y="2492896"/>
              <a:ext cx="6017810" cy="3240360"/>
            </a:xfrm>
            <a:prstGeom prst="rect">
              <a:avLst/>
            </a:prstGeom>
            <a:solidFill>
              <a:schemeClr val="bg1"/>
            </a:solidFill>
            <a:ln w="9525">
              <a:noFill/>
              <a:miter lim="800000"/>
              <a:headEnd/>
              <a:tailEnd/>
            </a:ln>
            <a:effectLst/>
          </p:spPr>
        </p:pic>
        <p:sp>
          <p:nvSpPr>
            <p:cNvPr id="11" name="TextBox 10"/>
            <p:cNvSpPr txBox="1"/>
            <p:nvPr/>
          </p:nvSpPr>
          <p:spPr>
            <a:xfrm>
              <a:off x="3188417" y="2103239"/>
              <a:ext cx="4176464" cy="461665"/>
            </a:xfrm>
            <a:prstGeom prst="rect">
              <a:avLst/>
            </a:prstGeom>
            <a:solidFill>
              <a:schemeClr val="bg1"/>
            </a:solidFill>
          </p:spPr>
          <p:txBody>
            <a:bodyPr wrap="square" rtlCol="0">
              <a:spAutoFit/>
            </a:bodyPr>
            <a:lstStyle/>
            <a:p>
              <a:r>
                <a:rPr lang="en-GB" dirty="0" smtClean="0"/>
                <a:t>Times, September 1909</a:t>
              </a:r>
              <a:endParaRPr lang="en-GB" dirty="0"/>
            </a:p>
          </p:txBody>
        </p:sp>
      </p:grpSp>
      <p:sp>
        <p:nvSpPr>
          <p:cNvPr id="16" name="Rectangle 15"/>
          <p:cNvSpPr/>
          <p:nvPr/>
        </p:nvSpPr>
        <p:spPr>
          <a:xfrm>
            <a:off x="2627784" y="1916832"/>
            <a:ext cx="4464496" cy="3847207"/>
          </a:xfrm>
          <a:prstGeom prst="rect">
            <a:avLst/>
          </a:prstGeom>
          <a:solidFill>
            <a:schemeClr val="bg1"/>
          </a:solidFill>
        </p:spPr>
        <p:txBody>
          <a:bodyPr wrap="square">
            <a:spAutoFit/>
          </a:bodyPr>
          <a:lstStyle/>
          <a:p>
            <a:r>
              <a:rPr lang="en-GB" sz="2000" dirty="0" smtClean="0"/>
              <a:t>Destruction of </a:t>
            </a:r>
            <a:r>
              <a:rPr lang="en-GB" sz="2000" dirty="0" err="1" smtClean="0"/>
              <a:t>Karlstad</a:t>
            </a:r>
            <a:r>
              <a:rPr lang="en-GB" sz="2000" dirty="0" smtClean="0"/>
              <a:t> telephone exchange, May 1921:</a:t>
            </a:r>
          </a:p>
          <a:p>
            <a:r>
              <a:rPr lang="en-GB" sz="2000" i="1" dirty="0" smtClean="0"/>
              <a:t>“…suddenly smoke issued from the test and change-over switch and the night trunk service positions. In the cross-connexion room, parts of cables between the lightning conductors and the ceiling had caught fire. Before the fire could be brought under control it had devastated large parts of the equipment”</a:t>
            </a:r>
            <a:r>
              <a:rPr lang="en-GB" sz="2000" dirty="0" smtClean="0"/>
              <a:t>, David </a:t>
            </a:r>
            <a:r>
              <a:rPr lang="en-GB" sz="2000" dirty="0" err="1" smtClean="0"/>
              <a:t>Stenquist</a:t>
            </a:r>
            <a:r>
              <a:rPr lang="en-GB" sz="2000" dirty="0" smtClean="0"/>
              <a:t>, quoted in 1959</a:t>
            </a:r>
            <a:r>
              <a:rPr lang="en-GB" dirty="0" smtClean="0"/>
              <a:t>. </a:t>
            </a:r>
          </a:p>
        </p:txBody>
      </p:sp>
      <p:grpSp>
        <p:nvGrpSpPr>
          <p:cNvPr id="9" name="Group 8"/>
          <p:cNvGrpSpPr/>
          <p:nvPr/>
        </p:nvGrpSpPr>
        <p:grpSpPr>
          <a:xfrm rot="20743877">
            <a:off x="531098" y="2202900"/>
            <a:ext cx="3240360" cy="2674248"/>
            <a:chOff x="539552" y="2377837"/>
            <a:chExt cx="3240360" cy="2674248"/>
          </a:xfrm>
        </p:grpSpPr>
        <p:pic>
          <p:nvPicPr>
            <p:cNvPr id="379906" name="Picture 2" descr="C:\Documents and Settings\mah36\My Documents\sw_2012\1938\getimage.dll1.png"/>
            <p:cNvPicPr>
              <a:picLocks noChangeAspect="1" noChangeArrowheads="1"/>
            </p:cNvPicPr>
            <p:nvPr/>
          </p:nvPicPr>
          <p:blipFill>
            <a:blip r:embed="rId5" cstate="print"/>
            <a:srcRect/>
            <a:stretch>
              <a:fillRect/>
            </a:stretch>
          </p:blipFill>
          <p:spPr bwMode="auto">
            <a:xfrm>
              <a:off x="707170" y="2377837"/>
              <a:ext cx="2905125" cy="1914525"/>
            </a:xfrm>
            <a:prstGeom prst="rect">
              <a:avLst/>
            </a:prstGeom>
            <a:noFill/>
          </p:spPr>
        </p:pic>
        <p:sp>
          <p:nvSpPr>
            <p:cNvPr id="8" name="TextBox 7"/>
            <p:cNvSpPr txBox="1"/>
            <p:nvPr/>
          </p:nvSpPr>
          <p:spPr>
            <a:xfrm>
              <a:off x="539552" y="4221088"/>
              <a:ext cx="3240360" cy="830997"/>
            </a:xfrm>
            <a:prstGeom prst="rect">
              <a:avLst/>
            </a:prstGeom>
            <a:solidFill>
              <a:schemeClr val="bg1"/>
            </a:solidFill>
          </p:spPr>
          <p:txBody>
            <a:bodyPr wrap="square" rtlCol="0">
              <a:spAutoFit/>
            </a:bodyPr>
            <a:lstStyle/>
            <a:p>
              <a:pPr algn="ctr"/>
              <a:r>
                <a:rPr lang="en-GB" i="1" dirty="0" smtClean="0"/>
                <a:t>Manchester Guardian 27 Jan 1938</a:t>
              </a:r>
              <a:endParaRPr lang="en-GB" i="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65570"/>
                                        </p:tgtEl>
                                        <p:attrNameLst>
                                          <p:attrName>style.visibility</p:attrName>
                                        </p:attrNameLst>
                                      </p:cBhvr>
                                      <p:to>
                                        <p:strVal val="visible"/>
                                      </p:to>
                                    </p:set>
                                    <p:animEffect transition="in" filter="blinds(horizontal)">
                                      <p:cBhvr>
                                        <p:cTn id="7" dur="500"/>
                                        <p:tgtEl>
                                          <p:spTgt spid="36557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79909"/>
                                        </p:tgtEl>
                                        <p:attrNameLst>
                                          <p:attrName>style.visibility</p:attrName>
                                        </p:attrNameLst>
                                      </p:cBhvr>
                                      <p:to>
                                        <p:strVal val="visible"/>
                                      </p:to>
                                    </p:set>
                                    <p:animEffect transition="in" filter="blinds(horizontal)">
                                      <p:cBhvr>
                                        <p:cTn id="12" dur="500"/>
                                        <p:tgtEl>
                                          <p:spTgt spid="37990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67544" y="692696"/>
            <a:ext cx="6048027" cy="1081088"/>
          </a:xfrm>
        </p:spPr>
        <p:txBody>
          <a:bodyPr/>
          <a:lstStyle/>
          <a:p>
            <a:r>
              <a:rPr lang="en-GB" sz="3200" b="1" dirty="0" smtClean="0"/>
              <a:t>But now we have an interconnected world</a:t>
            </a:r>
            <a:endParaRPr lang="en-US" sz="3200" b="1" dirty="0" smtClean="0"/>
          </a:p>
        </p:txBody>
      </p:sp>
      <p:sp>
        <p:nvSpPr>
          <p:cNvPr id="34819" name="Rectangle 3"/>
          <p:cNvSpPr>
            <a:spLocks noGrp="1" noChangeArrowheads="1"/>
          </p:cNvSpPr>
          <p:nvPr>
            <p:ph type="body" idx="1"/>
          </p:nvPr>
        </p:nvSpPr>
        <p:spPr>
          <a:xfrm>
            <a:off x="467544" y="1916832"/>
            <a:ext cx="7772400" cy="3891905"/>
          </a:xfrm>
        </p:spPr>
        <p:txBody>
          <a:bodyPr/>
          <a:lstStyle/>
          <a:p>
            <a:pPr marL="342900" indent="-342900"/>
            <a:r>
              <a:rPr lang="en-GB" dirty="0" smtClean="0"/>
              <a:t>Space weather affects key infrastructures</a:t>
            </a:r>
          </a:p>
          <a:p>
            <a:pPr marL="742950" lvl="1" indent="-285750"/>
            <a:r>
              <a:rPr lang="en-GB" sz="2000" dirty="0" smtClean="0"/>
              <a:t>Power</a:t>
            </a:r>
          </a:p>
          <a:p>
            <a:pPr marL="742950" lvl="1" indent="-285750"/>
            <a:r>
              <a:rPr lang="en-GB" sz="2000" dirty="0" smtClean="0"/>
              <a:t>Location, navigation &amp; timing </a:t>
            </a:r>
            <a:r>
              <a:rPr lang="en-GB" sz="2000" dirty="0" smtClean="0"/>
              <a:t>=&gt; communications</a:t>
            </a:r>
            <a:endParaRPr lang="en-GB" sz="2000" dirty="0" smtClean="0"/>
          </a:p>
          <a:p>
            <a:pPr marL="742950" lvl="1" indent="-285750"/>
            <a:r>
              <a:rPr lang="en-GB" sz="2000" dirty="0" smtClean="0"/>
              <a:t>Transport</a:t>
            </a:r>
          </a:p>
          <a:p>
            <a:pPr marL="342900" indent="-342900"/>
            <a:r>
              <a:rPr lang="en-GB" dirty="0" smtClean="0"/>
              <a:t>Links </a:t>
            </a:r>
            <a:r>
              <a:rPr lang="en-GB" dirty="0" smtClean="0"/>
              <a:t>into wider issue of interconnectivity</a:t>
            </a:r>
          </a:p>
          <a:p>
            <a:pPr marL="742950" lvl="1" indent="-285750"/>
            <a:r>
              <a:rPr lang="en-GB" sz="2000" dirty="0" smtClean="0"/>
              <a:t>E</a:t>
            </a:r>
            <a:r>
              <a:rPr lang="en-GB" sz="2000" dirty="0" smtClean="0"/>
              <a:t>conomic </a:t>
            </a:r>
            <a:r>
              <a:rPr lang="en-GB" sz="2000" dirty="0" smtClean="0"/>
              <a:t>and societal systems </a:t>
            </a:r>
            <a:r>
              <a:rPr lang="en-GB" sz="2000" dirty="0" smtClean="0"/>
              <a:t>are highly interconnected</a:t>
            </a:r>
          </a:p>
          <a:p>
            <a:pPr marL="742950" lvl="1" indent="-285750"/>
            <a:r>
              <a:rPr lang="en-GB" sz="2000" dirty="0" smtClean="0"/>
              <a:t>Disruption spreads out across those systems</a:t>
            </a:r>
            <a:r>
              <a:rPr lang="en-GB" sz="2000" dirty="0" smtClean="0"/>
              <a:t> </a:t>
            </a:r>
            <a:endParaRPr lang="en-GB" sz="2000" dirty="0" smtClean="0"/>
          </a:p>
          <a:p>
            <a:pPr marL="285750" indent="-285750"/>
            <a:r>
              <a:rPr lang="en-GB" dirty="0" smtClean="0"/>
              <a:t>Space weather fits in resilience agenda: </a:t>
            </a:r>
          </a:p>
          <a:p>
            <a:pPr marL="742950" lvl="1" indent="-285750"/>
            <a:r>
              <a:rPr lang="en-GB" sz="2000" dirty="0" smtClean="0"/>
              <a:t>H</a:t>
            </a:r>
            <a:r>
              <a:rPr lang="en-GB" sz="2000" dirty="0" smtClean="0"/>
              <a:t>ow to mitigate </a:t>
            </a:r>
            <a:r>
              <a:rPr lang="en-GB" sz="2000" dirty="0" smtClean="0"/>
              <a:t>both natural </a:t>
            </a:r>
            <a:r>
              <a:rPr lang="en-GB" sz="2000" dirty="0" smtClean="0"/>
              <a:t>hazards </a:t>
            </a:r>
            <a:r>
              <a:rPr lang="en-GB" sz="2000" dirty="0" smtClean="0"/>
              <a:t>&amp; </a:t>
            </a:r>
            <a:r>
              <a:rPr lang="en-GB" sz="2000" dirty="0" smtClean="0"/>
              <a:t>human </a:t>
            </a:r>
            <a:r>
              <a:rPr lang="en-GB" sz="2000" dirty="0" smtClean="0"/>
              <a:t>threats </a:t>
            </a:r>
            <a:r>
              <a:rPr lang="en-GB" sz="2000" dirty="0" smtClean="0"/>
              <a:t>that can disrupt our societies and our economies?</a:t>
            </a:r>
          </a:p>
          <a:p>
            <a:pPr marL="742950" lvl="1" indent="-285750"/>
            <a:r>
              <a:rPr lang="en-GB" sz="2000" dirty="0" smtClean="0"/>
              <a:t>And how to tell the difference!</a:t>
            </a:r>
            <a:endParaRPr lang="en-US" sz="20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323528" y="692696"/>
            <a:ext cx="6336704" cy="1066800"/>
          </a:xfrm>
        </p:spPr>
        <p:txBody>
          <a:bodyPr/>
          <a:lstStyle/>
          <a:p>
            <a:r>
              <a:rPr lang="en-GB" sz="2800" b="1" dirty="0" smtClean="0"/>
              <a:t>Critical Infrastructure Disruptions from a severe geomagnetic storm</a:t>
            </a:r>
            <a:endParaRPr lang="en-GB" sz="2800" b="1" dirty="0"/>
          </a:p>
        </p:txBody>
      </p:sp>
      <p:sp>
        <p:nvSpPr>
          <p:cNvPr id="4" name="Date Placeholder 3"/>
          <p:cNvSpPr>
            <a:spLocks noGrp="1"/>
          </p:cNvSpPr>
          <p:nvPr>
            <p:ph type="dt" sz="half" idx="10"/>
          </p:nvPr>
        </p:nvSpPr>
        <p:spPr/>
        <p:txBody>
          <a:bodyPr/>
          <a:lstStyle/>
          <a:p>
            <a:pPr>
              <a:defRPr/>
            </a:pPr>
            <a:r>
              <a:rPr lang="en-US" smtClean="0"/>
              <a:t>© 2012 RAL Space </a:t>
            </a:r>
            <a:endParaRPr lang="en-US" dirty="0"/>
          </a:p>
        </p:txBody>
      </p:sp>
      <p:pic>
        <p:nvPicPr>
          <p:cNvPr id="371714" name="Picture 2" descr="C:\Documents and Settings\mah36\My Documents\sw_2012\uk_strategy\images\46891645_Page_31_Image_0001.jpg"/>
          <p:cNvPicPr>
            <a:picLocks noChangeAspect="1" noChangeArrowheads="1"/>
          </p:cNvPicPr>
          <p:nvPr/>
        </p:nvPicPr>
        <p:blipFill>
          <a:blip r:embed="rId2" cstate="print"/>
          <a:srcRect/>
          <a:stretch>
            <a:fillRect/>
          </a:stretch>
        </p:blipFill>
        <p:spPr bwMode="auto">
          <a:xfrm>
            <a:off x="0" y="1597273"/>
            <a:ext cx="7848600" cy="4928071"/>
          </a:xfrm>
          <a:prstGeom prst="rect">
            <a:avLst/>
          </a:prstGeom>
          <a:gradFill>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gradFill>
        </p:spPr>
      </p:pic>
      <p:sp>
        <p:nvSpPr>
          <p:cNvPr id="11" name="TextBox 10"/>
          <p:cNvSpPr txBox="1"/>
          <p:nvPr/>
        </p:nvSpPr>
        <p:spPr>
          <a:xfrm>
            <a:off x="5436096" y="5661248"/>
            <a:ext cx="3528392" cy="707886"/>
          </a:xfrm>
          <a:prstGeom prst="rect">
            <a:avLst/>
          </a:prstGeom>
          <a:noFill/>
        </p:spPr>
        <p:txBody>
          <a:bodyPr wrap="square" rtlCol="0">
            <a:spAutoFit/>
          </a:bodyPr>
          <a:lstStyle/>
          <a:p>
            <a:r>
              <a:rPr lang="en-GB" sz="2000" dirty="0" smtClean="0"/>
              <a:t>Source: OECD Geomagnetic Storms report</a:t>
            </a:r>
            <a:endParaRPr lang="en-GB" sz="2000" dirty="0"/>
          </a:p>
        </p:txBody>
      </p:sp>
      <p:grpSp>
        <p:nvGrpSpPr>
          <p:cNvPr id="14" name="Group 13"/>
          <p:cNvGrpSpPr/>
          <p:nvPr/>
        </p:nvGrpSpPr>
        <p:grpSpPr>
          <a:xfrm>
            <a:off x="467544" y="809328"/>
            <a:ext cx="8496944" cy="6048672"/>
            <a:chOff x="467544" y="809328"/>
            <a:chExt cx="8496944" cy="6048672"/>
          </a:xfrm>
        </p:grpSpPr>
        <p:pic>
          <p:nvPicPr>
            <p:cNvPr id="371715" name="Picture 3"/>
            <p:cNvPicPr>
              <a:picLocks noChangeAspect="1" noChangeArrowheads="1"/>
            </p:cNvPicPr>
            <p:nvPr/>
          </p:nvPicPr>
          <p:blipFill>
            <a:blip r:embed="rId3" cstate="print"/>
            <a:srcRect/>
            <a:stretch>
              <a:fillRect/>
            </a:stretch>
          </p:blipFill>
          <p:spPr bwMode="auto">
            <a:xfrm>
              <a:off x="467544" y="809328"/>
              <a:ext cx="7357467" cy="6048672"/>
            </a:xfrm>
            <a:prstGeom prst="rect">
              <a:avLst/>
            </a:prstGeom>
            <a:noFill/>
            <a:ln w="9525">
              <a:noFill/>
              <a:miter lim="800000"/>
              <a:headEnd/>
              <a:tailEnd/>
            </a:ln>
            <a:effectLst/>
          </p:spPr>
        </p:pic>
        <p:sp>
          <p:nvSpPr>
            <p:cNvPr id="13" name="TextBox 12"/>
            <p:cNvSpPr txBox="1"/>
            <p:nvPr/>
          </p:nvSpPr>
          <p:spPr>
            <a:xfrm>
              <a:off x="5364088" y="5157192"/>
              <a:ext cx="3600400" cy="1200329"/>
            </a:xfrm>
            <a:prstGeom prst="rect">
              <a:avLst/>
            </a:prstGeom>
            <a:solidFill>
              <a:schemeClr val="bg1"/>
            </a:solidFill>
          </p:spPr>
          <p:txBody>
            <a:bodyPr wrap="square" rtlCol="0">
              <a:spAutoFit/>
            </a:bodyPr>
            <a:lstStyle/>
            <a:p>
              <a:r>
                <a:rPr lang="en-GB" dirty="0" smtClean="0"/>
                <a:t>Disruption can escalate e.g. as short-term resources are depleted</a:t>
              </a:r>
              <a:endParaRPr lang="en-GB"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244" name="Picture 4" descr="interconnections"/>
          <p:cNvPicPr>
            <a:picLocks noChangeAspect="1" noChangeArrowheads="1"/>
          </p:cNvPicPr>
          <p:nvPr/>
        </p:nvPicPr>
        <p:blipFill>
          <a:blip r:embed="rId2" cstate="print"/>
          <a:srcRect/>
          <a:stretch>
            <a:fillRect/>
          </a:stretch>
        </p:blipFill>
        <p:spPr bwMode="auto">
          <a:xfrm>
            <a:off x="467544" y="1700808"/>
            <a:ext cx="7808912" cy="4657725"/>
          </a:xfrm>
          <a:prstGeom prst="rect">
            <a:avLst/>
          </a:prstGeom>
          <a:noFill/>
        </p:spPr>
      </p:pic>
      <p:sp>
        <p:nvSpPr>
          <p:cNvPr id="394246" name="Text Box 6"/>
          <p:cNvSpPr txBox="1">
            <a:spLocks noChangeArrowheads="1"/>
          </p:cNvSpPr>
          <p:nvPr/>
        </p:nvSpPr>
        <p:spPr bwMode="auto">
          <a:xfrm>
            <a:off x="428625" y="6404818"/>
            <a:ext cx="4824413" cy="336550"/>
          </a:xfrm>
          <a:prstGeom prst="rect">
            <a:avLst/>
          </a:prstGeom>
          <a:noFill/>
          <a:ln w="9525">
            <a:noFill/>
            <a:miter lim="800000"/>
            <a:headEnd/>
            <a:tailEnd/>
          </a:ln>
          <a:effectLst/>
        </p:spPr>
        <p:txBody>
          <a:bodyPr>
            <a:spAutoFit/>
          </a:bodyPr>
          <a:lstStyle/>
          <a:p>
            <a:pPr algn="l" eaLnBrk="0" hangingPunct="0">
              <a:spcBef>
                <a:spcPct val="50000"/>
              </a:spcBef>
            </a:pPr>
            <a:r>
              <a:rPr lang="en-GB" sz="1600" i="1" dirty="0">
                <a:latin typeface="Lucida Grande" pitchFamily="84" charset="0"/>
                <a:ea typeface="ヒラギノ角ゴ Pro W3" pitchFamily="84" charset="-128"/>
              </a:rPr>
              <a:t>Source: US </a:t>
            </a:r>
            <a:r>
              <a:rPr lang="en-GB" sz="1600" i="1" dirty="0" err="1">
                <a:latin typeface="Lucida Grande" pitchFamily="84" charset="0"/>
                <a:ea typeface="ヒラギノ角ゴ Pro W3" pitchFamily="84" charset="-128"/>
              </a:rPr>
              <a:t>Dep</a:t>
            </a:r>
            <a:r>
              <a:rPr lang="en-GB" sz="1600" i="1" dirty="0">
                <a:latin typeface="Lucida Grande" pitchFamily="84" charset="0"/>
                <a:ea typeface="ヒラギノ角ゴ Pro W3" pitchFamily="84" charset="-128"/>
              </a:rPr>
              <a:t> Homeland Security</a:t>
            </a:r>
          </a:p>
        </p:txBody>
      </p:sp>
      <p:sp>
        <p:nvSpPr>
          <p:cNvPr id="394247" name="Text Box 7"/>
          <p:cNvSpPr txBox="1">
            <a:spLocks noChangeArrowheads="1"/>
          </p:cNvSpPr>
          <p:nvPr/>
        </p:nvSpPr>
        <p:spPr bwMode="auto">
          <a:xfrm>
            <a:off x="251520" y="692696"/>
            <a:ext cx="5544616" cy="1077218"/>
          </a:xfrm>
          <a:prstGeom prst="rect">
            <a:avLst/>
          </a:prstGeom>
          <a:noFill/>
          <a:ln w="9525">
            <a:noFill/>
            <a:miter lim="800000"/>
            <a:headEnd/>
            <a:tailEnd/>
          </a:ln>
          <a:effectLst/>
        </p:spPr>
        <p:txBody>
          <a:bodyPr wrap="square">
            <a:spAutoFit/>
          </a:bodyPr>
          <a:lstStyle/>
          <a:p>
            <a:pPr algn="ctr">
              <a:spcBef>
                <a:spcPct val="50000"/>
              </a:spcBef>
            </a:pPr>
            <a:r>
              <a:rPr lang="en-GB" sz="3200" b="1" dirty="0" smtClean="0">
                <a:ea typeface="ヒラギノ角ゴ Pro W3" pitchFamily="84" charset="-128"/>
              </a:rPr>
              <a:t>Interconnectivity </a:t>
            </a:r>
            <a:r>
              <a:rPr lang="en-GB" sz="3200" b="1" dirty="0" smtClean="0">
                <a:ea typeface="ヒラギノ角ゴ Pro W3" pitchFamily="84" charset="-128"/>
              </a:rPr>
              <a:t>across  the </a:t>
            </a:r>
            <a:r>
              <a:rPr lang="en-GB" sz="3200" b="1" dirty="0" smtClean="0">
                <a:ea typeface="ヒラギノ角ゴ Pro W3" pitchFamily="84" charset="-128"/>
              </a:rPr>
              <a:t>economy</a:t>
            </a:r>
            <a:endParaRPr lang="en-GB" sz="2400" dirty="0">
              <a:ea typeface="ヒラギノ角ゴ Pro W3" pitchFamily="84" charset="-128"/>
            </a:endParaRPr>
          </a:p>
        </p:txBody>
      </p:sp>
      <p:sp>
        <p:nvSpPr>
          <p:cNvPr id="6" name="Cross 5"/>
          <p:cNvSpPr/>
          <p:nvPr/>
        </p:nvSpPr>
        <p:spPr bwMode="auto">
          <a:xfrm rot="18917765">
            <a:off x="5403959" y="1553213"/>
            <a:ext cx="1681044" cy="1623508"/>
          </a:xfrm>
          <a:prstGeom prst="plus">
            <a:avLst>
              <a:gd name="adj" fmla="val 3813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7" name="Cross 6"/>
          <p:cNvSpPr/>
          <p:nvPr/>
        </p:nvSpPr>
        <p:spPr bwMode="auto">
          <a:xfrm rot="18917765">
            <a:off x="3179578" y="3019659"/>
            <a:ext cx="840263" cy="890689"/>
          </a:xfrm>
          <a:prstGeom prst="plus">
            <a:avLst>
              <a:gd name="adj" fmla="val 3813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8" name="Cross 7"/>
          <p:cNvSpPr/>
          <p:nvPr/>
        </p:nvSpPr>
        <p:spPr bwMode="auto">
          <a:xfrm rot="18917765">
            <a:off x="5843872" y="3019660"/>
            <a:ext cx="840263" cy="890689"/>
          </a:xfrm>
          <a:prstGeom prst="plus">
            <a:avLst>
              <a:gd name="adj" fmla="val 3813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8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6552728" cy="720080"/>
          </a:xfrm>
        </p:spPr>
        <p:txBody>
          <a:bodyPr/>
          <a:lstStyle/>
          <a:p>
            <a:r>
              <a:rPr lang="en-GB" b="1" dirty="0" smtClean="0"/>
              <a:t>People are interconnected</a:t>
            </a:r>
            <a:endParaRPr lang="en-GB" b="1" dirty="0"/>
          </a:p>
        </p:txBody>
      </p:sp>
      <p:sp>
        <p:nvSpPr>
          <p:cNvPr id="6" name="Content Placeholder 5"/>
          <p:cNvSpPr>
            <a:spLocks noGrp="1"/>
          </p:cNvSpPr>
          <p:nvPr>
            <p:ph idx="1"/>
          </p:nvPr>
        </p:nvSpPr>
        <p:spPr>
          <a:xfrm>
            <a:off x="323528" y="1844824"/>
            <a:ext cx="3456384" cy="4464496"/>
          </a:xfrm>
        </p:spPr>
        <p:txBody>
          <a:bodyPr/>
          <a:lstStyle/>
          <a:p>
            <a:pPr marL="268288" indent="-268288"/>
            <a:r>
              <a:rPr lang="en-GB" dirty="0" smtClean="0"/>
              <a:t>Many activities now require rapid dialogue across the world</a:t>
            </a:r>
          </a:p>
          <a:p>
            <a:pPr marL="268288" indent="-268288"/>
            <a:r>
              <a:rPr lang="en-GB" dirty="0" smtClean="0"/>
              <a:t>So people can work </a:t>
            </a:r>
            <a:r>
              <a:rPr lang="en-GB" dirty="0" smtClean="0"/>
              <a:t>together</a:t>
            </a:r>
          </a:p>
          <a:p>
            <a:pPr marL="268288" indent="-268288"/>
            <a:r>
              <a:rPr lang="en-GB" dirty="0" smtClean="0"/>
              <a:t>Communications ever more critical</a:t>
            </a:r>
          </a:p>
          <a:p>
            <a:pPr marL="725488" lvl="2" indent="-268288">
              <a:buFont typeface="Arial" charset="0"/>
              <a:buChar char="•"/>
            </a:pPr>
            <a:r>
              <a:rPr lang="en-GB" sz="2000" dirty="0" smtClean="0"/>
              <a:t>internet, phone, … </a:t>
            </a:r>
            <a:endParaRPr lang="en-GB" dirty="0" smtClean="0"/>
          </a:p>
          <a:p>
            <a:pPr marL="268288" indent="-268288"/>
            <a:r>
              <a:rPr lang="en-GB" dirty="0" smtClean="0"/>
              <a:t>At risk in an extreme event: </a:t>
            </a:r>
          </a:p>
          <a:p>
            <a:pPr marL="725488" lvl="1" indent="-268288"/>
            <a:r>
              <a:rPr lang="en-GB" sz="2000" dirty="0" smtClean="0"/>
              <a:t>power, timing</a:t>
            </a:r>
          </a:p>
          <a:p>
            <a:pPr marL="268288" indent="-268288"/>
            <a:endParaRPr lang="en-GB" dirty="0"/>
          </a:p>
        </p:txBody>
      </p:sp>
      <p:sp>
        <p:nvSpPr>
          <p:cNvPr id="3" name="Date Placeholder 2"/>
          <p:cNvSpPr>
            <a:spLocks noGrp="1"/>
          </p:cNvSpPr>
          <p:nvPr>
            <p:ph type="dt" sz="half" idx="10"/>
          </p:nvPr>
        </p:nvSpPr>
        <p:spPr/>
        <p:txBody>
          <a:bodyPr/>
          <a:lstStyle/>
          <a:p>
            <a:pPr>
              <a:defRPr/>
            </a:pPr>
            <a:r>
              <a:rPr lang="en-US" smtClean="0"/>
              <a:t>© 2012 RAL Space </a:t>
            </a:r>
            <a:endParaRPr lang="en-US" dirty="0"/>
          </a:p>
        </p:txBody>
      </p:sp>
      <p:pic>
        <p:nvPicPr>
          <p:cNvPr id="4" name="Picture 3" descr="team.jpg"/>
          <p:cNvPicPr>
            <a:picLocks noChangeAspect="1"/>
          </p:cNvPicPr>
          <p:nvPr/>
        </p:nvPicPr>
        <p:blipFill>
          <a:blip r:embed="rId2" cstate="print"/>
          <a:stretch>
            <a:fillRect/>
          </a:stretch>
        </p:blipFill>
        <p:spPr>
          <a:xfrm>
            <a:off x="3923928" y="2132856"/>
            <a:ext cx="4968552" cy="402239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4704"/>
            <a:ext cx="6120680" cy="1066800"/>
          </a:xfrm>
        </p:spPr>
        <p:txBody>
          <a:bodyPr/>
          <a:lstStyle/>
          <a:p>
            <a:r>
              <a:rPr lang="en-GB" b="1" dirty="0" smtClean="0"/>
              <a:t>Assessing the risk</a:t>
            </a:r>
            <a:endParaRPr lang="en-GB" b="1" dirty="0"/>
          </a:p>
        </p:txBody>
      </p:sp>
      <p:sp>
        <p:nvSpPr>
          <p:cNvPr id="3" name="Content Placeholder 2"/>
          <p:cNvSpPr>
            <a:spLocks noGrp="1"/>
          </p:cNvSpPr>
          <p:nvPr>
            <p:ph idx="1"/>
          </p:nvPr>
        </p:nvSpPr>
        <p:spPr>
          <a:xfrm>
            <a:off x="251520" y="1556792"/>
            <a:ext cx="8352928" cy="4680520"/>
          </a:xfrm>
        </p:spPr>
        <p:txBody>
          <a:bodyPr/>
          <a:lstStyle/>
          <a:p>
            <a:r>
              <a:rPr lang="en-GB" dirty="0" smtClean="0"/>
              <a:t>Growing trend for governments to make </a:t>
            </a:r>
            <a:r>
              <a:rPr lang="en-GB" i="1" dirty="0" smtClean="0"/>
              <a:t>integrated</a:t>
            </a:r>
            <a:r>
              <a:rPr lang="en-GB" dirty="0" smtClean="0"/>
              <a:t> risk assessments of:</a:t>
            </a:r>
          </a:p>
          <a:p>
            <a:pPr lvl="1"/>
            <a:r>
              <a:rPr lang="en-GB" sz="2000" dirty="0" smtClean="0"/>
              <a:t>Natural hazards &amp; major accidents</a:t>
            </a:r>
          </a:p>
          <a:p>
            <a:pPr lvl="1"/>
            <a:r>
              <a:rPr lang="en-GB" sz="2000" dirty="0" smtClean="0"/>
              <a:t>Malicious threats</a:t>
            </a:r>
          </a:p>
          <a:p>
            <a:r>
              <a:rPr lang="en-GB" dirty="0" smtClean="0"/>
              <a:t>Can then target resources more effectively, i.e. prioritise</a:t>
            </a:r>
          </a:p>
          <a:p>
            <a:r>
              <a:rPr lang="en-GB" dirty="0" smtClean="0"/>
              <a:t>And identify generic and specialist responses</a:t>
            </a:r>
          </a:p>
          <a:p>
            <a:r>
              <a:rPr lang="en-GB" dirty="0" smtClean="0"/>
              <a:t>Need to include space weather as a natural hazard</a:t>
            </a:r>
          </a:p>
          <a:p>
            <a:pPr lvl="1"/>
            <a:r>
              <a:rPr lang="en-GB" sz="2000" dirty="0" smtClean="0"/>
              <a:t>Underway in Swedish and UK assessments</a:t>
            </a:r>
          </a:p>
          <a:p>
            <a:pPr lvl="1"/>
            <a:r>
              <a:rPr lang="en-GB" sz="2000" dirty="0" smtClean="0"/>
              <a:t>Drive to integrate space weather into all-hazards approach</a:t>
            </a:r>
          </a:p>
          <a:p>
            <a:pPr lvl="1"/>
            <a:r>
              <a:rPr lang="en-GB" sz="2000" dirty="0" smtClean="0"/>
              <a:t>So need to link space weather research &amp; operations with other natural hazards (floods, </a:t>
            </a:r>
            <a:r>
              <a:rPr lang="en-GB" sz="2000" dirty="0" smtClean="0"/>
              <a:t>hot</a:t>
            </a:r>
            <a:r>
              <a:rPr lang="en-GB" sz="2000" dirty="0" smtClean="0"/>
              <a:t> &amp;</a:t>
            </a:r>
            <a:r>
              <a:rPr lang="en-GB" sz="2000" dirty="0" smtClean="0"/>
              <a:t> cold weather, </a:t>
            </a:r>
            <a:r>
              <a:rPr lang="en-GB" sz="2000" b="1" dirty="0" smtClean="0"/>
              <a:t>flu</a:t>
            </a:r>
            <a:r>
              <a:rPr lang="en-GB" sz="2000" dirty="0" smtClean="0"/>
              <a:t>, volcanoes, …)</a:t>
            </a:r>
          </a:p>
          <a:p>
            <a:pPr lvl="1"/>
            <a:endParaRPr lang="en-GB" dirty="0" smtClean="0"/>
          </a:p>
        </p:txBody>
      </p:sp>
      <p:sp>
        <p:nvSpPr>
          <p:cNvPr id="4" name="Date Placeholder 3"/>
          <p:cNvSpPr>
            <a:spLocks noGrp="1"/>
          </p:cNvSpPr>
          <p:nvPr>
            <p:ph type="dt" sz="half" idx="10"/>
          </p:nvPr>
        </p:nvSpPr>
        <p:spPr/>
        <p:txBody>
          <a:bodyPr/>
          <a:lstStyle/>
          <a:p>
            <a:pPr>
              <a:defRPr/>
            </a:pPr>
            <a:r>
              <a:rPr lang="en-US" smtClean="0"/>
              <a:t>© 2012 RAL Space </a:t>
            </a:r>
            <a:endParaRPr lang="en-US" dirty="0"/>
          </a:p>
        </p:txBody>
      </p:sp>
      <p:pic>
        <p:nvPicPr>
          <p:cNvPr id="5" name="Picture 3"/>
          <p:cNvPicPr>
            <a:picLocks noChangeAspect="1" noChangeArrowheads="1"/>
          </p:cNvPicPr>
          <p:nvPr/>
        </p:nvPicPr>
        <p:blipFill>
          <a:blip r:embed="rId2" cstate="print"/>
          <a:srcRect/>
          <a:stretch>
            <a:fillRect/>
          </a:stretch>
        </p:blipFill>
        <p:spPr bwMode="auto">
          <a:xfrm rot="1500000">
            <a:off x="5530387" y="2104349"/>
            <a:ext cx="2061542" cy="2933231"/>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244737" name="Picture 1"/>
          <p:cNvPicPr>
            <a:picLocks noChangeAspect="1" noChangeArrowheads="1"/>
          </p:cNvPicPr>
          <p:nvPr/>
        </p:nvPicPr>
        <p:blipFill>
          <a:blip r:embed="rId3" cstate="print"/>
          <a:srcRect/>
          <a:stretch>
            <a:fillRect/>
          </a:stretch>
        </p:blipFill>
        <p:spPr bwMode="auto">
          <a:xfrm rot="-1500000">
            <a:off x="1616910" y="1954745"/>
            <a:ext cx="2254804" cy="321297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44737"/>
                                        </p:tgtEl>
                                        <p:attrNameLst>
                                          <p:attrName>style.visibility</p:attrName>
                                        </p:attrNameLst>
                                      </p:cBhvr>
                                      <p:to>
                                        <p:strVal val="visible"/>
                                      </p:to>
                                    </p:set>
                                    <p:animEffect transition="in" filter="blinds(horizontal)">
                                      <p:cBhvr>
                                        <p:cTn id="33" dur="500"/>
                                        <p:tgtEl>
                                          <p:spTgt spid="24473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linds(horizontal)">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80728"/>
            <a:ext cx="6120680" cy="1066800"/>
          </a:xfrm>
        </p:spPr>
        <p:txBody>
          <a:bodyPr/>
          <a:lstStyle/>
          <a:p>
            <a:r>
              <a:rPr lang="en-GB" b="1" dirty="0" smtClean="0"/>
              <a:t>Example: UK experience </a:t>
            </a:r>
            <a:endParaRPr lang="en-GB" b="1" dirty="0"/>
          </a:p>
        </p:txBody>
      </p:sp>
      <p:sp>
        <p:nvSpPr>
          <p:cNvPr id="3" name="Content Placeholder 2"/>
          <p:cNvSpPr>
            <a:spLocks noGrp="1"/>
          </p:cNvSpPr>
          <p:nvPr>
            <p:ph idx="1"/>
          </p:nvPr>
        </p:nvSpPr>
        <p:spPr>
          <a:xfrm>
            <a:off x="179512" y="1844824"/>
            <a:ext cx="6624736" cy="3581400"/>
          </a:xfrm>
        </p:spPr>
        <p:txBody>
          <a:bodyPr/>
          <a:lstStyle/>
          <a:p>
            <a:r>
              <a:rPr lang="en-GB" dirty="0" smtClean="0"/>
              <a:t>Space Weather brought into National </a:t>
            </a:r>
            <a:r>
              <a:rPr lang="en-GB" dirty="0" smtClean="0"/>
              <a:t>Risk </a:t>
            </a:r>
            <a:r>
              <a:rPr lang="en-GB" dirty="0" smtClean="0"/>
              <a:t>Register Assessment process</a:t>
            </a:r>
            <a:endParaRPr lang="en-GB" dirty="0" smtClean="0"/>
          </a:p>
          <a:p>
            <a:pPr lvl="1"/>
            <a:r>
              <a:rPr lang="en-GB" sz="2000" dirty="0" smtClean="0"/>
              <a:t>discussions started May 2010</a:t>
            </a:r>
          </a:p>
          <a:p>
            <a:pPr lvl="1"/>
            <a:r>
              <a:rPr lang="en-GB" sz="2000" dirty="0" smtClean="0"/>
              <a:t>Space Environment Impacts Expert Group formed Nov 2010</a:t>
            </a:r>
          </a:p>
          <a:p>
            <a:pPr lvl="1"/>
            <a:r>
              <a:rPr lang="en-GB" sz="2000" dirty="0" smtClean="0"/>
              <a:t>SEIEG provides independent scientific advice, much appreciated by policy-makers </a:t>
            </a:r>
          </a:p>
          <a:p>
            <a:pPr lvl="1"/>
            <a:r>
              <a:rPr lang="en-GB" sz="2000" dirty="0" smtClean="0"/>
              <a:t>strong emphasis on (peer reviewed) scientific evidence</a:t>
            </a:r>
          </a:p>
          <a:p>
            <a:pPr lvl="1"/>
            <a:r>
              <a:rPr lang="en-GB" sz="2000" dirty="0" smtClean="0"/>
              <a:t>Space weather risk formally recognised with publication of NRR in Jan 2012</a:t>
            </a:r>
          </a:p>
        </p:txBody>
      </p:sp>
      <p:sp>
        <p:nvSpPr>
          <p:cNvPr id="4" name="Date Placeholder 3"/>
          <p:cNvSpPr>
            <a:spLocks noGrp="1"/>
          </p:cNvSpPr>
          <p:nvPr>
            <p:ph type="dt" sz="half" idx="10"/>
          </p:nvPr>
        </p:nvSpPr>
        <p:spPr/>
        <p:txBody>
          <a:bodyPr/>
          <a:lstStyle/>
          <a:p>
            <a:pPr>
              <a:defRPr/>
            </a:pPr>
            <a:r>
              <a:rPr lang="en-US" smtClean="0"/>
              <a:t>© 2012 RAL Space </a:t>
            </a:r>
            <a:endParaRPr lang="en-US" dirty="0"/>
          </a:p>
        </p:txBody>
      </p:sp>
      <p:pic>
        <p:nvPicPr>
          <p:cNvPr id="5" name="Picture 3"/>
          <p:cNvPicPr>
            <a:picLocks noChangeAspect="1" noChangeArrowheads="1"/>
          </p:cNvPicPr>
          <p:nvPr/>
        </p:nvPicPr>
        <p:blipFill>
          <a:blip r:embed="rId2" cstate="print"/>
          <a:srcRect/>
          <a:stretch>
            <a:fillRect/>
          </a:stretch>
        </p:blipFill>
        <p:spPr bwMode="auto">
          <a:xfrm>
            <a:off x="6804248" y="2348880"/>
            <a:ext cx="1973746" cy="2808312"/>
          </a:xfrm>
          <a:prstGeom prst="rect">
            <a:avLst/>
          </a:prstGeom>
          <a:noFill/>
          <a:ln w="9525">
            <a:noFill/>
            <a:miter lim="800000"/>
            <a:headEnd/>
            <a:tailEnd/>
          </a:ln>
          <a:effectLst>
            <a:outerShdw blurRad="63500" sx="102000" sy="102000" algn="ctr" rotWithShape="0">
              <a:prstClr val="black">
                <a:alpha val="40000"/>
              </a:prstClr>
            </a:outerShdw>
          </a:effectLst>
        </p:spPr>
      </p:pic>
      <p:cxnSp>
        <p:nvCxnSpPr>
          <p:cNvPr id="9" name="Straight Arrow Connector 8"/>
          <p:cNvCxnSpPr/>
          <p:nvPr/>
        </p:nvCxnSpPr>
        <p:spPr bwMode="auto">
          <a:xfrm flipV="1">
            <a:off x="6228184" y="3717032"/>
            <a:ext cx="936104" cy="1440160"/>
          </a:xfrm>
          <a:prstGeom prst="straightConnector1">
            <a:avLst/>
          </a:prstGeom>
          <a:solidFill>
            <a:schemeClr val="accent1"/>
          </a:solidFill>
          <a:ln w="5080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0072" y="1916832"/>
            <a:ext cx="3384376" cy="720080"/>
          </a:xfrm>
        </p:spPr>
        <p:txBody>
          <a:bodyPr/>
          <a:lstStyle/>
          <a:p>
            <a:pPr algn="ctr"/>
            <a:r>
              <a:rPr lang="en-GB" sz="3200" b="1" dirty="0" smtClean="0"/>
              <a:t>NRR risk matrix</a:t>
            </a:r>
            <a:br>
              <a:rPr lang="en-GB" sz="3200" b="1" dirty="0" smtClean="0"/>
            </a:br>
            <a:r>
              <a:rPr lang="en-GB" sz="2400" dirty="0" smtClean="0"/>
              <a:t>non-malicious risks</a:t>
            </a:r>
            <a:endParaRPr lang="en-GB" sz="2400" dirty="0"/>
          </a:p>
        </p:txBody>
      </p:sp>
      <p:sp>
        <p:nvSpPr>
          <p:cNvPr id="3" name="Content Placeholder 2"/>
          <p:cNvSpPr>
            <a:spLocks noGrp="1"/>
          </p:cNvSpPr>
          <p:nvPr>
            <p:ph idx="1"/>
          </p:nvPr>
        </p:nvSpPr>
        <p:spPr>
          <a:xfrm>
            <a:off x="5364088" y="2996952"/>
            <a:ext cx="3238128" cy="2282552"/>
          </a:xfrm>
        </p:spPr>
        <p:txBody>
          <a:bodyPr/>
          <a:lstStyle/>
          <a:p>
            <a:pPr>
              <a:buNone/>
            </a:pPr>
            <a:r>
              <a:rPr lang="en-GB" sz="2000" dirty="0" smtClean="0"/>
              <a:t>Impact score based on</a:t>
            </a:r>
          </a:p>
          <a:p>
            <a:r>
              <a:rPr lang="en-GB" sz="2000" dirty="0" smtClean="0"/>
              <a:t>Fatalities</a:t>
            </a:r>
          </a:p>
          <a:p>
            <a:r>
              <a:rPr lang="en-GB" sz="2000" dirty="0" smtClean="0"/>
              <a:t>Injuries/illness</a:t>
            </a:r>
          </a:p>
          <a:p>
            <a:r>
              <a:rPr lang="en-GB" sz="2000" dirty="0" smtClean="0"/>
              <a:t>Social disruption</a:t>
            </a:r>
          </a:p>
          <a:p>
            <a:r>
              <a:rPr lang="en-GB" sz="2000" dirty="0" smtClean="0"/>
              <a:t>Economic harm</a:t>
            </a:r>
          </a:p>
          <a:p>
            <a:r>
              <a:rPr lang="en-GB" sz="2000" dirty="0" smtClean="0"/>
              <a:t>Psychological impact</a:t>
            </a:r>
          </a:p>
        </p:txBody>
      </p:sp>
      <p:sp>
        <p:nvSpPr>
          <p:cNvPr id="4" name="Date Placeholder 3"/>
          <p:cNvSpPr>
            <a:spLocks noGrp="1"/>
          </p:cNvSpPr>
          <p:nvPr>
            <p:ph type="dt" sz="half" idx="10"/>
          </p:nvPr>
        </p:nvSpPr>
        <p:spPr/>
        <p:txBody>
          <a:bodyPr/>
          <a:lstStyle/>
          <a:p>
            <a:pPr>
              <a:defRPr/>
            </a:pPr>
            <a:r>
              <a:rPr lang="en-US" smtClean="0"/>
              <a:t>© 2012 RAL Space </a:t>
            </a:r>
            <a:endParaRPr lang="en-US" dirty="0"/>
          </a:p>
        </p:txBody>
      </p:sp>
      <p:pic>
        <p:nvPicPr>
          <p:cNvPr id="230402" name="Picture 2"/>
          <p:cNvPicPr>
            <a:picLocks noChangeAspect="1" noChangeArrowheads="1"/>
          </p:cNvPicPr>
          <p:nvPr/>
        </p:nvPicPr>
        <p:blipFill>
          <a:blip r:embed="rId2" cstate="print"/>
          <a:srcRect/>
          <a:stretch>
            <a:fillRect/>
          </a:stretch>
        </p:blipFill>
        <p:spPr bwMode="auto">
          <a:xfrm>
            <a:off x="611560" y="836712"/>
            <a:ext cx="4373880" cy="5140643"/>
          </a:xfrm>
          <a:prstGeom prst="rect">
            <a:avLst/>
          </a:prstGeom>
          <a:noFill/>
          <a:ln w="9525">
            <a:noFill/>
            <a:miter lim="800000"/>
            <a:headEnd/>
            <a:tailEnd/>
          </a:ln>
        </p:spPr>
      </p:pic>
      <p:pic>
        <p:nvPicPr>
          <p:cNvPr id="230403" name="Picture 3"/>
          <p:cNvPicPr>
            <a:picLocks noChangeAspect="1" noChangeArrowheads="1"/>
          </p:cNvPicPr>
          <p:nvPr/>
        </p:nvPicPr>
        <p:blipFill>
          <a:blip r:embed="rId3" cstate="print"/>
          <a:srcRect/>
          <a:stretch>
            <a:fillRect/>
          </a:stretch>
        </p:blipFill>
        <p:spPr bwMode="auto">
          <a:xfrm>
            <a:off x="251520" y="2132856"/>
            <a:ext cx="219075" cy="2095500"/>
          </a:xfrm>
          <a:prstGeom prst="rect">
            <a:avLst/>
          </a:prstGeom>
          <a:noFill/>
          <a:ln w="9525">
            <a:noFill/>
            <a:miter lim="800000"/>
            <a:headEnd/>
            <a:tailEnd/>
          </a:ln>
        </p:spPr>
      </p:pic>
      <p:sp>
        <p:nvSpPr>
          <p:cNvPr id="7" name="Content Placeholder 2"/>
          <p:cNvSpPr txBox="1">
            <a:spLocks/>
          </p:cNvSpPr>
          <p:nvPr/>
        </p:nvSpPr>
        <p:spPr bwMode="auto">
          <a:xfrm>
            <a:off x="683568" y="6021288"/>
            <a:ext cx="7920880" cy="269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0" indent="-457200" algn="ctr" defTabSz="914400" rtl="0" eaLnBrk="0" fontAlgn="base" latinLnBrk="0" hangingPunct="0">
              <a:lnSpc>
                <a:spcPct val="100000"/>
              </a:lnSpc>
              <a:spcBef>
                <a:spcPct val="20000"/>
              </a:spcBef>
              <a:spcAft>
                <a:spcPct val="0"/>
              </a:spcAft>
              <a:buClrTx/>
              <a:buSzTx/>
              <a:tabLst/>
              <a:defRPr/>
            </a:pPr>
            <a:r>
              <a:rPr kumimoji="0" lang="en-GB" sz="1800" b="0" i="0" u="none" strike="noStrike" kern="0" cap="none" spc="0" normalizeH="0" baseline="0" noProof="0" dirty="0" smtClean="0">
                <a:ln>
                  <a:noFill/>
                </a:ln>
                <a:solidFill>
                  <a:schemeClr val="tx1"/>
                </a:solidFill>
                <a:effectLst/>
                <a:uLnTx/>
                <a:uFillTx/>
                <a:latin typeface="+mn-lt"/>
                <a:ea typeface="+mn-ea"/>
                <a:cs typeface="+mn-cs"/>
                <a:hlinkClick r:id="rId4"/>
              </a:rPr>
              <a:t>http://www.cabinetoffice.gov.uk/resource-library/national-risk-register</a:t>
            </a:r>
            <a:r>
              <a:rPr kumimoji="0" lang="en-GB" sz="1800" b="0" i="0" u="none" strike="noStrike" kern="0" cap="none" spc="0" normalizeH="0" baseline="0" noProof="0" dirty="0" smtClean="0">
                <a:ln>
                  <a:noFill/>
                </a:ln>
                <a:solidFill>
                  <a:schemeClr val="tx1"/>
                </a:solidFill>
                <a:effectLst/>
                <a:uLnTx/>
                <a:uFillTx/>
                <a:latin typeface="+mn-lt"/>
                <a:ea typeface="+mn-ea"/>
                <a:cs typeface="+mn-cs"/>
              </a:rPr>
              <a:t> </a:t>
            </a:r>
            <a:endParaRPr kumimoji="0" lang="en-GB" sz="1800" b="0" i="0" u="none" strike="noStrike" kern="0" cap="none" spc="0" normalizeH="0" baseline="0" noProof="0" dirty="0">
              <a:ln>
                <a:noFill/>
              </a:ln>
              <a:solidFill>
                <a:schemeClr val="tx1"/>
              </a:solidFill>
              <a:effectLst/>
              <a:uLnTx/>
              <a:uFillTx/>
              <a:latin typeface="+mn-lt"/>
              <a:ea typeface="+mn-ea"/>
              <a:cs typeface="+mn-cs"/>
            </a:endParaRPr>
          </a:p>
        </p:txBody>
      </p:sp>
      <p:sp>
        <p:nvSpPr>
          <p:cNvPr id="8" name="Oval 7"/>
          <p:cNvSpPr/>
          <p:nvPr/>
        </p:nvSpPr>
        <p:spPr bwMode="auto">
          <a:xfrm>
            <a:off x="3059832" y="2780928"/>
            <a:ext cx="1224136" cy="360040"/>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8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80728"/>
            <a:ext cx="6120680" cy="1066800"/>
          </a:xfrm>
        </p:spPr>
        <p:txBody>
          <a:bodyPr/>
          <a:lstStyle/>
          <a:p>
            <a:r>
              <a:rPr lang="en-GB" b="1" dirty="0" smtClean="0"/>
              <a:t>Next steps</a:t>
            </a:r>
            <a:endParaRPr lang="en-GB" b="1" dirty="0"/>
          </a:p>
        </p:txBody>
      </p:sp>
      <p:sp>
        <p:nvSpPr>
          <p:cNvPr id="3" name="Content Placeholder 2"/>
          <p:cNvSpPr>
            <a:spLocks noGrp="1"/>
          </p:cNvSpPr>
          <p:nvPr>
            <p:ph idx="1"/>
          </p:nvPr>
        </p:nvSpPr>
        <p:spPr>
          <a:xfrm>
            <a:off x="472008" y="1791816"/>
            <a:ext cx="7772400" cy="4085456"/>
          </a:xfrm>
        </p:spPr>
        <p:txBody>
          <a:bodyPr/>
          <a:lstStyle/>
          <a:p>
            <a:r>
              <a:rPr lang="en-GB" dirty="0" smtClean="0"/>
              <a:t>NRR recognises space weather is young field</a:t>
            </a:r>
          </a:p>
          <a:p>
            <a:pPr lvl="1"/>
            <a:r>
              <a:rPr lang="en-GB" sz="2000" dirty="0" smtClean="0"/>
              <a:t>So significant work still needed</a:t>
            </a:r>
          </a:p>
          <a:p>
            <a:r>
              <a:rPr lang="en-GB" dirty="0" smtClean="0"/>
              <a:t>To better understand impacts of a severe event:</a:t>
            </a:r>
          </a:p>
          <a:p>
            <a:pPr lvl="1"/>
            <a:r>
              <a:rPr lang="en-GB" sz="2000" dirty="0" smtClean="0"/>
              <a:t>More detailed assessments</a:t>
            </a:r>
          </a:p>
          <a:p>
            <a:pPr lvl="1"/>
            <a:r>
              <a:rPr lang="en-GB" sz="2000" dirty="0" smtClean="0"/>
              <a:t>Where are knowledge gaps? </a:t>
            </a:r>
          </a:p>
          <a:p>
            <a:pPr lvl="1"/>
            <a:r>
              <a:rPr lang="en-GB" sz="2000" b="1" dirty="0" smtClean="0"/>
              <a:t>Raise awareness </a:t>
            </a:r>
            <a:r>
              <a:rPr lang="en-GB" sz="2000" dirty="0" smtClean="0"/>
              <a:t>across government, industry, media and public as a whole</a:t>
            </a:r>
          </a:p>
          <a:p>
            <a:r>
              <a:rPr lang="en-GB" dirty="0" smtClean="0"/>
              <a:t>And to plan for those impacts</a:t>
            </a:r>
          </a:p>
          <a:p>
            <a:pPr lvl="1"/>
            <a:r>
              <a:rPr lang="en-GB" sz="2000" dirty="0" smtClean="0"/>
              <a:t>How to respond to a major event? </a:t>
            </a:r>
          </a:p>
          <a:p>
            <a:pPr lvl="1"/>
            <a:r>
              <a:rPr lang="en-GB" sz="2000" dirty="0" smtClean="0"/>
              <a:t>What monitoring &amp; forecast capabilities are needed? </a:t>
            </a:r>
          </a:p>
        </p:txBody>
      </p:sp>
      <p:sp>
        <p:nvSpPr>
          <p:cNvPr id="4" name="Date Placeholder 3"/>
          <p:cNvSpPr>
            <a:spLocks noGrp="1"/>
          </p:cNvSpPr>
          <p:nvPr>
            <p:ph type="dt" sz="half" idx="10"/>
          </p:nvPr>
        </p:nvSpPr>
        <p:spPr/>
        <p:txBody>
          <a:bodyPr/>
          <a:lstStyle/>
          <a:p>
            <a:pPr>
              <a:defRPr/>
            </a:pPr>
            <a:r>
              <a:rPr lang="en-US" dirty="0" smtClean="0"/>
              <a:t>© 2012 RAL Space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836712"/>
            <a:ext cx="7772400" cy="720080"/>
          </a:xfrm>
        </p:spPr>
        <p:txBody>
          <a:bodyPr/>
          <a:lstStyle/>
          <a:p>
            <a:r>
              <a:rPr lang="en-GB" b="1" dirty="0" smtClean="0"/>
              <a:t>Conclusions</a:t>
            </a:r>
            <a:endParaRPr lang="en-GB" b="1" dirty="0"/>
          </a:p>
        </p:txBody>
      </p:sp>
      <p:sp>
        <p:nvSpPr>
          <p:cNvPr id="3" name="Content Placeholder 2"/>
          <p:cNvSpPr>
            <a:spLocks noGrp="1"/>
          </p:cNvSpPr>
          <p:nvPr>
            <p:ph idx="1"/>
          </p:nvPr>
        </p:nvSpPr>
        <p:spPr>
          <a:xfrm>
            <a:off x="685800" y="1700808"/>
            <a:ext cx="7772400" cy="4395192"/>
          </a:xfrm>
        </p:spPr>
        <p:txBody>
          <a:bodyPr/>
          <a:lstStyle/>
          <a:p>
            <a:r>
              <a:rPr lang="en-GB" dirty="0" smtClean="0"/>
              <a:t>Encourage more countries to integrate space weather into national resilience planning</a:t>
            </a:r>
          </a:p>
          <a:p>
            <a:pPr lvl="1"/>
            <a:r>
              <a:rPr lang="en-GB" sz="2000" dirty="0" smtClean="0"/>
              <a:t>Needs </a:t>
            </a:r>
            <a:r>
              <a:rPr lang="en-GB" sz="2000" dirty="0" err="1" smtClean="0"/>
              <a:t>SpW</a:t>
            </a:r>
            <a:r>
              <a:rPr lang="en-GB" sz="2000" dirty="0" smtClean="0"/>
              <a:t> outreach at national level</a:t>
            </a:r>
          </a:p>
          <a:p>
            <a:r>
              <a:rPr lang="en-GB" dirty="0" smtClean="0"/>
              <a:t>Wider collaboration between national activities</a:t>
            </a:r>
          </a:p>
          <a:p>
            <a:pPr lvl="1"/>
            <a:r>
              <a:rPr lang="en-GB" sz="2000" dirty="0" smtClean="0"/>
              <a:t>Need EU dimension, build on Oct 2011 EU dialogue</a:t>
            </a:r>
          </a:p>
          <a:p>
            <a:pPr lvl="1"/>
            <a:r>
              <a:rPr lang="en-GB" sz="2000" dirty="0" smtClean="0"/>
              <a:t>Sustain and grow links with US &amp; other programmes</a:t>
            </a:r>
          </a:p>
          <a:p>
            <a:pPr lvl="1"/>
            <a:r>
              <a:rPr lang="en-GB" sz="2000" dirty="0" smtClean="0"/>
              <a:t>Also global dimension, build on initiatives by WMO, Society and Space Weather concept in US</a:t>
            </a:r>
          </a:p>
          <a:p>
            <a:r>
              <a:rPr lang="en-GB" dirty="0" smtClean="0"/>
              <a:t>Clarify and advocate role of space activities </a:t>
            </a:r>
          </a:p>
          <a:p>
            <a:pPr lvl="1"/>
            <a:r>
              <a:rPr lang="en-GB" sz="2000" dirty="0" smtClean="0"/>
              <a:t>Stress most </a:t>
            </a:r>
            <a:r>
              <a:rPr lang="en-GB" sz="2000" dirty="0" err="1" smtClean="0"/>
              <a:t>SpW</a:t>
            </a:r>
            <a:r>
              <a:rPr lang="en-GB" sz="2000" dirty="0" smtClean="0"/>
              <a:t> impacts falls on terrestrial activities</a:t>
            </a:r>
          </a:p>
          <a:p>
            <a:pPr lvl="1"/>
            <a:r>
              <a:rPr lang="en-GB" sz="2000" dirty="0" smtClean="0"/>
              <a:t>But space is a critical enabler for better </a:t>
            </a:r>
            <a:r>
              <a:rPr lang="en-GB" sz="2000" dirty="0" err="1" smtClean="0"/>
              <a:t>SpW</a:t>
            </a:r>
            <a:r>
              <a:rPr lang="en-GB" sz="2000" dirty="0" smtClean="0"/>
              <a:t> resilience</a:t>
            </a:r>
          </a:p>
        </p:txBody>
      </p:sp>
      <p:sp>
        <p:nvSpPr>
          <p:cNvPr id="4" name="Date Placeholder 3"/>
          <p:cNvSpPr>
            <a:spLocks noGrp="1"/>
          </p:cNvSpPr>
          <p:nvPr>
            <p:ph type="dt" sz="half" idx="10"/>
          </p:nvPr>
        </p:nvSpPr>
        <p:spPr/>
        <p:txBody>
          <a:bodyPr/>
          <a:lstStyle/>
          <a:p>
            <a:pPr>
              <a:defRPr/>
            </a:pPr>
            <a:r>
              <a:rPr lang="en-US" smtClean="0"/>
              <a:t>© 2012 RAL Space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12366</TotalTime>
  <Words>984</Words>
  <Application>Microsoft Office PowerPoint</Application>
  <PresentationFormat>On-screen Show (4:3)</PresentationFormat>
  <Paragraphs>154</Paragraphs>
  <Slides>19</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Blank Presentation</vt:lpstr>
      <vt:lpstr>Photo Editor Photo</vt:lpstr>
      <vt:lpstr>Building Space Weather Preparedness and Resilience in Europe  Mike Hapgood mike.hapgood@stfc.ac.uk  </vt:lpstr>
      <vt:lpstr>Slide 2</vt:lpstr>
      <vt:lpstr>Slide 3</vt:lpstr>
      <vt:lpstr>Slide 4</vt:lpstr>
      <vt:lpstr>A range of impacts</vt:lpstr>
      <vt:lpstr>Bad space weather 1859 - 2003</vt:lpstr>
      <vt:lpstr>Bad space weather can happen anytime</vt:lpstr>
      <vt:lpstr>Learn from near-misses</vt:lpstr>
      <vt:lpstr>WHY WORRY NOW?  </vt:lpstr>
      <vt:lpstr>It was a source of fascination …</vt:lpstr>
      <vt:lpstr>But now we have an interconnected world</vt:lpstr>
      <vt:lpstr>Critical Infrastructure Disruptions from a severe geomagnetic storm</vt:lpstr>
      <vt:lpstr>Slide 13</vt:lpstr>
      <vt:lpstr>People are interconnected</vt:lpstr>
      <vt:lpstr>Assessing the risk</vt:lpstr>
      <vt:lpstr>Example: UK experience </vt:lpstr>
      <vt:lpstr>NRR risk matrix non-malicious risks</vt:lpstr>
      <vt:lpstr>Next steps</vt:lpstr>
      <vt:lpstr>Conclusions</vt:lpstr>
    </vt:vector>
  </TitlesOfParts>
  <Company>Laura Primett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Primett</dc:creator>
  <cp:lastModifiedBy>Mike Hapgood</cp:lastModifiedBy>
  <cp:revision>253</cp:revision>
  <dcterms:created xsi:type="dcterms:W3CDTF">2010-07-01T10:16:16Z</dcterms:created>
  <dcterms:modified xsi:type="dcterms:W3CDTF">2012-10-07T17:09:18Z</dcterms:modified>
</cp:coreProperties>
</file>