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24" r:id="rId2"/>
    <p:sldId id="325" r:id="rId3"/>
    <p:sldId id="271" r:id="rId4"/>
    <p:sldId id="326" r:id="rId5"/>
    <p:sldId id="260" r:id="rId6"/>
    <p:sldId id="286" r:id="rId7"/>
    <p:sldId id="320" r:id="rId8"/>
    <p:sldId id="284" r:id="rId9"/>
    <p:sldId id="285" r:id="rId10"/>
    <p:sldId id="273" r:id="rId11"/>
    <p:sldId id="274" r:id="rId12"/>
    <p:sldId id="275" r:id="rId13"/>
    <p:sldId id="276" r:id="rId14"/>
    <p:sldId id="277" r:id="rId15"/>
    <p:sldId id="279" r:id="rId16"/>
    <p:sldId id="280" r:id="rId17"/>
    <p:sldId id="281" r:id="rId18"/>
    <p:sldId id="282" r:id="rId19"/>
    <p:sldId id="283" r:id="rId20"/>
    <p:sldId id="269" r:id="rId21"/>
    <p:sldId id="289" r:id="rId22"/>
    <p:sldId id="295" r:id="rId23"/>
    <p:sldId id="297" r:id="rId24"/>
    <p:sldId id="298" r:id="rId25"/>
    <p:sldId id="291" r:id="rId26"/>
    <p:sldId id="300" r:id="rId27"/>
    <p:sldId id="306" r:id="rId28"/>
    <p:sldId id="307" r:id="rId29"/>
    <p:sldId id="308" r:id="rId30"/>
    <p:sldId id="310" r:id="rId31"/>
    <p:sldId id="311" r:id="rId32"/>
    <p:sldId id="313" r:id="rId33"/>
    <p:sldId id="327" r:id="rId34"/>
    <p:sldId id="290" r:id="rId35"/>
    <p:sldId id="288" r:id="rId36"/>
    <p:sldId id="301" r:id="rId37"/>
    <p:sldId id="304" r:id="rId38"/>
    <p:sldId id="305" r:id="rId39"/>
    <p:sldId id="299" r:id="rId40"/>
    <p:sldId id="322" r:id="rId41"/>
    <p:sldId id="321" r:id="rId42"/>
    <p:sldId id="315" r:id="rId43"/>
    <p:sldId id="316" r:id="rId44"/>
    <p:sldId id="317" r:id="rId45"/>
    <p:sldId id="318" r:id="rId46"/>
  </p:sldIdLst>
  <p:sldSz cx="9144000" cy="6858000" type="screen4x3"/>
  <p:notesSz cx="6934200"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86005" autoAdjust="0"/>
  </p:normalViewPr>
  <p:slideViewPr>
    <p:cSldViewPr>
      <p:cViewPr varScale="1">
        <p:scale>
          <a:sx n="42" d="100"/>
          <a:sy n="42" d="100"/>
        </p:scale>
        <p:origin x="-13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4" d="100"/>
          <a:sy n="84" d="100"/>
        </p:scale>
        <p:origin x="-3102" y="-96"/>
      </p:cViewPr>
      <p:guideLst>
        <p:guide orient="horz" pos="2904"/>
        <p:guide pos="218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4B3DF6-7B2F-4A74-816F-EA3737AA0CD1}" type="doc">
      <dgm:prSet loTypeId="urn:microsoft.com/office/officeart/2005/8/layout/lProcess3" loCatId="process" qsTypeId="urn:microsoft.com/office/officeart/2005/8/quickstyle/simple1#1" qsCatId="simple" csTypeId="urn:microsoft.com/office/officeart/2005/8/colors/accent1_2#1" csCatId="accent1" phldr="1"/>
      <dgm:spPr/>
      <dgm:t>
        <a:bodyPr/>
        <a:lstStyle/>
        <a:p>
          <a:endParaRPr lang="en-US"/>
        </a:p>
      </dgm:t>
    </dgm:pt>
    <dgm:pt modelId="{0D1371C8-4771-4971-9234-7AE6BA98FFE0}">
      <dgm:prSet phldrT="[Text]" custT="1"/>
      <dgm:spPr>
        <a:solidFill>
          <a:schemeClr val="accent2">
            <a:lumMod val="60000"/>
            <a:lumOff val="40000"/>
          </a:schemeClr>
        </a:solidFill>
      </dgm:spPr>
      <dgm:t>
        <a:bodyPr/>
        <a:lstStyle/>
        <a:p>
          <a:r>
            <a:rPr lang="en-US" sz="2400" baseline="0" dirty="0" smtClean="0">
              <a:solidFill>
                <a:schemeClr val="tx1"/>
              </a:solidFill>
              <a:latin typeface="Arial" pitchFamily="34" charset="0"/>
              <a:cs typeface="Arial" pitchFamily="34" charset="0"/>
            </a:rPr>
            <a:t>FOC</a:t>
          </a:r>
          <a:endParaRPr lang="en-US" sz="2400" baseline="0" dirty="0">
            <a:solidFill>
              <a:schemeClr val="tx1"/>
            </a:solidFill>
            <a:latin typeface="Arial" pitchFamily="34" charset="0"/>
            <a:cs typeface="Arial" pitchFamily="34" charset="0"/>
          </a:endParaRPr>
        </a:p>
      </dgm:t>
    </dgm:pt>
    <dgm:pt modelId="{9AEE35EE-70B2-44D6-956A-201953AC1667}" type="parTrans" cxnId="{BB023B90-3824-4F8D-BAAA-B879FE3E53F9}">
      <dgm:prSet/>
      <dgm:spPr/>
      <dgm:t>
        <a:bodyPr/>
        <a:lstStyle/>
        <a:p>
          <a:endParaRPr lang="en-US"/>
        </a:p>
      </dgm:t>
    </dgm:pt>
    <dgm:pt modelId="{5898E558-52F0-4094-9841-C99079C518AC}" type="sibTrans" cxnId="{BB023B90-3824-4F8D-BAAA-B879FE3E53F9}">
      <dgm:prSet/>
      <dgm:spPr/>
      <dgm:t>
        <a:bodyPr/>
        <a:lstStyle/>
        <a:p>
          <a:endParaRPr lang="en-US"/>
        </a:p>
      </dgm:t>
    </dgm:pt>
    <dgm:pt modelId="{ED5CC12D-DBCD-42F8-B102-CC78B632BC78}">
      <dgm:prSet phldrT="[Text]" custT="1"/>
      <dgm:spPr>
        <a:solidFill>
          <a:schemeClr val="accent2">
            <a:lumMod val="20000"/>
            <a:lumOff val="80000"/>
          </a:schemeClr>
        </a:solidFill>
      </dgm:spPr>
      <dgm:t>
        <a:bodyPr/>
        <a:lstStyle/>
        <a:p>
          <a:r>
            <a:rPr lang="en-US" sz="2400" baseline="0" dirty="0" smtClean="0">
              <a:solidFill>
                <a:schemeClr val="tx1"/>
              </a:solidFill>
              <a:latin typeface="Arial" pitchFamily="34" charset="0"/>
              <a:cs typeface="Arial" pitchFamily="34" charset="0"/>
            </a:rPr>
            <a:t>FAOC West</a:t>
          </a:r>
          <a:endParaRPr lang="en-US" sz="2400" baseline="0" dirty="0">
            <a:solidFill>
              <a:schemeClr val="tx1"/>
            </a:solidFill>
            <a:latin typeface="Arial" pitchFamily="34" charset="0"/>
            <a:cs typeface="Arial" pitchFamily="34" charset="0"/>
          </a:endParaRPr>
        </a:p>
      </dgm:t>
    </dgm:pt>
    <dgm:pt modelId="{A947B499-AE43-4F46-B214-74B9401E1B25}" type="parTrans" cxnId="{E20AA9BE-D947-4199-9319-8ABF5AE42EF0}">
      <dgm:prSet/>
      <dgm:spPr/>
      <dgm:t>
        <a:bodyPr/>
        <a:lstStyle/>
        <a:p>
          <a:endParaRPr lang="en-US"/>
        </a:p>
      </dgm:t>
    </dgm:pt>
    <dgm:pt modelId="{D2D6DA21-FD0F-46A1-8DD7-2A6642562E07}" type="sibTrans" cxnId="{E20AA9BE-D947-4199-9319-8ABF5AE42EF0}">
      <dgm:prSet/>
      <dgm:spPr/>
      <dgm:t>
        <a:bodyPr/>
        <a:lstStyle/>
        <a:p>
          <a:endParaRPr lang="en-US"/>
        </a:p>
      </dgm:t>
    </dgm:pt>
    <dgm:pt modelId="{AA6229BA-0D2E-42F3-A844-154D77962E9C}">
      <dgm:prSet phldrT="[Text]"/>
      <dgm:spPr>
        <a:solidFill>
          <a:schemeClr val="accent3">
            <a:lumMod val="60000"/>
            <a:lumOff val="40000"/>
            <a:alpha val="90000"/>
          </a:schemeClr>
        </a:solidFill>
      </dgm:spPr>
      <dgm:t>
        <a:bodyPr/>
        <a:lstStyle/>
        <a:p>
          <a:r>
            <a:rPr lang="en-US" b="1" dirty="0" smtClean="0">
              <a:latin typeface="Arial" pitchFamily="34" charset="0"/>
              <a:cs typeface="Arial" pitchFamily="34" charset="0"/>
            </a:rPr>
            <a:t>ENS to Watches</a:t>
          </a:r>
          <a:endParaRPr lang="en-US" b="1" dirty="0">
            <a:latin typeface="Arial" pitchFamily="34" charset="0"/>
            <a:cs typeface="Arial" pitchFamily="34" charset="0"/>
          </a:endParaRPr>
        </a:p>
      </dgm:t>
    </dgm:pt>
    <dgm:pt modelId="{B0717155-1C07-4A13-AFD2-D86594013E6F}" type="parTrans" cxnId="{6ED58510-CFC1-4862-A7DB-5E7E9D349B6D}">
      <dgm:prSet/>
      <dgm:spPr/>
      <dgm:t>
        <a:bodyPr/>
        <a:lstStyle/>
        <a:p>
          <a:endParaRPr lang="en-US"/>
        </a:p>
      </dgm:t>
    </dgm:pt>
    <dgm:pt modelId="{CBA3575F-F4BE-4AAC-B8AD-9B2B1DA93C60}" type="sibTrans" cxnId="{6ED58510-CFC1-4862-A7DB-5E7E9D349B6D}">
      <dgm:prSet/>
      <dgm:spPr/>
      <dgm:t>
        <a:bodyPr/>
        <a:lstStyle/>
        <a:p>
          <a:endParaRPr lang="en-US"/>
        </a:p>
      </dgm:t>
    </dgm:pt>
    <dgm:pt modelId="{39A6D4D0-4DCF-49B7-8782-1914F7815093}">
      <dgm:prSet phldrT="[Text]" custT="1"/>
      <dgm:spPr>
        <a:solidFill>
          <a:schemeClr val="accent2">
            <a:lumMod val="20000"/>
            <a:lumOff val="80000"/>
          </a:schemeClr>
        </a:solidFill>
      </dgm:spPr>
      <dgm:t>
        <a:bodyPr/>
        <a:lstStyle/>
        <a:p>
          <a:r>
            <a:rPr lang="en-US" sz="2400" dirty="0" smtClean="0">
              <a:solidFill>
                <a:schemeClr val="tx1"/>
              </a:solidFill>
              <a:latin typeface="Arial" pitchFamily="34" charset="0"/>
              <a:cs typeface="Arial" pitchFamily="34" charset="0"/>
            </a:rPr>
            <a:t>FAOC East</a:t>
          </a:r>
          <a:endParaRPr lang="en-US" sz="2400" dirty="0">
            <a:solidFill>
              <a:schemeClr val="tx1"/>
            </a:solidFill>
            <a:latin typeface="Arial" pitchFamily="34" charset="0"/>
            <a:cs typeface="Arial" pitchFamily="34" charset="0"/>
          </a:endParaRPr>
        </a:p>
      </dgm:t>
    </dgm:pt>
    <dgm:pt modelId="{4E2628A8-DFC1-4B0E-979C-1688528E391B}" type="parTrans" cxnId="{C40A35FF-45C6-43D7-B89D-5AB0FF0A8B1C}">
      <dgm:prSet/>
      <dgm:spPr/>
      <dgm:t>
        <a:bodyPr/>
        <a:lstStyle/>
        <a:p>
          <a:endParaRPr lang="en-US"/>
        </a:p>
      </dgm:t>
    </dgm:pt>
    <dgm:pt modelId="{6444623A-37CC-4061-AAD6-A6735C1C95A4}" type="sibTrans" cxnId="{C40A35FF-45C6-43D7-B89D-5AB0FF0A8B1C}">
      <dgm:prSet/>
      <dgm:spPr/>
      <dgm:t>
        <a:bodyPr/>
        <a:lstStyle/>
        <a:p>
          <a:endParaRPr lang="en-US"/>
        </a:p>
      </dgm:t>
    </dgm:pt>
    <dgm:pt modelId="{7CE12110-0732-4649-A898-9C27C479DA31}">
      <dgm:prSet phldrT="[Text]"/>
      <dgm:spPr>
        <a:solidFill>
          <a:schemeClr val="accent3">
            <a:lumMod val="60000"/>
            <a:lumOff val="40000"/>
            <a:alpha val="90000"/>
          </a:schemeClr>
        </a:solidFill>
      </dgm:spPr>
      <dgm:t>
        <a:bodyPr/>
        <a:lstStyle/>
        <a:p>
          <a:r>
            <a:rPr lang="en-US" b="1" dirty="0" smtClean="0">
              <a:latin typeface="Arial" pitchFamily="34" charset="0"/>
              <a:cs typeface="Arial" pitchFamily="34" charset="0"/>
            </a:rPr>
            <a:t>NAWAS / WAWAS </a:t>
          </a:r>
        </a:p>
        <a:p>
          <a:r>
            <a:rPr lang="en-US" b="1" i="1" dirty="0" smtClean="0">
              <a:latin typeface="Arial" pitchFamily="34" charset="0"/>
              <a:cs typeface="Arial" pitchFamily="34" charset="0"/>
            </a:rPr>
            <a:t>S 5, G 5 only</a:t>
          </a:r>
          <a:endParaRPr lang="en-US" b="1" i="1" dirty="0">
            <a:latin typeface="Arial" pitchFamily="34" charset="0"/>
            <a:cs typeface="Arial" pitchFamily="34" charset="0"/>
          </a:endParaRPr>
        </a:p>
      </dgm:t>
    </dgm:pt>
    <dgm:pt modelId="{8848A496-7232-49EE-AF65-B9272B768426}" type="parTrans" cxnId="{B1FBE045-3077-4EE2-8F43-62AA956DE4E5}">
      <dgm:prSet/>
      <dgm:spPr/>
      <dgm:t>
        <a:bodyPr/>
        <a:lstStyle/>
        <a:p>
          <a:endParaRPr lang="en-US"/>
        </a:p>
      </dgm:t>
    </dgm:pt>
    <dgm:pt modelId="{742D6BDC-12B7-4BF9-A98F-257660BDB486}" type="sibTrans" cxnId="{B1FBE045-3077-4EE2-8F43-62AA956DE4E5}">
      <dgm:prSet/>
      <dgm:spPr/>
      <dgm:t>
        <a:bodyPr/>
        <a:lstStyle/>
        <a:p>
          <a:endParaRPr lang="en-US"/>
        </a:p>
      </dgm:t>
    </dgm:pt>
    <dgm:pt modelId="{C5A97793-92EE-4862-8E27-7F62C373BF29}">
      <dgm:prSet phldrT="[Text]"/>
      <dgm:spPr>
        <a:solidFill>
          <a:schemeClr val="accent3">
            <a:lumMod val="60000"/>
            <a:lumOff val="40000"/>
            <a:alpha val="90000"/>
          </a:schemeClr>
        </a:solidFill>
      </dgm:spPr>
      <dgm:t>
        <a:bodyPr/>
        <a:lstStyle/>
        <a:p>
          <a:r>
            <a:rPr lang="en-US" b="1" dirty="0" smtClean="0">
              <a:latin typeface="Arial" pitchFamily="34" charset="0"/>
              <a:cs typeface="Arial" pitchFamily="34" charset="0"/>
            </a:rPr>
            <a:t>Notify</a:t>
          </a:r>
        </a:p>
        <a:p>
          <a:r>
            <a:rPr lang="en-US" b="1" dirty="0" smtClean="0">
              <a:latin typeface="Arial" pitchFamily="34" charset="0"/>
              <a:cs typeface="Arial" pitchFamily="34" charset="0"/>
            </a:rPr>
            <a:t>Leadership</a:t>
          </a:r>
          <a:endParaRPr lang="en-US" b="1" dirty="0">
            <a:latin typeface="Arial" pitchFamily="34" charset="0"/>
            <a:cs typeface="Arial" pitchFamily="34" charset="0"/>
          </a:endParaRPr>
        </a:p>
      </dgm:t>
    </dgm:pt>
    <dgm:pt modelId="{550D9B88-5B97-489E-9013-DEC50119663E}" type="parTrans" cxnId="{2D9BC2F0-CCFA-4D4B-8AC4-D7F718E66264}">
      <dgm:prSet/>
      <dgm:spPr/>
      <dgm:t>
        <a:bodyPr/>
        <a:lstStyle/>
        <a:p>
          <a:endParaRPr lang="en-US"/>
        </a:p>
      </dgm:t>
    </dgm:pt>
    <dgm:pt modelId="{0307E26C-AD54-481D-8352-9FCFA0F9E0A9}" type="sibTrans" cxnId="{2D9BC2F0-CCFA-4D4B-8AC4-D7F718E66264}">
      <dgm:prSet/>
      <dgm:spPr/>
      <dgm:t>
        <a:bodyPr/>
        <a:lstStyle/>
        <a:p>
          <a:endParaRPr lang="en-US"/>
        </a:p>
      </dgm:t>
    </dgm:pt>
    <dgm:pt modelId="{A12860FC-75FA-45A8-8AF9-030C4E7A7208}" type="pres">
      <dgm:prSet presAssocID="{474B3DF6-7B2F-4A74-816F-EA3737AA0CD1}" presName="Name0" presStyleCnt="0">
        <dgm:presLayoutVars>
          <dgm:chPref val="3"/>
          <dgm:dir/>
          <dgm:animLvl val="lvl"/>
          <dgm:resizeHandles/>
        </dgm:presLayoutVars>
      </dgm:prSet>
      <dgm:spPr/>
      <dgm:t>
        <a:bodyPr/>
        <a:lstStyle/>
        <a:p>
          <a:endParaRPr lang="en-US"/>
        </a:p>
      </dgm:t>
    </dgm:pt>
    <dgm:pt modelId="{4E249D7A-843E-4202-9E03-4A02532D43E4}" type="pres">
      <dgm:prSet presAssocID="{0D1371C8-4771-4971-9234-7AE6BA98FFE0}" presName="horFlow" presStyleCnt="0"/>
      <dgm:spPr/>
    </dgm:pt>
    <dgm:pt modelId="{5C9BED4F-0714-430E-AFF6-5070130245DE}" type="pres">
      <dgm:prSet presAssocID="{0D1371C8-4771-4971-9234-7AE6BA98FFE0}" presName="bigChev" presStyleLbl="node1" presStyleIdx="0" presStyleCnt="3"/>
      <dgm:spPr/>
      <dgm:t>
        <a:bodyPr/>
        <a:lstStyle/>
        <a:p>
          <a:endParaRPr lang="en-US"/>
        </a:p>
      </dgm:t>
    </dgm:pt>
    <dgm:pt modelId="{AE7C0EFB-A44B-45F5-B287-16DFDDA67CCB}" type="pres">
      <dgm:prSet presAssocID="{550D9B88-5B97-489E-9013-DEC50119663E}" presName="parTrans" presStyleCnt="0"/>
      <dgm:spPr/>
    </dgm:pt>
    <dgm:pt modelId="{9C6A2D1D-0EF3-4A75-A471-5078087F807B}" type="pres">
      <dgm:prSet presAssocID="{C5A97793-92EE-4862-8E27-7F62C373BF29}" presName="node" presStyleLbl="alignAccFollowNode1" presStyleIdx="0" presStyleCnt="3">
        <dgm:presLayoutVars>
          <dgm:bulletEnabled val="1"/>
        </dgm:presLayoutVars>
      </dgm:prSet>
      <dgm:spPr/>
      <dgm:t>
        <a:bodyPr/>
        <a:lstStyle/>
        <a:p>
          <a:endParaRPr lang="en-US"/>
        </a:p>
      </dgm:t>
    </dgm:pt>
    <dgm:pt modelId="{43A60A6B-DFA6-4509-B52D-0AFC94787A7F}" type="pres">
      <dgm:prSet presAssocID="{0D1371C8-4771-4971-9234-7AE6BA98FFE0}" presName="vSp" presStyleCnt="0"/>
      <dgm:spPr/>
    </dgm:pt>
    <dgm:pt modelId="{F1B81580-463C-4D4F-8548-BF01D5D52E79}" type="pres">
      <dgm:prSet presAssocID="{ED5CC12D-DBCD-42F8-B102-CC78B632BC78}" presName="horFlow" presStyleCnt="0"/>
      <dgm:spPr/>
    </dgm:pt>
    <dgm:pt modelId="{63707309-1C11-4B61-81B6-9DDDB8556424}" type="pres">
      <dgm:prSet presAssocID="{ED5CC12D-DBCD-42F8-B102-CC78B632BC78}" presName="bigChev" presStyleLbl="node1" presStyleIdx="1" presStyleCnt="3"/>
      <dgm:spPr/>
      <dgm:t>
        <a:bodyPr/>
        <a:lstStyle/>
        <a:p>
          <a:endParaRPr lang="en-US"/>
        </a:p>
      </dgm:t>
    </dgm:pt>
    <dgm:pt modelId="{3769E1A2-1C2F-43A2-BA09-A3ADA96BB133}" type="pres">
      <dgm:prSet presAssocID="{B0717155-1C07-4A13-AFD2-D86594013E6F}" presName="parTrans" presStyleCnt="0"/>
      <dgm:spPr/>
    </dgm:pt>
    <dgm:pt modelId="{973F2C43-A106-48AB-948F-F2610578392B}" type="pres">
      <dgm:prSet presAssocID="{AA6229BA-0D2E-42F3-A844-154D77962E9C}" presName="node" presStyleLbl="alignAccFollowNode1" presStyleIdx="1" presStyleCnt="3">
        <dgm:presLayoutVars>
          <dgm:bulletEnabled val="1"/>
        </dgm:presLayoutVars>
      </dgm:prSet>
      <dgm:spPr/>
      <dgm:t>
        <a:bodyPr/>
        <a:lstStyle/>
        <a:p>
          <a:endParaRPr lang="en-US"/>
        </a:p>
      </dgm:t>
    </dgm:pt>
    <dgm:pt modelId="{50DDC55C-7A8C-4D1F-B598-B85B578AAA99}" type="pres">
      <dgm:prSet presAssocID="{ED5CC12D-DBCD-42F8-B102-CC78B632BC78}" presName="vSp" presStyleCnt="0"/>
      <dgm:spPr/>
    </dgm:pt>
    <dgm:pt modelId="{DFD8EA91-1881-4630-90CD-58D661336EEE}" type="pres">
      <dgm:prSet presAssocID="{39A6D4D0-4DCF-49B7-8782-1914F7815093}" presName="horFlow" presStyleCnt="0"/>
      <dgm:spPr/>
    </dgm:pt>
    <dgm:pt modelId="{22A761BB-E5F6-4CBD-A50C-5870153FE232}" type="pres">
      <dgm:prSet presAssocID="{39A6D4D0-4DCF-49B7-8782-1914F7815093}" presName="bigChev" presStyleLbl="node1" presStyleIdx="2" presStyleCnt="3"/>
      <dgm:spPr/>
      <dgm:t>
        <a:bodyPr/>
        <a:lstStyle/>
        <a:p>
          <a:endParaRPr lang="en-US"/>
        </a:p>
      </dgm:t>
    </dgm:pt>
    <dgm:pt modelId="{B4799D07-0645-427D-9F0A-7A267985778B}" type="pres">
      <dgm:prSet presAssocID="{8848A496-7232-49EE-AF65-B9272B768426}" presName="parTrans" presStyleCnt="0"/>
      <dgm:spPr/>
    </dgm:pt>
    <dgm:pt modelId="{E45C5D16-24EA-4765-9984-3D8597DAD9B2}" type="pres">
      <dgm:prSet presAssocID="{7CE12110-0732-4649-A898-9C27C479DA31}" presName="node" presStyleLbl="alignAccFollowNode1" presStyleIdx="2" presStyleCnt="3">
        <dgm:presLayoutVars>
          <dgm:bulletEnabled val="1"/>
        </dgm:presLayoutVars>
      </dgm:prSet>
      <dgm:spPr/>
      <dgm:t>
        <a:bodyPr/>
        <a:lstStyle/>
        <a:p>
          <a:endParaRPr lang="en-US"/>
        </a:p>
      </dgm:t>
    </dgm:pt>
  </dgm:ptLst>
  <dgm:cxnLst>
    <dgm:cxn modelId="{C40A35FF-45C6-43D7-B89D-5AB0FF0A8B1C}" srcId="{474B3DF6-7B2F-4A74-816F-EA3737AA0CD1}" destId="{39A6D4D0-4DCF-49B7-8782-1914F7815093}" srcOrd="2" destOrd="0" parTransId="{4E2628A8-DFC1-4B0E-979C-1688528E391B}" sibTransId="{6444623A-37CC-4061-AAD6-A6735C1C95A4}"/>
    <dgm:cxn modelId="{3A6732A8-60E4-4314-A3A0-05D9E340450A}" type="presOf" srcId="{AA6229BA-0D2E-42F3-A844-154D77962E9C}" destId="{973F2C43-A106-48AB-948F-F2610578392B}" srcOrd="0" destOrd="0" presId="urn:microsoft.com/office/officeart/2005/8/layout/lProcess3"/>
    <dgm:cxn modelId="{EF686076-E1BF-4CED-BE40-012DA0ADF9D1}" type="presOf" srcId="{0D1371C8-4771-4971-9234-7AE6BA98FFE0}" destId="{5C9BED4F-0714-430E-AFF6-5070130245DE}" srcOrd="0" destOrd="0" presId="urn:microsoft.com/office/officeart/2005/8/layout/lProcess3"/>
    <dgm:cxn modelId="{6ED58510-CFC1-4862-A7DB-5E7E9D349B6D}" srcId="{ED5CC12D-DBCD-42F8-B102-CC78B632BC78}" destId="{AA6229BA-0D2E-42F3-A844-154D77962E9C}" srcOrd="0" destOrd="0" parTransId="{B0717155-1C07-4A13-AFD2-D86594013E6F}" sibTransId="{CBA3575F-F4BE-4AAC-B8AD-9B2B1DA93C60}"/>
    <dgm:cxn modelId="{BCA212BA-066D-4F7A-91E7-ED63F28C647F}" type="presOf" srcId="{7CE12110-0732-4649-A898-9C27C479DA31}" destId="{E45C5D16-24EA-4765-9984-3D8597DAD9B2}" srcOrd="0" destOrd="0" presId="urn:microsoft.com/office/officeart/2005/8/layout/lProcess3"/>
    <dgm:cxn modelId="{E20AA9BE-D947-4199-9319-8ABF5AE42EF0}" srcId="{474B3DF6-7B2F-4A74-816F-EA3737AA0CD1}" destId="{ED5CC12D-DBCD-42F8-B102-CC78B632BC78}" srcOrd="1" destOrd="0" parTransId="{A947B499-AE43-4F46-B214-74B9401E1B25}" sibTransId="{D2D6DA21-FD0F-46A1-8DD7-2A6642562E07}"/>
    <dgm:cxn modelId="{B1FBE045-3077-4EE2-8F43-62AA956DE4E5}" srcId="{39A6D4D0-4DCF-49B7-8782-1914F7815093}" destId="{7CE12110-0732-4649-A898-9C27C479DA31}" srcOrd="0" destOrd="0" parTransId="{8848A496-7232-49EE-AF65-B9272B768426}" sibTransId="{742D6BDC-12B7-4BF9-A98F-257660BDB486}"/>
    <dgm:cxn modelId="{E28FED79-3D3C-4346-B569-6F8F47007F83}" type="presOf" srcId="{474B3DF6-7B2F-4A74-816F-EA3737AA0CD1}" destId="{A12860FC-75FA-45A8-8AF9-030C4E7A7208}" srcOrd="0" destOrd="0" presId="urn:microsoft.com/office/officeart/2005/8/layout/lProcess3"/>
    <dgm:cxn modelId="{BB023B90-3824-4F8D-BAAA-B879FE3E53F9}" srcId="{474B3DF6-7B2F-4A74-816F-EA3737AA0CD1}" destId="{0D1371C8-4771-4971-9234-7AE6BA98FFE0}" srcOrd="0" destOrd="0" parTransId="{9AEE35EE-70B2-44D6-956A-201953AC1667}" sibTransId="{5898E558-52F0-4094-9841-C99079C518AC}"/>
    <dgm:cxn modelId="{2D9BC2F0-CCFA-4D4B-8AC4-D7F718E66264}" srcId="{0D1371C8-4771-4971-9234-7AE6BA98FFE0}" destId="{C5A97793-92EE-4862-8E27-7F62C373BF29}" srcOrd="0" destOrd="0" parTransId="{550D9B88-5B97-489E-9013-DEC50119663E}" sibTransId="{0307E26C-AD54-481D-8352-9FCFA0F9E0A9}"/>
    <dgm:cxn modelId="{E6BF2183-4639-4973-AC34-14792E5F4DD9}" type="presOf" srcId="{C5A97793-92EE-4862-8E27-7F62C373BF29}" destId="{9C6A2D1D-0EF3-4A75-A471-5078087F807B}" srcOrd="0" destOrd="0" presId="urn:microsoft.com/office/officeart/2005/8/layout/lProcess3"/>
    <dgm:cxn modelId="{36F03942-EED4-437C-AE50-525DE5AA437D}" type="presOf" srcId="{ED5CC12D-DBCD-42F8-B102-CC78B632BC78}" destId="{63707309-1C11-4B61-81B6-9DDDB8556424}" srcOrd="0" destOrd="0" presId="urn:microsoft.com/office/officeart/2005/8/layout/lProcess3"/>
    <dgm:cxn modelId="{7E5F4586-F0EE-42DD-91BF-F12CC8AE82F1}" type="presOf" srcId="{39A6D4D0-4DCF-49B7-8782-1914F7815093}" destId="{22A761BB-E5F6-4CBD-A50C-5870153FE232}" srcOrd="0" destOrd="0" presId="urn:microsoft.com/office/officeart/2005/8/layout/lProcess3"/>
    <dgm:cxn modelId="{D8408416-5403-47F6-ADD6-883BB2C5AE6E}" type="presParOf" srcId="{A12860FC-75FA-45A8-8AF9-030C4E7A7208}" destId="{4E249D7A-843E-4202-9E03-4A02532D43E4}" srcOrd="0" destOrd="0" presId="urn:microsoft.com/office/officeart/2005/8/layout/lProcess3"/>
    <dgm:cxn modelId="{33FAAB1D-1592-4422-99D3-A66FEE8385CC}" type="presParOf" srcId="{4E249D7A-843E-4202-9E03-4A02532D43E4}" destId="{5C9BED4F-0714-430E-AFF6-5070130245DE}" srcOrd="0" destOrd="0" presId="urn:microsoft.com/office/officeart/2005/8/layout/lProcess3"/>
    <dgm:cxn modelId="{AF92795A-0C33-42AB-A00D-BE3090C4AA1A}" type="presParOf" srcId="{4E249D7A-843E-4202-9E03-4A02532D43E4}" destId="{AE7C0EFB-A44B-45F5-B287-16DFDDA67CCB}" srcOrd="1" destOrd="0" presId="urn:microsoft.com/office/officeart/2005/8/layout/lProcess3"/>
    <dgm:cxn modelId="{ED853DE9-2D6C-45E3-8065-1356C36D131F}" type="presParOf" srcId="{4E249D7A-843E-4202-9E03-4A02532D43E4}" destId="{9C6A2D1D-0EF3-4A75-A471-5078087F807B}" srcOrd="2" destOrd="0" presId="urn:microsoft.com/office/officeart/2005/8/layout/lProcess3"/>
    <dgm:cxn modelId="{3B400AD6-1E5F-47D7-BAC6-BE2FE4343724}" type="presParOf" srcId="{A12860FC-75FA-45A8-8AF9-030C4E7A7208}" destId="{43A60A6B-DFA6-4509-B52D-0AFC94787A7F}" srcOrd="1" destOrd="0" presId="urn:microsoft.com/office/officeart/2005/8/layout/lProcess3"/>
    <dgm:cxn modelId="{A366FBA2-F1A4-4E34-9696-FAA3D91DB405}" type="presParOf" srcId="{A12860FC-75FA-45A8-8AF9-030C4E7A7208}" destId="{F1B81580-463C-4D4F-8548-BF01D5D52E79}" srcOrd="2" destOrd="0" presId="urn:microsoft.com/office/officeart/2005/8/layout/lProcess3"/>
    <dgm:cxn modelId="{60BCAAD2-94C8-43B5-BB69-253BFF8576C9}" type="presParOf" srcId="{F1B81580-463C-4D4F-8548-BF01D5D52E79}" destId="{63707309-1C11-4B61-81B6-9DDDB8556424}" srcOrd="0" destOrd="0" presId="urn:microsoft.com/office/officeart/2005/8/layout/lProcess3"/>
    <dgm:cxn modelId="{CD531752-0B07-4A85-B2A4-C86CA7B43573}" type="presParOf" srcId="{F1B81580-463C-4D4F-8548-BF01D5D52E79}" destId="{3769E1A2-1C2F-43A2-BA09-A3ADA96BB133}" srcOrd="1" destOrd="0" presId="urn:microsoft.com/office/officeart/2005/8/layout/lProcess3"/>
    <dgm:cxn modelId="{A80282A1-5FFA-4FD7-B916-843C58EEA291}" type="presParOf" srcId="{F1B81580-463C-4D4F-8548-BF01D5D52E79}" destId="{973F2C43-A106-48AB-948F-F2610578392B}" srcOrd="2" destOrd="0" presId="urn:microsoft.com/office/officeart/2005/8/layout/lProcess3"/>
    <dgm:cxn modelId="{1AEEB9F2-6BD8-4ACC-BAAE-BE1513EAA187}" type="presParOf" srcId="{A12860FC-75FA-45A8-8AF9-030C4E7A7208}" destId="{50DDC55C-7A8C-4D1F-B598-B85B578AAA99}" srcOrd="3" destOrd="0" presId="urn:microsoft.com/office/officeart/2005/8/layout/lProcess3"/>
    <dgm:cxn modelId="{EE6B9918-4B21-462E-B047-BE9BC28047C4}" type="presParOf" srcId="{A12860FC-75FA-45A8-8AF9-030C4E7A7208}" destId="{DFD8EA91-1881-4630-90CD-58D661336EEE}" srcOrd="4" destOrd="0" presId="urn:microsoft.com/office/officeart/2005/8/layout/lProcess3"/>
    <dgm:cxn modelId="{8BE3606A-F2A0-431A-86AD-75C9B7D25E2A}" type="presParOf" srcId="{DFD8EA91-1881-4630-90CD-58D661336EEE}" destId="{22A761BB-E5F6-4CBD-A50C-5870153FE232}" srcOrd="0" destOrd="0" presId="urn:microsoft.com/office/officeart/2005/8/layout/lProcess3"/>
    <dgm:cxn modelId="{DC6DBC6E-7A0B-4D79-9889-5FBF38FC3A17}" type="presParOf" srcId="{DFD8EA91-1881-4630-90CD-58D661336EEE}" destId="{B4799D07-0645-427D-9F0A-7A267985778B}" srcOrd="1" destOrd="0" presId="urn:microsoft.com/office/officeart/2005/8/layout/lProcess3"/>
    <dgm:cxn modelId="{42C993EA-E953-47BA-9003-B4DA0A9D4E78}" type="presParOf" srcId="{DFD8EA91-1881-4630-90CD-58D661336EEE}" destId="{E45C5D16-24EA-4765-9984-3D8597DAD9B2}" srcOrd="2"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0375"/>
          </a:xfrm>
          <a:prstGeom prst="rect">
            <a:avLst/>
          </a:prstGeom>
        </p:spPr>
        <p:txBody>
          <a:bodyPr vert="horz" lIns="92309" tIns="46154" rIns="92309" bIns="46154"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27475" y="0"/>
            <a:ext cx="3005138" cy="460375"/>
          </a:xfrm>
          <a:prstGeom prst="rect">
            <a:avLst/>
          </a:prstGeom>
        </p:spPr>
        <p:txBody>
          <a:bodyPr vert="horz" lIns="92309" tIns="46154" rIns="92309" bIns="46154" rtlCol="0"/>
          <a:lstStyle>
            <a:lvl1pPr algn="r" fontAlgn="auto">
              <a:spcBef>
                <a:spcPts val="0"/>
              </a:spcBef>
              <a:spcAft>
                <a:spcPts val="0"/>
              </a:spcAft>
              <a:defRPr sz="1200" smtClean="0">
                <a:latin typeface="+mn-lt"/>
              </a:defRPr>
            </a:lvl1pPr>
          </a:lstStyle>
          <a:p>
            <a:pPr>
              <a:defRPr/>
            </a:pPr>
            <a:fld id="{2BF19E34-F70F-4CA4-ABE7-0A056FACF2BF}" type="datetimeFigureOut">
              <a:rPr lang="en-US"/>
              <a:pPr>
                <a:defRPr/>
              </a:pPr>
              <a:t>10/4/2012</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9" tIns="46154" rIns="92309" bIns="46154" rtlCol="0" anchor="ctr"/>
          <a:lstStyle/>
          <a:p>
            <a:pPr lvl="0"/>
            <a:endParaRPr lang="en-US" noProof="0"/>
          </a:p>
        </p:txBody>
      </p:sp>
      <p:sp>
        <p:nvSpPr>
          <p:cNvPr id="5" name="Notes Placeholder 4"/>
          <p:cNvSpPr>
            <a:spLocks noGrp="1"/>
          </p:cNvSpPr>
          <p:nvPr>
            <p:ph type="body" sz="quarter" idx="3"/>
          </p:nvPr>
        </p:nvSpPr>
        <p:spPr>
          <a:xfrm>
            <a:off x="693738" y="4379913"/>
            <a:ext cx="5546725" cy="4148137"/>
          </a:xfrm>
          <a:prstGeom prst="rect">
            <a:avLst/>
          </a:prstGeom>
        </p:spPr>
        <p:txBody>
          <a:bodyPr vert="horz" lIns="92309" tIns="46154" rIns="92309" bIns="4615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58238"/>
            <a:ext cx="3005138" cy="460375"/>
          </a:xfrm>
          <a:prstGeom prst="rect">
            <a:avLst/>
          </a:prstGeom>
        </p:spPr>
        <p:txBody>
          <a:bodyPr vert="horz" lIns="92309" tIns="46154" rIns="92309" bIns="46154"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27475" y="8758238"/>
            <a:ext cx="3005138" cy="460375"/>
          </a:xfrm>
          <a:prstGeom prst="rect">
            <a:avLst/>
          </a:prstGeom>
        </p:spPr>
        <p:txBody>
          <a:bodyPr vert="horz" lIns="92309" tIns="46154" rIns="92309" bIns="46154" rtlCol="0" anchor="b"/>
          <a:lstStyle>
            <a:lvl1pPr algn="r" fontAlgn="auto">
              <a:spcBef>
                <a:spcPts val="0"/>
              </a:spcBef>
              <a:spcAft>
                <a:spcPts val="0"/>
              </a:spcAft>
              <a:defRPr sz="1200" smtClean="0">
                <a:latin typeface="+mn-lt"/>
              </a:defRPr>
            </a:lvl1pPr>
          </a:lstStyle>
          <a:p>
            <a:pPr>
              <a:defRPr/>
            </a:pPr>
            <a:fld id="{F0D8AC35-95F6-4117-9DD7-28009FDD059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Topic</a:t>
            </a:r>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CF0313-E62F-4297-A174-68023160A4CA}" type="slidenum">
              <a:rPr lang="en-US"/>
              <a:pPr fontAlgn="base">
                <a:spcBef>
                  <a:spcPct val="0"/>
                </a:spcBef>
                <a:spcAft>
                  <a:spcPct val="0"/>
                </a:spcAft>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bwMode="auto">
          <a:xfrm>
            <a:off x="1171575" y="698500"/>
            <a:ext cx="4592638" cy="3444875"/>
          </a:xfrm>
          <a:noFill/>
          <a:ln>
            <a:solidFill>
              <a:srgbClr val="000000"/>
            </a:solidFill>
            <a:miter lim="800000"/>
            <a:headEnd/>
            <a:tailEnd/>
          </a:ln>
        </p:spPr>
      </p:sp>
      <p:sp>
        <p:nvSpPr>
          <p:cNvPr id="63490" name="Rectangle 3"/>
          <p:cNvSpPr>
            <a:spLocks noGrp="1" noChangeArrowheads="1"/>
          </p:cNvSpPr>
          <p:nvPr>
            <p:ph type="body" idx="1"/>
          </p:nvPr>
        </p:nvSpPr>
        <p:spPr bwMode="auto">
          <a:xfrm>
            <a:off x="917575" y="4381500"/>
            <a:ext cx="5078413" cy="4148138"/>
          </a:xfrm>
          <a:noFill/>
        </p:spPr>
        <p:txBody>
          <a:bodyPr wrap="square" lIns="91662" tIns="45831" rIns="91662" bIns="45831" numCol="1" anchor="t" anchorCtr="0" compatLnSpc="1">
            <a:prstTxWarp prst="textNoShape">
              <a:avLst/>
            </a:prstTxWarp>
          </a:bodyPr>
          <a:lstStyle/>
          <a:p>
            <a:pPr algn="just">
              <a:spcBef>
                <a:spcPct val="0"/>
              </a:spcBef>
            </a:pPr>
            <a:r>
              <a:rPr lang="en-US" sz="1400" smtClean="0">
                <a:latin typeface="Times" pitchFamily="18" charset="0"/>
              </a:rPr>
              <a:t>Map of countries that make up NATO.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Relationship of Political Organizations in Europe.</a:t>
            </a:r>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5B3994-6961-4544-B1FF-C116A2FDD124}" type="slidenum">
              <a:rPr lang="en-US"/>
              <a:pPr fontAlgn="base">
                <a:spcBef>
                  <a:spcPct val="0"/>
                </a:spcBef>
                <a:spcAft>
                  <a:spcPct val="0"/>
                </a:spcAft>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Role:  NATO has an obligation to defend its Allies.</a:t>
            </a:r>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0FDF7E-7BB0-46F6-8792-189555013949}" type="slidenum">
              <a:rPr lang="en-US"/>
              <a:pPr fontAlgn="base">
                <a:spcBef>
                  <a:spcPct val="0"/>
                </a:spcBef>
                <a:spcAft>
                  <a:spcPct val="0"/>
                </a:spcAft>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NATO is very interested in space weather for its operations.</a:t>
            </a:r>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E4E9EF-CDC6-459C-95BF-E730D35FD55F}" type="slidenum">
              <a:rPr lang="en-GB"/>
              <a:pPr fontAlgn="base">
                <a:spcBef>
                  <a:spcPct val="0"/>
                </a:spcBef>
                <a:spcAft>
                  <a:spcPct val="0"/>
                </a:spcAft>
              </a:pPr>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Both NATO war fighters and civilians need to be aware of the time and location of solar impacts.  This is an Air Force perspective, relevant to commercial networks.</a:t>
            </a:r>
          </a:p>
          <a:p>
            <a:pPr>
              <a:spcBef>
                <a:spcPct val="0"/>
              </a:spcBef>
            </a:pPr>
            <a:r>
              <a:rPr lang="en-US" smtClean="0"/>
              <a:t>Three types of bombardments vary in speed: radio waves (i.e. X-rays 8 minutes), proton particles (commonly 1 million miles per hour), magnetic storm (slower). Initial strong storm wave fronts arrive between 1 million miles per hour, and 5 million mph.</a:t>
            </a:r>
          </a:p>
          <a:p>
            <a:pPr>
              <a:spcBef>
                <a:spcPct val="0"/>
              </a:spcBef>
            </a:pPr>
            <a:endParaRPr lang="en-US" smtClean="0"/>
          </a:p>
          <a:p>
            <a:pPr>
              <a:spcBef>
                <a:spcPct val="0"/>
              </a:spcBef>
            </a:pPr>
            <a:endParaRPr lang="en-US" smtClean="0"/>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E3FA00-E842-40C1-AFA7-7D19630E4F57}" type="slidenum">
              <a:rPr lang="en-US"/>
              <a:pPr fontAlgn="base">
                <a:spcBef>
                  <a:spcPct val="0"/>
                </a:spcBef>
                <a:spcAft>
                  <a:spcPct val="0"/>
                </a:spcAft>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What makes up a disaster.  Severe space weather.</a:t>
            </a:r>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06E509-0EAD-4FB2-8F5D-5EA20C637EF1}" type="slidenum">
              <a:rPr lang="en-US"/>
              <a:pPr fontAlgn="base">
                <a:spcBef>
                  <a:spcPct val="0"/>
                </a:spcBef>
                <a:spcAft>
                  <a:spcPct val="0"/>
                </a:spcAft>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Recovery is the last phase, but NATO’s role is best tested and recognized after a disaster.</a:t>
            </a:r>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0CAE50-3013-4844-82EB-B50C82CE924B}" type="slidenum">
              <a:rPr lang="en-US"/>
              <a:pPr fontAlgn="base">
                <a:spcBef>
                  <a:spcPct val="0"/>
                </a:spcBef>
                <a:spcAft>
                  <a:spcPct val="0"/>
                </a:spcAft>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bwMode="auto">
          <a:xfrm>
            <a:off x="1298575" y="777875"/>
            <a:ext cx="4297363" cy="3222625"/>
          </a:xfrm>
          <a:noFill/>
          <a:ln cap="flat">
            <a:solidFill>
              <a:schemeClr val="tx1"/>
            </a:solidFill>
            <a:miter lim="800000"/>
            <a:headEnd/>
            <a:tailEnd/>
          </a:ln>
        </p:spPr>
      </p:sp>
      <p:sp>
        <p:nvSpPr>
          <p:cNvPr id="72706" name="Rectangle 3"/>
          <p:cNvSpPr>
            <a:spLocks noGrp="1" noChangeArrowheads="1"/>
          </p:cNvSpPr>
          <p:nvPr>
            <p:ph type="body" idx="1"/>
          </p:nvPr>
        </p:nvSpPr>
        <p:spPr bwMode="auto">
          <a:xfrm>
            <a:off x="923925" y="4379913"/>
            <a:ext cx="5086350" cy="4148137"/>
          </a:xfrm>
          <a:noFill/>
        </p:spPr>
        <p:txBody>
          <a:bodyPr wrap="square" lIns="95951" tIns="47975" rIns="95951" bIns="47975" numCol="1" anchor="t" anchorCtr="0" compatLnSpc="1">
            <a:prstTxWarp prst="textNoShape">
              <a:avLst/>
            </a:prstTxWarp>
          </a:bodyPr>
          <a:lstStyle/>
          <a:p>
            <a:pPr>
              <a:spcBef>
                <a:spcPct val="0"/>
              </a:spcBef>
            </a:pPr>
            <a:r>
              <a:rPr lang="en-US" sz="1000" b="1" smtClean="0"/>
              <a:t>Euro-Atlantic Disaster Response Coordination Centre </a:t>
            </a:r>
            <a:r>
              <a:rPr lang="en-US" sz="1000" smtClean="0"/>
              <a:t>EADRCC, Advisory Support Team, Rapid Reaction Teams, </a:t>
            </a:r>
            <a:r>
              <a:rPr lang="en-US" sz="1000" u="sng" smtClean="0"/>
              <a:t>Civil Emergency Action Plan are tools</a:t>
            </a:r>
            <a:r>
              <a:rPr lang="en-US" sz="1000"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NATO starts with establishing a </a:t>
            </a:r>
            <a:r>
              <a:rPr lang="en-US" b="1" smtClean="0"/>
              <a:t>common language for interoperability.</a:t>
            </a:r>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1506D2-36A9-4616-9EB9-75A617EFD51E}" type="slidenum">
              <a:rPr lang="en-US"/>
              <a:pPr fontAlgn="base">
                <a:spcBef>
                  <a:spcPct val="0"/>
                </a:spcBef>
                <a:spcAft>
                  <a:spcPct val="0"/>
                </a:spcAft>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These three </a:t>
            </a:r>
            <a:r>
              <a:rPr lang="en-US" b="1" smtClean="0"/>
              <a:t>classes</a:t>
            </a:r>
            <a:r>
              <a:rPr lang="en-US" smtClean="0"/>
              <a:t> of storms </a:t>
            </a:r>
            <a:r>
              <a:rPr lang="en-US" b="1" smtClean="0"/>
              <a:t>have defined scales </a:t>
            </a:r>
            <a:r>
              <a:rPr lang="en-US" smtClean="0"/>
              <a:t>for severity.</a:t>
            </a:r>
          </a:p>
        </p:txBody>
      </p:sp>
      <p:sp>
        <p:nvSpPr>
          <p:cNvPr id="788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B177D8-E8F0-405E-B737-5B96F043E1F7}" type="slidenum">
              <a:rPr lang="en-US"/>
              <a:pPr fontAlgn="base">
                <a:spcBef>
                  <a:spcPct val="0"/>
                </a:spcBef>
                <a:spcAft>
                  <a:spcPct val="0"/>
                </a:spcAft>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We have little warning time to react</a:t>
            </a:r>
          </a:p>
        </p:txBody>
      </p:sp>
      <p:sp>
        <p:nvSpPr>
          <p:cNvPr id="808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C3D5A07-7585-4E0A-9B2D-22AA33CB3DE9}" type="slidenum">
              <a:rPr lang="en-US"/>
              <a:pPr fontAlgn="base">
                <a:spcBef>
                  <a:spcPct val="0"/>
                </a:spcBef>
                <a:spcAft>
                  <a:spcPct val="0"/>
                </a:spcAft>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defTabSz="922338">
              <a:spcBef>
                <a:spcPct val="0"/>
              </a:spcBef>
            </a:pPr>
            <a:r>
              <a:rPr lang="en-US" smtClean="0"/>
              <a:t>Communications are the primary vulnerability to this form of storm.</a:t>
            </a:r>
          </a:p>
          <a:p>
            <a:pPr defTabSz="922338">
              <a:spcBef>
                <a:spcPct val="0"/>
              </a:spcBef>
            </a:pPr>
            <a:endParaRPr lang="en-US" smtClean="0"/>
          </a:p>
        </p:txBody>
      </p:sp>
      <p:sp>
        <p:nvSpPr>
          <p:cNvPr id="829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AD486AB-5D51-4276-8B2D-818514748E76}" type="slidenum">
              <a:rPr lang="en-US"/>
              <a:pPr fontAlgn="base">
                <a:spcBef>
                  <a:spcPct val="0"/>
                </a:spcBef>
                <a:spcAft>
                  <a:spcPct val="0"/>
                </a:spcAft>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speed of these storms vary considerably as does the particle effects.</a:t>
            </a:r>
          </a:p>
        </p:txBody>
      </p:sp>
      <p:sp>
        <p:nvSpPr>
          <p:cNvPr id="849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AFBB31A-D934-42A4-947A-3F8394855168}" type="slidenum">
              <a:rPr lang="en-US"/>
              <a:pPr fontAlgn="base">
                <a:spcBef>
                  <a:spcPct val="0"/>
                </a:spcBef>
                <a:spcAft>
                  <a:spcPct val="0"/>
                </a:spcAft>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Consider the S type storm later when I mention the Global Navigation Position satellites.</a:t>
            </a:r>
          </a:p>
        </p:txBody>
      </p:sp>
      <p:sp>
        <p:nvSpPr>
          <p:cNvPr id="870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4E2C212-064F-4478-A7B3-183D264B823B}" type="slidenum">
              <a:rPr lang="en-US"/>
              <a:pPr fontAlgn="base">
                <a:spcBef>
                  <a:spcPct val="0"/>
                </a:spcBef>
                <a:spcAft>
                  <a:spcPct val="0"/>
                </a:spcAft>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Fast moving mass with magnetic orientation has the largest potential impact.</a:t>
            </a:r>
          </a:p>
        </p:txBody>
      </p:sp>
      <p:sp>
        <p:nvSpPr>
          <p:cNvPr id="890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ABF172-61EF-4A34-A7AA-A6B5502015F7}" type="slidenum">
              <a:rPr lang="en-US"/>
              <a:pPr fontAlgn="base">
                <a:spcBef>
                  <a:spcPct val="0"/>
                </a:spcBef>
                <a:spcAft>
                  <a:spcPct val="0"/>
                </a:spcAft>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Planning preparations for the severe G5 CME is the responsibility of more than NATO.</a:t>
            </a:r>
          </a:p>
        </p:txBody>
      </p:sp>
      <p:sp>
        <p:nvSpPr>
          <p:cNvPr id="921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5C021B-9C9B-4F2D-AC42-BCFD8D2779E2}" type="slidenum">
              <a:rPr lang="en-US"/>
              <a:pPr fontAlgn="base">
                <a:spcBef>
                  <a:spcPct val="0"/>
                </a:spcBef>
                <a:spcAft>
                  <a:spcPct val="0"/>
                </a:spcAft>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t>Community of Interest in Stabilization Reconstruction</a:t>
            </a:r>
            <a:endParaRPr lang="en-US" smtClean="0"/>
          </a:p>
        </p:txBody>
      </p:sp>
      <p:sp>
        <p:nvSpPr>
          <p:cNvPr id="747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3DE064-1055-4CDE-94F2-ED64119CFA4B}" type="slidenum">
              <a:rPr lang="en-US"/>
              <a:pPr fontAlgn="base">
                <a:spcBef>
                  <a:spcPct val="0"/>
                </a:spcBef>
                <a:spcAft>
                  <a:spcPct val="0"/>
                </a:spcAft>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It is important to only warn people when there is a severe storm threat.  </a:t>
            </a:r>
          </a:p>
        </p:txBody>
      </p:sp>
      <p:sp>
        <p:nvSpPr>
          <p:cNvPr id="942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CCC5EB-42E5-4F48-B276-CD41AF81E371}" type="slidenum">
              <a:rPr lang="en-US"/>
              <a:pPr fontAlgn="base">
                <a:spcBef>
                  <a:spcPct val="0"/>
                </a:spcBef>
                <a:spcAft>
                  <a:spcPct val="0"/>
                </a:spcAft>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a:ln/>
        </p:spPr>
        <p:txBody>
          <a:bodyPr>
            <a:normAutofit fontScale="92500"/>
          </a:bodyPr>
          <a:lstStyle/>
          <a:p>
            <a:pPr fontAlgn="auto">
              <a:spcBef>
                <a:spcPts val="0"/>
              </a:spcBef>
              <a:spcAft>
                <a:spcPts val="0"/>
              </a:spcAft>
              <a:defRPr/>
            </a:pPr>
            <a:r>
              <a:rPr lang="en-US" dirty="0" smtClean="0"/>
              <a:t>Planning disaster scenario, This tool was provided to NATO to show the expected effects on the communications infrastructure.</a:t>
            </a:r>
          </a:p>
          <a:p>
            <a:pPr fontAlgn="auto">
              <a:spcBef>
                <a:spcPts val="0"/>
              </a:spcBef>
              <a:spcAft>
                <a:spcPts val="0"/>
              </a:spcAft>
              <a:buFontTx/>
              <a:buChar char="•"/>
              <a:defRPr/>
            </a:pPr>
            <a:r>
              <a:rPr lang="en-US" dirty="0" smtClean="0"/>
              <a:t> On the left we have what is known as “last mile communications” which includes everything from the telecommunications or cable central office to the end user.  That includes the telephone on your desk or at your home, the internet, cable TV, and mobile and smart phones.</a:t>
            </a:r>
          </a:p>
          <a:p>
            <a:pPr fontAlgn="auto">
              <a:spcBef>
                <a:spcPts val="0"/>
              </a:spcBef>
              <a:spcAft>
                <a:spcPts val="0"/>
              </a:spcAft>
              <a:buFontTx/>
              <a:buChar char="•"/>
              <a:defRPr/>
            </a:pPr>
            <a:r>
              <a:rPr lang="en-US" dirty="0" smtClean="0"/>
              <a:t> The top right box shows satellite communications from: geosynchronous orbit or GEO, which includes many common L-band satellite systems, and C- and Ku/Ka-band very small aperture satellite terminals</a:t>
            </a:r>
            <a:r>
              <a:rPr lang="en-US" b="1" dirty="0" smtClean="0"/>
              <a:t>;</a:t>
            </a:r>
            <a:r>
              <a:rPr lang="en-US" dirty="0" smtClean="0"/>
              <a:t> mid-earth orbit or MEO which includes the GPS satellites</a:t>
            </a:r>
            <a:r>
              <a:rPr lang="en-US" b="1" dirty="0" smtClean="0"/>
              <a:t>;</a:t>
            </a:r>
            <a:r>
              <a:rPr lang="en-US" dirty="0" smtClean="0"/>
              <a:t> and, low-earth orbit or LEO which includes common satellite services.  </a:t>
            </a:r>
            <a:r>
              <a:rPr lang="en-US" b="1" dirty="0" smtClean="0"/>
              <a:t>[Legal disclaimer</a:t>
            </a:r>
            <a:r>
              <a:rPr lang="en-US" dirty="0" smtClean="0"/>
              <a:t>] The products and services represented here are examples of common products and services used by government and public safety organizations but this does not represent an endorsement of these products or services by FEMA or the Department of Homeland Security.</a:t>
            </a:r>
          </a:p>
          <a:p>
            <a:pPr fontAlgn="auto">
              <a:spcBef>
                <a:spcPts val="0"/>
              </a:spcBef>
              <a:spcAft>
                <a:spcPts val="0"/>
              </a:spcAft>
              <a:buFontTx/>
              <a:buChar char="•"/>
              <a:defRPr/>
            </a:pPr>
            <a:r>
              <a:rPr lang="en-US" dirty="0" smtClean="0"/>
              <a:t> At the bottom right is public safety radio to include High Frequency or HF, Very High Frequency or VHF, Ultra High Frequency or UHF to include the 700/800 MHz public safety and 4G LTE systems, and line-of-sight microwave communications systems.  Together, these represent the radio systems most commonly used in public safety organizations.</a:t>
            </a:r>
          </a:p>
          <a:p>
            <a:pPr fontAlgn="auto">
              <a:spcBef>
                <a:spcPts val="0"/>
              </a:spcBef>
              <a:spcAft>
                <a:spcPts val="0"/>
              </a:spcAft>
              <a:buFontTx/>
              <a:buChar char="•"/>
              <a:defRPr/>
            </a:pPr>
            <a:r>
              <a:rPr lang="en-US" dirty="0" smtClean="0"/>
              <a:t> Finally, we include mobile video teleconferencing because many agencies use this capability.</a:t>
            </a:r>
          </a:p>
          <a:p>
            <a:pPr fontAlgn="auto">
              <a:spcBef>
                <a:spcPts val="0"/>
              </a:spcBef>
              <a:spcAft>
                <a:spcPts val="0"/>
              </a:spcAft>
              <a:defRPr/>
            </a:pPr>
            <a:endParaRPr lang="en-US" dirty="0" smtClean="0"/>
          </a:p>
          <a:p>
            <a:pPr fontAlgn="auto">
              <a:spcBef>
                <a:spcPts val="0"/>
              </a:spcBef>
              <a:spcAft>
                <a:spcPts val="0"/>
              </a:spcAft>
              <a:defRPr/>
            </a:pPr>
            <a:r>
              <a:rPr lang="en-US" dirty="0" smtClean="0"/>
              <a:t>As we walk through this, it is important to look not only at what is impacted, but also what is still working so that we know which communications systems we can use during and after this perfect storm.  Okay, our scenario begins with the appearance of a large, complex sunspot group near the limb of the sun.</a:t>
            </a:r>
          </a:p>
        </p:txBody>
      </p:sp>
      <p:sp>
        <p:nvSpPr>
          <p:cNvPr id="962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27F34CF2-1118-4090-AE2C-02583A923E19}" type="slidenum">
              <a:rPr lang="en-US">
                <a:latin typeface="Arial" charset="0"/>
              </a:rPr>
              <a:pPr defTabSz="903288" fontAlgn="base">
                <a:spcBef>
                  <a:spcPct val="0"/>
                </a:spcBef>
                <a:spcAft>
                  <a:spcPct val="0"/>
                </a:spcAft>
              </a:pPr>
              <a:t>22</a:t>
            </a:fld>
            <a:endParaRPr lang="en-US">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On day 5 of our scenario, a massive, Carrington-scale solar flare erupts on the sun, releasing electromagnetic energy, high-energy particles, and a coronal mass ejection.  We’ll deal with each of these in turn.</a:t>
            </a:r>
          </a:p>
          <a:p>
            <a:pPr>
              <a:spcBef>
                <a:spcPct val="0"/>
              </a:spcBef>
            </a:pPr>
            <a:endParaRPr lang="en-US" smtClean="0"/>
          </a:p>
          <a:p>
            <a:pPr>
              <a:spcBef>
                <a:spcPct val="0"/>
              </a:spcBef>
            </a:pPr>
            <a:r>
              <a:rPr lang="en-US" smtClean="0"/>
              <a:t>Traveling at the speed of light, the electromagnetic energy from the flare arrives first and without warning, causing an extreme Radio Blackout event.</a:t>
            </a:r>
          </a:p>
          <a:p>
            <a:pPr>
              <a:spcBef>
                <a:spcPct val="0"/>
              </a:spcBef>
            </a:pPr>
            <a:endParaRPr lang="en-US" smtClean="0"/>
          </a:p>
          <a:p>
            <a:pPr>
              <a:spcBef>
                <a:spcPct val="0"/>
              </a:spcBef>
            </a:pPr>
            <a:r>
              <a:rPr lang="en-US" smtClean="0"/>
              <a:t>HF communications are severely disrupted, if not impossible, on the daylight side of the Earth, with some possible bleed-over onto the night side of the planet.</a:t>
            </a:r>
          </a:p>
          <a:p>
            <a:pPr>
              <a:spcBef>
                <a:spcPct val="0"/>
              </a:spcBef>
            </a:pPr>
            <a:endParaRPr lang="en-US" smtClean="0"/>
          </a:p>
          <a:p>
            <a:pPr>
              <a:spcBef>
                <a:spcPct val="0"/>
              </a:spcBef>
            </a:pPr>
            <a:r>
              <a:rPr lang="en-US" smtClean="0"/>
              <a:t>This disruption can last for several hours.</a:t>
            </a:r>
          </a:p>
          <a:p>
            <a:pPr>
              <a:spcBef>
                <a:spcPct val="0"/>
              </a:spcBef>
            </a:pPr>
            <a:endParaRPr lang="en-US" smtClean="0"/>
          </a:p>
          <a:p>
            <a:pPr>
              <a:spcBef>
                <a:spcPct val="0"/>
              </a:spcBef>
            </a:pPr>
            <a:r>
              <a:rPr lang="en-US" smtClean="0"/>
              <a:t>GPS signals may also be severely disrupted.</a:t>
            </a:r>
          </a:p>
        </p:txBody>
      </p:sp>
      <p:sp>
        <p:nvSpPr>
          <p:cNvPr id="983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47D437BA-7D35-4EE4-A389-0C007CE951E8}" type="slidenum">
              <a:rPr lang="en-US">
                <a:latin typeface="Arial" charset="0"/>
              </a:rPr>
              <a:pPr defTabSz="903288" fontAlgn="base">
                <a:spcBef>
                  <a:spcPct val="0"/>
                </a:spcBef>
                <a:spcAft>
                  <a:spcPct val="0"/>
                </a:spcAft>
              </a:pPr>
              <a:t>23</a:t>
            </a:fld>
            <a:endParaRPr lang="en-US">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Only 20 minutes after the start of the Radio Blackout event in our scenario, the extreme Solar Radiation storm arrives.</a:t>
            </a:r>
          </a:p>
          <a:p>
            <a:pPr>
              <a:spcBef>
                <a:spcPct val="0"/>
              </a:spcBef>
            </a:pPr>
            <a:endParaRPr lang="en-US" smtClean="0"/>
          </a:p>
          <a:p>
            <a:pPr>
              <a:spcBef>
                <a:spcPct val="0"/>
              </a:spcBef>
            </a:pPr>
            <a:r>
              <a:rPr lang="en-US" smtClean="0"/>
              <a:t>Showers of energetic particles, accelerated to near the speed of light, damage satellites, primarily at GEO and MEO.  The solar radiation superstorm adds 3-5 years worth of exposure to solar panels, degrading many older satellites below their minimum operating power.  This could result in the loss of approximately 15% of the satellite fleet, and premature aging of the remaining satellites.  The superstorm may also cause 50 times the normal number of satellite “anomalies” from minor “single event upsets” such as command failures, all the way up to the complete loss of satellites.</a:t>
            </a:r>
          </a:p>
          <a:p>
            <a:pPr>
              <a:spcBef>
                <a:spcPct val="0"/>
              </a:spcBef>
            </a:pPr>
            <a:endParaRPr lang="en-US" smtClean="0"/>
          </a:p>
          <a:p>
            <a:pPr>
              <a:spcBef>
                <a:spcPct val="0"/>
              </a:spcBef>
            </a:pPr>
            <a:r>
              <a:rPr lang="en-US" smtClean="0"/>
              <a:t>Satellites at LEO are more protected by the Earth’s atmosphere and are expected to fair better, though there is no guarantee.</a:t>
            </a:r>
          </a:p>
        </p:txBody>
      </p:sp>
      <p:sp>
        <p:nvSpPr>
          <p:cNvPr id="1003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BB24A4AA-FA97-4E1F-9B70-235C02004205}" type="slidenum">
              <a:rPr lang="en-US">
                <a:latin typeface="Arial" charset="0"/>
              </a:rPr>
              <a:pPr defTabSz="903288" fontAlgn="base">
                <a:spcBef>
                  <a:spcPct val="0"/>
                </a:spcBef>
                <a:spcAft>
                  <a:spcPct val="0"/>
                </a:spcAft>
              </a:pPr>
              <a:t>24</a:t>
            </a:fld>
            <a:endParaRPr lang="en-US">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While this presentation focuses on communications systems, the simple truth is that those systems will not function without power.  Hence the GIC current spike is a concern.</a:t>
            </a:r>
          </a:p>
          <a:p>
            <a:pPr>
              <a:spcBef>
                <a:spcPct val="0"/>
              </a:spcBef>
            </a:pPr>
            <a:endParaRPr lang="en-US" smtClean="0"/>
          </a:p>
          <a:p>
            <a:pPr>
              <a:spcBef>
                <a:spcPct val="0"/>
              </a:spcBef>
            </a:pPr>
            <a:r>
              <a:rPr lang="en-US" smtClean="0"/>
              <a:t>Electrojet potentials will induce large currents in the Earth which can exceed 2000 amps.</a:t>
            </a:r>
          </a:p>
          <a:p>
            <a:pPr>
              <a:spcBef>
                <a:spcPct val="0"/>
              </a:spcBef>
            </a:pPr>
            <a:endParaRPr lang="en-US" smtClean="0"/>
          </a:p>
          <a:p>
            <a:pPr>
              <a:spcBef>
                <a:spcPct val="0"/>
              </a:spcBef>
            </a:pPr>
            <a:r>
              <a:rPr lang="en-US" smtClean="0"/>
              <a:t>These geomagnetically induced currents can cause widespread damage to power grids on regional and even continental scales.</a:t>
            </a:r>
          </a:p>
        </p:txBody>
      </p:sp>
      <p:sp>
        <p:nvSpPr>
          <p:cNvPr id="1024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B25DCCF6-31CA-4DB2-AF63-1B56E63C67D4}" type="slidenum">
              <a:rPr lang="en-US">
                <a:latin typeface="Arial" charset="0"/>
              </a:rPr>
              <a:pPr defTabSz="903288" fontAlgn="base">
                <a:spcBef>
                  <a:spcPct val="0"/>
                </a:spcBef>
                <a:spcAft>
                  <a:spcPct val="0"/>
                </a:spcAft>
              </a:pPr>
              <a:t>25</a:t>
            </a:fld>
            <a:endParaRPr lang="en-US">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coronal mass ejection arrives at the Earth approximately 17 hours after the initial flare.  However, the magnetic orientation of the CME won’t be known until it passes the NASA ACE satellite—which in our scenario occurs only 15 minutes before it strikes the Earth.  So, </a:t>
            </a:r>
            <a:r>
              <a:rPr lang="en-US" b="1" smtClean="0"/>
              <a:t>Mitigation Strategy #2:  Don’t wait for the ACE data to start preparing for a really bad day.</a:t>
            </a:r>
            <a:endParaRPr lang="en-US" smtClean="0"/>
          </a:p>
          <a:p>
            <a:pPr>
              <a:spcBef>
                <a:spcPct val="0"/>
              </a:spcBef>
            </a:pPr>
            <a:endParaRPr lang="en-US" smtClean="0"/>
          </a:p>
          <a:p>
            <a:pPr>
              <a:spcBef>
                <a:spcPct val="0"/>
              </a:spcBef>
            </a:pPr>
            <a:r>
              <a:rPr lang="en-US" smtClean="0"/>
              <a:t>For those on the Earth who may have missed the NOAA space weather warnings, the first indication of the geomagnetic superstorm may be a deep red aurora in the nighttime sky.  Observers in 1859 reported deep, blood-red auroras shot through with spears of white light as far south as the Caribbean.</a:t>
            </a:r>
          </a:p>
          <a:p>
            <a:pPr>
              <a:spcBef>
                <a:spcPct val="0"/>
              </a:spcBef>
            </a:pPr>
            <a:endParaRPr lang="en-US" smtClean="0"/>
          </a:p>
          <a:p>
            <a:pPr>
              <a:spcBef>
                <a:spcPct val="0"/>
              </a:spcBef>
            </a:pPr>
            <a:r>
              <a:rPr lang="en-US" smtClean="0"/>
              <a:t>Now, the physical shock of the fast moving CME pushes the daylight side of the magnetosphere inside the geostationary orbit, exposing GEO satellites directly to the solar plasma.  This will mean additional satellite anomalies on the daylight side at GEO, possibly including loss of additional satellites.  However, we were unable to locate data or predictive analyses that would suggest the extent of the potential damage for an event of this magnitude.</a:t>
            </a:r>
          </a:p>
          <a:p>
            <a:pPr>
              <a:spcBef>
                <a:spcPct val="0"/>
              </a:spcBef>
            </a:pPr>
            <a:r>
              <a:rPr lang="en-US" smtClean="0"/>
              <a:t> </a:t>
            </a:r>
          </a:p>
        </p:txBody>
      </p:sp>
      <p:sp>
        <p:nvSpPr>
          <p:cNvPr id="1044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2FA8D928-CAA9-4627-91EA-BAB94C000E48}" type="slidenum">
              <a:rPr lang="en-US">
                <a:latin typeface="Arial" charset="0"/>
              </a:rPr>
              <a:pPr defTabSz="903288" fontAlgn="base">
                <a:spcBef>
                  <a:spcPct val="0"/>
                </a:spcBef>
                <a:spcAft>
                  <a:spcPct val="0"/>
                </a:spcAft>
              </a:pPr>
              <a:t>26</a:t>
            </a:fld>
            <a:endParaRPr lang="en-US">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a:ln/>
        </p:spPr>
        <p:txBody>
          <a:bodyPr wrap="square" numCol="1" anchor="t" anchorCtr="0" compatLnSpc="1">
            <a:prstTxWarp prst="textNoShape">
              <a:avLst/>
            </a:prstTxWarp>
          </a:bodyPr>
          <a:lstStyle/>
          <a:p>
            <a:pPr>
              <a:spcBef>
                <a:spcPct val="0"/>
              </a:spcBef>
            </a:pPr>
            <a:r>
              <a:rPr lang="en-US" sz="1100" smtClean="0"/>
              <a:t>Okay, bringing it all together, what is the impact on communications?</a:t>
            </a:r>
          </a:p>
          <a:p>
            <a:pPr>
              <a:spcBef>
                <a:spcPct val="0"/>
              </a:spcBef>
            </a:pPr>
            <a:r>
              <a:rPr lang="en-US" sz="1100" smtClean="0"/>
              <a:t>Satellite loss and satellite anomalies will cause disruption of satellite communications at GEO.  Remember, this is in addition to losses and anomalies already suffered during the solar radiation storm.  Scintillation will severely disrupt satellite communications, especially at the lower L bands, which includes most of the systems commonly used by government agencies and first responders.</a:t>
            </a:r>
          </a:p>
          <a:p>
            <a:pPr>
              <a:spcBef>
                <a:spcPct val="0"/>
              </a:spcBef>
            </a:pPr>
            <a:endParaRPr lang="en-US" sz="1100" smtClean="0"/>
          </a:p>
          <a:p>
            <a:pPr>
              <a:spcBef>
                <a:spcPct val="0"/>
              </a:spcBef>
            </a:pPr>
            <a:r>
              <a:rPr lang="en-US" sz="1100" smtClean="0"/>
              <a:t>HF communications may be possible.  This brings up </a:t>
            </a:r>
            <a:r>
              <a:rPr lang="en-US" sz="1100" b="1" smtClean="0"/>
              <a:t>Mitigation Strategy #3: test communications systems throughout the event so that you know which of your systems work and which don’t.  And, the status of systems could change during the event, so keep trying.</a:t>
            </a:r>
          </a:p>
          <a:p>
            <a:pPr>
              <a:spcBef>
                <a:spcPct val="0"/>
              </a:spcBef>
            </a:pPr>
            <a:endParaRPr lang="en-US" sz="1100" smtClean="0"/>
          </a:p>
          <a:p>
            <a:pPr>
              <a:spcBef>
                <a:spcPct val="0"/>
              </a:spcBef>
            </a:pPr>
            <a:r>
              <a:rPr lang="en-US" sz="1100" smtClean="0"/>
              <a:t>Now, collapse of regional or continental power grids will have both immediate and cascading impacts on last mile communications.  Any home or office without backup power, and that is not connected directly to the local central office over a “plain old telephone service” or POTS line—the old copper wires many of us grew up with—will immediately lose phone, internet, and cable or satellite television.  So, if you’re like me and have one of those bundled phone, internet, and cable TV packages in your home, you could lose all of them immediately. </a:t>
            </a:r>
            <a:r>
              <a:rPr lang="en-US" sz="1100" b="1" smtClean="0"/>
              <a:t>Mitigation Strategy #4: Uninterruptable Power Supplies are your friend and can give you 10-45 minutes of power for your communications devices at home or at the office.  Backup generators or solar, wind, or fuel cell power would be even better.</a:t>
            </a:r>
            <a:endParaRPr lang="en-US" sz="1100" smtClean="0"/>
          </a:p>
          <a:p>
            <a:pPr>
              <a:spcBef>
                <a:spcPct val="0"/>
              </a:spcBef>
            </a:pPr>
            <a:endParaRPr lang="en-US" sz="1100" smtClean="0"/>
          </a:p>
          <a:p>
            <a:pPr>
              <a:spcBef>
                <a:spcPct val="0"/>
              </a:spcBef>
            </a:pPr>
            <a:r>
              <a:rPr lang="en-US" sz="1100" smtClean="0"/>
              <a:t>Also, cellular towers may lose GPS timing signals and go into island mode after 1 or 2 hours.</a:t>
            </a:r>
          </a:p>
        </p:txBody>
      </p:sp>
      <p:sp>
        <p:nvSpPr>
          <p:cNvPr id="1064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2088B5D4-17E2-472B-AABA-109586B393FC}" type="slidenum">
              <a:rPr lang="en-US">
                <a:latin typeface="Arial" charset="0"/>
              </a:rPr>
              <a:pPr defTabSz="903288" fontAlgn="base">
                <a:spcBef>
                  <a:spcPct val="0"/>
                </a:spcBef>
                <a:spcAft>
                  <a:spcPct val="0"/>
                </a:spcAft>
              </a:pPr>
              <a:t>27</a:t>
            </a:fld>
            <a:endParaRPr lang="en-US">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Though the geomagnetic storm is not over, from this point forward the availability of power becomes the single greatest concern.</a:t>
            </a:r>
          </a:p>
          <a:p>
            <a:pPr>
              <a:spcBef>
                <a:spcPct val="0"/>
              </a:spcBef>
            </a:pPr>
            <a:endParaRPr lang="en-US" smtClean="0"/>
          </a:p>
          <a:p>
            <a:pPr>
              <a:spcBef>
                <a:spcPct val="0"/>
              </a:spcBef>
            </a:pPr>
            <a:r>
              <a:rPr lang="en-US" smtClean="0"/>
              <a:t>Battery backup power for neighborhood distribution nodes that distribute cable, phone, and internet begin to run out.  Home and office uninterruptable power supplies and batteries run out. The same is true for radios, repeaters, and other communications equipment.  Many cellular towers have backup battery power for only 2 to 8 hours and begin to fail.</a:t>
            </a:r>
          </a:p>
          <a:p>
            <a:pPr>
              <a:spcBef>
                <a:spcPct val="0"/>
              </a:spcBef>
            </a:pPr>
            <a:endParaRPr lang="en-US" smtClean="0"/>
          </a:p>
          <a:p>
            <a:pPr>
              <a:spcBef>
                <a:spcPct val="0"/>
              </a:spcBef>
            </a:pPr>
            <a:r>
              <a:rPr lang="en-US" smtClean="0"/>
              <a:t>The operating life of communications systems can be extended through the use of backup generators, solar power, and the like.</a:t>
            </a:r>
          </a:p>
          <a:p>
            <a:pPr>
              <a:spcBef>
                <a:spcPct val="0"/>
              </a:spcBef>
            </a:pPr>
            <a:endParaRPr lang="en-US" smtClean="0"/>
          </a:p>
          <a:p>
            <a:pPr>
              <a:spcBef>
                <a:spcPct val="0"/>
              </a:spcBef>
            </a:pPr>
            <a:r>
              <a:rPr lang="en-US" smtClean="0"/>
              <a:t>Notice that, at this point, C and Ku, K, and Ka band frequencies are beginning to clear up.  Very small aperture satellite terminals using these frequencies should be able to communicate provided their satellite has survived and is functioning.</a:t>
            </a:r>
          </a:p>
        </p:txBody>
      </p:sp>
      <p:sp>
        <p:nvSpPr>
          <p:cNvPr id="1085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C2B381D3-6986-4ED5-88AA-F41B2F33636A}" type="slidenum">
              <a:rPr lang="en-US">
                <a:latin typeface="Arial" charset="0"/>
              </a:rPr>
              <a:pPr defTabSz="903288" fontAlgn="base">
                <a:spcBef>
                  <a:spcPct val="0"/>
                </a:spcBef>
                <a:spcAft>
                  <a:spcPct val="0"/>
                </a:spcAft>
              </a:pPr>
              <a:t>28</a:t>
            </a:fld>
            <a:endParaRPr lang="en-U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24 hours after the geomagnetic storm starts, it is over, but the effects linger on.</a:t>
            </a:r>
          </a:p>
          <a:p>
            <a:pPr>
              <a:spcBef>
                <a:spcPct val="0"/>
              </a:spcBef>
            </a:pPr>
            <a:endParaRPr lang="en-US" smtClean="0"/>
          </a:p>
          <a:p>
            <a:pPr>
              <a:spcBef>
                <a:spcPct val="0"/>
              </a:spcBef>
            </a:pPr>
            <a:r>
              <a:rPr lang="en-US" smtClean="0"/>
              <a:t>Without power, larger distribution nodes fail.  Notice that only the house with the POTS line still has phone and dial-up communications, since the phone is getting its power from the central office, which itself is running on generator backup power.  Unfortunately, copper wire from the central office to the end user is rapidly going away.  Most connections today are over fiber optic cables, which require local power.  Remember the comment that we’re actually getting more vulnerable, not less, as our technology advances.</a:t>
            </a:r>
          </a:p>
          <a:p>
            <a:pPr>
              <a:spcBef>
                <a:spcPct val="0"/>
              </a:spcBef>
            </a:pPr>
            <a:endParaRPr lang="en-US" smtClean="0"/>
          </a:p>
          <a:p>
            <a:pPr>
              <a:spcBef>
                <a:spcPct val="0"/>
              </a:spcBef>
            </a:pPr>
            <a:r>
              <a:rPr lang="en-US" smtClean="0"/>
              <a:t>Fuel for generators, and backup power to charge portable equipment, is now becoming a larger concern, and even if YOUR device has power and a connection, the person you are trying to contact may not—what we in the communications field call “trouble with the distant end” or “It’s the other guy’s fault.”  Additionally, damage to the GPS network effects some satellite communications.  For example, BGAN terminals require a GPS fix in order to log into the network.  This is also true of some other systems.</a:t>
            </a:r>
          </a:p>
          <a:p>
            <a:pPr>
              <a:spcBef>
                <a:spcPct val="0"/>
              </a:spcBef>
            </a:pPr>
            <a:endParaRPr lang="en-US" smtClean="0"/>
          </a:p>
          <a:p>
            <a:pPr>
              <a:spcBef>
                <a:spcPct val="0"/>
              </a:spcBef>
            </a:pPr>
            <a:r>
              <a:rPr lang="en-US" smtClean="0"/>
              <a:t>Which brings us to </a:t>
            </a:r>
            <a:r>
              <a:rPr lang="en-US" b="1" smtClean="0"/>
              <a:t>Mitigation Strategy #5: read the fine print for your communications equipment. </a:t>
            </a:r>
            <a:endParaRPr lang="en-US" smtClean="0"/>
          </a:p>
          <a:p>
            <a:pPr>
              <a:spcBef>
                <a:spcPct val="0"/>
              </a:spcBef>
            </a:pPr>
            <a:endParaRPr lang="en-US" smtClean="0"/>
          </a:p>
          <a:p>
            <a:pPr>
              <a:spcBef>
                <a:spcPct val="0"/>
              </a:spcBef>
            </a:pPr>
            <a:endParaRPr lang="en-US" smtClean="0"/>
          </a:p>
        </p:txBody>
      </p:sp>
      <p:sp>
        <p:nvSpPr>
          <p:cNvPr id="1105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5DB9F7AF-13A1-4848-BAAE-DBFC36A2B4CF}" type="slidenum">
              <a:rPr lang="en-US">
                <a:latin typeface="Arial" charset="0"/>
              </a:rPr>
              <a:pPr defTabSz="903288" fontAlgn="base">
                <a:spcBef>
                  <a:spcPct val="0"/>
                </a:spcBef>
                <a:spcAft>
                  <a:spcPct val="0"/>
                </a:spcAft>
              </a:pPr>
              <a:t>29</a:t>
            </a:fld>
            <a:endParaRPr lang="en-US">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At 72 hours, things are starting to look bad.  Many public safety organizations, commercial providers, and cellular towers that have generator backup may only have fuel for 1-3 days.</a:t>
            </a:r>
          </a:p>
          <a:p>
            <a:pPr>
              <a:spcBef>
                <a:spcPct val="0"/>
              </a:spcBef>
            </a:pPr>
            <a:endParaRPr lang="en-US" smtClean="0"/>
          </a:p>
          <a:p>
            <a:pPr>
              <a:spcBef>
                <a:spcPct val="0"/>
              </a:spcBef>
            </a:pPr>
            <a:r>
              <a:rPr lang="en-US" smtClean="0"/>
              <a:t>With no power to pump fuel at gas stations or from storage tanks, normal distribution networks for fuel, water, and food break down.  Without resupply, backup power fails.</a:t>
            </a:r>
          </a:p>
        </p:txBody>
      </p:sp>
      <p:sp>
        <p:nvSpPr>
          <p:cNvPr id="1126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493502FA-7B8C-4660-8D37-A8A57D96B534}" type="slidenum">
              <a:rPr lang="en-US">
                <a:latin typeface="Arial" charset="0"/>
              </a:rPr>
              <a:pPr defTabSz="903288" fontAlgn="base">
                <a:spcBef>
                  <a:spcPct val="0"/>
                </a:spcBef>
                <a:spcAft>
                  <a:spcPct val="0"/>
                </a:spcAft>
              </a:pPr>
              <a:t>30</a:t>
            </a:fld>
            <a:endParaRPr lang="en-US">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Whether the collapse of the power and telecommunications infrastructure will occur like this, or this rapidly, is not known.  This maximum of maximum scenario has never happened before.  But the information that follows is based on expert opinion from multiple disciplines.</a:t>
            </a:r>
          </a:p>
          <a:p>
            <a:pPr>
              <a:spcBef>
                <a:spcPct val="0"/>
              </a:spcBef>
            </a:pPr>
            <a:endParaRPr lang="en-US" smtClean="0"/>
          </a:p>
          <a:p>
            <a:pPr>
              <a:spcBef>
                <a:spcPct val="0"/>
              </a:spcBef>
            </a:pPr>
            <a:r>
              <a:rPr lang="en-US" smtClean="0"/>
              <a:t>Without restoration of fuel and water distribution networks or resupply by other means, the Public Switched Network begins to fail after about 7 days.  As the Public Switched Network fails, the internet dies.  Any communications system that relies on the PSN becomes unusable.</a:t>
            </a:r>
          </a:p>
          <a:p>
            <a:pPr>
              <a:spcBef>
                <a:spcPct val="0"/>
              </a:spcBef>
            </a:pPr>
            <a:endParaRPr lang="en-US" smtClean="0"/>
          </a:p>
          <a:p>
            <a:pPr>
              <a:spcBef>
                <a:spcPct val="0"/>
              </a:spcBef>
            </a:pPr>
            <a:r>
              <a:rPr lang="en-US" smtClean="0"/>
              <a:t>Line-of-sight public safety radio and HF radio </a:t>
            </a:r>
            <a:r>
              <a:rPr lang="en-US" b="1" smtClean="0"/>
              <a:t>will work </a:t>
            </a:r>
            <a:r>
              <a:rPr lang="en-US" smtClean="0"/>
              <a:t>if they have power.  Point-to-point satellite communications may be possible if the satellite remains operational and your equipment supports satellite terminal-to-satellite terminal links.  In-network Iridium calls may also be possible if the Iridium phones have power.</a:t>
            </a:r>
          </a:p>
        </p:txBody>
      </p:sp>
      <p:sp>
        <p:nvSpPr>
          <p:cNvPr id="1146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77C86B6B-56FC-4F58-9C4A-2837F9AF9B7C}" type="slidenum">
              <a:rPr lang="en-US">
                <a:latin typeface="Arial" charset="0"/>
              </a:rPr>
              <a:pPr defTabSz="903288" fontAlgn="base">
                <a:spcBef>
                  <a:spcPct val="0"/>
                </a:spcBef>
                <a:spcAft>
                  <a:spcPct val="0"/>
                </a:spcAft>
              </a:pPr>
              <a:t>31</a:t>
            </a:fld>
            <a:endParaRPr lang="en-US">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bwMode="auto">
          <a:noFill/>
          <a:ln>
            <a:solidFill>
              <a:srgbClr val="000000"/>
            </a:solidFill>
            <a:miter lim="800000"/>
            <a:headEnd/>
            <a:tailEnd/>
          </a:ln>
        </p:spPr>
      </p:sp>
      <p:sp>
        <p:nvSpPr>
          <p:cNvPr id="1167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slide says it all.</a:t>
            </a:r>
          </a:p>
        </p:txBody>
      </p:sp>
      <p:sp>
        <p:nvSpPr>
          <p:cNvPr id="1167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4E8CA025-781B-46DE-9F8B-5202982A6A94}" type="slidenum">
              <a:rPr lang="en-US">
                <a:latin typeface="Arial" charset="0"/>
              </a:rPr>
              <a:pPr defTabSz="903288" fontAlgn="base">
                <a:spcBef>
                  <a:spcPct val="0"/>
                </a:spcBef>
                <a:spcAft>
                  <a:spcPct val="0"/>
                </a:spcAft>
              </a:pPr>
              <a:t>32</a:t>
            </a:fld>
            <a:endParaRPr lang="en-US">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bwMode="auto">
          <a:noFill/>
          <a:ln>
            <a:solidFill>
              <a:srgbClr val="000000"/>
            </a:solidFill>
            <a:miter lim="800000"/>
            <a:headEnd/>
            <a:tailEnd/>
          </a:ln>
        </p:spPr>
      </p:sp>
      <p:sp>
        <p:nvSpPr>
          <p:cNvPr id="1187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“Maximum of Maximums”—the worst case</a:t>
            </a:r>
          </a:p>
          <a:p>
            <a:pPr>
              <a:spcBef>
                <a:spcPct val="0"/>
              </a:spcBef>
            </a:pPr>
            <a:endParaRPr lang="en-US" smtClean="0"/>
          </a:p>
          <a:p>
            <a:pPr>
              <a:spcBef>
                <a:spcPct val="0"/>
              </a:spcBef>
            </a:pPr>
            <a:r>
              <a:rPr lang="en-US" smtClean="0"/>
              <a:t>We adopted the definition from the National Academy of Sciences, with one addition.</a:t>
            </a:r>
          </a:p>
          <a:p>
            <a:pPr>
              <a:spcBef>
                <a:spcPct val="0"/>
              </a:spcBef>
            </a:pPr>
            <a:r>
              <a:rPr lang="en-US" smtClean="0"/>
              <a:t> </a:t>
            </a:r>
          </a:p>
          <a:p>
            <a:pPr>
              <a:spcBef>
                <a:spcPct val="0"/>
              </a:spcBef>
              <a:buFontTx/>
              <a:buChar char="•"/>
            </a:pPr>
            <a:r>
              <a:rPr lang="en-US" smtClean="0"/>
              <a:t> First, a perfect solar storm would be launched from near the center of the sun, as you can see in the NASA SOHO satellite image of a 2003 Halloween Storm flare.  </a:t>
            </a:r>
            <a:r>
              <a:rPr lang="en-US" b="1" smtClean="0"/>
              <a:t>Note for emergency managers: </a:t>
            </a:r>
            <a:r>
              <a:rPr lang="en-US" b="1" smtClean="0">
                <a:solidFill>
                  <a:srgbClr val="C00000"/>
                </a:solidFill>
              </a:rPr>
              <a:t>This means we should pay particular attention to any complex sunspot groups near the solar equator 40 degrees west of the center of the solar disk to 20 degrees east of center </a:t>
            </a:r>
            <a:r>
              <a:rPr lang="en-US" smtClean="0">
                <a:solidFill>
                  <a:srgbClr val="C00000"/>
                </a:solidFill>
              </a:rPr>
              <a:t>as shown on the slide</a:t>
            </a:r>
            <a:r>
              <a:rPr lang="en-US" b="1" smtClean="0">
                <a:solidFill>
                  <a:srgbClr val="C00000"/>
                </a:solidFill>
              </a:rPr>
              <a:t>.</a:t>
            </a:r>
          </a:p>
          <a:p>
            <a:pPr>
              <a:spcBef>
                <a:spcPct val="0"/>
              </a:spcBef>
              <a:buFontTx/>
              <a:buChar char="•"/>
            </a:pPr>
            <a:r>
              <a:rPr lang="en-US" smtClean="0"/>
              <a:t> Second, a perfect storm will be massive and fast.</a:t>
            </a:r>
          </a:p>
          <a:p>
            <a:pPr>
              <a:spcBef>
                <a:spcPct val="0"/>
              </a:spcBef>
              <a:buFontTx/>
              <a:buChar char="•"/>
            </a:pPr>
            <a:r>
              <a:rPr lang="en-US" smtClean="0"/>
              <a:t> Third, the coronal mass ejection—the solar plasma launched from the sun—must have a predominantly southward interplanetary magnetic orientation to cause the greatest impact.</a:t>
            </a:r>
          </a:p>
          <a:p>
            <a:pPr>
              <a:spcBef>
                <a:spcPct val="0"/>
              </a:spcBef>
              <a:buFontTx/>
              <a:buChar char="•"/>
            </a:pPr>
            <a:r>
              <a:rPr lang="en-US" smtClean="0"/>
              <a:t> Finally, we added that it must contain all three primary types of space weather: a Radio Blackout event, a Solar Radiation Storm, and a Geomagnetic Storm.</a:t>
            </a:r>
          </a:p>
        </p:txBody>
      </p:sp>
      <p:sp>
        <p:nvSpPr>
          <p:cNvPr id="1187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98FAC813-42E2-4689-8F56-812AF46CF532}" type="slidenum">
              <a:rPr lang="en-US">
                <a:latin typeface="Arial" charset="0"/>
              </a:rPr>
              <a:pPr defTabSz="903288" fontAlgn="base">
                <a:spcBef>
                  <a:spcPct val="0"/>
                </a:spcBef>
                <a:spcAft>
                  <a:spcPct val="0"/>
                </a:spcAft>
              </a:pPr>
              <a:t>34</a:t>
            </a:fld>
            <a:endParaRPr lang="en-US">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First, we must understand that solar weather has impacted communications before, from the first recorded impact on telegraph systems in the United Kingdom in 1847, to the 1859 superstorms that disrupted telegraph systems—the “internet” of their day—on a global scale, to the “Great Storm of 1921,” and more recent storms in 1989 and 2003.</a:t>
            </a:r>
          </a:p>
          <a:p>
            <a:pPr>
              <a:spcBef>
                <a:spcPct val="0"/>
              </a:spcBef>
            </a:pPr>
            <a:endParaRPr lang="en-US" smtClean="0"/>
          </a:p>
          <a:p>
            <a:pPr>
              <a:spcBef>
                <a:spcPct val="0"/>
              </a:spcBef>
            </a:pPr>
            <a:r>
              <a:rPr lang="en-US" smtClean="0"/>
              <a:t>Like other disasters, extreme solar weather has happened before, and it will happen again.</a:t>
            </a:r>
          </a:p>
        </p:txBody>
      </p:sp>
      <p:sp>
        <p:nvSpPr>
          <p:cNvPr id="1208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20C8AE2A-466D-4CDE-830D-753FAB1BE726}" type="slidenum">
              <a:rPr lang="en-US">
                <a:latin typeface="Arial" charset="0"/>
              </a:rPr>
              <a:pPr defTabSz="903288" fontAlgn="base">
                <a:spcBef>
                  <a:spcPct val="0"/>
                </a:spcBef>
                <a:spcAft>
                  <a:spcPct val="0"/>
                </a:spcAft>
              </a:pPr>
              <a:t>35</a:t>
            </a:fld>
            <a:endParaRPr lang="en-US">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While this presentation focuses on communications systems, the simple truth is that those systems will not function without power.</a:t>
            </a:r>
          </a:p>
          <a:p>
            <a:pPr>
              <a:spcBef>
                <a:spcPct val="0"/>
              </a:spcBef>
            </a:pPr>
            <a:endParaRPr lang="en-US" smtClean="0"/>
          </a:p>
          <a:p>
            <a:pPr>
              <a:spcBef>
                <a:spcPct val="0"/>
              </a:spcBef>
            </a:pPr>
            <a:r>
              <a:rPr lang="en-US" smtClean="0"/>
              <a:t>Electrojet potentials will induce large currents in the Earth which can exceed 2000 amps.</a:t>
            </a:r>
          </a:p>
          <a:p>
            <a:pPr>
              <a:spcBef>
                <a:spcPct val="0"/>
              </a:spcBef>
            </a:pPr>
            <a:endParaRPr lang="en-US" smtClean="0"/>
          </a:p>
          <a:p>
            <a:pPr>
              <a:spcBef>
                <a:spcPct val="0"/>
              </a:spcBef>
            </a:pPr>
            <a:r>
              <a:rPr lang="en-US" smtClean="0"/>
              <a:t>These geomagnetically induced currents can cause widespread damage to power grids on regional and even continental scales.</a:t>
            </a:r>
          </a:p>
        </p:txBody>
      </p:sp>
      <p:sp>
        <p:nvSpPr>
          <p:cNvPr id="1228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683F4EE8-E3BE-4665-9A0F-955ED2CF4349}" type="slidenum">
              <a:rPr lang="en-US">
                <a:latin typeface="Arial" charset="0"/>
              </a:rPr>
              <a:pPr defTabSz="903288" fontAlgn="base">
                <a:spcBef>
                  <a:spcPct val="0"/>
                </a:spcBef>
                <a:spcAft>
                  <a:spcPct val="0"/>
                </a:spcAft>
              </a:pPr>
              <a:t>36</a:t>
            </a:fld>
            <a:endParaRPr lang="en-US">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geomagnetic storm creates immense currents called “electrojets” in the ionosphere, which in turn causes scintillation that can degrade or even prevent signals that must pass through, or be reflected off of, the ionosphere.  This effect can last for 12-24 hours.</a:t>
            </a:r>
          </a:p>
          <a:p>
            <a:pPr>
              <a:spcBef>
                <a:spcPct val="0"/>
              </a:spcBef>
            </a:pPr>
            <a:endParaRPr lang="en-US" smtClean="0"/>
          </a:p>
          <a:p>
            <a:pPr>
              <a:spcBef>
                <a:spcPct val="0"/>
              </a:spcBef>
            </a:pPr>
            <a:r>
              <a:rPr lang="en-US" smtClean="0"/>
              <a:t>Scintillation can severely disrupt communications to and from satellites, especially at lower frequency bands like the L band, and can impact VHF and UHF radios that rely on atmospheric propagation.  </a:t>
            </a:r>
            <a:r>
              <a:rPr lang="en-US" b="1" smtClean="0"/>
              <a:t>However, most VHF and UHF radios in use by public safety organizations in the United States rely on direct line-of-sight transmissions and should not be seriously effected.</a:t>
            </a:r>
          </a:p>
          <a:p>
            <a:pPr>
              <a:spcBef>
                <a:spcPct val="0"/>
              </a:spcBef>
            </a:pPr>
            <a:endParaRPr lang="en-US" smtClean="0"/>
          </a:p>
          <a:p>
            <a:pPr>
              <a:spcBef>
                <a:spcPct val="0"/>
              </a:spcBef>
            </a:pPr>
            <a:r>
              <a:rPr lang="en-US" smtClean="0"/>
              <a:t>Counter intuitively, HF communications may actually be helped during the geomagnetic storm due to enhancement of the ionosphere F layer—though HF will probably remain spotty for the next day or two.</a:t>
            </a:r>
          </a:p>
        </p:txBody>
      </p:sp>
      <p:sp>
        <p:nvSpPr>
          <p:cNvPr id="1259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592D4091-F46D-4CE6-96F4-F2C5173AF6F3}" type="slidenum">
              <a:rPr lang="en-US">
                <a:latin typeface="Arial" charset="0"/>
              </a:rPr>
              <a:pPr defTabSz="903288" fontAlgn="base">
                <a:spcBef>
                  <a:spcPct val="0"/>
                </a:spcBef>
                <a:spcAft>
                  <a:spcPct val="0"/>
                </a:spcAft>
              </a:pPr>
              <a:t>38</a:t>
            </a:fld>
            <a:endParaRPr lang="en-US">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There is a special concern here with the Global Positioning System network.</a:t>
            </a:r>
          </a:p>
          <a:p>
            <a:pPr>
              <a:spcBef>
                <a:spcPct val="0"/>
              </a:spcBef>
            </a:pPr>
            <a:endParaRPr lang="en-US" smtClean="0"/>
          </a:p>
          <a:p>
            <a:pPr>
              <a:spcBef>
                <a:spcPct val="0"/>
              </a:spcBef>
            </a:pPr>
            <a:r>
              <a:rPr lang="en-US" smtClean="0"/>
              <a:t>More than half of the GPS satellites are currently beyond their designed lifetimes.  This event could reduce the GPS network below the required 24 satellites, causing gaps in coverage for both location data and timing.</a:t>
            </a:r>
          </a:p>
          <a:p>
            <a:pPr>
              <a:spcBef>
                <a:spcPct val="0"/>
              </a:spcBef>
            </a:pPr>
            <a:endParaRPr lang="en-US" smtClean="0"/>
          </a:p>
          <a:p>
            <a:pPr>
              <a:spcBef>
                <a:spcPct val="0"/>
              </a:spcBef>
            </a:pPr>
            <a:r>
              <a:rPr lang="en-US" smtClean="0"/>
              <a:t>Loss of GPS </a:t>
            </a:r>
            <a:r>
              <a:rPr lang="en-US" i="1" smtClean="0"/>
              <a:t>location data </a:t>
            </a:r>
            <a:r>
              <a:rPr lang="en-US" smtClean="0"/>
              <a:t>could impact E 911 dispatchers trying to respond to emergency calls from mobile devices.</a:t>
            </a:r>
          </a:p>
          <a:p>
            <a:pPr>
              <a:spcBef>
                <a:spcPct val="0"/>
              </a:spcBef>
            </a:pPr>
            <a:endParaRPr lang="en-US" smtClean="0"/>
          </a:p>
          <a:p>
            <a:pPr>
              <a:spcBef>
                <a:spcPct val="0"/>
              </a:spcBef>
            </a:pPr>
            <a:r>
              <a:rPr lang="en-US" smtClean="0"/>
              <a:t>Loss of GPS </a:t>
            </a:r>
            <a:r>
              <a:rPr lang="en-US" i="1" smtClean="0"/>
              <a:t>timing</a:t>
            </a:r>
            <a:r>
              <a:rPr lang="en-US" smtClean="0"/>
              <a:t> could impact some cellular communications towers, causing them to go into “island mode.” Towers in island mode cannot hand off mobile calls from one tower to another if the caller is moving between coverage areas.</a:t>
            </a:r>
          </a:p>
          <a:p>
            <a:pPr>
              <a:spcBef>
                <a:spcPct val="0"/>
              </a:spcBef>
            </a:pPr>
            <a:endParaRPr lang="en-US" smtClean="0"/>
          </a:p>
        </p:txBody>
      </p:sp>
      <p:sp>
        <p:nvSpPr>
          <p:cNvPr id="1280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CCF1B69B-5FD5-4856-AC07-4D258D4188AF}" type="slidenum">
              <a:rPr lang="en-US">
                <a:latin typeface="Arial" charset="0"/>
              </a:rPr>
              <a:pPr defTabSz="903288" fontAlgn="base">
                <a:spcBef>
                  <a:spcPct val="0"/>
                </a:spcBef>
                <a:spcAft>
                  <a:spcPct val="0"/>
                </a:spcAft>
              </a:pPr>
              <a:t>39</a:t>
            </a:fld>
            <a:endParaRPr lang="en-US">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7572" name="Rectangle 4"/>
          <p:cNvSpPr>
            <a:spLocks noGrp="1" noChangeArrowheads="1"/>
          </p:cNvSpPr>
          <p:nvPr>
            <p:ph type="body" idx="1"/>
          </p:nvPr>
        </p:nvSpPr>
        <p:spPr>
          <a:xfrm>
            <a:off x="225425" y="4308475"/>
            <a:ext cx="6256338" cy="4146550"/>
          </a:xfrm>
        </p:spPr>
        <p:txBody>
          <a:bodyPr wrap="square" numCol="1" anchor="t" anchorCtr="0" compatLnSpc="1">
            <a:prstTxWarp prst="textNoShape">
              <a:avLst/>
            </a:prstTxWarp>
          </a:bodyPr>
          <a:lstStyle/>
          <a:p>
            <a:pPr>
              <a:lnSpc>
                <a:spcPct val="70000"/>
              </a:lnSpc>
              <a:spcBef>
                <a:spcPct val="0"/>
              </a:spcBef>
            </a:pPr>
            <a:r>
              <a:rPr lang="en-US" sz="1000" smtClean="0"/>
              <a:t>Bright auroras are merely a visible sign that the balance of electrical and magnetic energy in Earth's magnetosphere has been upset. The average CME dumps about 1500 Gigawatts of electricity into the atmosphere (double the power generating capacity of the entire United States). Here are some recent effects…</a:t>
            </a:r>
          </a:p>
          <a:p>
            <a:pPr>
              <a:lnSpc>
                <a:spcPct val="70000"/>
              </a:lnSpc>
              <a:spcBef>
                <a:spcPct val="0"/>
              </a:spcBef>
            </a:pPr>
            <a:endParaRPr lang="en-US" sz="1000" smtClean="0"/>
          </a:p>
          <a:p>
            <a:pPr>
              <a:lnSpc>
                <a:spcPct val="70000"/>
              </a:lnSpc>
              <a:spcBef>
                <a:spcPct val="0"/>
              </a:spcBef>
            </a:pPr>
            <a:r>
              <a:rPr lang="en-US" sz="1000" smtClean="0"/>
              <a:t>For the satellites orbiting in and out of the (van Allen) radiation belts, CMEs and magnetic storms can be perilous. For instance, a series of flares and ejections in March 1989 produced a potent magnetic storm.  After the particles and energy from the Sun bombarded the Earth, more than 1500 satellites slowed down or dropped several miles of altitude in their orbits due to increased drag. </a:t>
            </a:r>
            <a:br>
              <a:rPr lang="en-US" sz="1000" smtClean="0"/>
            </a:br>
            <a:r>
              <a:rPr lang="en-US" sz="1000" smtClean="0"/>
              <a:t>…</a:t>
            </a:r>
            <a:br>
              <a:rPr lang="en-US" sz="1000" smtClean="0"/>
            </a:br>
            <a:r>
              <a:rPr lang="en-US" sz="1000" smtClean="0"/>
              <a:t>But atmospheric drag isn't the only effect CMEs can have on satellites. When excited and accelerated by a storm, high-energy electrons can degrade the solar panels used to power satellites and can upset and even shut off computers on spacecraft. The increased flow of electricity in Earth's space also can cause electrical charge build up on the surface of a spacecraft. That charge can eventually be released as a damaging spark (a spark not unlike the one you get when you touch metal or a friend after you drag your feet on a carpet). </a:t>
            </a:r>
          </a:p>
          <a:p>
            <a:pPr>
              <a:lnSpc>
                <a:spcPct val="70000"/>
              </a:lnSpc>
              <a:spcBef>
                <a:spcPct val="0"/>
              </a:spcBef>
            </a:pPr>
            <a:endParaRPr lang="en-US" sz="1000" smtClean="0"/>
          </a:p>
          <a:p>
            <a:pPr>
              <a:lnSpc>
                <a:spcPct val="70000"/>
              </a:lnSpc>
              <a:spcBef>
                <a:spcPct val="0"/>
              </a:spcBef>
            </a:pPr>
            <a:r>
              <a:rPr lang="en-US" sz="1000" smtClean="0"/>
              <a:t> In 1994, two Canadian satellites listed were shut down when each was electrically shocked during magnetic storms; as a result, telephone service across Canada was disrupted for months. Similarly, in January 1997, an American satellite went dead just hours after a CME struck the magnetosphere. The loss of that satellite disrupted television signals, telephone calls, and part of a U.S. earthquake monitoring network. </a:t>
            </a:r>
            <a:br>
              <a:rPr lang="en-US" sz="1000" smtClean="0"/>
            </a:br>
            <a:r>
              <a:rPr lang="en-US" sz="1000" smtClean="0"/>
              <a:t/>
            </a:r>
            <a:br>
              <a:rPr lang="en-US" sz="1000" smtClean="0"/>
            </a:br>
            <a:r>
              <a:rPr lang="en-US" sz="1000" smtClean="0"/>
              <a:t>Magnetic storms also play havoc with radio signals, which are bounced off Earth's ionosphere (the outermost layer of our atmosphere, made up mostly of plasma) as a sort of natural relay station. In March 1989, listeners in Minnesota reported that they could not hear their local radio stations, but they could hear the broadcasts of the California Highway Patrol. In the extreme, magnetic storms can completely wipe out radio communication around Earth's North and South Poles for hours to days. </a:t>
            </a:r>
            <a:br>
              <a:rPr lang="en-US" sz="1000" smtClean="0"/>
            </a:br>
            <a:r>
              <a:rPr lang="en-US" sz="1000" smtClean="0"/>
              <a:t/>
            </a:r>
            <a:br>
              <a:rPr lang="en-US" sz="1000" smtClean="0"/>
            </a:br>
            <a:r>
              <a:rPr lang="en-US" sz="1000" smtClean="0"/>
              <a:t>On the ground, magnetic storms can affect the strength of Earth's magnetic fields. Changes in magnetic fields can produce surges in power lines and strong electrical currents in gas and oil pipelines. The extra current can cause pipelines to corrode and deteriorate faster than they would naturally; in power lines, the extra electricity can burn out transformers and cause brownouts and blackouts. During the March 1989 storm, a transformer burned up at a power plant in New Jersey, and a whole system was blown out at a power station in Quebec, leaving 6 million people without electricity for hours, some for months. Since so much modern information is relayed by satellites and other advanced technology-from automated teller machines and broadcast signals to the Global Positioning System and disaster warning systems-CMEs pose a natural and technological hazard to life on Earth. </a:t>
            </a:r>
          </a:p>
          <a:p>
            <a:pPr>
              <a:lnSpc>
                <a:spcPct val="70000"/>
              </a:lnSpc>
              <a:spcBef>
                <a:spcPct val="0"/>
              </a:spcBef>
            </a:pPr>
            <a:r>
              <a:rPr lang="en-US" sz="1000" i="1" smtClean="0"/>
              <a:t>from: http://istp.gsfc.nasa.gov/istp/outreach/cmeposter/blackout.html (June 2008)</a:t>
            </a:r>
          </a:p>
          <a:p>
            <a:pPr>
              <a:lnSpc>
                <a:spcPct val="70000"/>
              </a:lnSpc>
              <a:spcBef>
                <a:spcPct val="0"/>
              </a:spcBef>
            </a:pPr>
            <a:endParaRPr lang="en-US" sz="1000" smtClean="0"/>
          </a:p>
          <a:p>
            <a:pPr>
              <a:lnSpc>
                <a:spcPct val="70000"/>
              </a:lnSpc>
              <a:spcBef>
                <a:spcPct val="0"/>
              </a:spcBef>
            </a:pPr>
            <a:endParaRPr lang="en-US" sz="100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Graphic:  (Intelligence Surveillance Reconnaissance) detection, tracking systems…</a:t>
            </a:r>
            <a:r>
              <a:rPr lang="en-US" sz="1600" b="1" smtClean="0"/>
              <a:t>Mobile communications are particularly susceptible.  </a:t>
            </a:r>
          </a:p>
          <a:p>
            <a:pPr>
              <a:spcBef>
                <a:spcPct val="0"/>
              </a:spcBef>
            </a:pPr>
            <a:r>
              <a:rPr lang="en-US" sz="1600" b="1" smtClean="0"/>
              <a:t>Remote precision dependent activities should be assessed for vulnerability.</a:t>
            </a:r>
          </a:p>
          <a:p>
            <a:pPr>
              <a:spcBef>
                <a:spcPct val="0"/>
              </a:spcBef>
            </a:pPr>
            <a:endParaRPr lang="en-US" smtClean="0"/>
          </a:p>
          <a:p>
            <a:pPr>
              <a:spcBef>
                <a:spcPct val="0"/>
              </a:spcBef>
            </a:pPr>
            <a:r>
              <a:rPr lang="en-US" smtClean="0"/>
              <a:t>Other Planning Boards should consider impacts to their sectors from extreme storms.</a:t>
            </a:r>
          </a:p>
          <a:p>
            <a:pPr>
              <a:spcBef>
                <a:spcPct val="0"/>
              </a:spcBef>
            </a:pPr>
            <a:endParaRPr lang="en-US" b="1" smtClean="0"/>
          </a:p>
        </p:txBody>
      </p:sp>
      <p:sp>
        <p:nvSpPr>
          <p:cNvPr id="1320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9A2DD8-E993-48CA-8132-6005DEA4B9FB}" type="slidenum">
              <a:rPr lang="en-US"/>
              <a:pPr fontAlgn="base">
                <a:spcBef>
                  <a:spcPct val="0"/>
                </a:spcBef>
                <a:spcAft>
                  <a:spcPct val="0"/>
                </a:spcAft>
              </a:pPr>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noTextEdi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printed versions only</a:t>
            </a:r>
          </a:p>
        </p:txBody>
      </p:sp>
      <p:sp>
        <p:nvSpPr>
          <p:cNvPr id="134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DFD53E0E-6C85-4FFF-9B12-A81550354A04}" type="slidenum">
              <a:rPr lang="en-US">
                <a:latin typeface="Arial" charset="0"/>
              </a:rPr>
              <a:pPr defTabSz="903288" fontAlgn="base">
                <a:spcBef>
                  <a:spcPct val="0"/>
                </a:spcBef>
                <a:spcAft>
                  <a:spcPct val="0"/>
                </a:spcAft>
              </a:pPr>
              <a:t>42</a:t>
            </a:fld>
            <a:endParaRPr lang="en-US">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printed versions only</a:t>
            </a:r>
          </a:p>
        </p:txBody>
      </p:sp>
      <p:sp>
        <p:nvSpPr>
          <p:cNvPr id="1361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76C268D5-994B-41B7-A103-0438F1E6C064}" type="slidenum">
              <a:rPr lang="en-US">
                <a:latin typeface="Arial" charset="0"/>
              </a:rPr>
              <a:pPr defTabSz="903288" fontAlgn="base">
                <a:spcBef>
                  <a:spcPct val="0"/>
                </a:spcBef>
                <a:spcAft>
                  <a:spcPct val="0"/>
                </a:spcAft>
              </a:pPr>
              <a:t>43</a:t>
            </a:fld>
            <a:endParaRPr lang="en-US">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printed versions only</a:t>
            </a:r>
          </a:p>
        </p:txBody>
      </p:sp>
      <p:sp>
        <p:nvSpPr>
          <p:cNvPr id="1382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C4825608-4380-47FC-9FF2-CAACA7B29A17}" type="slidenum">
              <a:rPr lang="en-US">
                <a:latin typeface="Arial" charset="0"/>
              </a:rPr>
              <a:pPr defTabSz="903288" fontAlgn="base">
                <a:spcBef>
                  <a:spcPct val="0"/>
                </a:spcBef>
                <a:spcAft>
                  <a:spcPct val="0"/>
                </a:spcAft>
              </a:pPr>
              <a:t>44</a:t>
            </a:fld>
            <a:endParaRPr lang="en-US">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printed versions only</a:t>
            </a:r>
          </a:p>
        </p:txBody>
      </p:sp>
      <p:sp>
        <p:nvSpPr>
          <p:cNvPr id="1402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03288" fontAlgn="base">
              <a:spcBef>
                <a:spcPct val="0"/>
              </a:spcBef>
              <a:spcAft>
                <a:spcPct val="0"/>
              </a:spcAft>
            </a:pPr>
            <a:fld id="{174E98B1-E200-4FA2-A8C0-4B691ED18C99}" type="slidenum">
              <a:rPr lang="en-US">
                <a:latin typeface="Arial" charset="0"/>
              </a:rPr>
              <a:pPr defTabSz="903288" fontAlgn="base">
                <a:spcBef>
                  <a:spcPct val="0"/>
                </a:spcBef>
                <a:spcAft>
                  <a:spcPct val="0"/>
                </a:spcAft>
              </a:pPr>
              <a:t>45</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4B2130D-1CD8-4196-AC2C-887126ECE723}" type="datetimeFigureOut">
              <a:rPr lang="en-US"/>
              <a:pPr>
                <a:defRPr/>
              </a:pPr>
              <a:t>10/4/2012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0890FA-C957-4F27-A017-C58D202428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CCEDABD-30A3-4706-B8FB-49D4E87E3CC9}" type="datetimeFigureOut">
              <a:rPr lang="en-US"/>
              <a:pPr>
                <a:defRPr/>
              </a:pPr>
              <a:t>10/4/2012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B7EBB1-2042-45AB-8B45-E3525FDCCA3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0C1757-2AA3-4F53-829B-EC38D2BD897F}" type="datetimeFigureOut">
              <a:rPr lang="en-US"/>
              <a:pPr>
                <a:defRPr/>
              </a:pPr>
              <a:t>10/4/2012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3669E9-2950-4738-8C3E-29A06F36347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474CB23-2CF8-43E3-A407-447C8E18FFFC}" type="datetimeFigureOut">
              <a:rPr lang="en-US"/>
              <a:pPr>
                <a:defRPr/>
              </a:pPr>
              <a:t>10/4/2012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2C806D7-B2B6-4D7A-85AF-879CD26586C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6514377-5B4C-42E9-A492-D96664F699E5}" type="datetimeFigureOut">
              <a:rPr lang="en-US"/>
              <a:pPr>
                <a:defRPr/>
              </a:pPr>
              <a:t>10/4/2012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FB4824-39EB-493B-9A64-627B410CDAC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5F5BF02-8739-4321-9398-FC64555CED4A}" type="datetimeFigureOut">
              <a:rPr lang="en-US"/>
              <a:pPr>
                <a:defRPr/>
              </a:pPr>
              <a:t>10/4/2012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6E7BB64-0B65-48C2-98A8-6E577D0504F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00484E7-5CBE-4FFC-9D9C-3EF5C36F985E}" type="datetimeFigureOut">
              <a:rPr lang="en-US"/>
              <a:pPr>
                <a:defRPr/>
              </a:pPr>
              <a:t>10/4/2012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7A21546-CB32-4B40-B877-E3F26BFECDD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5B569F-080D-4E7F-9157-B432F1F822BD}" type="datetimeFigureOut">
              <a:rPr lang="en-US"/>
              <a:pPr>
                <a:defRPr/>
              </a:pPr>
              <a:t>10/4/2012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2881E8-4713-42BE-B673-3F5C6EFA907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88571DF-2DE2-4D04-80E0-A2187F9F2F89}" type="datetimeFigureOut">
              <a:rPr lang="en-US"/>
              <a:pPr>
                <a:defRPr/>
              </a:pPr>
              <a:t>10/4/2012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2754BE-1E9D-4F07-B6B4-3CD045DD2E7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CB56AB-FB58-409B-BD9A-8FF0EE1819B5}" type="datetimeFigureOut">
              <a:rPr lang="en-US"/>
              <a:pPr>
                <a:defRPr/>
              </a:pPr>
              <a:t>10/4/2012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B639B9-767D-4009-97AC-2D750AA6402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87B6DA1-A03A-445B-BF83-7663805FBFBE}" type="datetimeFigureOut">
              <a:rPr lang="en-US"/>
              <a:pPr>
                <a:defRPr/>
              </a:pPr>
              <a:t>10/4/2012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E0E3E8-C949-4243-8DDD-96ACDEF41A0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214CD960-5749-4A7E-AAE9-305EE7449D6B}" type="datetimeFigureOut">
              <a:rPr lang="en-US"/>
              <a:pPr>
                <a:defRPr/>
              </a:pPr>
              <a:t>10/4/2012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5E842C3-718A-40F3-910C-3B682354EBA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4.png"/><Relationship Id="rId18" Type="http://schemas.openxmlformats.org/officeDocument/2006/relationships/image" Target="../media/image19.jpeg"/><Relationship Id="rId3" Type="http://schemas.openxmlformats.org/officeDocument/2006/relationships/slideLayout" Target="../slideLayouts/slideLayout2.xml"/><Relationship Id="rId21" Type="http://schemas.openxmlformats.org/officeDocument/2006/relationships/image" Target="../media/image22.png"/><Relationship Id="rId7" Type="http://schemas.openxmlformats.org/officeDocument/2006/relationships/image" Target="../media/image9.jpeg"/><Relationship Id="rId12" Type="http://schemas.openxmlformats.org/officeDocument/2006/relationships/image" Target="../media/image13.png"/><Relationship Id="rId17" Type="http://schemas.openxmlformats.org/officeDocument/2006/relationships/image" Target="../media/image18.jpeg"/><Relationship Id="rId2" Type="http://schemas.openxmlformats.org/officeDocument/2006/relationships/tags" Target="../tags/tag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vmlDrawing" Target="../drawings/vmlDrawing2.vml"/><Relationship Id="rId6" Type="http://schemas.openxmlformats.org/officeDocument/2006/relationships/image" Target="../media/image8.jpeg"/><Relationship Id="rId11" Type="http://schemas.openxmlformats.org/officeDocument/2006/relationships/oleObject" Target="../embeddings/oleObject2.bin"/><Relationship Id="rId5" Type="http://schemas.openxmlformats.org/officeDocument/2006/relationships/image" Target="../media/image7.png"/><Relationship Id="rId15" Type="http://schemas.openxmlformats.org/officeDocument/2006/relationships/image" Target="../media/image16.png"/><Relationship Id="rId23" Type="http://schemas.openxmlformats.org/officeDocument/2006/relationships/image" Target="../media/image24.jpeg"/><Relationship Id="rId10" Type="http://schemas.openxmlformats.org/officeDocument/2006/relationships/image" Target="../media/image12.jpeg"/><Relationship Id="rId19" Type="http://schemas.openxmlformats.org/officeDocument/2006/relationships/image" Target="../media/image20.jpeg"/><Relationship Id="rId4" Type="http://schemas.openxmlformats.org/officeDocument/2006/relationships/notesSlide" Target="../notesSlides/notesSlide5.xml"/><Relationship Id="rId9" Type="http://schemas.openxmlformats.org/officeDocument/2006/relationships/image" Target="../media/image11.jpeg"/><Relationship Id="rId14" Type="http://schemas.openxmlformats.org/officeDocument/2006/relationships/image" Target="../media/image15.jpeg"/><Relationship Id="rId22"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3.xml"/><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video" Target="file:///C:\Documents%20and%20Settings\william.murtagh\Desktop\WH%20Feb%2018\DregionX17.avi" TargetMode="Externa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video" Target="file:///C:\Documents%20and%20Settings\william.murtagh\Desktop\FEMA%20HQ,%20Apr%2001%202011\Enlil_movie.wmv" TargetMode="Externa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hyperlink" Target="http://spidr.ngdc.noaa.gov/spidr/help/images/goessat.jpg" TargetMode="External"/><Relationship Id="rId3" Type="http://schemas.openxmlformats.org/officeDocument/2006/relationships/image" Target="../media/image45.jpeg"/><Relationship Id="rId7"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0.jpeg"/><Relationship Id="rId5" Type="http://schemas.openxmlformats.org/officeDocument/2006/relationships/image" Target="../media/image46.jpeg"/><Relationship Id="rId10" Type="http://schemas.openxmlformats.org/officeDocument/2006/relationships/hyperlink" Target="http://affiliates.art.com/get.art?T=15033627&amp;A=204670&amp;L=8&amp;P=10119858&amp;S=4&amp;Y=6584" TargetMode="External"/><Relationship Id="rId4" Type="http://schemas.openxmlformats.org/officeDocument/2006/relationships/hyperlink" Target="http://www.shuttlepresskit.com/images/iss/1d3.mp2" TargetMode="External"/><Relationship Id="rId9"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8.jpe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3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81.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3"/>
          <p:cNvSpPr>
            <a:spLocks noGrp="1"/>
          </p:cNvSpPr>
          <p:nvPr>
            <p:ph type="ctrTitle"/>
          </p:nvPr>
        </p:nvSpPr>
        <p:spPr>
          <a:xfrm>
            <a:off x="685800" y="1371600"/>
            <a:ext cx="7772400" cy="1676400"/>
          </a:xfrm>
        </p:spPr>
        <p:txBody>
          <a:bodyPr/>
          <a:lstStyle/>
          <a:p>
            <a:r>
              <a:rPr lang="en-US" b="1" i="1" smtClean="0"/>
              <a:t>Severe Space Weather </a:t>
            </a:r>
            <a:br>
              <a:rPr lang="en-US" b="1" i="1" smtClean="0"/>
            </a:br>
            <a:r>
              <a:rPr lang="en-US" b="1" i="1" smtClean="0"/>
              <a:t>NATO Relevance </a:t>
            </a:r>
            <a:endParaRPr lang="en-US" smtClean="0"/>
          </a:p>
        </p:txBody>
      </p:sp>
      <p:sp>
        <p:nvSpPr>
          <p:cNvPr id="5" name="Subtitle 4"/>
          <p:cNvSpPr>
            <a:spLocks noGrp="1"/>
          </p:cNvSpPr>
          <p:nvPr>
            <p:ph type="subTitle" idx="1"/>
          </p:nvPr>
        </p:nvSpPr>
        <p:spPr>
          <a:xfrm>
            <a:off x="1371600" y="3200400"/>
            <a:ext cx="6400800" cy="1371600"/>
          </a:xfrm>
        </p:spPr>
        <p:txBody>
          <a:bodyPr rtlCol="0">
            <a:normAutofit fontScale="92500"/>
          </a:bodyPr>
          <a:lstStyle/>
          <a:p>
            <a:pPr fontAlgn="auto">
              <a:spcAft>
                <a:spcPts val="0"/>
              </a:spcAft>
              <a:buFont typeface="Arial" pitchFamily="34" charset="0"/>
              <a:buNone/>
              <a:defRPr/>
            </a:pPr>
            <a:r>
              <a:rPr lang="en-US" dirty="0" smtClean="0"/>
              <a:t>Civil Emergency Planning Operational</a:t>
            </a:r>
          </a:p>
          <a:p>
            <a:pPr fontAlgn="auto">
              <a:spcAft>
                <a:spcPts val="0"/>
              </a:spcAft>
              <a:buFont typeface="Arial" pitchFamily="34" charset="0"/>
              <a:buNone/>
              <a:defRPr/>
            </a:pPr>
            <a:r>
              <a:rPr lang="en-US" dirty="0" smtClean="0"/>
              <a:t>Relationships Focus on Communications</a:t>
            </a:r>
            <a:endParaRPr lang="en-US" dirty="0"/>
          </a:p>
        </p:txBody>
      </p:sp>
      <p:pic>
        <p:nvPicPr>
          <p:cNvPr id="14339" name="Picture 1" descr="logo_nato.bmp"/>
          <p:cNvPicPr>
            <a:picLocks noChangeAspect="1" noChangeArrowheads="1"/>
          </p:cNvPicPr>
          <p:nvPr/>
        </p:nvPicPr>
        <p:blipFill>
          <a:blip r:embed="rId2"/>
          <a:srcRect l="4762" r="4762" b="9721"/>
          <a:stretch>
            <a:fillRect/>
          </a:stretch>
        </p:blipFill>
        <p:spPr bwMode="auto">
          <a:xfrm>
            <a:off x="3657600" y="5181600"/>
            <a:ext cx="2252663" cy="10668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mtClean="0"/>
              <a:t>Contents</a:t>
            </a:r>
          </a:p>
        </p:txBody>
      </p:sp>
      <p:sp>
        <p:nvSpPr>
          <p:cNvPr id="15362" name="Content Placeholder 2"/>
          <p:cNvSpPr>
            <a:spLocks noGrp="1"/>
          </p:cNvSpPr>
          <p:nvPr>
            <p:ph idx="1"/>
          </p:nvPr>
        </p:nvSpPr>
        <p:spPr/>
        <p:txBody>
          <a:bodyPr/>
          <a:lstStyle/>
          <a:p>
            <a:r>
              <a:rPr lang="en-US" smtClean="0"/>
              <a:t>What is NATO</a:t>
            </a:r>
          </a:p>
          <a:p>
            <a:r>
              <a:rPr lang="en-US" smtClean="0"/>
              <a:t>Functions of NATO in International Emergency Management</a:t>
            </a:r>
          </a:p>
          <a:p>
            <a:r>
              <a:rPr lang="en-US" smtClean="0"/>
              <a:t>Why NATO is needed for Communications recovery</a:t>
            </a:r>
          </a:p>
          <a:p>
            <a:r>
              <a:rPr lang="en-US" smtClean="0"/>
              <a:t>Solar weather Impacts to NATO Operations</a:t>
            </a:r>
          </a:p>
          <a:p>
            <a:r>
              <a:rPr lang="en-US" smtClean="0"/>
              <a:t>What matters – language of Interoperability</a:t>
            </a:r>
          </a:p>
          <a:p>
            <a:r>
              <a:rPr lang="en-US" smtClean="0"/>
              <a:t>Communications Disaster Planning tools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6"/>
          <p:cNvSpPr txBox="1">
            <a:spLocks noGrp="1" noChangeArrowheads="1"/>
          </p:cNvSpPr>
          <p:nvPr/>
        </p:nvSpPr>
        <p:spPr bwMode="auto">
          <a:xfrm>
            <a:off x="7740650" y="6245225"/>
            <a:ext cx="946150" cy="476250"/>
          </a:xfrm>
          <a:prstGeom prst="rect">
            <a:avLst/>
          </a:prstGeom>
          <a:noFill/>
          <a:ln w="9525">
            <a:noFill/>
            <a:miter lim="800000"/>
            <a:headEnd/>
            <a:tailEnd/>
          </a:ln>
        </p:spPr>
        <p:txBody>
          <a:bodyPr/>
          <a:lstStyle/>
          <a:p>
            <a:pPr algn="r"/>
            <a:fld id="{0C847654-595A-46AE-A188-318069841C8F}" type="slidenum">
              <a:rPr lang="en-GB" sz="1400">
                <a:latin typeface="Calibri" pitchFamily="34" charset="0"/>
              </a:rPr>
              <a:pPr algn="r"/>
              <a:t>3</a:t>
            </a:fld>
            <a:endParaRPr lang="en-GB" sz="1400">
              <a:latin typeface="Calibri" pitchFamily="34" charset="0"/>
            </a:endParaRPr>
          </a:p>
        </p:txBody>
      </p:sp>
      <p:sp>
        <p:nvSpPr>
          <p:cNvPr id="56324" name="Rectangle 2"/>
          <p:cNvSpPr>
            <a:spLocks noChangeArrowheads="1"/>
          </p:cNvSpPr>
          <p:nvPr/>
        </p:nvSpPr>
        <p:spPr bwMode="auto">
          <a:xfrm>
            <a:off x="3575050" y="12700"/>
            <a:ext cx="5559425" cy="950913"/>
          </a:xfrm>
          <a:prstGeom prst="rect">
            <a:avLst/>
          </a:prstGeom>
          <a:noFill/>
          <a:ln w="9525">
            <a:noFill/>
            <a:miter lim="800000"/>
            <a:headEnd/>
            <a:tailEnd/>
          </a:ln>
        </p:spPr>
        <p:txBody>
          <a:bodyPr anchor="ctr"/>
          <a:lstStyle/>
          <a:p>
            <a:endParaRPr lang="en-US" sz="4400" b="1">
              <a:solidFill>
                <a:schemeClr val="tx2"/>
              </a:solidFill>
              <a:latin typeface="Calibri" pitchFamily="34" charset="0"/>
            </a:endParaRPr>
          </a:p>
        </p:txBody>
      </p:sp>
      <p:sp>
        <p:nvSpPr>
          <p:cNvPr id="72707" name="Text Box 3"/>
          <p:cNvSpPr txBox="1">
            <a:spLocks noChangeArrowheads="1"/>
          </p:cNvSpPr>
          <p:nvPr/>
        </p:nvSpPr>
        <p:spPr bwMode="auto">
          <a:xfrm>
            <a:off x="3257550" y="-50800"/>
            <a:ext cx="5886450" cy="1074738"/>
          </a:xfrm>
          <a:prstGeom prst="rect">
            <a:avLst/>
          </a:prstGeom>
          <a:noFill/>
          <a:ln>
            <a:noFill/>
          </a:ln>
          <a:effectLst/>
          <a:extLst>
            <a:ext uri="{909E8E84-426E-40DD-AFC4-6F175D3DCCD1}"/>
            <a:ext uri="{91240B29-F687-4F45-9708-019B960494DF}"/>
            <a:ext uri="{AF507438-7753-43E0-B8FC-AC1667EBCBE1}"/>
          </a:extLst>
        </p:spPr>
        <p:txBody>
          <a:bodyPr>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eaLnBrk="0" hangingPunct="0">
              <a:defRPr>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marL="457200" eaLnBrk="0" fontAlgn="base" hangingPunct="0">
              <a:spcBef>
                <a:spcPct val="0"/>
              </a:spcBef>
              <a:spcAft>
                <a:spcPct val="0"/>
              </a:spcAft>
              <a:defRPr>
                <a:solidFill>
                  <a:schemeClr val="tx1"/>
                </a:solidFill>
                <a:latin typeface="Arial" charset="0"/>
              </a:defRPr>
            </a:lvl6pPr>
            <a:lvl7pPr marL="914400" eaLnBrk="0" fontAlgn="base" hangingPunct="0">
              <a:spcBef>
                <a:spcPct val="0"/>
              </a:spcBef>
              <a:spcAft>
                <a:spcPct val="0"/>
              </a:spcAft>
              <a:defRPr>
                <a:solidFill>
                  <a:schemeClr val="tx1"/>
                </a:solidFill>
                <a:latin typeface="Arial" charset="0"/>
              </a:defRPr>
            </a:lvl7pPr>
            <a:lvl8pPr marL="1371600" eaLnBrk="0" fontAlgn="base" hangingPunct="0">
              <a:spcBef>
                <a:spcPct val="0"/>
              </a:spcBef>
              <a:spcAft>
                <a:spcPct val="0"/>
              </a:spcAft>
              <a:defRPr>
                <a:solidFill>
                  <a:schemeClr val="tx1"/>
                </a:solidFill>
                <a:latin typeface="Arial" charset="0"/>
              </a:defRPr>
            </a:lvl8pPr>
            <a:lvl9pPr marL="1828800" eaLnBrk="0" fontAlgn="base" hangingPunct="0">
              <a:spcBef>
                <a:spcPct val="0"/>
              </a:spcBef>
              <a:spcAft>
                <a:spcPct val="0"/>
              </a:spcAft>
              <a:defRPr>
                <a:solidFill>
                  <a:schemeClr val="tx1"/>
                </a:solidFill>
                <a:latin typeface="Arial" charset="0"/>
              </a:defRPr>
            </a:lvl9pPr>
          </a:lstStyle>
          <a:p>
            <a:pPr fontAlgn="auto">
              <a:spcBef>
                <a:spcPct val="30000"/>
              </a:spcBef>
              <a:spcAft>
                <a:spcPts val="0"/>
              </a:spcAft>
              <a:defRPr/>
            </a:pPr>
            <a:r>
              <a:rPr lang="en-GB" sz="2800" b="1" i="1" smtClean="0">
                <a:solidFill>
                  <a:schemeClr val="bg1"/>
                </a:solidFill>
                <a:effectLst>
                  <a:outerShdw blurRad="38100" dist="38100" dir="2700000" algn="tl">
                    <a:srgbClr val="C0C0C0"/>
                  </a:outerShdw>
                </a:effectLst>
              </a:rPr>
              <a:t> Partnerships and </a:t>
            </a:r>
          </a:p>
          <a:p>
            <a:pPr fontAlgn="auto">
              <a:spcBef>
                <a:spcPct val="30000"/>
              </a:spcBef>
              <a:spcAft>
                <a:spcPts val="0"/>
              </a:spcAft>
              <a:defRPr/>
            </a:pPr>
            <a:r>
              <a:rPr lang="en-GB" sz="2800" b="1" i="1" smtClean="0">
                <a:solidFill>
                  <a:schemeClr val="bg1"/>
                </a:solidFill>
                <a:effectLst>
                  <a:outerShdw blurRad="38100" dist="38100" dir="2700000" algn="tl">
                    <a:srgbClr val="C0C0C0"/>
                  </a:outerShdw>
                </a:effectLst>
              </a:rPr>
              <a:t>Contact Countries</a:t>
            </a:r>
          </a:p>
        </p:txBody>
      </p:sp>
      <p:sp>
        <p:nvSpPr>
          <p:cNvPr id="56326" name="Text Box 4"/>
          <p:cNvSpPr txBox="1">
            <a:spLocks noChangeArrowheads="1"/>
          </p:cNvSpPr>
          <p:nvPr/>
        </p:nvSpPr>
        <p:spPr bwMode="auto">
          <a:xfrm>
            <a:off x="5084763" y="3108325"/>
            <a:ext cx="169862" cy="519113"/>
          </a:xfrm>
          <a:prstGeom prst="rect">
            <a:avLst/>
          </a:prstGeom>
          <a:noFill/>
          <a:ln w="9525">
            <a:noFill/>
            <a:miter lim="800000"/>
            <a:headEnd/>
            <a:tailEnd/>
          </a:ln>
        </p:spPr>
        <p:txBody>
          <a:bodyPr wrap="none">
            <a:spAutoFit/>
          </a:bodyPr>
          <a:lstStyle/>
          <a:p>
            <a:endParaRPr lang="en-US" sz="2800" b="1">
              <a:latin typeface="Calibri" pitchFamily="34" charset="0"/>
            </a:endParaRPr>
          </a:p>
        </p:txBody>
      </p:sp>
      <p:graphicFrame>
        <p:nvGraphicFramePr>
          <p:cNvPr id="56322" name="Object 5"/>
          <p:cNvGraphicFramePr>
            <a:graphicFrameLocks noChangeAspect="1"/>
          </p:cNvGraphicFramePr>
          <p:nvPr/>
        </p:nvGraphicFramePr>
        <p:xfrm>
          <a:off x="-23813" y="-1588"/>
          <a:ext cx="9291638" cy="6915151"/>
        </p:xfrm>
        <a:graphic>
          <a:graphicData uri="http://schemas.openxmlformats.org/presentationml/2006/ole">
            <p:oleObj spid="_x0000_s56322" name="Acrobat Document" r:id="rId4" imgW="24762240" imgH="17513280" progId="AcroExch.Document.7">
              <p:embed/>
            </p:oleObj>
          </a:graphicData>
        </a:graphic>
      </p:graphicFrame>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descr="D:\Documents and Settings\timothy.cook.DHSNET\Desktop\NATO-OSCE-EU-UN.jpg"/>
          <p:cNvPicPr>
            <a:picLocks noChangeAspect="1" noChangeArrowheads="1"/>
          </p:cNvPicPr>
          <p:nvPr/>
        </p:nvPicPr>
        <p:blipFill>
          <a:blip r:embed="rId3"/>
          <a:srcRect/>
          <a:stretch>
            <a:fillRect/>
          </a:stretch>
        </p:blipFill>
        <p:spPr bwMode="auto">
          <a:xfrm>
            <a:off x="-2130425" y="-1779588"/>
            <a:ext cx="12874625" cy="7699376"/>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descr="IRCSG.png"/>
          <p:cNvPicPr>
            <a:picLocks noChangeAspect="1" noChangeArrowheads="1"/>
          </p:cNvPicPr>
          <p:nvPr/>
        </p:nvPicPr>
        <p:blipFill>
          <a:blip r:embed="rId3"/>
          <a:srcRect/>
          <a:stretch>
            <a:fillRect/>
          </a:stretch>
        </p:blipFill>
        <p:spPr bwMode="auto">
          <a:xfrm>
            <a:off x="2209800" y="457200"/>
            <a:ext cx="6934200" cy="1066800"/>
          </a:xfrm>
          <a:prstGeom prst="rect">
            <a:avLst/>
          </a:prstGeom>
          <a:noFill/>
          <a:ln w="9525">
            <a:noFill/>
            <a:miter lim="800000"/>
            <a:headEnd/>
            <a:tailEnd/>
          </a:ln>
        </p:spPr>
      </p:pic>
      <p:pic>
        <p:nvPicPr>
          <p:cNvPr id="60418" name="Picture 0" descr="CMPS.bmp"/>
          <p:cNvPicPr>
            <a:picLocks noChangeAspect="1" noChangeArrowheads="1"/>
          </p:cNvPicPr>
          <p:nvPr/>
        </p:nvPicPr>
        <p:blipFill>
          <a:blip r:embed="rId4"/>
          <a:srcRect/>
          <a:stretch>
            <a:fillRect/>
          </a:stretch>
        </p:blipFill>
        <p:spPr bwMode="auto">
          <a:xfrm>
            <a:off x="0" y="5334000"/>
            <a:ext cx="9144000" cy="1371600"/>
          </a:xfrm>
          <a:prstGeom prst="rect">
            <a:avLst/>
          </a:prstGeom>
          <a:noFill/>
          <a:ln w="9525">
            <a:noFill/>
            <a:miter lim="800000"/>
            <a:headEnd/>
            <a:tailEnd/>
          </a:ln>
        </p:spPr>
      </p:pic>
      <p:pic>
        <p:nvPicPr>
          <p:cNvPr id="60419" name="Picture 1" descr="logo_nato.bmp"/>
          <p:cNvPicPr>
            <a:picLocks noChangeAspect="1" noChangeArrowheads="1"/>
          </p:cNvPicPr>
          <p:nvPr/>
        </p:nvPicPr>
        <p:blipFill>
          <a:blip r:embed="rId5"/>
          <a:srcRect l="4762" r="4762" b="9721"/>
          <a:stretch>
            <a:fillRect/>
          </a:stretch>
        </p:blipFill>
        <p:spPr bwMode="auto">
          <a:xfrm>
            <a:off x="0" y="457200"/>
            <a:ext cx="2252663" cy="1066800"/>
          </a:xfrm>
          <a:prstGeom prst="rect">
            <a:avLst/>
          </a:prstGeom>
          <a:noFill/>
          <a:ln w="9525">
            <a:noFill/>
            <a:miter lim="800000"/>
            <a:headEnd/>
            <a:tailEnd/>
          </a:ln>
        </p:spPr>
      </p:pic>
      <p:sp>
        <p:nvSpPr>
          <p:cNvPr id="60420"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60421" name="Rectangle 5"/>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60422" name="Rectangle 6"/>
          <p:cNvSpPr>
            <a:spLocks noChangeArrowheads="1"/>
          </p:cNvSpPr>
          <p:nvPr/>
        </p:nvSpPr>
        <p:spPr bwMode="auto">
          <a:xfrm>
            <a:off x="0" y="1768475"/>
            <a:ext cx="9144000" cy="3386138"/>
          </a:xfrm>
          <a:prstGeom prst="rect">
            <a:avLst/>
          </a:prstGeom>
          <a:noFill/>
          <a:ln w="9525">
            <a:noFill/>
            <a:miter lim="800000"/>
            <a:headEnd/>
            <a:tailEnd/>
          </a:ln>
        </p:spPr>
        <p:txBody>
          <a:bodyPr anchor="ctr">
            <a:spAutoFit/>
          </a:bodyPr>
          <a:lstStyle/>
          <a:p>
            <a:r>
              <a:rPr lang="en-US" sz="2800" b="1">
                <a:latin typeface="Calibri" pitchFamily="34" charset="0"/>
                <a:ea typeface="Calibri" pitchFamily="34" charset="0"/>
                <a:cs typeface="Arial" charset="0"/>
              </a:rPr>
              <a:t>NATO supports Nations civil-military engagement for emergencies in sectors necessary for defense of populations. </a:t>
            </a:r>
          </a:p>
          <a:p>
            <a:endParaRPr lang="en-US" sz="2800" b="1">
              <a:latin typeface="Calibri" pitchFamily="34" charset="0"/>
              <a:ea typeface="Calibri" pitchFamily="34" charset="0"/>
              <a:cs typeface="Arial" charset="0"/>
            </a:endParaRPr>
          </a:p>
          <a:p>
            <a:r>
              <a:rPr lang="en-US" sz="2800" b="1">
                <a:latin typeface="Calibri" pitchFamily="34" charset="0"/>
                <a:ea typeface="Calibri" pitchFamily="34" charset="0"/>
                <a:cs typeface="Arial" charset="0"/>
              </a:rPr>
              <a:t>NATO prepares for disasters requiring interoperability with civil support for Alliance operations and Crisis Response operations.</a:t>
            </a:r>
          </a:p>
          <a:p>
            <a:endParaRPr lang="en-US" sz="2800">
              <a:ea typeface="Calibri" pitchFamily="34" charset="0"/>
              <a:cs typeface="Arial" charset="0"/>
            </a:endParaRPr>
          </a:p>
          <a:p>
            <a:pPr eaLnBrk="0" hangingPunct="0"/>
            <a:endParaRPr lang="en-US">
              <a:ea typeface="Calibri" pitchFamily="34"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5"/>
          <p:cNvPicPr>
            <a:picLocks noChangeArrowheads="1"/>
          </p:cNvPicPr>
          <p:nvPr/>
        </p:nvPicPr>
        <p:blipFill>
          <a:blip r:embed="rId5"/>
          <a:srcRect/>
          <a:stretch>
            <a:fillRect/>
          </a:stretch>
        </p:blipFill>
        <p:spPr bwMode="auto">
          <a:xfrm>
            <a:off x="4357688" y="2214563"/>
            <a:ext cx="1928812" cy="1349375"/>
          </a:xfrm>
          <a:prstGeom prst="rect">
            <a:avLst/>
          </a:prstGeom>
          <a:noFill/>
          <a:ln w="12700">
            <a:noFill/>
            <a:miter lim="800000"/>
            <a:headEnd/>
            <a:tailEnd/>
          </a:ln>
        </p:spPr>
      </p:pic>
      <p:sp>
        <p:nvSpPr>
          <p:cNvPr id="2" name="Title 1"/>
          <p:cNvSpPr>
            <a:spLocks noGrp="1"/>
          </p:cNvSpPr>
          <p:nvPr>
            <p:ph type="title"/>
          </p:nvPr>
        </p:nvSpPr>
        <p:spPr>
          <a:xfrm>
            <a:off x="806450" y="115888"/>
            <a:ext cx="8123238" cy="995362"/>
          </a:xfrm>
          <a:solidFill>
            <a:schemeClr val="bg1">
              <a:lumMod val="95000"/>
            </a:schemeClr>
          </a:solidFill>
        </p:spPr>
        <p:txBody>
          <a:bodyPr rtlCol="0">
            <a:normAutofit/>
          </a:bodyPr>
          <a:lstStyle/>
          <a:p>
            <a:pPr fontAlgn="auto">
              <a:spcAft>
                <a:spcPts val="0"/>
              </a:spcAft>
              <a:defRPr/>
            </a:pPr>
            <a:r>
              <a:rPr lang="en-GB" b="1" dirty="0" smtClean="0"/>
              <a:t>NATO Networks Use Space</a:t>
            </a:r>
          </a:p>
        </p:txBody>
      </p:sp>
      <p:sp>
        <p:nvSpPr>
          <p:cNvPr id="5" name="Slide Number Placeholder 4"/>
          <p:cNvSpPr>
            <a:spLocks noGrp="1"/>
          </p:cNvSpPr>
          <p:nvPr>
            <p:ph type="sldNum" sz="quarter" idx="12"/>
          </p:nvPr>
        </p:nvSpPr>
        <p:spPr>
          <a:xfrm>
            <a:off x="3124200" y="6356350"/>
            <a:ext cx="2895600" cy="365125"/>
          </a:xfrm>
        </p:spPr>
        <p:txBody>
          <a:bodyPr/>
          <a:lstStyle/>
          <a:p>
            <a:pPr algn="ctr">
              <a:defRPr/>
            </a:pPr>
            <a:fld id="{5BEB10BC-5EEF-41EE-86B0-89AC63D1246C}" type="slidenum">
              <a:rPr lang="en-GB"/>
              <a:pPr algn="ctr">
                <a:defRPr/>
              </a:pPr>
              <a:t>6</a:t>
            </a:fld>
            <a:endParaRPr lang="en-GB"/>
          </a:p>
        </p:txBody>
      </p:sp>
      <p:pic>
        <p:nvPicPr>
          <p:cNvPr id="57350" name="Picture 8" descr="0de1de425f"/>
          <p:cNvPicPr>
            <a:picLocks noChangeAspect="1" noChangeArrowheads="1"/>
          </p:cNvPicPr>
          <p:nvPr/>
        </p:nvPicPr>
        <p:blipFill>
          <a:blip r:embed="rId6"/>
          <a:srcRect/>
          <a:stretch>
            <a:fillRect/>
          </a:stretch>
        </p:blipFill>
        <p:spPr bwMode="auto">
          <a:xfrm>
            <a:off x="857250" y="5572125"/>
            <a:ext cx="952500" cy="508000"/>
          </a:xfrm>
          <a:prstGeom prst="rect">
            <a:avLst/>
          </a:prstGeom>
          <a:noFill/>
          <a:ln w="9525">
            <a:noFill/>
            <a:miter lim="800000"/>
            <a:headEnd/>
            <a:tailEnd/>
          </a:ln>
        </p:spPr>
      </p:pic>
      <p:pic>
        <p:nvPicPr>
          <p:cNvPr id="57351" name="Picture 19" descr="01_kriegsschiff_500_375_dpa"/>
          <p:cNvPicPr>
            <a:picLocks noChangeAspect="1" noChangeArrowheads="1"/>
          </p:cNvPicPr>
          <p:nvPr/>
        </p:nvPicPr>
        <p:blipFill>
          <a:blip r:embed="rId7"/>
          <a:srcRect/>
          <a:stretch>
            <a:fillRect/>
          </a:stretch>
        </p:blipFill>
        <p:spPr bwMode="auto">
          <a:xfrm>
            <a:off x="3286125" y="3286125"/>
            <a:ext cx="962025" cy="574675"/>
          </a:xfrm>
          <a:prstGeom prst="rect">
            <a:avLst/>
          </a:prstGeom>
          <a:noFill/>
          <a:ln w="9525">
            <a:noFill/>
            <a:miter lim="800000"/>
            <a:headEnd/>
            <a:tailEnd/>
          </a:ln>
        </p:spPr>
      </p:pic>
      <p:pic>
        <p:nvPicPr>
          <p:cNvPr id="57352" name="Picture 27" descr="041110_gal10_fayza"/>
          <p:cNvPicPr>
            <a:picLocks noChangeAspect="1" noChangeArrowheads="1"/>
          </p:cNvPicPr>
          <p:nvPr/>
        </p:nvPicPr>
        <p:blipFill>
          <a:blip r:embed="rId8"/>
          <a:srcRect/>
          <a:stretch>
            <a:fillRect/>
          </a:stretch>
        </p:blipFill>
        <p:spPr bwMode="auto">
          <a:xfrm>
            <a:off x="2071688" y="2643188"/>
            <a:ext cx="892175" cy="468312"/>
          </a:xfrm>
          <a:prstGeom prst="rect">
            <a:avLst/>
          </a:prstGeom>
          <a:noFill/>
          <a:ln w="9525">
            <a:noFill/>
            <a:miter lim="800000"/>
            <a:headEnd/>
            <a:tailEnd/>
          </a:ln>
        </p:spPr>
      </p:pic>
      <p:pic>
        <p:nvPicPr>
          <p:cNvPr id="57353" name="Picture 11" descr="f15_1"/>
          <p:cNvPicPr>
            <a:picLocks noChangeAspect="1" noChangeArrowheads="1"/>
          </p:cNvPicPr>
          <p:nvPr/>
        </p:nvPicPr>
        <p:blipFill>
          <a:blip r:embed="rId9"/>
          <a:srcRect/>
          <a:stretch>
            <a:fillRect/>
          </a:stretch>
        </p:blipFill>
        <p:spPr bwMode="auto">
          <a:xfrm>
            <a:off x="857250" y="1857375"/>
            <a:ext cx="1030288" cy="557213"/>
          </a:xfrm>
          <a:prstGeom prst="rect">
            <a:avLst/>
          </a:prstGeom>
          <a:noFill/>
          <a:ln w="9525">
            <a:noFill/>
            <a:miter lim="800000"/>
            <a:headEnd/>
            <a:tailEnd/>
          </a:ln>
        </p:spPr>
      </p:pic>
      <p:pic>
        <p:nvPicPr>
          <p:cNvPr id="57354" name="Picture 28" descr="radio spectrum 3"/>
          <p:cNvPicPr>
            <a:picLocks noChangeAspect="1" noChangeArrowheads="1"/>
          </p:cNvPicPr>
          <p:nvPr/>
        </p:nvPicPr>
        <p:blipFill>
          <a:blip r:embed="rId10">
            <a:clrChange>
              <a:clrFrom>
                <a:srgbClr val="3F67BE"/>
              </a:clrFrom>
              <a:clrTo>
                <a:srgbClr val="3F67BE">
                  <a:alpha val="0"/>
                </a:srgbClr>
              </a:clrTo>
            </a:clrChange>
          </a:blip>
          <a:srcRect/>
          <a:stretch>
            <a:fillRect/>
          </a:stretch>
        </p:blipFill>
        <p:spPr bwMode="auto">
          <a:xfrm>
            <a:off x="714375" y="3857625"/>
            <a:ext cx="3503613" cy="309563"/>
          </a:xfrm>
          <a:prstGeom prst="rect">
            <a:avLst/>
          </a:prstGeom>
          <a:noFill/>
          <a:ln w="9525">
            <a:noFill/>
            <a:miter lim="800000"/>
            <a:headEnd/>
            <a:tailEnd/>
          </a:ln>
        </p:spPr>
      </p:pic>
      <p:graphicFrame>
        <p:nvGraphicFramePr>
          <p:cNvPr id="57346" name="Object 8">
            <a:hlinkClick r:id="" action="ppaction://ole?verb=0"/>
          </p:cNvPr>
          <p:cNvGraphicFramePr>
            <a:graphicFrameLocks/>
          </p:cNvGraphicFramePr>
          <p:nvPr/>
        </p:nvGraphicFramePr>
        <p:xfrm>
          <a:off x="785813" y="4286250"/>
          <a:ext cx="2874962" cy="792163"/>
        </p:xfrm>
        <a:graphic>
          <a:graphicData uri="http://schemas.openxmlformats.org/presentationml/2006/ole">
            <p:oleObj spid="_x0000_s57346" name="Clip" r:id="rId11" imgW="5376600" imgH="2368440" progId="">
              <p:embed/>
            </p:oleObj>
          </a:graphicData>
        </a:graphic>
      </p:graphicFrame>
      <p:sp>
        <p:nvSpPr>
          <p:cNvPr id="67" name="Right Triangle 66"/>
          <p:cNvSpPr/>
          <p:nvPr/>
        </p:nvSpPr>
        <p:spPr>
          <a:xfrm>
            <a:off x="714375" y="1143000"/>
            <a:ext cx="8429625" cy="57150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8" name="Right Triangle 67"/>
          <p:cNvSpPr/>
          <p:nvPr/>
        </p:nvSpPr>
        <p:spPr>
          <a:xfrm rot="16200000">
            <a:off x="2071688" y="-214313"/>
            <a:ext cx="5715000" cy="8429625"/>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7357" name="Group 58"/>
          <p:cNvGrpSpPr>
            <a:grpSpLocks/>
          </p:cNvGrpSpPr>
          <p:nvPr/>
        </p:nvGrpSpPr>
        <p:grpSpPr bwMode="auto">
          <a:xfrm>
            <a:off x="1928813" y="1143000"/>
            <a:ext cx="2714625" cy="1643063"/>
            <a:chOff x="54" y="1835"/>
            <a:chExt cx="3178" cy="2102"/>
          </a:xfrm>
        </p:grpSpPr>
        <p:grpSp>
          <p:nvGrpSpPr>
            <p:cNvPr id="57372" name="Group 14"/>
            <p:cNvGrpSpPr>
              <a:grpSpLocks/>
            </p:cNvGrpSpPr>
            <p:nvPr/>
          </p:nvGrpSpPr>
          <p:grpSpPr bwMode="auto">
            <a:xfrm>
              <a:off x="669" y="2346"/>
              <a:ext cx="2563" cy="1591"/>
              <a:chOff x="644" y="1776"/>
              <a:chExt cx="2284" cy="1536"/>
            </a:xfrm>
          </p:grpSpPr>
          <p:pic>
            <p:nvPicPr>
              <p:cNvPr id="57388" name="Picture 3"/>
              <p:cNvPicPr preferRelativeResize="0">
                <a:picLocks noChangeAspect="1" noChangeArrowheads="1"/>
              </p:cNvPicPr>
              <p:nvPr/>
            </p:nvPicPr>
            <p:blipFill>
              <a:blip r:embed="rId12">
                <a:lum bright="60000" contrast="-30000"/>
                <a:grayscl/>
              </a:blip>
              <a:srcRect/>
              <a:stretch>
                <a:fillRect/>
              </a:stretch>
            </p:blipFill>
            <p:spPr bwMode="auto">
              <a:xfrm>
                <a:off x="644" y="2158"/>
                <a:ext cx="2284" cy="1154"/>
              </a:xfrm>
              <a:prstGeom prst="rect">
                <a:avLst/>
              </a:prstGeom>
              <a:noFill/>
              <a:ln w="9525">
                <a:noFill/>
                <a:miter lim="800000"/>
                <a:headEnd/>
                <a:tailEnd/>
              </a:ln>
            </p:spPr>
          </p:pic>
          <p:sp>
            <p:nvSpPr>
              <p:cNvPr id="57389" name="Line 4"/>
              <p:cNvSpPr>
                <a:spLocks noChangeShapeType="1"/>
              </p:cNvSpPr>
              <p:nvPr/>
            </p:nvSpPr>
            <p:spPr bwMode="auto">
              <a:xfrm flipH="1">
                <a:off x="768" y="1778"/>
                <a:ext cx="1" cy="687"/>
              </a:xfrm>
              <a:prstGeom prst="line">
                <a:avLst/>
              </a:prstGeom>
              <a:noFill/>
              <a:ln w="9525">
                <a:solidFill>
                  <a:srgbClr val="B2B2B2"/>
                </a:solidFill>
                <a:prstDash val="sysDot"/>
                <a:round/>
                <a:headEnd/>
                <a:tailEnd/>
              </a:ln>
            </p:spPr>
            <p:txBody>
              <a:bodyPr anchor="ctr">
                <a:spAutoFit/>
              </a:bodyPr>
              <a:lstStyle/>
              <a:p>
                <a:endParaRPr lang="en-US"/>
              </a:p>
            </p:txBody>
          </p:sp>
          <p:sp>
            <p:nvSpPr>
              <p:cNvPr id="57390" name="Line 5"/>
              <p:cNvSpPr>
                <a:spLocks noChangeShapeType="1"/>
              </p:cNvSpPr>
              <p:nvPr/>
            </p:nvSpPr>
            <p:spPr bwMode="auto">
              <a:xfrm>
                <a:off x="775" y="1776"/>
                <a:ext cx="1085" cy="375"/>
              </a:xfrm>
              <a:prstGeom prst="line">
                <a:avLst/>
              </a:prstGeom>
              <a:noFill/>
              <a:ln w="9525">
                <a:solidFill>
                  <a:srgbClr val="B2B2B2"/>
                </a:solidFill>
                <a:prstDash val="sysDot"/>
                <a:round/>
                <a:headEnd/>
                <a:tailEnd/>
              </a:ln>
            </p:spPr>
            <p:txBody>
              <a:bodyPr anchor="ctr">
                <a:spAutoFit/>
              </a:bodyPr>
              <a:lstStyle/>
              <a:p>
                <a:endParaRPr lang="en-US"/>
              </a:p>
            </p:txBody>
          </p:sp>
        </p:grpSp>
        <p:grpSp>
          <p:nvGrpSpPr>
            <p:cNvPr id="57373" name="Group 6"/>
            <p:cNvGrpSpPr>
              <a:grpSpLocks/>
            </p:cNvGrpSpPr>
            <p:nvPr/>
          </p:nvGrpSpPr>
          <p:grpSpPr bwMode="auto">
            <a:xfrm>
              <a:off x="684" y="2225"/>
              <a:ext cx="1916" cy="1364"/>
              <a:chOff x="658" y="1659"/>
              <a:chExt cx="1707" cy="1317"/>
            </a:xfrm>
          </p:grpSpPr>
          <p:pic>
            <p:nvPicPr>
              <p:cNvPr id="57383" name="Picture 7"/>
              <p:cNvPicPr preferRelativeResize="0">
                <a:picLocks noChangeAspect="1" noChangeArrowheads="1"/>
              </p:cNvPicPr>
              <p:nvPr/>
            </p:nvPicPr>
            <p:blipFill>
              <a:blip r:embed="rId12">
                <a:lum bright="-20000" contrast="40000"/>
                <a:grayscl/>
              </a:blip>
              <a:srcRect/>
              <a:stretch>
                <a:fillRect/>
              </a:stretch>
            </p:blipFill>
            <p:spPr bwMode="auto">
              <a:xfrm>
                <a:off x="1261" y="2502"/>
                <a:ext cx="1104" cy="474"/>
              </a:xfrm>
              <a:prstGeom prst="rect">
                <a:avLst/>
              </a:prstGeom>
              <a:noFill/>
              <a:ln w="9525">
                <a:noFill/>
                <a:miter lim="800000"/>
                <a:headEnd/>
                <a:tailEnd/>
              </a:ln>
            </p:spPr>
          </p:pic>
          <p:grpSp>
            <p:nvGrpSpPr>
              <p:cNvPr id="57384" name="Group 8"/>
              <p:cNvGrpSpPr>
                <a:grpSpLocks/>
              </p:cNvGrpSpPr>
              <p:nvPr/>
            </p:nvGrpSpPr>
            <p:grpSpPr bwMode="auto">
              <a:xfrm>
                <a:off x="658" y="1659"/>
                <a:ext cx="1432" cy="991"/>
                <a:chOff x="658" y="1659"/>
                <a:chExt cx="1432" cy="991"/>
              </a:xfrm>
            </p:grpSpPr>
            <p:sp>
              <p:nvSpPr>
                <p:cNvPr id="57385" name="Line 9"/>
                <p:cNvSpPr>
                  <a:spLocks noChangeShapeType="1"/>
                </p:cNvSpPr>
                <p:nvPr/>
              </p:nvSpPr>
              <p:spPr bwMode="auto">
                <a:xfrm>
                  <a:off x="757" y="1770"/>
                  <a:ext cx="528" cy="880"/>
                </a:xfrm>
                <a:prstGeom prst="line">
                  <a:avLst/>
                </a:prstGeom>
                <a:noFill/>
                <a:ln w="9525">
                  <a:solidFill>
                    <a:schemeClr val="tx1"/>
                  </a:solidFill>
                  <a:round/>
                  <a:headEnd/>
                  <a:tailEnd/>
                </a:ln>
              </p:spPr>
              <p:txBody>
                <a:bodyPr anchor="ctr">
                  <a:spAutoFit/>
                </a:bodyPr>
                <a:lstStyle/>
                <a:p>
                  <a:endParaRPr lang="en-US"/>
                </a:p>
              </p:txBody>
            </p:sp>
            <p:sp>
              <p:nvSpPr>
                <p:cNvPr id="57386" name="Line 10"/>
                <p:cNvSpPr>
                  <a:spLocks noChangeShapeType="1"/>
                </p:cNvSpPr>
                <p:nvPr/>
              </p:nvSpPr>
              <p:spPr bwMode="auto">
                <a:xfrm>
                  <a:off x="757" y="1770"/>
                  <a:ext cx="1333" cy="754"/>
                </a:xfrm>
                <a:prstGeom prst="line">
                  <a:avLst/>
                </a:prstGeom>
                <a:noFill/>
                <a:ln w="9525">
                  <a:solidFill>
                    <a:schemeClr val="tx1"/>
                  </a:solidFill>
                  <a:round/>
                  <a:headEnd/>
                  <a:tailEnd/>
                </a:ln>
              </p:spPr>
              <p:txBody>
                <a:bodyPr anchor="ctr">
                  <a:spAutoFit/>
                </a:bodyPr>
                <a:lstStyle/>
                <a:p>
                  <a:endParaRPr lang="en-US"/>
                </a:p>
              </p:txBody>
            </p:sp>
            <p:sp>
              <p:nvSpPr>
                <p:cNvPr id="57387" name="Freeform 11"/>
                <p:cNvSpPr>
                  <a:spLocks noChangeAspect="1"/>
                </p:cNvSpPr>
                <p:nvPr/>
              </p:nvSpPr>
              <p:spPr bwMode="auto">
                <a:xfrm rot="-3353362">
                  <a:off x="691" y="1626"/>
                  <a:ext cx="78" cy="143"/>
                </a:xfrm>
                <a:custGeom>
                  <a:avLst/>
                  <a:gdLst>
                    <a:gd name="T0" fmla="*/ 0 w 1098"/>
                    <a:gd name="T1" fmla="*/ 0 h 1251"/>
                    <a:gd name="T2" fmla="*/ 0 w 1098"/>
                    <a:gd name="T3" fmla="*/ 0 h 1251"/>
                    <a:gd name="T4" fmla="*/ 0 w 1098"/>
                    <a:gd name="T5" fmla="*/ 0 h 1251"/>
                    <a:gd name="T6" fmla="*/ 0 w 1098"/>
                    <a:gd name="T7" fmla="*/ 0 h 1251"/>
                    <a:gd name="T8" fmla="*/ 0 w 1098"/>
                    <a:gd name="T9" fmla="*/ 0 h 1251"/>
                    <a:gd name="T10" fmla="*/ 0 w 1098"/>
                    <a:gd name="T11" fmla="*/ 0 h 1251"/>
                    <a:gd name="T12" fmla="*/ 0 w 1098"/>
                    <a:gd name="T13" fmla="*/ 0 h 1251"/>
                    <a:gd name="T14" fmla="*/ 0 60000 65536"/>
                    <a:gd name="T15" fmla="*/ 0 60000 65536"/>
                    <a:gd name="T16" fmla="*/ 0 60000 65536"/>
                    <a:gd name="T17" fmla="*/ 0 60000 65536"/>
                    <a:gd name="T18" fmla="*/ 0 60000 65536"/>
                    <a:gd name="T19" fmla="*/ 0 60000 65536"/>
                    <a:gd name="T20" fmla="*/ 0 60000 65536"/>
                    <a:gd name="T21" fmla="*/ 0 w 1098"/>
                    <a:gd name="T22" fmla="*/ 0 h 1251"/>
                    <a:gd name="T23" fmla="*/ 1098 w 1098"/>
                    <a:gd name="T24" fmla="*/ 1251 h 12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8" h="1251">
                      <a:moveTo>
                        <a:pt x="1098" y="0"/>
                      </a:moveTo>
                      <a:lnTo>
                        <a:pt x="542" y="754"/>
                      </a:lnTo>
                      <a:lnTo>
                        <a:pt x="527" y="618"/>
                      </a:lnTo>
                      <a:lnTo>
                        <a:pt x="0" y="1251"/>
                      </a:lnTo>
                      <a:lnTo>
                        <a:pt x="527" y="483"/>
                      </a:lnTo>
                      <a:lnTo>
                        <a:pt x="602" y="528"/>
                      </a:lnTo>
                      <a:lnTo>
                        <a:pt x="1098" y="0"/>
                      </a:lnTo>
                    </a:path>
                  </a:pathLst>
                </a:custGeom>
                <a:solidFill>
                  <a:srgbClr val="808080"/>
                </a:solidFill>
                <a:ln w="9525">
                  <a:solidFill>
                    <a:srgbClr val="C0C0C0"/>
                  </a:solidFill>
                  <a:prstDash val="solid"/>
                  <a:round/>
                  <a:headEnd/>
                  <a:tailEnd/>
                </a:ln>
              </p:spPr>
              <p:txBody>
                <a:bodyPr/>
                <a:lstStyle/>
                <a:p>
                  <a:endParaRPr lang="en-US"/>
                </a:p>
              </p:txBody>
            </p:sp>
          </p:grpSp>
        </p:grpSp>
        <p:sp>
          <p:nvSpPr>
            <p:cNvPr id="57374" name="Line 22"/>
            <p:cNvSpPr>
              <a:spLocks noChangeShapeType="1"/>
            </p:cNvSpPr>
            <p:nvPr/>
          </p:nvSpPr>
          <p:spPr bwMode="auto">
            <a:xfrm>
              <a:off x="852" y="2179"/>
              <a:ext cx="933" cy="1019"/>
            </a:xfrm>
            <a:prstGeom prst="line">
              <a:avLst/>
            </a:prstGeom>
            <a:noFill/>
            <a:ln w="22225" cmpd="dbl">
              <a:solidFill>
                <a:srgbClr val="FF0000"/>
              </a:solidFill>
              <a:round/>
              <a:headEnd/>
              <a:tailEnd type="triangle" w="sm" len="sm"/>
            </a:ln>
          </p:spPr>
          <p:txBody>
            <a:bodyPr wrap="none" anchor="ctr"/>
            <a:lstStyle/>
            <a:p>
              <a:endParaRPr lang="en-US"/>
            </a:p>
          </p:txBody>
        </p:sp>
        <p:sp>
          <p:nvSpPr>
            <p:cNvPr id="57375" name="Text Box 23"/>
            <p:cNvSpPr txBox="1">
              <a:spLocks noChangeAspect="1" noChangeArrowheads="1"/>
            </p:cNvSpPr>
            <p:nvPr/>
          </p:nvSpPr>
          <p:spPr bwMode="auto">
            <a:xfrm>
              <a:off x="901" y="2164"/>
              <a:ext cx="875" cy="245"/>
            </a:xfrm>
            <a:prstGeom prst="rect">
              <a:avLst/>
            </a:prstGeom>
            <a:noFill/>
            <a:ln w="9525">
              <a:noFill/>
              <a:miter lim="800000"/>
              <a:headEnd/>
              <a:tailEnd/>
            </a:ln>
          </p:spPr>
          <p:txBody>
            <a:bodyPr lIns="99231" tIns="49615" rIns="99231" bIns="49615"/>
            <a:lstStyle/>
            <a:p>
              <a:pPr defTabSz="992188"/>
              <a:r>
                <a:rPr lang="en-US" sz="1100">
                  <a:solidFill>
                    <a:schemeClr val="accent2"/>
                  </a:solidFill>
                  <a:latin typeface="Calibri" pitchFamily="34" charset="0"/>
                </a:rPr>
                <a:t>Laser Range</a:t>
              </a:r>
            </a:p>
          </p:txBody>
        </p:sp>
        <p:sp>
          <p:nvSpPr>
            <p:cNvPr id="57376" name="Text Box 24"/>
            <p:cNvSpPr txBox="1">
              <a:spLocks noChangeAspect="1" noChangeArrowheads="1"/>
            </p:cNvSpPr>
            <p:nvPr/>
          </p:nvSpPr>
          <p:spPr bwMode="auto">
            <a:xfrm>
              <a:off x="147" y="2255"/>
              <a:ext cx="774" cy="330"/>
            </a:xfrm>
            <a:prstGeom prst="rect">
              <a:avLst/>
            </a:prstGeom>
            <a:noFill/>
            <a:ln w="9525">
              <a:noFill/>
              <a:miter lim="800000"/>
              <a:headEnd/>
              <a:tailEnd/>
            </a:ln>
          </p:spPr>
          <p:txBody>
            <a:bodyPr lIns="99231" tIns="49615" rIns="99231" bIns="49615"/>
            <a:lstStyle/>
            <a:p>
              <a:pPr algn="ctr" defTabSz="992188"/>
              <a:r>
                <a:rPr lang="en-US" sz="1100">
                  <a:solidFill>
                    <a:schemeClr val="accent2"/>
                  </a:solidFill>
                  <a:latin typeface="Calibri" pitchFamily="34" charset="0"/>
                </a:rPr>
                <a:t>RF Interrogation</a:t>
              </a:r>
            </a:p>
          </p:txBody>
        </p:sp>
        <p:grpSp>
          <p:nvGrpSpPr>
            <p:cNvPr id="57377" name="Group 25"/>
            <p:cNvGrpSpPr>
              <a:grpSpLocks/>
            </p:cNvGrpSpPr>
            <p:nvPr/>
          </p:nvGrpSpPr>
          <p:grpSpPr bwMode="auto">
            <a:xfrm>
              <a:off x="54" y="1836"/>
              <a:ext cx="2937" cy="1561"/>
              <a:chOff x="96" y="1283"/>
              <a:chExt cx="2618" cy="1506"/>
            </a:xfrm>
          </p:grpSpPr>
          <p:pic>
            <p:nvPicPr>
              <p:cNvPr id="57378" name="Picture 26" descr="ABRAMS-2a"/>
              <p:cNvPicPr>
                <a:picLocks noChangeAspect="1" noChangeArrowheads="1"/>
              </p:cNvPicPr>
              <p:nvPr/>
            </p:nvPicPr>
            <p:blipFill>
              <a:blip r:embed="rId13">
                <a:lum bright="-20000" contrast="40000"/>
              </a:blip>
              <a:srcRect/>
              <a:stretch>
                <a:fillRect/>
              </a:stretch>
            </p:blipFill>
            <p:spPr bwMode="auto">
              <a:xfrm>
                <a:off x="1574" y="2597"/>
                <a:ext cx="567" cy="192"/>
              </a:xfrm>
              <a:prstGeom prst="rect">
                <a:avLst/>
              </a:prstGeom>
              <a:noFill/>
              <a:ln w="9525">
                <a:noFill/>
                <a:miter lim="800000"/>
                <a:headEnd/>
                <a:tailEnd/>
              </a:ln>
            </p:spPr>
          </p:pic>
          <p:grpSp>
            <p:nvGrpSpPr>
              <p:cNvPr id="57379" name="Group 27"/>
              <p:cNvGrpSpPr>
                <a:grpSpLocks noChangeAspect="1"/>
              </p:cNvGrpSpPr>
              <p:nvPr/>
            </p:nvGrpSpPr>
            <p:grpSpPr bwMode="auto">
              <a:xfrm>
                <a:off x="96" y="1283"/>
                <a:ext cx="856" cy="376"/>
                <a:chOff x="354" y="2206"/>
                <a:chExt cx="2197" cy="971"/>
              </a:xfrm>
            </p:grpSpPr>
            <p:pic>
              <p:nvPicPr>
                <p:cNvPr id="57381" name="Picture 28" descr="apache"/>
                <p:cNvPicPr>
                  <a:picLocks noChangeAspect="1" noChangeArrowheads="1"/>
                </p:cNvPicPr>
                <p:nvPr/>
              </p:nvPicPr>
              <p:blipFill>
                <a:blip r:embed="rId14"/>
                <a:srcRect/>
                <a:stretch>
                  <a:fillRect/>
                </a:stretch>
              </p:blipFill>
              <p:spPr bwMode="auto">
                <a:xfrm>
                  <a:off x="354" y="2420"/>
                  <a:ext cx="2197" cy="757"/>
                </a:xfrm>
                <a:prstGeom prst="rect">
                  <a:avLst/>
                </a:prstGeom>
                <a:noFill/>
                <a:ln w="9525">
                  <a:noFill/>
                  <a:miter lim="800000"/>
                  <a:headEnd/>
                  <a:tailEnd/>
                </a:ln>
              </p:spPr>
            </p:pic>
            <p:sp>
              <p:nvSpPr>
                <p:cNvPr id="57382" name="Rectangle 29"/>
                <p:cNvSpPr>
                  <a:spLocks noChangeAspect="1" noChangeArrowheads="1"/>
                </p:cNvSpPr>
                <p:nvPr/>
              </p:nvSpPr>
              <p:spPr bwMode="auto">
                <a:xfrm>
                  <a:off x="1473" y="2206"/>
                  <a:ext cx="500" cy="376"/>
                </a:xfrm>
                <a:prstGeom prst="rect">
                  <a:avLst/>
                </a:prstGeom>
                <a:solidFill>
                  <a:schemeClr val="bg1"/>
                </a:solidFill>
                <a:ln w="9525">
                  <a:noFill/>
                  <a:miter lim="800000"/>
                  <a:headEnd/>
                  <a:tailEnd/>
                </a:ln>
              </p:spPr>
              <p:txBody>
                <a:bodyPr wrap="none" anchor="ctr">
                  <a:spAutoFit/>
                </a:bodyPr>
                <a:lstStyle/>
                <a:p>
                  <a:endParaRPr lang="en-US">
                    <a:latin typeface="Calibri" pitchFamily="34" charset="0"/>
                  </a:endParaRPr>
                </a:p>
              </p:txBody>
            </p:sp>
          </p:grpSp>
          <p:pic>
            <p:nvPicPr>
              <p:cNvPr id="57380" name="Picture 30" descr="ABRAMS-2a"/>
              <p:cNvPicPr>
                <a:picLocks noChangeAspect="1" noChangeArrowheads="1"/>
              </p:cNvPicPr>
              <p:nvPr/>
            </p:nvPicPr>
            <p:blipFill>
              <a:blip r:embed="rId15">
                <a:lum bright="-20000" contrast="40000"/>
              </a:blip>
              <a:srcRect/>
              <a:stretch>
                <a:fillRect/>
              </a:stretch>
            </p:blipFill>
            <p:spPr bwMode="auto">
              <a:xfrm>
                <a:off x="2149" y="2343"/>
                <a:ext cx="565" cy="192"/>
              </a:xfrm>
              <a:prstGeom prst="rect">
                <a:avLst/>
              </a:prstGeom>
              <a:noFill/>
              <a:ln w="9525">
                <a:noFill/>
                <a:miter lim="800000"/>
                <a:headEnd/>
                <a:tailEnd/>
              </a:ln>
            </p:spPr>
          </p:pic>
        </p:grpSp>
      </p:grpSp>
      <p:grpSp>
        <p:nvGrpSpPr>
          <p:cNvPr id="57358" name="Group 6"/>
          <p:cNvGrpSpPr>
            <a:grpSpLocks/>
          </p:cNvGrpSpPr>
          <p:nvPr/>
        </p:nvGrpSpPr>
        <p:grpSpPr bwMode="auto">
          <a:xfrm>
            <a:off x="5715000" y="1214438"/>
            <a:ext cx="1714500" cy="928687"/>
            <a:chOff x="2477" y="845"/>
            <a:chExt cx="1562" cy="1045"/>
          </a:xfrm>
        </p:grpSpPr>
        <p:pic>
          <p:nvPicPr>
            <p:cNvPr id="57370" name="Picture 4" descr="tank and helo 1"/>
            <p:cNvPicPr>
              <a:picLocks noChangeAspect="1" noChangeArrowheads="1"/>
            </p:cNvPicPr>
            <p:nvPr/>
          </p:nvPicPr>
          <p:blipFill>
            <a:blip r:embed="rId16"/>
            <a:srcRect/>
            <a:stretch>
              <a:fillRect/>
            </a:stretch>
          </p:blipFill>
          <p:spPr bwMode="auto">
            <a:xfrm>
              <a:off x="2477" y="845"/>
              <a:ext cx="1562" cy="1035"/>
            </a:xfrm>
            <a:prstGeom prst="rect">
              <a:avLst/>
            </a:prstGeom>
            <a:noFill/>
            <a:ln w="9525">
              <a:solidFill>
                <a:srgbClr val="FF3300"/>
              </a:solidFill>
              <a:miter lim="800000"/>
              <a:headEnd/>
              <a:tailEnd/>
            </a:ln>
          </p:spPr>
        </p:pic>
        <p:sp>
          <p:nvSpPr>
            <p:cNvPr id="57371" name="Rectangle 5"/>
            <p:cNvSpPr>
              <a:spLocks noChangeArrowheads="1"/>
            </p:cNvSpPr>
            <p:nvPr/>
          </p:nvSpPr>
          <p:spPr bwMode="auto">
            <a:xfrm>
              <a:off x="2477" y="845"/>
              <a:ext cx="1562" cy="1045"/>
            </a:xfrm>
            <a:prstGeom prst="rect">
              <a:avLst/>
            </a:prstGeom>
            <a:noFill/>
            <a:ln w="38100">
              <a:solidFill>
                <a:srgbClr val="FF3300"/>
              </a:solidFill>
              <a:miter lim="800000"/>
              <a:headEnd/>
              <a:tailEnd/>
            </a:ln>
          </p:spPr>
          <p:txBody>
            <a:bodyPr wrap="none" anchor="ctr"/>
            <a:lstStyle/>
            <a:p>
              <a:endParaRPr lang="en-US">
                <a:latin typeface="Calibri" pitchFamily="34" charset="0"/>
              </a:endParaRPr>
            </a:p>
          </p:txBody>
        </p:sp>
      </p:grpSp>
      <p:sp>
        <p:nvSpPr>
          <p:cNvPr id="57359" name="TextBox 41"/>
          <p:cNvSpPr txBox="1">
            <a:spLocks noChangeArrowheads="1"/>
          </p:cNvSpPr>
          <p:nvPr/>
        </p:nvSpPr>
        <p:spPr bwMode="auto">
          <a:xfrm>
            <a:off x="3786188" y="1357313"/>
            <a:ext cx="1466850" cy="369887"/>
          </a:xfrm>
          <a:prstGeom prst="rect">
            <a:avLst/>
          </a:prstGeom>
          <a:solidFill>
            <a:srgbClr val="00B050"/>
          </a:solidFill>
          <a:ln w="9525">
            <a:noFill/>
            <a:miter lim="800000"/>
            <a:headEnd/>
            <a:tailEnd/>
          </a:ln>
        </p:spPr>
        <p:txBody>
          <a:bodyPr wrap="none">
            <a:spAutoFit/>
          </a:bodyPr>
          <a:lstStyle/>
          <a:p>
            <a:r>
              <a:rPr lang="en-US">
                <a:latin typeface="Calibri" pitchFamily="34" charset="0"/>
              </a:rPr>
              <a:t>Identification</a:t>
            </a:r>
          </a:p>
        </p:txBody>
      </p:sp>
      <p:sp>
        <p:nvSpPr>
          <p:cNvPr id="57360" name="TextBox 62"/>
          <p:cNvSpPr txBox="1">
            <a:spLocks noChangeArrowheads="1"/>
          </p:cNvSpPr>
          <p:nvPr/>
        </p:nvSpPr>
        <p:spPr bwMode="auto">
          <a:xfrm>
            <a:off x="785813" y="3214688"/>
            <a:ext cx="2357437" cy="338137"/>
          </a:xfrm>
          <a:prstGeom prst="rect">
            <a:avLst/>
          </a:prstGeom>
          <a:solidFill>
            <a:srgbClr val="FFFF00"/>
          </a:solidFill>
          <a:ln w="9525">
            <a:noFill/>
            <a:miter lim="800000"/>
            <a:headEnd/>
            <a:tailEnd/>
          </a:ln>
        </p:spPr>
        <p:txBody>
          <a:bodyPr>
            <a:spAutoFit/>
          </a:bodyPr>
          <a:lstStyle/>
          <a:p>
            <a:r>
              <a:rPr lang="en-US" sz="1600">
                <a:latin typeface="Calibri" pitchFamily="34" charset="0"/>
              </a:rPr>
              <a:t>Spectrum management</a:t>
            </a:r>
          </a:p>
        </p:txBody>
      </p:sp>
      <p:pic>
        <p:nvPicPr>
          <p:cNvPr id="57361" name="Picture 66" descr="1-C"/>
          <p:cNvPicPr>
            <a:picLocks noChangeAspect="1" noChangeArrowheads="1"/>
          </p:cNvPicPr>
          <p:nvPr/>
        </p:nvPicPr>
        <p:blipFill>
          <a:blip r:embed="rId17"/>
          <a:srcRect/>
          <a:stretch>
            <a:fillRect/>
          </a:stretch>
        </p:blipFill>
        <p:spPr bwMode="auto">
          <a:xfrm>
            <a:off x="6572250" y="2197100"/>
            <a:ext cx="2428875" cy="1820863"/>
          </a:xfrm>
          <a:prstGeom prst="rect">
            <a:avLst/>
          </a:prstGeom>
          <a:noFill/>
          <a:ln w="9525">
            <a:noFill/>
            <a:miter lim="800000"/>
            <a:headEnd/>
            <a:tailEnd/>
          </a:ln>
        </p:spPr>
      </p:pic>
      <p:pic>
        <p:nvPicPr>
          <p:cNvPr id="57362" name="Picture 20"/>
          <p:cNvPicPr>
            <a:picLocks noChangeAspect="1" noChangeArrowheads="1"/>
          </p:cNvPicPr>
          <p:nvPr/>
        </p:nvPicPr>
        <p:blipFill>
          <a:blip r:embed="rId18"/>
          <a:srcRect/>
          <a:stretch>
            <a:fillRect/>
          </a:stretch>
        </p:blipFill>
        <p:spPr bwMode="auto">
          <a:xfrm>
            <a:off x="7327900" y="4857750"/>
            <a:ext cx="1422400" cy="1071563"/>
          </a:xfrm>
          <a:prstGeom prst="rect">
            <a:avLst/>
          </a:prstGeom>
          <a:noFill/>
          <a:ln w="9525">
            <a:solidFill>
              <a:srgbClr val="000000"/>
            </a:solidFill>
            <a:miter lim="800000"/>
            <a:headEnd/>
            <a:tailEnd/>
          </a:ln>
        </p:spPr>
      </p:pic>
      <p:sp>
        <p:nvSpPr>
          <p:cNvPr id="57363" name="TextBox 44"/>
          <p:cNvSpPr txBox="1">
            <a:spLocks noChangeArrowheads="1"/>
          </p:cNvSpPr>
          <p:nvPr/>
        </p:nvSpPr>
        <p:spPr bwMode="auto">
          <a:xfrm>
            <a:off x="6858000" y="4214813"/>
            <a:ext cx="1903413" cy="369887"/>
          </a:xfrm>
          <a:prstGeom prst="rect">
            <a:avLst/>
          </a:prstGeom>
          <a:solidFill>
            <a:srgbClr val="FFFF00"/>
          </a:solidFill>
          <a:ln w="9525">
            <a:noFill/>
            <a:miter lim="800000"/>
            <a:headEnd/>
            <a:tailEnd/>
          </a:ln>
        </p:spPr>
        <p:txBody>
          <a:bodyPr wrap="none">
            <a:spAutoFit/>
          </a:bodyPr>
          <a:lstStyle/>
          <a:p>
            <a:r>
              <a:rPr lang="en-US">
                <a:latin typeface="Calibri" pitchFamily="34" charset="0"/>
              </a:rPr>
              <a:t>Communications</a:t>
            </a:r>
          </a:p>
        </p:txBody>
      </p:sp>
      <p:pic>
        <p:nvPicPr>
          <p:cNvPr id="57364" name="Picture 28" descr="bowman3"/>
          <p:cNvPicPr>
            <a:picLocks noChangeAspect="1" noChangeArrowheads="1"/>
          </p:cNvPicPr>
          <p:nvPr/>
        </p:nvPicPr>
        <p:blipFill>
          <a:blip r:embed="rId19"/>
          <a:srcRect/>
          <a:stretch>
            <a:fillRect/>
          </a:stretch>
        </p:blipFill>
        <p:spPr bwMode="auto">
          <a:xfrm>
            <a:off x="8215313" y="1500188"/>
            <a:ext cx="720725" cy="573087"/>
          </a:xfrm>
          <a:prstGeom prst="rect">
            <a:avLst/>
          </a:prstGeom>
          <a:noFill/>
          <a:ln w="9525">
            <a:solidFill>
              <a:srgbClr val="000000"/>
            </a:solidFill>
            <a:miter lim="800000"/>
            <a:headEnd/>
            <a:tailEnd/>
          </a:ln>
        </p:spPr>
      </p:pic>
      <p:pic>
        <p:nvPicPr>
          <p:cNvPr id="57365" name="Picture 285" descr="COM"/>
          <p:cNvPicPr>
            <a:picLocks noChangeAspect="1" noChangeArrowheads="1"/>
          </p:cNvPicPr>
          <p:nvPr/>
        </p:nvPicPr>
        <p:blipFill>
          <a:blip r:embed="rId20"/>
          <a:srcRect/>
          <a:stretch>
            <a:fillRect/>
          </a:stretch>
        </p:blipFill>
        <p:spPr bwMode="auto">
          <a:xfrm>
            <a:off x="5072063" y="3714750"/>
            <a:ext cx="1857375" cy="823913"/>
          </a:xfrm>
          <a:prstGeom prst="rect">
            <a:avLst/>
          </a:prstGeom>
          <a:noFill/>
          <a:ln w="9525">
            <a:noFill/>
            <a:miter lim="800000"/>
            <a:headEnd/>
            <a:tailEnd/>
          </a:ln>
        </p:spPr>
      </p:pic>
      <p:pic>
        <p:nvPicPr>
          <p:cNvPr id="57366" name="Picture 6" descr="Picture 4_pptX"/>
          <p:cNvPicPr>
            <a:picLocks noChangeAspect="1" noChangeArrowheads="1"/>
          </p:cNvPicPr>
          <p:nvPr>
            <p:custDataLst>
              <p:tags r:id="rId2"/>
            </p:custDataLst>
          </p:nvPr>
        </p:nvPicPr>
        <p:blipFill>
          <a:blip r:embed="rId21"/>
          <a:srcRect/>
          <a:stretch>
            <a:fillRect/>
          </a:stretch>
        </p:blipFill>
        <p:spPr bwMode="invGray">
          <a:xfrm>
            <a:off x="2786063" y="5214938"/>
            <a:ext cx="2994025" cy="1323975"/>
          </a:xfrm>
          <a:prstGeom prst="rect">
            <a:avLst/>
          </a:prstGeom>
          <a:noFill/>
          <a:ln w="9525">
            <a:noFill/>
            <a:miter lim="800000"/>
            <a:headEnd/>
            <a:tailEnd/>
          </a:ln>
        </p:spPr>
      </p:pic>
      <p:pic>
        <p:nvPicPr>
          <p:cNvPr id="57367" name="Picture 7" descr="GPS[1].jpg"/>
          <p:cNvPicPr>
            <a:picLocks noChangeAspect="1"/>
          </p:cNvPicPr>
          <p:nvPr/>
        </p:nvPicPr>
        <p:blipFill>
          <a:blip r:embed="rId22"/>
          <a:srcRect/>
          <a:stretch>
            <a:fillRect/>
          </a:stretch>
        </p:blipFill>
        <p:spPr bwMode="auto">
          <a:xfrm>
            <a:off x="4429125" y="4500563"/>
            <a:ext cx="642938" cy="642937"/>
          </a:xfrm>
          <a:prstGeom prst="rect">
            <a:avLst/>
          </a:prstGeom>
          <a:noFill/>
          <a:ln w="9525">
            <a:noFill/>
            <a:miter lim="800000"/>
            <a:headEnd/>
            <a:tailEnd/>
          </a:ln>
        </p:spPr>
      </p:pic>
      <p:pic>
        <p:nvPicPr>
          <p:cNvPr id="57368" name="Picture 5" descr="IIRM - 01-06 Ken sieck2.jpg"/>
          <p:cNvPicPr>
            <a:picLocks noChangeAspect="1"/>
          </p:cNvPicPr>
          <p:nvPr/>
        </p:nvPicPr>
        <p:blipFill>
          <a:blip r:embed="rId23"/>
          <a:srcRect/>
          <a:stretch>
            <a:fillRect/>
          </a:stretch>
        </p:blipFill>
        <p:spPr bwMode="auto">
          <a:xfrm>
            <a:off x="6286500" y="6005513"/>
            <a:ext cx="1428750" cy="852487"/>
          </a:xfrm>
          <a:prstGeom prst="rect">
            <a:avLst/>
          </a:prstGeom>
          <a:noFill/>
          <a:ln w="9525">
            <a:noFill/>
            <a:miter lim="800000"/>
            <a:headEnd/>
            <a:tailEnd/>
          </a:ln>
        </p:spPr>
      </p:pic>
      <p:sp>
        <p:nvSpPr>
          <p:cNvPr id="57369" name="TextBox 51"/>
          <p:cNvSpPr txBox="1">
            <a:spLocks noChangeArrowheads="1"/>
          </p:cNvSpPr>
          <p:nvPr/>
        </p:nvSpPr>
        <p:spPr bwMode="auto">
          <a:xfrm>
            <a:off x="5500688" y="5357813"/>
            <a:ext cx="1236662" cy="369887"/>
          </a:xfrm>
          <a:prstGeom prst="rect">
            <a:avLst/>
          </a:prstGeom>
          <a:solidFill>
            <a:srgbClr val="00B050"/>
          </a:solidFill>
          <a:ln w="9525">
            <a:noFill/>
            <a:miter lim="800000"/>
            <a:headEnd/>
            <a:tailEnd/>
          </a:ln>
        </p:spPr>
        <p:txBody>
          <a:bodyPr wrap="none">
            <a:spAutoFit/>
          </a:bodyPr>
          <a:lstStyle/>
          <a:p>
            <a:r>
              <a:rPr lang="en-US">
                <a:latin typeface="Calibri" pitchFamily="34" charset="0"/>
              </a:rPr>
              <a:t>navigation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r Fighter Impacts.bmp"/>
          <p:cNvPicPr>
            <a:picLocks noChangeAspect="1"/>
          </p:cNvPicPr>
          <p:nvPr/>
        </p:nvPicPr>
        <p:blipFill>
          <a:blip r:embed="rId3" cstate="print"/>
          <a:stretch>
            <a:fillRect/>
          </a:stretch>
        </p:blipFill>
        <p:spPr>
          <a:xfrm>
            <a:off x="228600" y="1447800"/>
            <a:ext cx="8610600" cy="4974807"/>
          </a:xfrm>
          <a:prstGeom prst="rect">
            <a:avLst/>
          </a:prstGeom>
          <a:ln>
            <a:noFill/>
          </a:ln>
          <a:effectLst>
            <a:softEdge rad="112500"/>
          </a:effectLst>
        </p:spPr>
      </p:pic>
      <p:sp>
        <p:nvSpPr>
          <p:cNvPr id="3" name="TextBox 2"/>
          <p:cNvSpPr txBox="1"/>
          <p:nvPr/>
        </p:nvSpPr>
        <p:spPr>
          <a:xfrm>
            <a:off x="990600" y="381000"/>
            <a:ext cx="7467600" cy="1077913"/>
          </a:xfrm>
          <a:prstGeom prst="rect">
            <a:avLst/>
          </a:prstGeom>
          <a:noFill/>
        </p:spPr>
        <p:txBody>
          <a:bodyPr>
            <a:spAutoFit/>
          </a:bodyPr>
          <a:lstStyle/>
          <a:p>
            <a:pPr algn="ctr" fontAlgn="auto">
              <a:spcBef>
                <a:spcPts val="0"/>
              </a:spcBef>
              <a:spcAft>
                <a:spcPts val="0"/>
              </a:spcAft>
              <a:defRPr/>
            </a:pPr>
            <a:r>
              <a:rPr lang="en-US" sz="3200" b="1" dirty="0">
                <a:solidFill>
                  <a:schemeClr val="accent1">
                    <a:lumMod val="75000"/>
                  </a:schemeClr>
                </a:solidFill>
                <a:latin typeface="+mn-lt"/>
              </a:rPr>
              <a:t>Military and Civil Planners Need to </a:t>
            </a:r>
            <a:r>
              <a:rPr lang="en-US" sz="3200" b="1" u="sng" dirty="0">
                <a:solidFill>
                  <a:schemeClr val="accent1">
                    <a:lumMod val="75000"/>
                  </a:schemeClr>
                </a:solidFill>
                <a:latin typeface="+mn-lt"/>
              </a:rPr>
              <a:t>Time</a:t>
            </a:r>
            <a:r>
              <a:rPr lang="en-US" sz="3200" b="1" dirty="0">
                <a:solidFill>
                  <a:schemeClr val="accent1">
                    <a:lumMod val="75000"/>
                  </a:schemeClr>
                </a:solidFill>
                <a:latin typeface="+mn-lt"/>
              </a:rPr>
              <a:t> Space Weather Impacts</a:t>
            </a:r>
            <a:endParaRPr lang="en-US" sz="3200" b="1" dirty="0">
              <a:solidFill>
                <a:schemeClr val="accent1">
                  <a:lumMod val="75000"/>
                </a:schemeClr>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smtClean="0"/>
              <a:t>Civil Disaster Roles NATO Supports</a:t>
            </a:r>
          </a:p>
        </p:txBody>
      </p:sp>
      <p:sp>
        <p:nvSpPr>
          <p:cNvPr id="67586" name="Content Placeholder 2"/>
          <p:cNvSpPr>
            <a:spLocks noGrp="1"/>
          </p:cNvSpPr>
          <p:nvPr>
            <p:ph idx="1"/>
          </p:nvPr>
        </p:nvSpPr>
        <p:spPr/>
        <p:txBody>
          <a:bodyPr/>
          <a:lstStyle/>
          <a:p>
            <a:pPr>
              <a:buFont typeface="Arial" charset="0"/>
              <a:buNone/>
            </a:pPr>
            <a:r>
              <a:rPr lang="en-US" smtClean="0"/>
              <a:t>Planning Operations reduce damage and loss of life in the </a:t>
            </a:r>
            <a:r>
              <a:rPr lang="en-US" b="1" smtClean="0"/>
              <a:t>common phases of a disaster</a:t>
            </a:r>
            <a:r>
              <a:rPr lang="en-US" smtClean="0"/>
              <a:t>.</a:t>
            </a:r>
          </a:p>
          <a:p>
            <a:pPr lvl="1"/>
            <a:r>
              <a:rPr lang="en-US" smtClean="0"/>
              <a:t>Communications are necessary for all activities.</a:t>
            </a:r>
          </a:p>
          <a:p>
            <a:r>
              <a:rPr lang="en-US" smtClean="0"/>
              <a:t>Warning</a:t>
            </a:r>
          </a:p>
          <a:p>
            <a:r>
              <a:rPr lang="en-US" smtClean="0"/>
              <a:t>Mitigation</a:t>
            </a:r>
          </a:p>
          <a:p>
            <a:r>
              <a:rPr lang="en-US" smtClean="0"/>
              <a:t>Response</a:t>
            </a:r>
          </a:p>
          <a:p>
            <a:r>
              <a:rPr lang="en-US" smtClean="0"/>
              <a:t>Recovery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smtClean="0"/>
              <a:t>Necessary for Disaster Recovery</a:t>
            </a:r>
          </a:p>
        </p:txBody>
      </p:sp>
      <p:sp>
        <p:nvSpPr>
          <p:cNvPr id="69634" name="Content Placeholder 2"/>
          <p:cNvSpPr>
            <a:spLocks noGrp="1"/>
          </p:cNvSpPr>
          <p:nvPr>
            <p:ph idx="1"/>
          </p:nvPr>
        </p:nvSpPr>
        <p:spPr/>
        <p:txBody>
          <a:bodyPr/>
          <a:lstStyle/>
          <a:p>
            <a:pPr>
              <a:buFont typeface="Arial" charset="0"/>
              <a:buNone/>
            </a:pPr>
            <a:r>
              <a:rPr lang="en-US" smtClean="0"/>
              <a:t>These three </a:t>
            </a:r>
            <a:r>
              <a:rPr lang="en-US" b="1" smtClean="0"/>
              <a:t>requirements are mandatory </a:t>
            </a:r>
            <a:r>
              <a:rPr lang="en-US" smtClean="0"/>
              <a:t>for </a:t>
            </a:r>
            <a:r>
              <a:rPr lang="en-US" b="1" smtClean="0"/>
              <a:t>emergency recovery </a:t>
            </a:r>
            <a:r>
              <a:rPr lang="en-US" smtClean="0"/>
              <a:t>by all </a:t>
            </a:r>
            <a:r>
              <a:rPr lang="en-US" b="1" smtClean="0"/>
              <a:t>communications service providers.</a:t>
            </a:r>
          </a:p>
          <a:p>
            <a:endParaRPr lang="en-US" smtClean="0"/>
          </a:p>
          <a:p>
            <a:r>
              <a:rPr lang="en-US" smtClean="0"/>
              <a:t>Access</a:t>
            </a:r>
          </a:p>
          <a:p>
            <a:r>
              <a:rPr lang="en-US" smtClean="0"/>
              <a:t>Security -&gt; NATO’s function and value </a:t>
            </a:r>
          </a:p>
          <a:p>
            <a:r>
              <a:rPr lang="en-US" smtClean="0"/>
              <a:t>Fuel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2"/>
          <p:cNvSpPr txBox="1">
            <a:spLocks noChangeArrowheads="1"/>
          </p:cNvSpPr>
          <p:nvPr/>
        </p:nvSpPr>
        <p:spPr bwMode="auto">
          <a:xfrm>
            <a:off x="1219200" y="6172200"/>
            <a:ext cx="6781800" cy="396875"/>
          </a:xfrm>
          <a:prstGeom prst="rect">
            <a:avLst/>
          </a:prstGeom>
          <a:noFill/>
          <a:ln w="12700">
            <a:noFill/>
            <a:miter lim="800000"/>
            <a:headEnd/>
            <a:tailEnd/>
          </a:ln>
        </p:spPr>
        <p:txBody>
          <a:bodyPr>
            <a:spAutoFit/>
          </a:bodyPr>
          <a:lstStyle/>
          <a:p>
            <a:pPr>
              <a:spcBef>
                <a:spcPct val="50000"/>
              </a:spcBef>
            </a:pPr>
            <a:r>
              <a:rPr lang="en-US" sz="2000" b="1">
                <a:solidFill>
                  <a:srgbClr val="D3ED11"/>
                </a:solidFill>
                <a:latin typeface="Times" pitchFamily="18" charset="0"/>
              </a:rPr>
              <a:t>	</a:t>
            </a:r>
            <a:endParaRPr lang="en-US" sz="2000">
              <a:latin typeface="Times" pitchFamily="18" charset="0"/>
            </a:endParaRPr>
          </a:p>
        </p:txBody>
      </p:sp>
      <p:sp>
        <p:nvSpPr>
          <p:cNvPr id="71682" name="Rectangle 3"/>
          <p:cNvSpPr>
            <a:spLocks noChangeArrowheads="1"/>
          </p:cNvSpPr>
          <p:nvPr/>
        </p:nvSpPr>
        <p:spPr bwMode="auto">
          <a:xfrm>
            <a:off x="179388" y="1628775"/>
            <a:ext cx="8964612" cy="4608513"/>
          </a:xfrm>
          <a:prstGeom prst="rect">
            <a:avLst/>
          </a:prstGeom>
          <a:noFill/>
          <a:ln w="9525">
            <a:noFill/>
            <a:miter lim="800000"/>
            <a:headEnd/>
            <a:tailEnd/>
          </a:ln>
        </p:spPr>
        <p:txBody>
          <a:bodyPr/>
          <a:lstStyle/>
          <a:p>
            <a:pPr marL="342900" indent="-342900">
              <a:buClr>
                <a:srgbClr val="FF0000"/>
              </a:buClr>
            </a:pPr>
            <a:r>
              <a:rPr lang="en-US" sz="2400" b="1">
                <a:latin typeface="Calibri" pitchFamily="34" charset="0"/>
              </a:rPr>
              <a:t>EADRCC (Euro-Atlantic Disaster Response Coordination Centre)</a:t>
            </a:r>
          </a:p>
          <a:p>
            <a:pPr marL="742950" lvl="1" indent="-285750">
              <a:lnSpc>
                <a:spcPct val="130000"/>
              </a:lnSpc>
              <a:buClr>
                <a:srgbClr val="FF0000"/>
              </a:buClr>
              <a:buFontTx/>
              <a:buChar char="–"/>
            </a:pPr>
            <a:r>
              <a:rPr lang="en-US" sz="2400">
                <a:latin typeface="Calibri" pitchFamily="34" charset="0"/>
              </a:rPr>
              <a:t>Located at NATO HQ, Brussels</a:t>
            </a:r>
          </a:p>
          <a:p>
            <a:pPr marL="742950" lvl="1" indent="-285750">
              <a:lnSpc>
                <a:spcPct val="130000"/>
              </a:lnSpc>
              <a:buClr>
                <a:srgbClr val="FF0000"/>
              </a:buClr>
              <a:buFontTx/>
              <a:buChar char="–"/>
            </a:pPr>
            <a:r>
              <a:rPr lang="en-US" sz="2400">
                <a:latin typeface="Calibri" pitchFamily="34" charset="0"/>
              </a:rPr>
              <a:t>Partnership instrument (MD/ICI countries can use the tool)</a:t>
            </a:r>
          </a:p>
          <a:p>
            <a:pPr marL="742950" lvl="1" indent="-285750">
              <a:lnSpc>
                <a:spcPct val="130000"/>
              </a:lnSpc>
              <a:buClr>
                <a:srgbClr val="FF0000"/>
              </a:buClr>
              <a:buFontTx/>
              <a:buChar char="–"/>
            </a:pPr>
            <a:r>
              <a:rPr lang="en-US" sz="2400">
                <a:latin typeface="Calibri" pitchFamily="34" charset="0"/>
              </a:rPr>
              <a:t>Liaison arrangements (UN-OCHA; National Military Authorities)</a:t>
            </a:r>
          </a:p>
          <a:p>
            <a:pPr marL="742950" lvl="1" indent="-285750">
              <a:buClr>
                <a:srgbClr val="FF0000"/>
              </a:buClr>
              <a:buFontTx/>
              <a:buChar char="–"/>
            </a:pPr>
            <a:r>
              <a:rPr lang="en-US" sz="2400">
                <a:latin typeface="Calibri" pitchFamily="34" charset="0"/>
              </a:rPr>
              <a:t>Role:</a:t>
            </a:r>
          </a:p>
          <a:p>
            <a:pPr marL="1143000" lvl="2" indent="-228600">
              <a:buClr>
                <a:srgbClr val="FF0000"/>
              </a:buClr>
              <a:buFontTx/>
              <a:buChar char="•"/>
            </a:pPr>
            <a:r>
              <a:rPr lang="en-US" sz="2400">
                <a:latin typeface="Calibri" pitchFamily="34" charset="0"/>
              </a:rPr>
              <a:t>Coordination of Allied and partner nations’ assistance (68 total) to each other in case of natural or technological disaster. </a:t>
            </a:r>
          </a:p>
          <a:p>
            <a:pPr marL="1143000" lvl="2" indent="-228600">
              <a:buClr>
                <a:srgbClr val="FF0000"/>
              </a:buClr>
              <a:buFontTx/>
              <a:buChar char="•"/>
            </a:pPr>
            <a:r>
              <a:rPr lang="en-US" sz="2400" u="sng">
                <a:latin typeface="Calibri" pitchFamily="34" charset="0"/>
              </a:rPr>
              <a:t>Not</a:t>
            </a:r>
            <a:r>
              <a:rPr lang="en-US" sz="2400">
                <a:latin typeface="Calibri" pitchFamily="34" charset="0"/>
              </a:rPr>
              <a:t> command and control</a:t>
            </a:r>
          </a:p>
        </p:txBody>
      </p:sp>
      <p:sp>
        <p:nvSpPr>
          <p:cNvPr id="71683" name="Rectangle 4"/>
          <p:cNvSpPr>
            <a:spLocks noChangeArrowheads="1"/>
          </p:cNvSpPr>
          <p:nvPr/>
        </p:nvSpPr>
        <p:spPr bwMode="auto">
          <a:xfrm>
            <a:off x="838200" y="404813"/>
            <a:ext cx="7108825" cy="584200"/>
          </a:xfrm>
          <a:prstGeom prst="rect">
            <a:avLst/>
          </a:prstGeom>
          <a:noFill/>
          <a:ln w="12700">
            <a:noFill/>
            <a:miter lim="800000"/>
            <a:headEnd/>
            <a:tailEnd/>
          </a:ln>
        </p:spPr>
        <p:txBody>
          <a:bodyPr>
            <a:spAutoFit/>
          </a:bodyPr>
          <a:lstStyle/>
          <a:p>
            <a:pPr>
              <a:spcBef>
                <a:spcPct val="30000"/>
              </a:spcBef>
            </a:pPr>
            <a:r>
              <a:rPr lang="en-GB" sz="3200" b="1">
                <a:latin typeface="Calibri" pitchFamily="34" charset="0"/>
              </a:rPr>
              <a:t>Civil Emergency Planning Structures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Box 6"/>
          <p:cNvSpPr txBox="1">
            <a:spLocks noChangeArrowheads="1"/>
          </p:cNvSpPr>
          <p:nvPr/>
        </p:nvSpPr>
        <p:spPr bwMode="auto">
          <a:xfrm>
            <a:off x="342900" y="3403600"/>
            <a:ext cx="8458200" cy="3662363"/>
          </a:xfrm>
          <a:prstGeom prst="rect">
            <a:avLst/>
          </a:prstGeom>
          <a:noFill/>
          <a:ln w="9525">
            <a:noFill/>
            <a:miter lim="800000"/>
            <a:headEnd/>
            <a:tailEnd/>
          </a:ln>
        </p:spPr>
        <p:txBody>
          <a:bodyPr>
            <a:spAutoFit/>
          </a:bodyPr>
          <a:lstStyle/>
          <a:p>
            <a:pPr>
              <a:buFont typeface="Wingdings" pitchFamily="2" charset="2"/>
              <a:buChar char="§"/>
            </a:pPr>
            <a:r>
              <a:rPr lang="en-US" sz="2800">
                <a:latin typeface="Calibri" pitchFamily="34" charset="0"/>
                <a:cs typeface="Arial" charset="0"/>
              </a:rPr>
              <a:t>Interoperability requires </a:t>
            </a:r>
            <a:r>
              <a:rPr lang="en-US" sz="2800" b="1">
                <a:latin typeface="Calibri" pitchFamily="34" charset="0"/>
                <a:cs typeface="Arial" charset="0"/>
              </a:rPr>
              <a:t>common terms </a:t>
            </a:r>
            <a:r>
              <a:rPr lang="en-US" sz="2800">
                <a:latin typeface="Calibri" pitchFamily="34" charset="0"/>
                <a:cs typeface="Arial" charset="0"/>
              </a:rPr>
              <a:t>for communication.  </a:t>
            </a:r>
          </a:p>
          <a:p>
            <a:endParaRPr lang="en-US" sz="2800">
              <a:latin typeface="Calibri" pitchFamily="34" charset="0"/>
              <a:cs typeface="Arial" charset="0"/>
            </a:endParaRPr>
          </a:p>
          <a:p>
            <a:pPr>
              <a:buFont typeface="Wingdings" pitchFamily="2" charset="2"/>
              <a:buChar char="§"/>
            </a:pPr>
            <a:r>
              <a:rPr lang="en-US" sz="2800">
                <a:latin typeface="Calibri" pitchFamily="34" charset="0"/>
                <a:cs typeface="Arial" charset="0"/>
              </a:rPr>
              <a:t> Space Weather types</a:t>
            </a:r>
          </a:p>
          <a:p>
            <a:pPr lvl="1">
              <a:buFont typeface="Arial" charset="0"/>
              <a:buChar char="•"/>
            </a:pPr>
            <a:r>
              <a:rPr lang="en-US" sz="2800">
                <a:latin typeface="Calibri" pitchFamily="34" charset="0"/>
                <a:cs typeface="Arial" charset="0"/>
              </a:rPr>
              <a:t>  Solar Flares Radio Blackouts </a:t>
            </a:r>
            <a:r>
              <a:rPr lang="en-US" sz="2800" i="1">
                <a:latin typeface="Calibri" pitchFamily="34" charset="0"/>
                <a:cs typeface="Arial" charset="0"/>
              </a:rPr>
              <a:t>(R Scale)</a:t>
            </a:r>
          </a:p>
          <a:p>
            <a:pPr lvl="1">
              <a:buFont typeface="Arial" charset="0"/>
              <a:buChar char="•"/>
            </a:pPr>
            <a:r>
              <a:rPr lang="en-US" sz="2800">
                <a:latin typeface="Calibri" pitchFamily="34" charset="0"/>
                <a:cs typeface="Arial" charset="0"/>
              </a:rPr>
              <a:t>  Radiation Storms </a:t>
            </a:r>
            <a:r>
              <a:rPr lang="en-US" sz="2800" i="1">
                <a:latin typeface="Calibri" pitchFamily="34" charset="0"/>
                <a:cs typeface="Arial" charset="0"/>
              </a:rPr>
              <a:t>(S Scale)</a:t>
            </a:r>
          </a:p>
          <a:p>
            <a:pPr lvl="1">
              <a:buFont typeface="Arial" charset="0"/>
              <a:buChar char="•"/>
            </a:pPr>
            <a:r>
              <a:rPr lang="en-US" sz="2800">
                <a:latin typeface="Calibri" pitchFamily="34" charset="0"/>
                <a:cs typeface="Arial" charset="0"/>
              </a:rPr>
              <a:t>  Geomagnetic Storms </a:t>
            </a:r>
            <a:r>
              <a:rPr lang="en-US" sz="2800" i="1">
                <a:latin typeface="Calibri" pitchFamily="34" charset="0"/>
                <a:cs typeface="Arial" charset="0"/>
              </a:rPr>
              <a:t>(G Scale)</a:t>
            </a:r>
          </a:p>
          <a:p>
            <a:endParaRPr lang="en-US">
              <a:latin typeface="Calibri" pitchFamily="34" charset="0"/>
              <a:cs typeface="Arial" charset="0"/>
            </a:endParaRPr>
          </a:p>
          <a:p>
            <a:endParaRPr lang="en-US">
              <a:latin typeface="Calibri" pitchFamily="34" charset="0"/>
              <a:cs typeface="Arial" charset="0"/>
            </a:endParaRPr>
          </a:p>
        </p:txBody>
      </p:sp>
      <p:pic>
        <p:nvPicPr>
          <p:cNvPr id="75778" name="Picture 1" descr="Template2"/>
          <p:cNvPicPr>
            <a:picLocks noChangeAspect="1" noChangeArrowheads="1"/>
          </p:cNvPicPr>
          <p:nvPr/>
        </p:nvPicPr>
        <p:blipFill>
          <a:blip r:embed="rId3"/>
          <a:srcRect t="37334" b="30667"/>
          <a:stretch>
            <a:fillRect/>
          </a:stretch>
        </p:blipFill>
        <p:spPr bwMode="auto">
          <a:xfrm>
            <a:off x="0" y="1116013"/>
            <a:ext cx="9144000" cy="2133600"/>
          </a:xfrm>
          <a:prstGeom prst="rect">
            <a:avLst/>
          </a:prstGeom>
          <a:noFill/>
          <a:ln w="9525">
            <a:noFill/>
            <a:miter lim="800000"/>
            <a:headEnd/>
            <a:tailEnd/>
          </a:ln>
        </p:spPr>
      </p:pic>
      <p:sp>
        <p:nvSpPr>
          <p:cNvPr id="10" name="Title 1"/>
          <p:cNvSpPr txBox="1">
            <a:spLocks/>
          </p:cNvSpPr>
          <p:nvPr/>
        </p:nvSpPr>
        <p:spPr>
          <a:xfrm>
            <a:off x="228600" y="179388"/>
            <a:ext cx="8229600" cy="868362"/>
          </a:xfrm>
          <a:prstGeom prst="rect">
            <a:avLst/>
          </a:prstGeom>
        </p:spPr>
        <p:txBody>
          <a:bodyPr/>
          <a:lstStyle/>
          <a:p>
            <a:pPr eaLnBrk="0" fontAlgn="auto" hangingPunct="0">
              <a:spcBef>
                <a:spcPts val="0"/>
              </a:spcBef>
              <a:spcAft>
                <a:spcPts val="0"/>
              </a:spcAft>
              <a:defRPr/>
            </a:pPr>
            <a:r>
              <a:rPr lang="en-US" sz="4000" b="1" dirty="0">
                <a:solidFill>
                  <a:schemeClr val="tx2"/>
                </a:solidFill>
                <a:effectLst>
                  <a:outerShdw blurRad="38100" dist="38100" dir="2700000" algn="tl">
                    <a:srgbClr val="000000">
                      <a:alpha val="43137"/>
                    </a:srgbClr>
                  </a:outerShdw>
                </a:effectLst>
                <a:latin typeface="Franklin Gothic Book" pitchFamily="34" charset="0"/>
                <a:ea typeface="+mj-ea"/>
                <a:cs typeface="Times New Roman" pitchFamily="18" charset="0"/>
              </a:rPr>
              <a:t>Common threats - Solar extremes</a:t>
            </a:r>
            <a:endParaRPr lang="en-US" sz="4000" b="1" dirty="0">
              <a:solidFill>
                <a:schemeClr val="tx2"/>
              </a:solidFill>
              <a:effectLst>
                <a:outerShdw blurRad="38100" dist="38100" dir="2700000" algn="tl">
                  <a:srgbClr val="000000">
                    <a:alpha val="43137"/>
                  </a:srgbClr>
                </a:outerShdw>
              </a:effectLst>
              <a:latin typeface="Franklin Gothic Book" pitchFamily="34"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idx="4294967295"/>
          </p:nvPr>
        </p:nvSpPr>
        <p:spPr>
          <a:xfrm>
            <a:off x="241300" y="0"/>
            <a:ext cx="8293100" cy="1143000"/>
          </a:xfrm>
        </p:spPr>
        <p:txBody>
          <a:bodyPr rtlCol="0">
            <a:normAutofit/>
          </a:bodyPr>
          <a:lstStyle/>
          <a:p>
            <a:pPr fontAlgn="auto">
              <a:spcAft>
                <a:spcPts val="0"/>
              </a:spcAft>
              <a:defRPr/>
            </a:pPr>
            <a:r>
              <a:rPr lang="en-US" dirty="0" smtClean="0">
                <a:effectLst>
                  <a:outerShdw blurRad="38100" dist="38100" dir="2700000" algn="tl">
                    <a:srgbClr val="C0C0C0"/>
                  </a:outerShdw>
                </a:effectLst>
                <a:latin typeface="Franklin Gothic Book" pitchFamily="34" charset="0"/>
              </a:rPr>
              <a:t>NOAA Space Weather Scales</a:t>
            </a:r>
          </a:p>
        </p:txBody>
      </p:sp>
      <p:pic>
        <p:nvPicPr>
          <p:cNvPr id="77826" name="Picture 3"/>
          <p:cNvPicPr>
            <a:picLocks noChangeAspect="1" noChangeArrowheads="1"/>
          </p:cNvPicPr>
          <p:nvPr/>
        </p:nvPicPr>
        <p:blipFill>
          <a:blip r:embed="rId3"/>
          <a:srcRect/>
          <a:stretch>
            <a:fillRect/>
          </a:stretch>
        </p:blipFill>
        <p:spPr bwMode="auto">
          <a:xfrm>
            <a:off x="304800" y="1600200"/>
            <a:ext cx="3773488" cy="3810000"/>
          </a:xfrm>
          <a:prstGeom prst="rect">
            <a:avLst/>
          </a:prstGeom>
          <a:noFill/>
          <a:ln w="9525">
            <a:noFill/>
            <a:miter lim="800000"/>
            <a:headEnd/>
            <a:tailEnd/>
          </a:ln>
        </p:spPr>
      </p:pic>
      <p:sp>
        <p:nvSpPr>
          <p:cNvPr id="77827" name="Rectangle 4"/>
          <p:cNvSpPr>
            <a:spLocks noChangeArrowheads="1"/>
          </p:cNvSpPr>
          <p:nvPr/>
        </p:nvSpPr>
        <p:spPr bwMode="auto">
          <a:xfrm>
            <a:off x="2057400" y="1092200"/>
            <a:ext cx="5086350" cy="461963"/>
          </a:xfrm>
          <a:prstGeom prst="rect">
            <a:avLst/>
          </a:prstGeom>
          <a:noFill/>
          <a:ln w="9525">
            <a:noFill/>
            <a:miter lim="800000"/>
            <a:headEnd/>
            <a:tailEnd/>
          </a:ln>
        </p:spPr>
        <p:txBody>
          <a:bodyPr wrap="none">
            <a:spAutoFit/>
          </a:bodyPr>
          <a:lstStyle/>
          <a:p>
            <a:r>
              <a:rPr lang="en-US" sz="2000" b="1" i="1">
                <a:latin typeface="Calibri" pitchFamily="34" charset="0"/>
                <a:cs typeface="Arial" charset="0"/>
              </a:rPr>
              <a:t>http://www.swpc.noaa.gov/NOAAscales</a:t>
            </a:r>
            <a:r>
              <a:rPr lang="en-US" b="1" i="1">
                <a:latin typeface="Calibri" pitchFamily="34" charset="0"/>
                <a:cs typeface="Arial" charset="0"/>
              </a:rPr>
              <a:t>/</a:t>
            </a:r>
          </a:p>
        </p:txBody>
      </p:sp>
      <p:sp>
        <p:nvSpPr>
          <p:cNvPr id="77828" name="Text Box 5"/>
          <p:cNvSpPr txBox="1">
            <a:spLocks noChangeArrowheads="1"/>
          </p:cNvSpPr>
          <p:nvPr/>
        </p:nvSpPr>
        <p:spPr bwMode="auto">
          <a:xfrm>
            <a:off x="762000" y="5410200"/>
            <a:ext cx="1782763" cy="304800"/>
          </a:xfrm>
          <a:prstGeom prst="rect">
            <a:avLst/>
          </a:prstGeom>
          <a:noFill/>
          <a:ln w="9525">
            <a:noFill/>
            <a:miter lim="800000"/>
            <a:headEnd/>
            <a:tailEnd/>
          </a:ln>
        </p:spPr>
        <p:txBody>
          <a:bodyPr wrap="none">
            <a:spAutoFit/>
          </a:bodyPr>
          <a:lstStyle/>
          <a:p>
            <a:r>
              <a:rPr lang="en-US" sz="1400" b="1">
                <a:latin typeface="Verdana" pitchFamily="34" charset="0"/>
              </a:rPr>
              <a:t>Radio Blackouts</a:t>
            </a:r>
          </a:p>
        </p:txBody>
      </p:sp>
      <p:grpSp>
        <p:nvGrpSpPr>
          <p:cNvPr id="77829" name="Group 6"/>
          <p:cNvGrpSpPr>
            <a:grpSpLocks/>
          </p:cNvGrpSpPr>
          <p:nvPr/>
        </p:nvGrpSpPr>
        <p:grpSpPr bwMode="auto">
          <a:xfrm>
            <a:off x="2667000" y="2057400"/>
            <a:ext cx="3781425" cy="4191000"/>
            <a:chOff x="1680" y="1296"/>
            <a:chExt cx="2382" cy="2640"/>
          </a:xfrm>
        </p:grpSpPr>
        <p:pic>
          <p:nvPicPr>
            <p:cNvPr id="77833" name="Picture 7"/>
            <p:cNvPicPr>
              <a:picLocks noChangeAspect="1" noChangeArrowheads="1"/>
            </p:cNvPicPr>
            <p:nvPr/>
          </p:nvPicPr>
          <p:blipFill>
            <a:blip r:embed="rId4"/>
            <a:srcRect t="3432"/>
            <a:stretch>
              <a:fillRect/>
            </a:stretch>
          </p:blipFill>
          <p:spPr bwMode="auto">
            <a:xfrm>
              <a:off x="1680" y="1296"/>
              <a:ext cx="2382" cy="2448"/>
            </a:xfrm>
            <a:prstGeom prst="rect">
              <a:avLst/>
            </a:prstGeom>
            <a:noFill/>
            <a:ln w="9525">
              <a:noFill/>
              <a:miter lim="800000"/>
              <a:headEnd/>
              <a:tailEnd/>
            </a:ln>
          </p:spPr>
        </p:pic>
        <p:sp>
          <p:nvSpPr>
            <p:cNvPr id="77834" name="Text Box 8"/>
            <p:cNvSpPr txBox="1">
              <a:spLocks noChangeArrowheads="1"/>
            </p:cNvSpPr>
            <p:nvPr/>
          </p:nvSpPr>
          <p:spPr bwMode="auto">
            <a:xfrm>
              <a:off x="2016" y="3744"/>
              <a:ext cx="1203" cy="192"/>
            </a:xfrm>
            <a:prstGeom prst="rect">
              <a:avLst/>
            </a:prstGeom>
            <a:noFill/>
            <a:ln w="9525">
              <a:noFill/>
              <a:miter lim="800000"/>
              <a:headEnd/>
              <a:tailEnd/>
            </a:ln>
          </p:spPr>
          <p:txBody>
            <a:bodyPr wrap="none">
              <a:spAutoFit/>
            </a:bodyPr>
            <a:lstStyle/>
            <a:p>
              <a:r>
                <a:rPr lang="en-US" sz="1400" b="1">
                  <a:latin typeface="Verdana" pitchFamily="34" charset="0"/>
                </a:rPr>
                <a:t>Radiation Storms</a:t>
              </a:r>
            </a:p>
          </p:txBody>
        </p:sp>
      </p:grpSp>
      <p:grpSp>
        <p:nvGrpSpPr>
          <p:cNvPr id="77830" name="Group 9"/>
          <p:cNvGrpSpPr>
            <a:grpSpLocks/>
          </p:cNvGrpSpPr>
          <p:nvPr/>
        </p:nvGrpSpPr>
        <p:grpSpPr bwMode="auto">
          <a:xfrm>
            <a:off x="5105400" y="2590800"/>
            <a:ext cx="3657600" cy="4102100"/>
            <a:chOff x="3216" y="1632"/>
            <a:chExt cx="2304" cy="2584"/>
          </a:xfrm>
        </p:grpSpPr>
        <p:pic>
          <p:nvPicPr>
            <p:cNvPr id="77831" name="Picture 10"/>
            <p:cNvPicPr>
              <a:picLocks noChangeAspect="1" noChangeArrowheads="1"/>
            </p:cNvPicPr>
            <p:nvPr/>
          </p:nvPicPr>
          <p:blipFill>
            <a:blip r:embed="rId5"/>
            <a:srcRect t="3148"/>
            <a:stretch>
              <a:fillRect/>
            </a:stretch>
          </p:blipFill>
          <p:spPr bwMode="auto">
            <a:xfrm>
              <a:off x="3216" y="1632"/>
              <a:ext cx="2304" cy="2400"/>
            </a:xfrm>
            <a:prstGeom prst="rect">
              <a:avLst/>
            </a:prstGeom>
            <a:noFill/>
            <a:ln w="9525">
              <a:noFill/>
              <a:miter lim="800000"/>
              <a:headEnd/>
              <a:tailEnd/>
            </a:ln>
          </p:spPr>
        </p:pic>
        <p:sp>
          <p:nvSpPr>
            <p:cNvPr id="77832" name="Text Box 11"/>
            <p:cNvSpPr txBox="1">
              <a:spLocks noChangeArrowheads="1"/>
            </p:cNvSpPr>
            <p:nvPr/>
          </p:nvSpPr>
          <p:spPr bwMode="auto">
            <a:xfrm>
              <a:off x="3672" y="4024"/>
              <a:ext cx="1464" cy="192"/>
            </a:xfrm>
            <a:prstGeom prst="rect">
              <a:avLst/>
            </a:prstGeom>
            <a:noFill/>
            <a:ln w="9525">
              <a:noFill/>
              <a:miter lim="800000"/>
              <a:headEnd/>
              <a:tailEnd/>
            </a:ln>
          </p:spPr>
          <p:txBody>
            <a:bodyPr wrap="none">
              <a:spAutoFit/>
            </a:bodyPr>
            <a:lstStyle/>
            <a:p>
              <a:r>
                <a:rPr lang="en-US" sz="1400" b="1">
                  <a:latin typeface="Verdana" pitchFamily="34" charset="0"/>
                </a:rPr>
                <a:t> Geomagnetic Storms</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3"/>
          <p:cNvPicPr>
            <a:picLocks noChangeAspect="1" noChangeArrowheads="1"/>
          </p:cNvPicPr>
          <p:nvPr/>
        </p:nvPicPr>
        <p:blipFill>
          <a:blip r:embed="rId3"/>
          <a:srcRect/>
          <a:stretch>
            <a:fillRect/>
          </a:stretch>
        </p:blipFill>
        <p:spPr bwMode="auto">
          <a:xfrm>
            <a:off x="2514600" y="88900"/>
            <a:ext cx="6629400" cy="6692900"/>
          </a:xfrm>
          <a:prstGeom prst="rect">
            <a:avLst/>
          </a:prstGeom>
          <a:noFill/>
          <a:ln w="9525">
            <a:solidFill>
              <a:schemeClr val="tx1"/>
            </a:solidFill>
            <a:miter lim="800000"/>
            <a:headEnd/>
            <a:tailEnd/>
          </a:ln>
        </p:spPr>
      </p:pic>
      <p:cxnSp>
        <p:nvCxnSpPr>
          <p:cNvPr id="10" name="Straight Connector 9"/>
          <p:cNvCxnSpPr/>
          <p:nvPr/>
        </p:nvCxnSpPr>
        <p:spPr bwMode="auto">
          <a:xfrm>
            <a:off x="2770188" y="838200"/>
            <a:ext cx="6096000" cy="0"/>
          </a:xfrm>
          <a:prstGeom prst="line">
            <a:avLst/>
          </a:prstGeom>
          <a:solidFill>
            <a:schemeClr val="accent1"/>
          </a:solidFill>
          <a:ln w="15875" cap="flat" cmpd="sng" algn="ctr">
            <a:solidFill>
              <a:schemeClr val="tx1">
                <a:lumMod val="50000"/>
                <a:lumOff val="50000"/>
              </a:schemeClr>
            </a:solidFill>
            <a:prstDash val="solid"/>
            <a:round/>
            <a:headEnd type="none" w="med" len="med"/>
            <a:tailEnd type="none" w="med" len="med"/>
          </a:ln>
          <a:effectLst/>
        </p:spPr>
      </p:cxnSp>
      <p:sp>
        <p:nvSpPr>
          <p:cNvPr id="79875" name="TextBox 13"/>
          <p:cNvSpPr txBox="1">
            <a:spLocks noChangeArrowheads="1"/>
          </p:cNvSpPr>
          <p:nvPr/>
        </p:nvSpPr>
        <p:spPr bwMode="auto">
          <a:xfrm>
            <a:off x="0" y="228600"/>
            <a:ext cx="2590800" cy="830263"/>
          </a:xfrm>
          <a:prstGeom prst="rect">
            <a:avLst/>
          </a:prstGeom>
          <a:noFill/>
          <a:ln w="9525">
            <a:noFill/>
            <a:miter lim="800000"/>
            <a:headEnd/>
            <a:tailEnd/>
          </a:ln>
        </p:spPr>
        <p:txBody>
          <a:bodyPr>
            <a:spAutoFit/>
          </a:bodyPr>
          <a:lstStyle/>
          <a:p>
            <a:pPr algn="ctr"/>
            <a:r>
              <a:rPr lang="en-US" b="1">
                <a:latin typeface="Calibri" pitchFamily="34" charset="0"/>
                <a:cs typeface="Arial" charset="0"/>
              </a:rPr>
              <a:t>Solar Flare Radio Blackouts</a:t>
            </a:r>
          </a:p>
        </p:txBody>
      </p:sp>
      <p:sp>
        <p:nvSpPr>
          <p:cNvPr id="15" name="TextBox 14"/>
          <p:cNvSpPr txBox="1"/>
          <p:nvPr/>
        </p:nvSpPr>
        <p:spPr>
          <a:xfrm>
            <a:off x="776288" y="1062038"/>
            <a:ext cx="1281112" cy="461962"/>
          </a:xfrm>
          <a:prstGeom prst="rect">
            <a:avLst/>
          </a:prstGeom>
          <a:noFill/>
        </p:spPr>
        <p:txBody>
          <a:bodyPr wrap="none">
            <a:spAutoFit/>
          </a:bodyPr>
          <a:lstStyle/>
          <a:p>
            <a:pPr fontAlgn="auto">
              <a:spcBef>
                <a:spcPts val="0"/>
              </a:spcBef>
              <a:spcAft>
                <a:spcPts val="0"/>
              </a:spcAft>
              <a:defRPr/>
            </a:pPr>
            <a:r>
              <a:rPr lang="en-US" b="1" i="1" dirty="0">
                <a:solidFill>
                  <a:schemeClr val="accent2">
                    <a:lumMod val="75000"/>
                  </a:schemeClr>
                </a:solidFill>
                <a:latin typeface="+mn-lt"/>
                <a:cs typeface="Arial" pitchFamily="34" charset="0"/>
              </a:rPr>
              <a:t>R-scale</a:t>
            </a:r>
          </a:p>
        </p:txBody>
      </p:sp>
      <p:sp>
        <p:nvSpPr>
          <p:cNvPr id="16" name="TextBox 15"/>
          <p:cNvSpPr txBox="1">
            <a:spLocks noChangeArrowheads="1"/>
          </p:cNvSpPr>
          <p:nvPr/>
        </p:nvSpPr>
        <p:spPr bwMode="auto">
          <a:xfrm>
            <a:off x="169863" y="2082800"/>
            <a:ext cx="2438400" cy="2770188"/>
          </a:xfrm>
          <a:prstGeom prst="rect">
            <a:avLst/>
          </a:prstGeom>
          <a:solidFill>
            <a:schemeClr val="bg1"/>
          </a:solidFill>
          <a:ln w="9525">
            <a:solidFill>
              <a:schemeClr val="tx1"/>
            </a:solidFill>
            <a:miter lim="800000"/>
            <a:headEnd/>
            <a:tailEnd/>
          </a:ln>
        </p:spPr>
        <p:txBody>
          <a:bodyPr>
            <a:spAutoFit/>
          </a:bodyPr>
          <a:lstStyle/>
          <a:p>
            <a:pPr>
              <a:buFont typeface="Arial" charset="0"/>
              <a:buChar char="•"/>
            </a:pPr>
            <a:r>
              <a:rPr lang="en-US" sz="2000">
                <a:latin typeface="Calibri" pitchFamily="34" charset="0"/>
                <a:cs typeface="Arial" charset="0"/>
              </a:rPr>
              <a:t> Arrival: 8 minutes from Sun to Earth </a:t>
            </a:r>
            <a:r>
              <a:rPr lang="en-US" sz="1400" i="1">
                <a:latin typeface="Calibri" pitchFamily="34" charset="0"/>
                <a:cs typeface="Arial" charset="0"/>
              </a:rPr>
              <a:t>(speed of light)</a:t>
            </a:r>
          </a:p>
          <a:p>
            <a:pPr>
              <a:buFont typeface="Arial" charset="0"/>
              <a:buChar char="•"/>
            </a:pPr>
            <a:endParaRPr lang="en-US" sz="800">
              <a:latin typeface="Calibri" pitchFamily="34" charset="0"/>
              <a:cs typeface="Arial" charset="0"/>
            </a:endParaRPr>
          </a:p>
          <a:p>
            <a:pPr>
              <a:buFont typeface="Arial" charset="0"/>
              <a:buChar char="•"/>
            </a:pPr>
            <a:endParaRPr lang="en-US" sz="800">
              <a:latin typeface="Calibri" pitchFamily="34" charset="0"/>
              <a:cs typeface="Arial" charset="0"/>
            </a:endParaRPr>
          </a:p>
          <a:p>
            <a:pPr>
              <a:buFont typeface="Arial" charset="0"/>
              <a:buChar char="•"/>
            </a:pPr>
            <a:endParaRPr lang="en-US" sz="800">
              <a:latin typeface="Calibri" pitchFamily="34" charset="0"/>
              <a:cs typeface="Arial" charset="0"/>
            </a:endParaRPr>
          </a:p>
          <a:p>
            <a:pPr>
              <a:buFont typeface="Arial" charset="0"/>
              <a:buChar char="•"/>
            </a:pPr>
            <a:r>
              <a:rPr lang="en-US" sz="2000">
                <a:latin typeface="Calibri" pitchFamily="34" charset="0"/>
                <a:cs typeface="Arial" charset="0"/>
              </a:rPr>
              <a:t> Duration: minutes to 3 hours</a:t>
            </a:r>
          </a:p>
          <a:p>
            <a:pPr>
              <a:buFont typeface="Arial" charset="0"/>
              <a:buChar char="•"/>
            </a:pPr>
            <a:endParaRPr lang="en-US" sz="800">
              <a:latin typeface="Calibri" pitchFamily="34" charset="0"/>
              <a:cs typeface="Arial" charset="0"/>
            </a:endParaRPr>
          </a:p>
          <a:p>
            <a:pPr>
              <a:buFont typeface="Arial" charset="0"/>
              <a:buChar char="•"/>
            </a:pPr>
            <a:endParaRPr lang="en-US" sz="800">
              <a:latin typeface="Calibri" pitchFamily="34" charset="0"/>
              <a:cs typeface="Arial" charset="0"/>
            </a:endParaRPr>
          </a:p>
          <a:p>
            <a:pPr>
              <a:buFont typeface="Arial" charset="0"/>
              <a:buChar char="•"/>
            </a:pPr>
            <a:r>
              <a:rPr lang="en-US" sz="2000">
                <a:latin typeface="Calibri" pitchFamily="34" charset="0"/>
                <a:cs typeface="Arial" charset="0"/>
              </a:rPr>
              <a:t> Daylight-side impact </a:t>
            </a:r>
            <a:r>
              <a:rPr lang="en-US" sz="2000" u="sng">
                <a:latin typeface="Calibri" pitchFamily="34" charset="0"/>
                <a:cs typeface="Arial" charset="0"/>
              </a:rPr>
              <a:t>only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4530" name="DregionX17.avi">
            <a:hlinkClick r:id="" action="ppaction://media"/>
          </p:cNvPr>
          <p:cNvPicPr>
            <a:picLocks noGrp="1" noRot="1" noChangeAspect="1" noChangeArrowheads="1"/>
          </p:cNvPicPr>
          <p:nvPr>
            <p:ph sz="quarter" idx="4294967295"/>
            <a:videoFile r:link="rId1"/>
          </p:nvPr>
        </p:nvPicPr>
        <p:blipFill>
          <a:blip r:embed="rId4"/>
          <a:srcRect/>
          <a:stretch>
            <a:fillRect/>
          </a:stretch>
        </p:blipFill>
        <p:spPr>
          <a:xfrm>
            <a:off x="0" y="2971800"/>
            <a:ext cx="0" cy="0"/>
          </a:xfrm>
        </p:spPr>
      </p:pic>
      <p:grpSp>
        <p:nvGrpSpPr>
          <p:cNvPr id="2" name="Group 23"/>
          <p:cNvGrpSpPr>
            <a:grpSpLocks/>
          </p:cNvGrpSpPr>
          <p:nvPr/>
        </p:nvGrpSpPr>
        <p:grpSpPr bwMode="auto">
          <a:xfrm>
            <a:off x="4038600" y="2514600"/>
            <a:ext cx="4918075" cy="4267200"/>
            <a:chOff x="4038600" y="2514600"/>
            <a:chExt cx="4918075" cy="4267200"/>
          </a:xfrm>
        </p:grpSpPr>
        <p:grpSp>
          <p:nvGrpSpPr>
            <p:cNvPr id="81927" name="Group 39"/>
            <p:cNvGrpSpPr>
              <a:grpSpLocks/>
            </p:cNvGrpSpPr>
            <p:nvPr/>
          </p:nvGrpSpPr>
          <p:grpSpPr bwMode="auto">
            <a:xfrm>
              <a:off x="4173538" y="4724400"/>
              <a:ext cx="4783137" cy="2057400"/>
              <a:chOff x="4877019" y="5533886"/>
              <a:chExt cx="4114581" cy="1490859"/>
            </a:xfrm>
          </p:grpSpPr>
          <p:sp>
            <p:nvSpPr>
              <p:cNvPr id="81932" name="Text Box 59"/>
              <p:cNvSpPr txBox="1">
                <a:spLocks noChangeArrowheads="1"/>
              </p:cNvSpPr>
              <p:nvPr/>
            </p:nvSpPr>
            <p:spPr bwMode="auto">
              <a:xfrm>
                <a:off x="4877019" y="6583010"/>
                <a:ext cx="1260475" cy="304800"/>
              </a:xfrm>
              <a:prstGeom prst="rect">
                <a:avLst/>
              </a:prstGeom>
              <a:noFill/>
              <a:ln w="9525">
                <a:noFill/>
                <a:miter lim="800000"/>
                <a:headEnd/>
                <a:tailEnd/>
              </a:ln>
            </p:spPr>
            <p:txBody>
              <a:bodyPr wrap="none">
                <a:spAutoFit/>
              </a:bodyPr>
              <a:lstStyle/>
              <a:p>
                <a:r>
                  <a:rPr lang="en-US" sz="1400">
                    <a:latin typeface="Calibri" pitchFamily="34" charset="0"/>
                  </a:rPr>
                  <a:t>GPS Network</a:t>
                </a:r>
              </a:p>
            </p:txBody>
          </p:sp>
          <p:sp>
            <p:nvSpPr>
              <p:cNvPr id="81933" name="Text Box 64"/>
              <p:cNvSpPr txBox="1">
                <a:spLocks noChangeArrowheads="1"/>
              </p:cNvSpPr>
              <p:nvPr/>
            </p:nvSpPr>
            <p:spPr bwMode="auto">
              <a:xfrm>
                <a:off x="5911022" y="6645603"/>
                <a:ext cx="1865193" cy="379142"/>
              </a:xfrm>
              <a:prstGeom prst="rect">
                <a:avLst/>
              </a:prstGeom>
              <a:noFill/>
              <a:ln w="9525">
                <a:noFill/>
                <a:miter lim="800000"/>
                <a:headEnd/>
                <a:tailEnd/>
              </a:ln>
            </p:spPr>
            <p:txBody>
              <a:bodyPr>
                <a:spAutoFit/>
              </a:bodyPr>
              <a:lstStyle/>
              <a:p>
                <a:pPr algn="ctr"/>
                <a:r>
                  <a:rPr lang="en-US" sz="1400">
                    <a:latin typeface="Calibri" pitchFamily="34" charset="0"/>
                  </a:rPr>
                  <a:t>Communications</a:t>
                </a:r>
                <a:r>
                  <a:rPr lang="en-US" sz="1400">
                    <a:solidFill>
                      <a:schemeClr val="bg1"/>
                    </a:solidFill>
                    <a:latin typeface="Calibri" pitchFamily="34" charset="0"/>
                  </a:rPr>
                  <a:t> and Space-based</a:t>
                </a:r>
              </a:p>
            </p:txBody>
          </p:sp>
          <p:sp>
            <p:nvSpPr>
              <p:cNvPr id="81934" name="Text Box 65"/>
              <p:cNvSpPr txBox="1">
                <a:spLocks noChangeArrowheads="1"/>
              </p:cNvSpPr>
              <p:nvPr/>
            </p:nvSpPr>
            <p:spPr bwMode="auto">
              <a:xfrm>
                <a:off x="7896052" y="6400801"/>
                <a:ext cx="666750" cy="304800"/>
              </a:xfrm>
              <a:prstGeom prst="rect">
                <a:avLst/>
              </a:prstGeom>
              <a:noFill/>
              <a:ln w="9525">
                <a:noFill/>
                <a:miter lim="800000"/>
                <a:headEnd/>
                <a:tailEnd/>
              </a:ln>
            </p:spPr>
            <p:txBody>
              <a:bodyPr wrap="none">
                <a:spAutoFit/>
              </a:bodyPr>
              <a:lstStyle/>
              <a:p>
                <a:r>
                  <a:rPr lang="en-US" sz="1400">
                    <a:latin typeface="Calibri" pitchFamily="34" charset="0"/>
                  </a:rPr>
                  <a:t>Radar</a:t>
                </a:r>
              </a:p>
            </p:txBody>
          </p:sp>
          <p:pic>
            <p:nvPicPr>
              <p:cNvPr id="81935" name="Picture 66"/>
              <p:cNvPicPr>
                <a:picLocks noChangeArrowheads="1"/>
              </p:cNvPicPr>
              <p:nvPr/>
            </p:nvPicPr>
            <p:blipFill>
              <a:blip r:embed="rId5"/>
              <a:srcRect/>
              <a:stretch>
                <a:fillRect/>
              </a:stretch>
            </p:blipFill>
            <p:spPr bwMode="auto">
              <a:xfrm>
                <a:off x="7416800" y="5576887"/>
                <a:ext cx="1574800" cy="823913"/>
              </a:xfrm>
              <a:prstGeom prst="rect">
                <a:avLst/>
              </a:prstGeom>
              <a:noFill/>
              <a:ln w="25400">
                <a:solidFill>
                  <a:schemeClr val="tx1"/>
                </a:solidFill>
                <a:miter lim="800000"/>
                <a:headEnd/>
                <a:tailEnd/>
              </a:ln>
            </p:spPr>
          </p:pic>
          <p:pic>
            <p:nvPicPr>
              <p:cNvPr id="81936" name="Picture 67" descr="Picture1"/>
              <p:cNvPicPr>
                <a:picLocks noChangeAspect="1" noChangeArrowheads="1"/>
              </p:cNvPicPr>
              <p:nvPr/>
            </p:nvPicPr>
            <p:blipFill>
              <a:blip r:embed="rId6">
                <a:lum contrast="-2000"/>
              </a:blip>
              <a:srcRect/>
              <a:stretch>
                <a:fillRect/>
              </a:stretch>
            </p:blipFill>
            <p:spPr bwMode="auto">
              <a:xfrm>
                <a:off x="6203042" y="5533886"/>
                <a:ext cx="914400" cy="1111250"/>
              </a:xfrm>
              <a:prstGeom prst="rect">
                <a:avLst/>
              </a:prstGeom>
              <a:noFill/>
              <a:ln w="9525">
                <a:noFill/>
                <a:miter lim="800000"/>
                <a:headEnd/>
                <a:tailEnd/>
              </a:ln>
            </p:spPr>
          </p:pic>
          <p:pic>
            <p:nvPicPr>
              <p:cNvPr id="81937" name="Picture 2" descr="http://www.cameraphonesplaza.com/wp-content/uploads/2009/09/smart-phone-gps.jpg"/>
              <p:cNvPicPr>
                <a:picLocks noChangeAspect="1" noChangeArrowheads="1"/>
              </p:cNvPicPr>
              <p:nvPr/>
            </p:nvPicPr>
            <p:blipFill>
              <a:blip r:embed="rId7"/>
              <a:srcRect/>
              <a:stretch>
                <a:fillRect/>
              </a:stretch>
            </p:blipFill>
            <p:spPr bwMode="auto">
              <a:xfrm>
                <a:off x="4934874" y="5644320"/>
                <a:ext cx="1071522" cy="914400"/>
              </a:xfrm>
              <a:prstGeom prst="rect">
                <a:avLst/>
              </a:prstGeom>
              <a:noFill/>
              <a:ln w="9525">
                <a:noFill/>
                <a:miter lim="800000"/>
                <a:headEnd/>
                <a:tailEnd/>
              </a:ln>
            </p:spPr>
          </p:pic>
        </p:grpSp>
        <p:cxnSp>
          <p:nvCxnSpPr>
            <p:cNvPr id="81928" name="Straight Arrow Connector 23"/>
            <p:cNvCxnSpPr>
              <a:cxnSpLocks noChangeShapeType="1"/>
            </p:cNvCxnSpPr>
            <p:nvPr/>
          </p:nvCxnSpPr>
          <p:spPr bwMode="auto">
            <a:xfrm>
              <a:off x="4343400" y="3962400"/>
              <a:ext cx="2514600" cy="609600"/>
            </a:xfrm>
            <a:prstGeom prst="straightConnector1">
              <a:avLst/>
            </a:prstGeom>
            <a:noFill/>
            <a:ln w="9525" algn="ctr">
              <a:solidFill>
                <a:schemeClr val="tx1"/>
              </a:solidFill>
              <a:round/>
              <a:headEnd/>
              <a:tailEnd type="arrow" w="med" len="med"/>
            </a:ln>
          </p:spPr>
        </p:cxnSp>
        <p:cxnSp>
          <p:nvCxnSpPr>
            <p:cNvPr id="81929" name="Straight Arrow Connector 25"/>
            <p:cNvCxnSpPr>
              <a:cxnSpLocks noChangeShapeType="1"/>
            </p:cNvCxnSpPr>
            <p:nvPr/>
          </p:nvCxnSpPr>
          <p:spPr bwMode="auto">
            <a:xfrm>
              <a:off x="4267200" y="4114800"/>
              <a:ext cx="1371600" cy="457200"/>
            </a:xfrm>
            <a:prstGeom prst="straightConnector1">
              <a:avLst/>
            </a:prstGeom>
            <a:noFill/>
            <a:ln w="9525" algn="ctr">
              <a:solidFill>
                <a:schemeClr val="tx1"/>
              </a:solidFill>
              <a:round/>
              <a:headEnd/>
              <a:tailEnd type="arrow" w="med" len="med"/>
            </a:ln>
          </p:spPr>
        </p:cxnSp>
        <p:cxnSp>
          <p:nvCxnSpPr>
            <p:cNvPr id="81930" name="Straight Arrow Connector 29"/>
            <p:cNvCxnSpPr>
              <a:cxnSpLocks noChangeShapeType="1"/>
            </p:cNvCxnSpPr>
            <p:nvPr/>
          </p:nvCxnSpPr>
          <p:spPr bwMode="auto">
            <a:xfrm>
              <a:off x="4038600" y="4343400"/>
              <a:ext cx="533400" cy="457200"/>
            </a:xfrm>
            <a:prstGeom prst="straightConnector1">
              <a:avLst/>
            </a:prstGeom>
            <a:noFill/>
            <a:ln w="9525" algn="ctr">
              <a:solidFill>
                <a:schemeClr val="tx1"/>
              </a:solidFill>
              <a:round/>
              <a:headEnd/>
              <a:tailEnd type="arrow" w="med" len="med"/>
            </a:ln>
          </p:spPr>
        </p:cxnSp>
        <p:cxnSp>
          <p:nvCxnSpPr>
            <p:cNvPr id="81931" name="Straight Arrow Connector 32"/>
            <p:cNvCxnSpPr>
              <a:cxnSpLocks noChangeShapeType="1"/>
            </p:cNvCxnSpPr>
            <p:nvPr/>
          </p:nvCxnSpPr>
          <p:spPr bwMode="auto">
            <a:xfrm>
              <a:off x="4191000" y="2514600"/>
              <a:ext cx="304800" cy="1588"/>
            </a:xfrm>
            <a:prstGeom prst="straightConnector1">
              <a:avLst/>
            </a:prstGeom>
            <a:noFill/>
            <a:ln w="9525" algn="ctr">
              <a:solidFill>
                <a:schemeClr val="tx1"/>
              </a:solidFill>
              <a:round/>
              <a:headEnd/>
              <a:tailEnd type="arrow" w="med" len="med"/>
            </a:ln>
          </p:spPr>
        </p:cxnSp>
      </p:grpSp>
      <p:sp>
        <p:nvSpPr>
          <p:cNvPr id="35" name="TextBox 20"/>
          <p:cNvSpPr txBox="1">
            <a:spLocks noChangeArrowheads="1"/>
          </p:cNvSpPr>
          <p:nvPr/>
        </p:nvSpPr>
        <p:spPr bwMode="auto">
          <a:xfrm>
            <a:off x="0" y="4830763"/>
            <a:ext cx="4422775" cy="1570037"/>
          </a:xfrm>
          <a:prstGeom prst="rect">
            <a:avLst/>
          </a:prstGeom>
          <a:noFill/>
          <a:ln w="9525">
            <a:noFill/>
            <a:miter lim="800000"/>
            <a:headEnd/>
            <a:tailEnd/>
          </a:ln>
        </p:spPr>
        <p:txBody>
          <a:bodyPr wrap="none">
            <a:spAutoFit/>
          </a:bodyPr>
          <a:lstStyle/>
          <a:p>
            <a:r>
              <a:rPr lang="en-US" sz="1600" b="1">
                <a:latin typeface="Calibri" pitchFamily="34" charset="0"/>
                <a:cs typeface="Arial" charset="0"/>
              </a:rPr>
              <a:t>ALERT: X-ray Flux exceeded M5</a:t>
            </a:r>
            <a:endParaRPr lang="en-US" sz="1600">
              <a:latin typeface="Calibri" pitchFamily="34" charset="0"/>
              <a:cs typeface="Arial" charset="0"/>
            </a:endParaRPr>
          </a:p>
          <a:p>
            <a:r>
              <a:rPr lang="en-US" sz="1600" b="1">
                <a:latin typeface="Calibri" pitchFamily="34" charset="0"/>
                <a:cs typeface="Arial" charset="0"/>
              </a:rPr>
              <a:t>Issue Time: 2005 Sep 11 1710</a:t>
            </a:r>
            <a:r>
              <a:rPr lang="en-US" sz="1600">
                <a:latin typeface="Calibri" pitchFamily="34" charset="0"/>
                <a:cs typeface="Arial" charset="0"/>
              </a:rPr>
              <a:t> </a:t>
            </a:r>
            <a:r>
              <a:rPr lang="en-US" sz="1600" b="1">
                <a:latin typeface="Calibri" pitchFamily="34" charset="0"/>
                <a:cs typeface="Arial" charset="0"/>
              </a:rPr>
              <a:t>UTC</a:t>
            </a:r>
            <a:endParaRPr lang="en-US" sz="1600">
              <a:latin typeface="Calibri" pitchFamily="34" charset="0"/>
              <a:cs typeface="Arial" charset="0"/>
            </a:endParaRPr>
          </a:p>
          <a:p>
            <a:r>
              <a:rPr lang="en-US" sz="1600" b="1">
                <a:latin typeface="Calibri" pitchFamily="34" charset="0"/>
                <a:cs typeface="Arial" charset="0"/>
              </a:rPr>
              <a:t>Threshold Reached: 2005 Sep 11 0915 UTC</a:t>
            </a:r>
            <a:br>
              <a:rPr lang="en-US" sz="1600" b="1">
                <a:latin typeface="Calibri" pitchFamily="34" charset="0"/>
                <a:cs typeface="Arial" charset="0"/>
              </a:rPr>
            </a:br>
            <a:r>
              <a:rPr lang="en-US" sz="1600">
                <a:latin typeface="Calibri" pitchFamily="34" charset="0"/>
                <a:cs typeface="Arial" charset="0"/>
              </a:rPr>
              <a:t>Location: S17E90 </a:t>
            </a:r>
            <a:br>
              <a:rPr lang="en-US" sz="1600">
                <a:latin typeface="Calibri" pitchFamily="34" charset="0"/>
                <a:cs typeface="Arial" charset="0"/>
              </a:rPr>
            </a:br>
            <a:r>
              <a:rPr lang="en-US" sz="1600">
                <a:latin typeface="Calibri" pitchFamily="34" charset="0"/>
                <a:cs typeface="Arial" charset="0"/>
              </a:rPr>
              <a:t>Region Number: UNK</a:t>
            </a:r>
            <a:br>
              <a:rPr lang="en-US" sz="1600">
                <a:latin typeface="Calibri" pitchFamily="34" charset="0"/>
                <a:cs typeface="Arial" charset="0"/>
              </a:rPr>
            </a:br>
            <a:r>
              <a:rPr lang="en-US" sz="1600" b="1">
                <a:latin typeface="Calibri" pitchFamily="34" charset="0"/>
                <a:cs typeface="Arial" charset="0"/>
              </a:rPr>
              <a:t>NOAA Scale: R4 - Severe</a:t>
            </a:r>
            <a:endParaRPr lang="en-US" sz="1600">
              <a:latin typeface="Calibri" pitchFamily="34" charset="0"/>
              <a:cs typeface="Arial" charset="0"/>
            </a:endParaRPr>
          </a:p>
        </p:txBody>
      </p:sp>
      <p:pic>
        <p:nvPicPr>
          <p:cNvPr id="81924" name="Picture 28" descr="SXI_20050911_114743177_BB_12"/>
          <p:cNvPicPr>
            <a:picLocks noChangeAspect="1" noChangeArrowheads="1"/>
          </p:cNvPicPr>
          <p:nvPr/>
        </p:nvPicPr>
        <p:blipFill>
          <a:blip r:embed="rId8"/>
          <a:srcRect b="3751"/>
          <a:stretch>
            <a:fillRect/>
          </a:stretch>
        </p:blipFill>
        <p:spPr bwMode="auto">
          <a:xfrm>
            <a:off x="355600" y="1181100"/>
            <a:ext cx="3683000" cy="3151188"/>
          </a:xfrm>
          <a:prstGeom prst="rect">
            <a:avLst/>
          </a:prstGeom>
          <a:noFill/>
          <a:ln w="9525">
            <a:noFill/>
            <a:miter lim="800000"/>
            <a:headEnd/>
            <a:tailEnd/>
          </a:ln>
        </p:spPr>
      </p:pic>
      <p:pic>
        <p:nvPicPr>
          <p:cNvPr id="81925" name="Picture 2"/>
          <p:cNvPicPr>
            <a:picLocks noChangeAspect="1" noChangeArrowheads="1"/>
          </p:cNvPicPr>
          <p:nvPr/>
        </p:nvPicPr>
        <p:blipFill>
          <a:blip r:embed="rId9"/>
          <a:srcRect/>
          <a:stretch>
            <a:fillRect/>
          </a:stretch>
        </p:blipFill>
        <p:spPr bwMode="auto">
          <a:xfrm>
            <a:off x="4506913" y="1544638"/>
            <a:ext cx="4462462" cy="2265362"/>
          </a:xfrm>
          <a:prstGeom prst="rect">
            <a:avLst/>
          </a:prstGeom>
          <a:noFill/>
          <a:ln w="9525">
            <a:solidFill>
              <a:schemeClr val="tx1"/>
            </a:solidFill>
            <a:miter lim="800000"/>
            <a:headEnd/>
            <a:tailEnd/>
          </a:ln>
        </p:spPr>
      </p:pic>
      <p:sp>
        <p:nvSpPr>
          <p:cNvPr id="29" name="Title 1"/>
          <p:cNvSpPr txBox="1">
            <a:spLocks/>
          </p:cNvSpPr>
          <p:nvPr/>
        </p:nvSpPr>
        <p:spPr>
          <a:xfrm>
            <a:off x="228600" y="179388"/>
            <a:ext cx="8915400" cy="868362"/>
          </a:xfrm>
          <a:prstGeom prst="rect">
            <a:avLst/>
          </a:prstGeom>
        </p:spPr>
        <p:txBody>
          <a:bodyPr/>
          <a:lstStyle/>
          <a:p>
            <a:pPr eaLnBrk="0" fontAlgn="auto" hangingPunct="0">
              <a:spcBef>
                <a:spcPts val="0"/>
              </a:spcBef>
              <a:spcAft>
                <a:spcPts val="0"/>
              </a:spcAft>
              <a:defRPr/>
            </a:pPr>
            <a:r>
              <a:rPr lang="en-US" sz="4000" b="1" dirty="0">
                <a:solidFill>
                  <a:schemeClr val="tx2"/>
                </a:solidFill>
                <a:effectLst>
                  <a:outerShdw blurRad="38100" dist="38100" dir="2700000" algn="tl">
                    <a:srgbClr val="000000">
                      <a:alpha val="43137"/>
                    </a:srgbClr>
                  </a:outerShdw>
                </a:effectLst>
                <a:latin typeface="Franklin Gothic Book" pitchFamily="34" charset="0"/>
                <a:ea typeface="+mj-ea"/>
                <a:cs typeface="Times New Roman" pitchFamily="18" charset="0"/>
              </a:rPr>
              <a:t>Solar Flare Radio Blackouts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13" fill="hold" display="0">
                  <p:stCondLst>
                    <p:cond delay="indefinite"/>
                  </p:stCondLst>
                  <p:endCondLst>
                    <p:cond evt="onNext" delay="0">
                      <p:tgtEl>
                        <p:sldTgt/>
                      </p:tgtEl>
                    </p:cond>
                    <p:cond evt="onPrev" delay="0">
                      <p:tgtEl>
                        <p:sldTgt/>
                      </p:tgtEl>
                    </p:cond>
                  </p:endCondLst>
                </p:cTn>
                <p:tgtEl>
                  <p:spTgt spid="64530"/>
                </p:tgtEl>
              </p:cMediaNode>
            </p:video>
          </p:childTnLst>
        </p:cTn>
      </p:par>
    </p:tnLst>
    <p:bldLst>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extBox 13"/>
          <p:cNvSpPr txBox="1">
            <a:spLocks noChangeArrowheads="1"/>
          </p:cNvSpPr>
          <p:nvPr/>
        </p:nvSpPr>
        <p:spPr bwMode="auto">
          <a:xfrm>
            <a:off x="0" y="228600"/>
            <a:ext cx="2590800" cy="830263"/>
          </a:xfrm>
          <a:prstGeom prst="rect">
            <a:avLst/>
          </a:prstGeom>
          <a:noFill/>
          <a:ln w="9525">
            <a:noFill/>
            <a:miter lim="800000"/>
            <a:headEnd/>
            <a:tailEnd/>
          </a:ln>
        </p:spPr>
        <p:txBody>
          <a:bodyPr>
            <a:spAutoFit/>
          </a:bodyPr>
          <a:lstStyle/>
          <a:p>
            <a:pPr algn="ctr"/>
            <a:r>
              <a:rPr lang="en-US" b="1">
                <a:latin typeface="Calibri" pitchFamily="34" charset="0"/>
                <a:cs typeface="Arial" charset="0"/>
              </a:rPr>
              <a:t>Radiation Storms</a:t>
            </a:r>
          </a:p>
        </p:txBody>
      </p:sp>
      <p:sp>
        <p:nvSpPr>
          <p:cNvPr id="15" name="TextBox 14"/>
          <p:cNvSpPr txBox="1"/>
          <p:nvPr/>
        </p:nvSpPr>
        <p:spPr>
          <a:xfrm>
            <a:off x="776288" y="1062038"/>
            <a:ext cx="1263650" cy="461962"/>
          </a:xfrm>
          <a:prstGeom prst="rect">
            <a:avLst/>
          </a:prstGeom>
          <a:noFill/>
        </p:spPr>
        <p:txBody>
          <a:bodyPr wrap="none">
            <a:spAutoFit/>
          </a:bodyPr>
          <a:lstStyle/>
          <a:p>
            <a:pPr fontAlgn="auto">
              <a:spcBef>
                <a:spcPts val="0"/>
              </a:spcBef>
              <a:spcAft>
                <a:spcPts val="0"/>
              </a:spcAft>
              <a:defRPr/>
            </a:pPr>
            <a:r>
              <a:rPr lang="en-US" b="1" i="1" dirty="0">
                <a:solidFill>
                  <a:schemeClr val="accent2">
                    <a:lumMod val="75000"/>
                  </a:schemeClr>
                </a:solidFill>
                <a:latin typeface="+mn-lt"/>
                <a:cs typeface="Arial" pitchFamily="34" charset="0"/>
              </a:rPr>
              <a:t>S-scale</a:t>
            </a:r>
          </a:p>
        </p:txBody>
      </p:sp>
      <p:pic>
        <p:nvPicPr>
          <p:cNvPr id="83971" name="Picture 7"/>
          <p:cNvPicPr>
            <a:picLocks noChangeAspect="1" noChangeArrowheads="1"/>
          </p:cNvPicPr>
          <p:nvPr/>
        </p:nvPicPr>
        <p:blipFill>
          <a:blip r:embed="rId3"/>
          <a:srcRect/>
          <a:stretch>
            <a:fillRect/>
          </a:stretch>
        </p:blipFill>
        <p:spPr bwMode="auto">
          <a:xfrm>
            <a:off x="2581275" y="58738"/>
            <a:ext cx="6477000" cy="6781800"/>
          </a:xfrm>
          <a:prstGeom prst="rect">
            <a:avLst/>
          </a:prstGeom>
          <a:noFill/>
          <a:ln w="9525">
            <a:noFill/>
            <a:miter lim="800000"/>
            <a:headEnd/>
            <a:tailEnd/>
          </a:ln>
        </p:spPr>
      </p:pic>
      <p:cxnSp>
        <p:nvCxnSpPr>
          <p:cNvPr id="17" name="Straight Connector 16"/>
          <p:cNvCxnSpPr/>
          <p:nvPr/>
        </p:nvCxnSpPr>
        <p:spPr bwMode="auto">
          <a:xfrm rot="5400000">
            <a:off x="-466725" y="3429000"/>
            <a:ext cx="6553200" cy="0"/>
          </a:xfrm>
          <a:prstGeom prst="line">
            <a:avLst/>
          </a:prstGeom>
          <a:solidFill>
            <a:schemeClr val="accent1"/>
          </a:solidFill>
          <a:ln w="15875" cap="flat" cmpd="sng" algn="ctr">
            <a:solidFill>
              <a:schemeClr val="tx1">
                <a:lumMod val="50000"/>
                <a:lumOff val="50000"/>
              </a:schemeClr>
            </a:solidFill>
            <a:prstDash val="solid"/>
            <a:round/>
            <a:headEnd type="none" w="med" len="med"/>
            <a:tailEnd type="none" w="med" len="med"/>
          </a:ln>
          <a:effectLst/>
        </p:spPr>
      </p:cxnSp>
      <p:sp>
        <p:nvSpPr>
          <p:cNvPr id="7" name="TextBox 6"/>
          <p:cNvSpPr txBox="1"/>
          <p:nvPr/>
        </p:nvSpPr>
        <p:spPr>
          <a:xfrm>
            <a:off x="76200" y="2438400"/>
            <a:ext cx="2819400" cy="1692275"/>
          </a:xfrm>
          <a:prstGeom prst="rect">
            <a:avLst/>
          </a:prstGeom>
          <a:solidFill>
            <a:schemeClr val="bg2">
              <a:lumMod val="20000"/>
              <a:lumOff val="80000"/>
            </a:schemeClr>
          </a:solidFill>
          <a:ln>
            <a:solidFill>
              <a:schemeClr val="tx1"/>
            </a:solidFill>
          </a:ln>
        </p:spPr>
        <p:txBody>
          <a:bodyPr>
            <a:spAutoFit/>
          </a:bodyPr>
          <a:lstStyle/>
          <a:p>
            <a:pPr fontAlgn="auto">
              <a:spcBef>
                <a:spcPts val="0"/>
              </a:spcBef>
              <a:spcAft>
                <a:spcPts val="0"/>
              </a:spcAft>
              <a:buFont typeface="Arial" pitchFamily="34" charset="0"/>
              <a:buChar char="•"/>
              <a:defRPr/>
            </a:pPr>
            <a:r>
              <a:rPr lang="en-US" sz="2200" dirty="0">
                <a:latin typeface="+mn-lt"/>
                <a:cs typeface="Arial" pitchFamily="34" charset="0"/>
              </a:rPr>
              <a:t> Arrival: 30 minutes</a:t>
            </a:r>
          </a:p>
          <a:p>
            <a:pPr fontAlgn="auto">
              <a:spcBef>
                <a:spcPts val="0"/>
              </a:spcBef>
              <a:spcAft>
                <a:spcPts val="0"/>
              </a:spcAft>
              <a:defRPr/>
            </a:pPr>
            <a:r>
              <a:rPr lang="en-US" sz="2200" dirty="0">
                <a:latin typeface="+mn-lt"/>
                <a:cs typeface="Arial" pitchFamily="34" charset="0"/>
              </a:rPr>
              <a:t>  to several hours</a:t>
            </a:r>
          </a:p>
          <a:p>
            <a:pPr fontAlgn="auto">
              <a:spcBef>
                <a:spcPts val="0"/>
              </a:spcBef>
              <a:spcAft>
                <a:spcPts val="0"/>
              </a:spcAft>
              <a:buFont typeface="Arial" pitchFamily="34" charset="0"/>
              <a:buChar char="•"/>
              <a:defRPr/>
            </a:pPr>
            <a:endParaRPr lang="en-US" sz="800" dirty="0">
              <a:latin typeface="+mn-lt"/>
              <a:cs typeface="Arial" pitchFamily="34" charset="0"/>
            </a:endParaRPr>
          </a:p>
          <a:p>
            <a:pPr fontAlgn="auto">
              <a:spcBef>
                <a:spcPts val="0"/>
              </a:spcBef>
              <a:spcAft>
                <a:spcPts val="0"/>
              </a:spcAft>
              <a:buFont typeface="Arial" pitchFamily="34" charset="0"/>
              <a:buChar char="•"/>
              <a:defRPr/>
            </a:pPr>
            <a:r>
              <a:rPr lang="en-US" sz="2200" dirty="0">
                <a:latin typeface="+mn-lt"/>
                <a:cs typeface="Arial" pitchFamily="34" charset="0"/>
              </a:rPr>
              <a:t> Duration: hours to</a:t>
            </a:r>
          </a:p>
          <a:p>
            <a:pPr fontAlgn="auto">
              <a:spcBef>
                <a:spcPts val="0"/>
              </a:spcBef>
              <a:spcAft>
                <a:spcPts val="0"/>
              </a:spcAft>
              <a:defRPr/>
            </a:pPr>
            <a:r>
              <a:rPr lang="en-US" sz="2200" dirty="0">
                <a:latin typeface="+mn-lt"/>
                <a:cs typeface="Arial" pitchFamily="34" charset="0"/>
              </a:rPr>
              <a:t>  days</a:t>
            </a:r>
          </a:p>
          <a:p>
            <a:pPr fontAlgn="auto">
              <a:spcBef>
                <a:spcPts val="0"/>
              </a:spcBef>
              <a:spcAft>
                <a:spcPts val="0"/>
              </a:spcAft>
              <a:buFont typeface="Arial" pitchFamily="34" charset="0"/>
              <a:buChar char="•"/>
              <a:defRPr/>
            </a:pPr>
            <a:endParaRPr lang="en-US" sz="800" dirty="0">
              <a:latin typeface="+mn-lt"/>
              <a:cs typeface="Arial" pitchFamily="34" charset="0"/>
            </a:endParaRPr>
          </a:p>
        </p:txBody>
      </p:sp>
      <p:cxnSp>
        <p:nvCxnSpPr>
          <p:cNvPr id="10" name="Straight Connector 9"/>
          <p:cNvCxnSpPr/>
          <p:nvPr/>
        </p:nvCxnSpPr>
        <p:spPr bwMode="auto">
          <a:xfrm>
            <a:off x="2806700" y="847725"/>
            <a:ext cx="6096000" cy="0"/>
          </a:xfrm>
          <a:prstGeom prst="line">
            <a:avLst/>
          </a:prstGeom>
          <a:solidFill>
            <a:schemeClr val="accent1"/>
          </a:solidFill>
          <a:ln w="15875" cap="flat" cmpd="sng" algn="ctr">
            <a:solidFill>
              <a:schemeClr val="tx1">
                <a:lumMod val="50000"/>
                <a:lumOff val="50000"/>
              </a:schemeClr>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1027"/>
          <p:cNvPicPr>
            <a:picLocks noChangeAspect="1" noChangeArrowheads="1"/>
          </p:cNvPicPr>
          <p:nvPr/>
        </p:nvPicPr>
        <p:blipFill>
          <a:blip r:embed="rId3"/>
          <a:srcRect/>
          <a:stretch>
            <a:fillRect/>
          </a:stretch>
        </p:blipFill>
        <p:spPr bwMode="auto">
          <a:xfrm>
            <a:off x="6400800" y="914400"/>
            <a:ext cx="2667000" cy="2370138"/>
          </a:xfrm>
          <a:prstGeom prst="rect">
            <a:avLst/>
          </a:prstGeom>
          <a:noFill/>
          <a:ln w="9525">
            <a:noFill/>
            <a:miter lim="800000"/>
            <a:headEnd/>
            <a:tailEnd/>
          </a:ln>
        </p:spPr>
      </p:pic>
      <p:pic>
        <p:nvPicPr>
          <p:cNvPr id="86018" name="Picture 1029" descr="flarequad"/>
          <p:cNvPicPr>
            <a:picLocks noChangeAspect="1" noChangeArrowheads="1"/>
          </p:cNvPicPr>
          <p:nvPr/>
        </p:nvPicPr>
        <p:blipFill>
          <a:blip r:embed="rId4"/>
          <a:srcRect/>
          <a:stretch>
            <a:fillRect/>
          </a:stretch>
        </p:blipFill>
        <p:spPr bwMode="auto">
          <a:xfrm>
            <a:off x="76200" y="914400"/>
            <a:ext cx="2643188" cy="2478088"/>
          </a:xfrm>
          <a:prstGeom prst="rect">
            <a:avLst/>
          </a:prstGeom>
          <a:noFill/>
          <a:ln w="9525">
            <a:noFill/>
            <a:miter lim="800000"/>
            <a:headEnd/>
            <a:tailEnd/>
          </a:ln>
        </p:spPr>
      </p:pic>
      <p:sp>
        <p:nvSpPr>
          <p:cNvPr id="86019" name="Line 1030"/>
          <p:cNvSpPr>
            <a:spLocks noChangeShapeType="1"/>
          </p:cNvSpPr>
          <p:nvPr/>
        </p:nvSpPr>
        <p:spPr bwMode="auto">
          <a:xfrm>
            <a:off x="2590800" y="2057400"/>
            <a:ext cx="381000" cy="0"/>
          </a:xfrm>
          <a:prstGeom prst="line">
            <a:avLst/>
          </a:prstGeom>
          <a:noFill/>
          <a:ln w="31750">
            <a:solidFill>
              <a:srgbClr val="FFCC00"/>
            </a:solidFill>
            <a:miter lim="800000"/>
            <a:headEnd/>
            <a:tailEnd type="triangle" w="med" len="med"/>
          </a:ln>
        </p:spPr>
        <p:txBody>
          <a:bodyPr wrap="none"/>
          <a:lstStyle/>
          <a:p>
            <a:endParaRPr lang="en-US"/>
          </a:p>
        </p:txBody>
      </p:sp>
      <p:sp>
        <p:nvSpPr>
          <p:cNvPr id="86020" name="Line 1031"/>
          <p:cNvSpPr>
            <a:spLocks noChangeShapeType="1"/>
          </p:cNvSpPr>
          <p:nvPr/>
        </p:nvSpPr>
        <p:spPr bwMode="auto">
          <a:xfrm>
            <a:off x="6019800" y="2057400"/>
            <a:ext cx="381000" cy="0"/>
          </a:xfrm>
          <a:prstGeom prst="line">
            <a:avLst/>
          </a:prstGeom>
          <a:noFill/>
          <a:ln w="31750">
            <a:solidFill>
              <a:srgbClr val="FFCC00"/>
            </a:solidFill>
            <a:miter lim="800000"/>
            <a:headEnd/>
            <a:tailEnd type="triangle" w="med" len="med"/>
          </a:ln>
        </p:spPr>
        <p:txBody>
          <a:bodyPr wrap="none"/>
          <a:lstStyle/>
          <a:p>
            <a:endParaRPr lang="en-US"/>
          </a:p>
        </p:txBody>
      </p:sp>
      <p:pic>
        <p:nvPicPr>
          <p:cNvPr id="86021" name="Picture 22" descr="http://www.sec.noaa.gov/ftpdir/plots/2003_plots/proton/20031030_proton.gif"/>
          <p:cNvPicPr>
            <a:picLocks noChangeAspect="1" noChangeArrowheads="1"/>
          </p:cNvPicPr>
          <p:nvPr/>
        </p:nvPicPr>
        <p:blipFill>
          <a:blip r:embed="rId5"/>
          <a:srcRect/>
          <a:stretch>
            <a:fillRect/>
          </a:stretch>
        </p:blipFill>
        <p:spPr bwMode="auto">
          <a:xfrm>
            <a:off x="3048000" y="1047750"/>
            <a:ext cx="2971800" cy="2228850"/>
          </a:xfrm>
          <a:prstGeom prst="rect">
            <a:avLst/>
          </a:prstGeom>
          <a:noFill/>
          <a:ln w="9525">
            <a:solidFill>
              <a:schemeClr val="tx1"/>
            </a:solidFill>
            <a:miter lim="800000"/>
            <a:headEnd/>
            <a:tailEnd/>
          </a:ln>
        </p:spPr>
      </p:pic>
      <p:sp>
        <p:nvSpPr>
          <p:cNvPr id="86022" name="TextBox 11"/>
          <p:cNvSpPr txBox="1">
            <a:spLocks noChangeArrowheads="1"/>
          </p:cNvSpPr>
          <p:nvPr/>
        </p:nvSpPr>
        <p:spPr bwMode="auto">
          <a:xfrm>
            <a:off x="457200" y="147638"/>
            <a:ext cx="8458200" cy="461962"/>
          </a:xfrm>
          <a:prstGeom prst="rect">
            <a:avLst/>
          </a:prstGeom>
          <a:noFill/>
          <a:ln w="9525">
            <a:noFill/>
            <a:miter lim="800000"/>
            <a:headEnd/>
            <a:tailEnd/>
          </a:ln>
        </p:spPr>
        <p:txBody>
          <a:bodyPr>
            <a:spAutoFit/>
          </a:bodyPr>
          <a:lstStyle/>
          <a:p>
            <a:r>
              <a:rPr lang="en-US" b="1">
                <a:latin typeface="Calibri" pitchFamily="34" charset="0"/>
                <a:cs typeface="Arial" charset="0"/>
              </a:rPr>
              <a:t>Radiation Storms – Systems Impacted  </a:t>
            </a:r>
          </a:p>
        </p:txBody>
      </p:sp>
      <p:grpSp>
        <p:nvGrpSpPr>
          <p:cNvPr id="2" name="Group 10"/>
          <p:cNvGrpSpPr>
            <a:grpSpLocks/>
          </p:cNvGrpSpPr>
          <p:nvPr/>
        </p:nvGrpSpPr>
        <p:grpSpPr bwMode="auto">
          <a:xfrm>
            <a:off x="228600" y="3733800"/>
            <a:ext cx="8915400" cy="2541588"/>
            <a:chOff x="228600" y="3733800"/>
            <a:chExt cx="8915400" cy="2541588"/>
          </a:xfrm>
        </p:grpSpPr>
        <p:sp>
          <p:nvSpPr>
            <p:cNvPr id="86024" name="Text Box 1041"/>
            <p:cNvSpPr txBox="1">
              <a:spLocks noChangeArrowheads="1"/>
            </p:cNvSpPr>
            <p:nvPr/>
          </p:nvSpPr>
          <p:spPr bwMode="auto">
            <a:xfrm>
              <a:off x="228600" y="4038600"/>
              <a:ext cx="6019800" cy="1938338"/>
            </a:xfrm>
            <a:prstGeom prst="rect">
              <a:avLst/>
            </a:prstGeom>
            <a:noFill/>
            <a:ln w="9525">
              <a:noFill/>
              <a:miter lim="800000"/>
              <a:headEnd/>
              <a:tailEnd/>
            </a:ln>
          </p:spPr>
          <p:txBody>
            <a:bodyPr>
              <a:spAutoFit/>
            </a:bodyPr>
            <a:lstStyle/>
            <a:p>
              <a:pPr>
                <a:buFont typeface="Arial" charset="0"/>
                <a:buChar char="•"/>
              </a:pPr>
              <a:r>
                <a:rPr lang="en-US">
                  <a:latin typeface="Calibri" pitchFamily="34" charset="0"/>
                </a:rPr>
                <a:t>  Satellite Operations (range from loss of </a:t>
              </a:r>
            </a:p>
            <a:p>
              <a:r>
                <a:rPr lang="en-US">
                  <a:latin typeface="Calibri" pitchFamily="34" charset="0"/>
                </a:rPr>
                <a:t>   data to loss of satellite)</a:t>
              </a:r>
            </a:p>
            <a:p>
              <a:pPr>
                <a:buFont typeface="Arial" charset="0"/>
                <a:buChar char="•"/>
              </a:pPr>
              <a:r>
                <a:rPr lang="en-US">
                  <a:latin typeface="Calibri" pitchFamily="34" charset="0"/>
                </a:rPr>
                <a:t>  HF Outage at high latitudes</a:t>
              </a:r>
            </a:p>
            <a:p>
              <a:pPr>
                <a:buFontTx/>
                <a:buChar char="•"/>
              </a:pPr>
              <a:r>
                <a:rPr lang="en-US">
                  <a:latin typeface="Calibri" pitchFamily="34" charset="0"/>
                </a:rPr>
                <a:t>  Aviation (communications and exposure </a:t>
              </a:r>
            </a:p>
            <a:p>
              <a:r>
                <a:rPr lang="en-US">
                  <a:latin typeface="Calibri" pitchFamily="34" charset="0"/>
                </a:rPr>
                <a:t>   concerns)</a:t>
              </a:r>
            </a:p>
          </p:txBody>
        </p:sp>
        <p:pic>
          <p:nvPicPr>
            <p:cNvPr id="13" name="Picture 3" descr="NPOESS_noFlare_401x287"/>
            <p:cNvPicPr>
              <a:picLocks noChangeAspect="1" noChangeArrowheads="1"/>
            </p:cNvPicPr>
            <p:nvPr/>
          </p:nvPicPr>
          <p:blipFill>
            <a:blip r:embed="rId6"/>
            <a:srcRect/>
            <a:stretch>
              <a:fillRect/>
            </a:stretch>
          </p:blipFill>
          <p:spPr bwMode="auto">
            <a:xfrm>
              <a:off x="6705600" y="3733800"/>
              <a:ext cx="1457325" cy="1219200"/>
            </a:xfrm>
            <a:prstGeom prst="rect">
              <a:avLst/>
            </a:prstGeom>
            <a:noFill/>
            <a:ln w="38100">
              <a:noFill/>
              <a:miter lim="800000"/>
              <a:headEnd/>
              <a:tailEnd/>
            </a:ln>
            <a:effectLst>
              <a:outerShdw dist="35921" dir="2700000" algn="ctr" rotWithShape="0">
                <a:schemeClr val="tx1"/>
              </a:outerShdw>
            </a:effectLst>
          </p:spPr>
        </p:pic>
        <p:pic>
          <p:nvPicPr>
            <p:cNvPr id="86026" name="Picture 5" descr="globus.jpg"/>
            <p:cNvPicPr>
              <a:picLocks noChangeAspect="1"/>
            </p:cNvPicPr>
            <p:nvPr/>
          </p:nvPicPr>
          <p:blipFill>
            <a:blip r:embed="rId7"/>
            <a:srcRect/>
            <a:stretch>
              <a:fillRect/>
            </a:stretch>
          </p:blipFill>
          <p:spPr bwMode="auto">
            <a:xfrm>
              <a:off x="6934200" y="4724400"/>
              <a:ext cx="2209800" cy="1550988"/>
            </a:xfrm>
            <a:prstGeom prst="rect">
              <a:avLst/>
            </a:prstGeom>
            <a:noFill/>
            <a:ln w="9525">
              <a:noFill/>
              <a:miter lim="800000"/>
              <a:headEnd/>
              <a:tailEnd/>
            </a:ln>
          </p:spPr>
        </p:pic>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extBox 13"/>
          <p:cNvSpPr txBox="1">
            <a:spLocks noChangeArrowheads="1"/>
          </p:cNvSpPr>
          <p:nvPr/>
        </p:nvSpPr>
        <p:spPr bwMode="auto">
          <a:xfrm>
            <a:off x="0" y="228600"/>
            <a:ext cx="2590800" cy="830263"/>
          </a:xfrm>
          <a:prstGeom prst="rect">
            <a:avLst/>
          </a:prstGeom>
          <a:noFill/>
          <a:ln w="9525">
            <a:noFill/>
            <a:miter lim="800000"/>
            <a:headEnd/>
            <a:tailEnd/>
          </a:ln>
        </p:spPr>
        <p:txBody>
          <a:bodyPr>
            <a:spAutoFit/>
          </a:bodyPr>
          <a:lstStyle/>
          <a:p>
            <a:pPr algn="ctr"/>
            <a:r>
              <a:rPr lang="en-US" b="1">
                <a:latin typeface="Calibri" pitchFamily="34" charset="0"/>
                <a:cs typeface="Arial" charset="0"/>
              </a:rPr>
              <a:t>Geomagnetic  Storms</a:t>
            </a:r>
          </a:p>
        </p:txBody>
      </p:sp>
      <p:sp>
        <p:nvSpPr>
          <p:cNvPr id="15" name="TextBox 14"/>
          <p:cNvSpPr txBox="1"/>
          <p:nvPr/>
        </p:nvSpPr>
        <p:spPr>
          <a:xfrm>
            <a:off x="684213" y="1062038"/>
            <a:ext cx="1296987" cy="461962"/>
          </a:xfrm>
          <a:prstGeom prst="rect">
            <a:avLst/>
          </a:prstGeom>
          <a:noFill/>
        </p:spPr>
        <p:txBody>
          <a:bodyPr wrap="none">
            <a:spAutoFit/>
          </a:bodyPr>
          <a:lstStyle/>
          <a:p>
            <a:pPr fontAlgn="auto">
              <a:spcBef>
                <a:spcPts val="0"/>
              </a:spcBef>
              <a:spcAft>
                <a:spcPts val="0"/>
              </a:spcAft>
              <a:defRPr/>
            </a:pPr>
            <a:r>
              <a:rPr lang="en-US" b="1" i="1" dirty="0">
                <a:solidFill>
                  <a:schemeClr val="accent2">
                    <a:lumMod val="75000"/>
                  </a:schemeClr>
                </a:solidFill>
                <a:latin typeface="+mn-lt"/>
                <a:cs typeface="Arial" pitchFamily="34" charset="0"/>
              </a:rPr>
              <a:t>G-scale</a:t>
            </a:r>
          </a:p>
        </p:txBody>
      </p:sp>
      <p:cxnSp>
        <p:nvCxnSpPr>
          <p:cNvPr id="17" name="Straight Connector 16"/>
          <p:cNvCxnSpPr/>
          <p:nvPr/>
        </p:nvCxnSpPr>
        <p:spPr bwMode="auto">
          <a:xfrm rot="5400000">
            <a:off x="-466725" y="3429000"/>
            <a:ext cx="6553200" cy="0"/>
          </a:xfrm>
          <a:prstGeom prst="line">
            <a:avLst/>
          </a:prstGeom>
          <a:solidFill>
            <a:schemeClr val="accent1"/>
          </a:solidFill>
          <a:ln w="15875" cap="flat" cmpd="sng" algn="ctr">
            <a:solidFill>
              <a:schemeClr val="tx1">
                <a:lumMod val="50000"/>
                <a:lumOff val="50000"/>
              </a:schemeClr>
            </a:solidFill>
            <a:prstDash val="solid"/>
            <a:round/>
            <a:headEnd type="none" w="med" len="med"/>
            <a:tailEnd type="none" w="med" len="med"/>
          </a:ln>
          <a:effectLst/>
        </p:spPr>
      </p:cxnSp>
      <p:cxnSp>
        <p:nvCxnSpPr>
          <p:cNvPr id="10" name="Straight Connector 9"/>
          <p:cNvCxnSpPr/>
          <p:nvPr/>
        </p:nvCxnSpPr>
        <p:spPr bwMode="auto">
          <a:xfrm>
            <a:off x="2806700" y="847725"/>
            <a:ext cx="6096000" cy="0"/>
          </a:xfrm>
          <a:prstGeom prst="line">
            <a:avLst/>
          </a:prstGeom>
          <a:solidFill>
            <a:schemeClr val="accent1"/>
          </a:solidFill>
          <a:ln w="15875" cap="flat" cmpd="sng" algn="ctr">
            <a:solidFill>
              <a:schemeClr val="tx1">
                <a:lumMod val="50000"/>
                <a:lumOff val="50000"/>
              </a:schemeClr>
            </a:solidFill>
            <a:prstDash val="solid"/>
            <a:round/>
            <a:headEnd type="none" w="med" len="med"/>
            <a:tailEnd type="none" w="med" len="med"/>
          </a:ln>
          <a:effectLst/>
        </p:spPr>
      </p:cxnSp>
      <p:pic>
        <p:nvPicPr>
          <p:cNvPr id="88069" name="Picture 10"/>
          <p:cNvPicPr>
            <a:picLocks noChangeAspect="1" noChangeArrowheads="1"/>
          </p:cNvPicPr>
          <p:nvPr/>
        </p:nvPicPr>
        <p:blipFill>
          <a:blip r:embed="rId3"/>
          <a:srcRect/>
          <a:stretch>
            <a:fillRect/>
          </a:stretch>
        </p:blipFill>
        <p:spPr bwMode="auto">
          <a:xfrm>
            <a:off x="2743200" y="227013"/>
            <a:ext cx="6400800" cy="6478587"/>
          </a:xfrm>
          <a:prstGeom prst="rect">
            <a:avLst/>
          </a:prstGeom>
          <a:noFill/>
          <a:ln w="9525">
            <a:noFill/>
            <a:miter lim="800000"/>
            <a:headEnd/>
            <a:tailEnd/>
          </a:ln>
        </p:spPr>
      </p:pic>
      <p:sp>
        <p:nvSpPr>
          <p:cNvPr id="7" name="TextBox 6"/>
          <p:cNvSpPr txBox="1"/>
          <p:nvPr/>
        </p:nvSpPr>
        <p:spPr>
          <a:xfrm>
            <a:off x="76200" y="2438400"/>
            <a:ext cx="2819400" cy="3292475"/>
          </a:xfrm>
          <a:prstGeom prst="rect">
            <a:avLst/>
          </a:prstGeom>
          <a:solidFill>
            <a:schemeClr val="bg2">
              <a:lumMod val="20000"/>
              <a:lumOff val="80000"/>
            </a:schemeClr>
          </a:solidFill>
          <a:ln>
            <a:solidFill>
              <a:schemeClr val="tx1"/>
            </a:solidFill>
          </a:ln>
        </p:spPr>
        <p:txBody>
          <a:bodyPr>
            <a:spAutoFit/>
          </a:bodyPr>
          <a:lstStyle/>
          <a:p>
            <a:pPr fontAlgn="auto">
              <a:spcBef>
                <a:spcPts val="0"/>
              </a:spcBef>
              <a:spcAft>
                <a:spcPts val="0"/>
              </a:spcAft>
              <a:buFont typeface="Arial" pitchFamily="34" charset="0"/>
              <a:buChar char="•"/>
              <a:defRPr/>
            </a:pPr>
            <a:r>
              <a:rPr lang="en-US" sz="2200" dirty="0">
                <a:latin typeface="+mn-lt"/>
                <a:cs typeface="Arial" pitchFamily="34" charset="0"/>
              </a:rPr>
              <a:t> Arrival: 18 - 90  </a:t>
            </a:r>
          </a:p>
          <a:p>
            <a:pPr fontAlgn="auto">
              <a:spcBef>
                <a:spcPts val="0"/>
              </a:spcBef>
              <a:spcAft>
                <a:spcPts val="0"/>
              </a:spcAft>
              <a:defRPr/>
            </a:pPr>
            <a:r>
              <a:rPr lang="en-US" sz="2200" dirty="0">
                <a:latin typeface="+mn-lt"/>
                <a:cs typeface="Arial" pitchFamily="34" charset="0"/>
              </a:rPr>
              <a:t>  hours </a:t>
            </a:r>
          </a:p>
          <a:p>
            <a:pPr fontAlgn="auto">
              <a:spcBef>
                <a:spcPts val="0"/>
              </a:spcBef>
              <a:spcAft>
                <a:spcPts val="0"/>
              </a:spcAft>
              <a:buFont typeface="Arial" pitchFamily="34" charset="0"/>
              <a:buChar char="•"/>
              <a:defRPr/>
            </a:pPr>
            <a:endParaRPr lang="en-US" sz="800" dirty="0">
              <a:latin typeface="+mn-lt"/>
              <a:cs typeface="Arial" pitchFamily="34" charset="0"/>
            </a:endParaRPr>
          </a:p>
          <a:p>
            <a:pPr fontAlgn="auto">
              <a:spcBef>
                <a:spcPts val="0"/>
              </a:spcBef>
              <a:spcAft>
                <a:spcPts val="0"/>
              </a:spcAft>
              <a:buFont typeface="Arial" pitchFamily="34" charset="0"/>
              <a:buChar char="•"/>
              <a:defRPr/>
            </a:pPr>
            <a:r>
              <a:rPr lang="en-US" sz="2200" dirty="0">
                <a:latin typeface="+mn-lt"/>
                <a:cs typeface="Arial" pitchFamily="34" charset="0"/>
              </a:rPr>
              <a:t> Duration: hours to</a:t>
            </a:r>
          </a:p>
          <a:p>
            <a:pPr fontAlgn="auto">
              <a:spcBef>
                <a:spcPts val="0"/>
              </a:spcBef>
              <a:spcAft>
                <a:spcPts val="0"/>
              </a:spcAft>
              <a:defRPr/>
            </a:pPr>
            <a:r>
              <a:rPr lang="en-US" sz="2200" dirty="0">
                <a:latin typeface="+mn-lt"/>
                <a:cs typeface="Arial" pitchFamily="34" charset="0"/>
              </a:rPr>
              <a:t>  1-2 days</a:t>
            </a:r>
          </a:p>
          <a:p>
            <a:pPr fontAlgn="auto">
              <a:spcBef>
                <a:spcPts val="0"/>
              </a:spcBef>
              <a:spcAft>
                <a:spcPts val="0"/>
              </a:spcAft>
              <a:buFont typeface="Arial" pitchFamily="34" charset="0"/>
              <a:buChar char="•"/>
              <a:defRPr/>
            </a:pPr>
            <a:endParaRPr lang="en-US" sz="2200" dirty="0">
              <a:latin typeface="+mn-lt"/>
              <a:cs typeface="Arial" pitchFamily="34" charset="0"/>
            </a:endParaRPr>
          </a:p>
          <a:p>
            <a:pPr fontAlgn="auto">
              <a:spcBef>
                <a:spcPts val="0"/>
              </a:spcBef>
              <a:spcAft>
                <a:spcPts val="0"/>
              </a:spcAft>
              <a:buFont typeface="Arial" pitchFamily="34" charset="0"/>
              <a:buChar char="•"/>
              <a:defRPr/>
            </a:pPr>
            <a:r>
              <a:rPr lang="en-US" dirty="0">
                <a:latin typeface="+mn-lt"/>
                <a:cs typeface="Arial" pitchFamily="34" charset="0"/>
              </a:rPr>
              <a:t> NOTE: High levels of solar activity can produce prolonged periods (several days) of geomagnetic storming.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40" name="Text Box 24"/>
          <p:cNvSpPr txBox="1">
            <a:spLocks noChangeArrowheads="1"/>
          </p:cNvSpPr>
          <p:nvPr/>
        </p:nvSpPr>
        <p:spPr bwMode="auto">
          <a:xfrm>
            <a:off x="233363" y="269875"/>
            <a:ext cx="6945312" cy="708025"/>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4000" dirty="0">
                <a:solidFill>
                  <a:schemeClr val="tx2">
                    <a:lumMod val="50000"/>
                  </a:schemeClr>
                </a:solidFill>
                <a:effectLst>
                  <a:outerShdw blurRad="38100" dist="38100" dir="2700000" algn="tl">
                    <a:srgbClr val="C0C0C0"/>
                  </a:outerShdw>
                </a:effectLst>
                <a:latin typeface="Franklin Gothic Book" pitchFamily="34" charset="0"/>
              </a:rPr>
              <a:t>Geomagnetic Storms (G Scale) </a:t>
            </a:r>
            <a:endParaRPr lang="en-US" sz="4000" u="sng" dirty="0">
              <a:solidFill>
                <a:schemeClr val="tx2">
                  <a:lumMod val="50000"/>
                </a:schemeClr>
              </a:solidFill>
              <a:effectLst>
                <a:outerShdw blurRad="38100" dist="38100" dir="2700000" algn="tl">
                  <a:srgbClr val="C0C0C0"/>
                </a:outerShdw>
              </a:effectLst>
              <a:latin typeface="Franklin Gothic Book" pitchFamily="34" charset="0"/>
            </a:endParaRPr>
          </a:p>
        </p:txBody>
      </p:sp>
      <p:sp>
        <p:nvSpPr>
          <p:cNvPr id="90114" name="Rectangle 10"/>
          <p:cNvSpPr>
            <a:spLocks noChangeArrowheads="1"/>
          </p:cNvSpPr>
          <p:nvPr/>
        </p:nvSpPr>
        <p:spPr bwMode="auto">
          <a:xfrm>
            <a:off x="0" y="1096963"/>
            <a:ext cx="3852863" cy="1154112"/>
          </a:xfrm>
          <a:prstGeom prst="rect">
            <a:avLst/>
          </a:prstGeom>
          <a:noFill/>
          <a:ln w="9525">
            <a:noFill/>
            <a:miter lim="800000"/>
            <a:headEnd/>
            <a:tailEnd/>
          </a:ln>
        </p:spPr>
        <p:txBody>
          <a:bodyPr>
            <a:spAutoFit/>
          </a:bodyPr>
          <a:lstStyle/>
          <a:p>
            <a:r>
              <a:rPr lang="en-US" sz="2300">
                <a:latin typeface="Calibri" pitchFamily="34" charset="0"/>
              </a:rPr>
              <a:t>Coronal Mass Ejections (CMEs) create geomagnetic storms</a:t>
            </a:r>
          </a:p>
        </p:txBody>
      </p:sp>
      <p:sp>
        <p:nvSpPr>
          <p:cNvPr id="15367" name="Rectangle 10"/>
          <p:cNvSpPr>
            <a:spLocks noChangeArrowheads="1"/>
          </p:cNvSpPr>
          <p:nvPr/>
        </p:nvSpPr>
        <p:spPr bwMode="auto">
          <a:xfrm>
            <a:off x="3956050" y="5106988"/>
            <a:ext cx="5181600" cy="984250"/>
          </a:xfrm>
          <a:prstGeom prst="rect">
            <a:avLst/>
          </a:prstGeom>
          <a:noFill/>
          <a:ln w="9525">
            <a:noFill/>
            <a:miter lim="800000"/>
            <a:headEnd/>
            <a:tailEnd/>
          </a:ln>
        </p:spPr>
        <p:txBody>
          <a:bodyPr>
            <a:spAutoFit/>
          </a:bodyPr>
          <a:lstStyle/>
          <a:p>
            <a:r>
              <a:rPr lang="en-US" sz="1400" b="1">
                <a:latin typeface="Calibri" pitchFamily="34" charset="0"/>
                <a:cs typeface="Arial" charset="0"/>
              </a:rPr>
              <a:t>WATCH: Geomagnetic A-index of 50 or greater predicted</a:t>
            </a:r>
            <a:endParaRPr lang="en-US" sz="1400">
              <a:latin typeface="Calibri" pitchFamily="34" charset="0"/>
              <a:cs typeface="Arial" charset="0"/>
            </a:endParaRPr>
          </a:p>
          <a:p>
            <a:r>
              <a:rPr lang="en-US" sz="1400" b="1">
                <a:latin typeface="Calibri" pitchFamily="34" charset="0"/>
                <a:cs typeface="Arial" charset="0"/>
              </a:rPr>
              <a:t/>
            </a:r>
            <a:br>
              <a:rPr lang="en-US" sz="1400" b="1">
                <a:latin typeface="Calibri" pitchFamily="34" charset="0"/>
                <a:cs typeface="Arial" charset="0"/>
              </a:rPr>
            </a:br>
            <a:endParaRPr lang="en-US" sz="1400" b="1">
              <a:latin typeface="Calibri" pitchFamily="34" charset="0"/>
              <a:cs typeface="Arial" charset="0"/>
            </a:endParaRPr>
          </a:p>
          <a:p>
            <a:r>
              <a:rPr lang="en-US" sz="1600" b="1" u="sng">
                <a:latin typeface="Calibri" pitchFamily="34" charset="0"/>
                <a:cs typeface="Arial" charset="0"/>
              </a:rPr>
              <a:t>NOAA Scale: Periods reaching the G3 (Strong) Level Likely</a:t>
            </a:r>
          </a:p>
        </p:txBody>
      </p:sp>
      <p:pic>
        <p:nvPicPr>
          <p:cNvPr id="9" name="Enlil_movie.wmv">
            <a:hlinkClick r:id="" action="ppaction://media"/>
          </p:cNvPr>
          <p:cNvPicPr>
            <a:picLocks noRot="1" noChangeAspect="1"/>
          </p:cNvPicPr>
          <p:nvPr>
            <a:videoFile r:link="rId1"/>
          </p:nvPr>
        </p:nvPicPr>
        <p:blipFill>
          <a:blip r:embed="rId3"/>
          <a:srcRect/>
          <a:stretch>
            <a:fillRect/>
          </a:stretch>
        </p:blipFill>
        <p:spPr bwMode="auto">
          <a:xfrm>
            <a:off x="3825875" y="1295400"/>
            <a:ext cx="5119688" cy="3200400"/>
          </a:xfrm>
          <a:prstGeom prst="rect">
            <a:avLst/>
          </a:prstGeom>
          <a:noFill/>
          <a:ln w="9525">
            <a:noFill/>
            <a:miter lim="800000"/>
            <a:headEnd/>
            <a:tailEnd/>
          </a:ln>
        </p:spPr>
      </p:pic>
      <p:pic>
        <p:nvPicPr>
          <p:cNvPr id="90117" name="Picture 2"/>
          <p:cNvPicPr>
            <a:picLocks noChangeAspect="1" noChangeArrowheads="1"/>
          </p:cNvPicPr>
          <p:nvPr/>
        </p:nvPicPr>
        <p:blipFill>
          <a:blip r:embed="rId4"/>
          <a:srcRect l="18857" t="9143" r="30286" b="10971"/>
          <a:stretch>
            <a:fillRect/>
          </a:stretch>
        </p:blipFill>
        <p:spPr bwMode="auto">
          <a:xfrm>
            <a:off x="169863" y="2263775"/>
            <a:ext cx="3708400" cy="36401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7"/>
                                        </p:tgtEl>
                                        <p:attrNameLst>
                                          <p:attrName>style.visibility</p:attrName>
                                        </p:attrNameLst>
                                      </p:cBhvr>
                                      <p:to>
                                        <p:strVal val="visible"/>
                                      </p:to>
                                    </p:set>
                                    <p:animEffect transition="in" filter="dissolve">
                                      <p:cBhvr>
                                        <p:cTn id="7" dur="5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video>
              <p:cMediaNode>
                <p:cTn id="13" fill="hold" display="0">
                  <p:stCondLst>
                    <p:cond delay="indefinite"/>
                  </p:stCondLst>
                  <p:endCondLst>
                    <p:cond evt="onNext" delay="0">
                      <p:tgtEl>
                        <p:sldTgt/>
                      </p:tgtEl>
                    </p:cond>
                    <p:cond evt="onPrev" delay="0">
                      <p:tgtEl>
                        <p:sldTgt/>
                      </p:tgtEl>
                    </p:cond>
                  </p:endCondLst>
                </p:cTn>
                <p:tgtEl>
                  <p:spTgt spid="9"/>
                </p:tgtEl>
              </p:cMediaNode>
            </p:video>
          </p:childTnLst>
        </p:cTn>
      </p:par>
    </p:tnLst>
    <p:bldLst>
      <p:bldP spid="153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2" descr="Spangler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91138" name="Text Box 17"/>
          <p:cNvSpPr txBox="1">
            <a:spLocks noChangeArrowheads="1"/>
          </p:cNvSpPr>
          <p:nvPr/>
        </p:nvSpPr>
        <p:spPr bwMode="auto">
          <a:xfrm>
            <a:off x="381000" y="241300"/>
            <a:ext cx="8763000" cy="946150"/>
          </a:xfrm>
          <a:prstGeom prst="rect">
            <a:avLst/>
          </a:prstGeom>
          <a:noFill/>
          <a:ln w="9525">
            <a:noFill/>
            <a:miter lim="800000"/>
            <a:headEnd/>
            <a:tailEnd/>
          </a:ln>
        </p:spPr>
        <p:txBody>
          <a:bodyPr>
            <a:spAutoFit/>
          </a:bodyPr>
          <a:lstStyle/>
          <a:p>
            <a:r>
              <a:rPr lang="en-US" sz="2800">
                <a:solidFill>
                  <a:srgbClr val="FFFF00"/>
                </a:solidFill>
                <a:latin typeface="Calibri" pitchFamily="34" charset="0"/>
              </a:rPr>
              <a:t>Earth-directed CMEs result in Geomagnetic Storms </a:t>
            </a:r>
          </a:p>
          <a:p>
            <a:endParaRPr lang="en-US" sz="2800">
              <a:solidFill>
                <a:srgbClr val="FFFF00"/>
              </a:solidFill>
              <a:latin typeface="Calibri" pitchFamily="34" charset="0"/>
            </a:endParaRPr>
          </a:p>
        </p:txBody>
      </p:sp>
      <p:grpSp>
        <p:nvGrpSpPr>
          <p:cNvPr id="91139" name="Group 25"/>
          <p:cNvGrpSpPr>
            <a:grpSpLocks/>
          </p:cNvGrpSpPr>
          <p:nvPr/>
        </p:nvGrpSpPr>
        <p:grpSpPr bwMode="auto">
          <a:xfrm>
            <a:off x="6477000" y="3276600"/>
            <a:ext cx="2203450" cy="1685925"/>
            <a:chOff x="2253" y="1968"/>
            <a:chExt cx="1388" cy="1062"/>
          </a:xfrm>
        </p:grpSpPr>
        <p:pic>
          <p:nvPicPr>
            <p:cNvPr id="91156" name="Picture 10" descr="1d3-480">
              <a:hlinkClick r:id="rId4"/>
            </p:cNvPr>
            <p:cNvPicPr>
              <a:picLocks noChangeAspect="1" noChangeArrowheads="1"/>
            </p:cNvPicPr>
            <p:nvPr/>
          </p:nvPicPr>
          <p:blipFill>
            <a:blip r:embed="rId5"/>
            <a:srcRect/>
            <a:stretch>
              <a:fillRect/>
            </a:stretch>
          </p:blipFill>
          <p:spPr bwMode="auto">
            <a:xfrm>
              <a:off x="2304" y="1968"/>
              <a:ext cx="1256" cy="820"/>
            </a:xfrm>
            <a:prstGeom prst="rect">
              <a:avLst/>
            </a:prstGeom>
            <a:noFill/>
            <a:ln w="9525">
              <a:solidFill>
                <a:srgbClr val="808080"/>
              </a:solidFill>
              <a:miter lim="800000"/>
              <a:headEnd/>
              <a:tailEnd/>
            </a:ln>
          </p:spPr>
        </p:pic>
        <p:sp>
          <p:nvSpPr>
            <p:cNvPr id="91157" name="Text Box 20"/>
            <p:cNvSpPr txBox="1">
              <a:spLocks noChangeArrowheads="1"/>
            </p:cNvSpPr>
            <p:nvPr/>
          </p:nvSpPr>
          <p:spPr bwMode="auto">
            <a:xfrm>
              <a:off x="2253" y="2799"/>
              <a:ext cx="1388" cy="231"/>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Manned Spaceflight</a:t>
              </a:r>
            </a:p>
          </p:txBody>
        </p:sp>
      </p:grpSp>
      <p:grpSp>
        <p:nvGrpSpPr>
          <p:cNvPr id="91140" name="Group 28"/>
          <p:cNvGrpSpPr>
            <a:grpSpLocks/>
          </p:cNvGrpSpPr>
          <p:nvPr/>
        </p:nvGrpSpPr>
        <p:grpSpPr bwMode="auto">
          <a:xfrm>
            <a:off x="2667000" y="4953000"/>
            <a:ext cx="2508250" cy="1711325"/>
            <a:chOff x="288" y="3264"/>
            <a:chExt cx="1580" cy="1078"/>
          </a:xfrm>
        </p:grpSpPr>
        <p:pic>
          <p:nvPicPr>
            <p:cNvPr id="91154" name="Picture 6"/>
            <p:cNvPicPr>
              <a:picLocks noChangeAspect="1" noChangeArrowheads="1"/>
            </p:cNvPicPr>
            <p:nvPr/>
          </p:nvPicPr>
          <p:blipFill>
            <a:blip r:embed="rId6"/>
            <a:srcRect/>
            <a:stretch>
              <a:fillRect/>
            </a:stretch>
          </p:blipFill>
          <p:spPr bwMode="auto">
            <a:xfrm>
              <a:off x="336" y="3264"/>
              <a:ext cx="1383" cy="850"/>
            </a:xfrm>
            <a:prstGeom prst="rect">
              <a:avLst/>
            </a:prstGeom>
            <a:noFill/>
            <a:ln w="9525">
              <a:noFill/>
              <a:miter lim="800000"/>
              <a:headEnd/>
              <a:tailEnd/>
            </a:ln>
          </p:spPr>
        </p:pic>
        <p:sp>
          <p:nvSpPr>
            <p:cNvPr id="91155" name="Text Box 22"/>
            <p:cNvSpPr txBox="1">
              <a:spLocks noChangeArrowheads="1"/>
            </p:cNvSpPr>
            <p:nvPr/>
          </p:nvSpPr>
          <p:spPr bwMode="auto">
            <a:xfrm>
              <a:off x="288" y="4111"/>
              <a:ext cx="1580" cy="231"/>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Power Grid Operations</a:t>
              </a:r>
            </a:p>
          </p:txBody>
        </p:sp>
      </p:grpSp>
      <p:sp>
        <p:nvSpPr>
          <p:cNvPr id="91141" name="Text Box 30"/>
          <p:cNvSpPr txBox="1">
            <a:spLocks noChangeArrowheads="1"/>
          </p:cNvSpPr>
          <p:nvPr/>
        </p:nvSpPr>
        <p:spPr bwMode="auto">
          <a:xfrm>
            <a:off x="457200" y="1524000"/>
            <a:ext cx="4724400" cy="1800225"/>
          </a:xfrm>
          <a:prstGeom prst="rect">
            <a:avLst/>
          </a:prstGeom>
          <a:gradFill rotWithShape="0">
            <a:gsLst>
              <a:gs pos="0">
                <a:srgbClr val="EFF3F3"/>
              </a:gs>
              <a:gs pos="100000">
                <a:srgbClr val="ADBFC3"/>
              </a:gs>
            </a:gsLst>
            <a:path path="shape">
              <a:fillToRect l="50000" t="50000" r="50000" b="50000"/>
            </a:path>
          </a:gradFill>
          <a:ln w="9525">
            <a:noFill/>
            <a:miter lim="800000"/>
            <a:headEnd/>
            <a:tailEnd/>
          </a:ln>
        </p:spPr>
        <p:txBody>
          <a:bodyPr>
            <a:spAutoFit/>
          </a:bodyPr>
          <a:lstStyle/>
          <a:p>
            <a:pPr algn="ctr"/>
            <a:r>
              <a:rPr lang="en-US" sz="2800">
                <a:latin typeface="Calibri" pitchFamily="34" charset="0"/>
              </a:rPr>
              <a:t>Impacts from geomagnetic storms are wide-ranging with potentially significant consequences. </a:t>
            </a:r>
          </a:p>
        </p:txBody>
      </p:sp>
      <p:sp>
        <p:nvSpPr>
          <p:cNvPr id="91142" name="Line 36"/>
          <p:cNvSpPr>
            <a:spLocks noChangeShapeType="1"/>
          </p:cNvSpPr>
          <p:nvPr/>
        </p:nvSpPr>
        <p:spPr bwMode="auto">
          <a:xfrm flipV="1">
            <a:off x="5257800" y="2057400"/>
            <a:ext cx="1524000" cy="152400"/>
          </a:xfrm>
          <a:prstGeom prst="line">
            <a:avLst/>
          </a:prstGeom>
          <a:noFill/>
          <a:ln w="15875">
            <a:solidFill>
              <a:srgbClr val="FFFF00"/>
            </a:solidFill>
            <a:round/>
            <a:headEnd/>
            <a:tailEnd type="triangle" w="lg" len="med"/>
          </a:ln>
        </p:spPr>
        <p:txBody>
          <a:bodyPr/>
          <a:lstStyle/>
          <a:p>
            <a:endParaRPr lang="en-US"/>
          </a:p>
        </p:txBody>
      </p:sp>
      <p:sp>
        <p:nvSpPr>
          <p:cNvPr id="91143" name="Line 37"/>
          <p:cNvSpPr>
            <a:spLocks noChangeShapeType="1"/>
          </p:cNvSpPr>
          <p:nvPr/>
        </p:nvSpPr>
        <p:spPr bwMode="auto">
          <a:xfrm>
            <a:off x="5257800" y="2971800"/>
            <a:ext cx="838200" cy="609600"/>
          </a:xfrm>
          <a:prstGeom prst="line">
            <a:avLst/>
          </a:prstGeom>
          <a:noFill/>
          <a:ln w="15875">
            <a:solidFill>
              <a:srgbClr val="FFFF00"/>
            </a:solidFill>
            <a:round/>
            <a:headEnd/>
            <a:tailEnd type="triangle" w="lg" len="med"/>
          </a:ln>
        </p:spPr>
        <p:txBody>
          <a:bodyPr/>
          <a:lstStyle/>
          <a:p>
            <a:endParaRPr lang="en-US"/>
          </a:p>
        </p:txBody>
      </p:sp>
      <p:sp>
        <p:nvSpPr>
          <p:cNvPr id="91144" name="Line 38"/>
          <p:cNvSpPr>
            <a:spLocks noChangeShapeType="1"/>
          </p:cNvSpPr>
          <p:nvPr/>
        </p:nvSpPr>
        <p:spPr bwMode="auto">
          <a:xfrm>
            <a:off x="4648200" y="3429000"/>
            <a:ext cx="1143000" cy="1828800"/>
          </a:xfrm>
          <a:prstGeom prst="line">
            <a:avLst/>
          </a:prstGeom>
          <a:noFill/>
          <a:ln w="15875">
            <a:solidFill>
              <a:srgbClr val="FFFF00"/>
            </a:solidFill>
            <a:round/>
            <a:headEnd/>
            <a:tailEnd type="triangle" w="lg" len="med"/>
          </a:ln>
        </p:spPr>
        <p:txBody>
          <a:bodyPr/>
          <a:lstStyle/>
          <a:p>
            <a:endParaRPr lang="en-US"/>
          </a:p>
        </p:txBody>
      </p:sp>
      <p:sp>
        <p:nvSpPr>
          <p:cNvPr id="91145" name="Line 39"/>
          <p:cNvSpPr>
            <a:spLocks noChangeShapeType="1"/>
          </p:cNvSpPr>
          <p:nvPr/>
        </p:nvSpPr>
        <p:spPr bwMode="auto">
          <a:xfrm>
            <a:off x="3581400" y="3429000"/>
            <a:ext cx="0" cy="1143000"/>
          </a:xfrm>
          <a:prstGeom prst="line">
            <a:avLst/>
          </a:prstGeom>
          <a:noFill/>
          <a:ln w="15875">
            <a:solidFill>
              <a:srgbClr val="FFFF00"/>
            </a:solidFill>
            <a:round/>
            <a:headEnd/>
            <a:tailEnd type="triangle" w="lg" len="med"/>
          </a:ln>
        </p:spPr>
        <p:txBody>
          <a:bodyPr/>
          <a:lstStyle/>
          <a:p>
            <a:endParaRPr lang="en-US"/>
          </a:p>
        </p:txBody>
      </p:sp>
      <p:sp>
        <p:nvSpPr>
          <p:cNvPr id="91146" name="Line 40"/>
          <p:cNvSpPr>
            <a:spLocks noChangeShapeType="1"/>
          </p:cNvSpPr>
          <p:nvPr/>
        </p:nvSpPr>
        <p:spPr bwMode="auto">
          <a:xfrm flipH="1">
            <a:off x="1600200" y="3429000"/>
            <a:ext cx="1143000" cy="762000"/>
          </a:xfrm>
          <a:prstGeom prst="line">
            <a:avLst/>
          </a:prstGeom>
          <a:noFill/>
          <a:ln w="15875">
            <a:solidFill>
              <a:srgbClr val="FFFF00"/>
            </a:solidFill>
            <a:round/>
            <a:headEnd/>
            <a:tailEnd type="triangle" w="lg" len="med"/>
          </a:ln>
        </p:spPr>
        <p:txBody>
          <a:bodyPr/>
          <a:lstStyle/>
          <a:p>
            <a:endParaRPr lang="en-US"/>
          </a:p>
        </p:txBody>
      </p:sp>
      <p:pic>
        <p:nvPicPr>
          <p:cNvPr id="78866" name="Picture 1042" descr="24satellite"/>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rot="910796">
            <a:off x="304800" y="4343400"/>
            <a:ext cx="1828800" cy="1817688"/>
          </a:xfrm>
          <a:prstGeom prst="rect">
            <a:avLst/>
          </a:prstGeom>
          <a:noFill/>
          <a:effectLst>
            <a:outerShdw dist="35921" dir="2700000" algn="ctr" rotWithShape="0">
              <a:schemeClr val="bg1"/>
            </a:outerShdw>
          </a:effectLst>
        </p:spPr>
      </p:pic>
      <p:sp>
        <p:nvSpPr>
          <p:cNvPr id="91148" name="Text Box 1043"/>
          <p:cNvSpPr txBox="1">
            <a:spLocks noChangeArrowheads="1"/>
          </p:cNvSpPr>
          <p:nvPr/>
        </p:nvSpPr>
        <p:spPr bwMode="auto">
          <a:xfrm>
            <a:off x="609600" y="6248400"/>
            <a:ext cx="666750" cy="366713"/>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GPS</a:t>
            </a:r>
          </a:p>
        </p:txBody>
      </p:sp>
      <p:sp>
        <p:nvSpPr>
          <p:cNvPr id="91149" name="Text Box 1045"/>
          <p:cNvSpPr txBox="1">
            <a:spLocks noChangeArrowheads="1"/>
          </p:cNvSpPr>
          <p:nvPr/>
        </p:nvSpPr>
        <p:spPr bwMode="auto">
          <a:xfrm>
            <a:off x="6934200" y="2743200"/>
            <a:ext cx="2178050" cy="366713"/>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Satellite Operations</a:t>
            </a:r>
          </a:p>
        </p:txBody>
      </p:sp>
      <p:pic>
        <p:nvPicPr>
          <p:cNvPr id="91150" name="Picture 1048" descr="goessat">
            <a:hlinkClick r:id="rId8"/>
          </p:cNvPr>
          <p:cNvPicPr>
            <a:picLocks noChangeAspect="1" noChangeArrowheads="1"/>
          </p:cNvPicPr>
          <p:nvPr/>
        </p:nvPicPr>
        <p:blipFill>
          <a:blip r:embed="rId9"/>
          <a:srcRect/>
          <a:stretch>
            <a:fillRect/>
          </a:stretch>
        </p:blipFill>
        <p:spPr bwMode="auto">
          <a:xfrm>
            <a:off x="6934200" y="1143000"/>
            <a:ext cx="2209800" cy="1570038"/>
          </a:xfrm>
          <a:prstGeom prst="rect">
            <a:avLst/>
          </a:prstGeom>
          <a:noFill/>
          <a:ln w="9525">
            <a:noFill/>
            <a:miter lim="800000"/>
            <a:headEnd/>
            <a:tailEnd/>
          </a:ln>
        </p:spPr>
      </p:pic>
      <p:grpSp>
        <p:nvGrpSpPr>
          <p:cNvPr id="91151" name="Group 1057"/>
          <p:cNvGrpSpPr>
            <a:grpSpLocks/>
          </p:cNvGrpSpPr>
          <p:nvPr/>
        </p:nvGrpSpPr>
        <p:grpSpPr bwMode="auto">
          <a:xfrm>
            <a:off x="5943600" y="5029200"/>
            <a:ext cx="2286000" cy="1698625"/>
            <a:chOff x="3744" y="3168"/>
            <a:chExt cx="1440" cy="1070"/>
          </a:xfrm>
        </p:grpSpPr>
        <p:pic>
          <p:nvPicPr>
            <p:cNvPr id="91152" name="Picture 1055" descr="Buy Silhouette of Airplane at Art.com">
              <a:hlinkClick r:id="rId10"/>
            </p:cNvPr>
            <p:cNvPicPr>
              <a:picLocks noChangeAspect="1" noChangeArrowheads="1"/>
            </p:cNvPicPr>
            <p:nvPr/>
          </p:nvPicPr>
          <p:blipFill>
            <a:blip r:embed="rId11"/>
            <a:srcRect/>
            <a:stretch>
              <a:fillRect/>
            </a:stretch>
          </p:blipFill>
          <p:spPr bwMode="auto">
            <a:xfrm>
              <a:off x="3744" y="3168"/>
              <a:ext cx="1440" cy="887"/>
            </a:xfrm>
            <a:prstGeom prst="rect">
              <a:avLst/>
            </a:prstGeom>
            <a:noFill/>
            <a:ln w="9525">
              <a:noFill/>
              <a:miter lim="800000"/>
              <a:headEnd/>
              <a:tailEnd/>
            </a:ln>
          </p:spPr>
        </p:pic>
        <p:sp>
          <p:nvSpPr>
            <p:cNvPr id="91153" name="Text Box 1056"/>
            <p:cNvSpPr txBox="1">
              <a:spLocks noChangeArrowheads="1"/>
            </p:cNvSpPr>
            <p:nvPr/>
          </p:nvSpPr>
          <p:spPr bwMode="auto">
            <a:xfrm>
              <a:off x="3830" y="4007"/>
              <a:ext cx="1316" cy="231"/>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Aircraft Operations</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descr="D:\Documents and Settings\timothy.cook\Desktop\EA presentation material\CEP.bmp"/>
          <p:cNvPicPr>
            <a:picLocks noChangeAspect="1" noChangeArrowheads="1"/>
          </p:cNvPicPr>
          <p:nvPr/>
        </p:nvPicPr>
        <p:blipFill>
          <a:blip r:embed="rId3"/>
          <a:srcRect t="15108" r="59372" b="826"/>
          <a:stretch>
            <a:fillRect/>
          </a:stretch>
        </p:blipFill>
        <p:spPr bwMode="auto">
          <a:xfrm>
            <a:off x="685800" y="-457200"/>
            <a:ext cx="9448800" cy="71628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79388"/>
            <a:ext cx="8915400" cy="868362"/>
          </a:xfrm>
        </p:spPr>
        <p:txBody>
          <a:bodyPr rtlCol="0">
            <a:normAutofit fontScale="90000"/>
          </a:bodyPr>
          <a:lstStyle/>
          <a:p>
            <a:pPr fontAlgn="auto">
              <a:spcAft>
                <a:spcPts val="0"/>
              </a:spcAft>
              <a:defRPr/>
            </a:pPr>
            <a:r>
              <a:rPr lang="en-US" dirty="0" smtClean="0">
                <a:latin typeface="Franklin Gothic Book" pitchFamily="34" charset="0"/>
              </a:rPr>
              <a:t>Space Weather Alerts and Notifications</a:t>
            </a:r>
            <a:endParaRPr lang="en-US" dirty="0">
              <a:latin typeface="Franklin Gothic Book" pitchFamily="34" charset="0"/>
            </a:endParaRPr>
          </a:p>
        </p:txBody>
      </p:sp>
      <p:graphicFrame>
        <p:nvGraphicFramePr>
          <p:cNvPr id="3" name="Diagram 2"/>
          <p:cNvGraphicFramePr/>
          <p:nvPr/>
        </p:nvGraphicFramePr>
        <p:xfrm>
          <a:off x="5181600" y="2105025"/>
          <a:ext cx="3657600" cy="243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3187" name="Text Box 43"/>
          <p:cNvSpPr txBox="1">
            <a:spLocks noChangeArrowheads="1"/>
          </p:cNvSpPr>
          <p:nvPr/>
        </p:nvSpPr>
        <p:spPr bwMode="auto">
          <a:xfrm>
            <a:off x="1066800" y="3048000"/>
            <a:ext cx="3276600" cy="336550"/>
          </a:xfrm>
          <a:prstGeom prst="rect">
            <a:avLst/>
          </a:prstGeom>
          <a:noFill/>
          <a:ln w="9525">
            <a:noFill/>
            <a:miter lim="800000"/>
            <a:headEnd/>
            <a:tailEnd/>
          </a:ln>
        </p:spPr>
        <p:txBody>
          <a:bodyPr>
            <a:spAutoFit/>
          </a:bodyPr>
          <a:lstStyle/>
          <a:p>
            <a:pPr>
              <a:spcBef>
                <a:spcPct val="50000"/>
              </a:spcBef>
            </a:pPr>
            <a:r>
              <a:rPr lang="en-US" sz="1600">
                <a:latin typeface="Calibri" pitchFamily="34" charset="0"/>
              </a:rPr>
              <a:t>      </a:t>
            </a:r>
          </a:p>
        </p:txBody>
      </p:sp>
      <p:sp>
        <p:nvSpPr>
          <p:cNvPr id="6" name="Pentagon 5"/>
          <p:cNvSpPr/>
          <p:nvPr/>
        </p:nvSpPr>
        <p:spPr>
          <a:xfrm rot="16200000">
            <a:off x="-800100" y="2324100"/>
            <a:ext cx="5105400" cy="3048000"/>
          </a:xfrm>
          <a:prstGeom prst="homePlate">
            <a:avLst/>
          </a:prstGeom>
          <a:gradFill flip="none" rotWithShape="1">
            <a:gsLst>
              <a:gs pos="0">
                <a:srgbClr val="FF3399"/>
              </a:gs>
              <a:gs pos="25000">
                <a:srgbClr val="FF6633"/>
              </a:gs>
              <a:gs pos="50000">
                <a:srgbClr val="FFFF00"/>
              </a:gs>
              <a:gs pos="75000">
                <a:srgbClr val="01A78F"/>
              </a:gs>
              <a:gs pos="100000">
                <a:srgbClr val="3366FF"/>
              </a:gs>
            </a:gsLst>
            <a:path path="circle">
              <a:fillToRect l="100000" t="100000"/>
            </a:path>
            <a:tileRect r="-100000" b="-100000"/>
          </a:gra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p:nvPr/>
        </p:nvSpPr>
        <p:spPr>
          <a:xfrm rot="16200000">
            <a:off x="243682" y="4371181"/>
            <a:ext cx="3505200" cy="401637"/>
          </a:xfrm>
          <a:prstGeom prst="rect">
            <a:avLst/>
          </a:prstGeom>
        </p:spPr>
        <p:style>
          <a:lnRef idx="2">
            <a:schemeClr val="accent6"/>
          </a:lnRef>
          <a:fillRef idx="1">
            <a:schemeClr val="lt1"/>
          </a:fillRef>
          <a:effectRef idx="0">
            <a:schemeClr val="accent6"/>
          </a:effectRef>
          <a:fontRef idx="minor">
            <a:schemeClr val="dk1"/>
          </a:fontRef>
        </p:style>
        <p:txBody>
          <a:bodyPr anchor="ctr" anchorCtr="1">
            <a:spAutoFit/>
          </a:bodyPr>
          <a:lstStyle/>
          <a:p>
            <a:pPr fontAlgn="auto">
              <a:spcBef>
                <a:spcPts val="0"/>
              </a:spcBef>
              <a:spcAft>
                <a:spcPts val="0"/>
              </a:spcAft>
              <a:defRPr/>
            </a:pPr>
            <a:r>
              <a:rPr lang="en-US" sz="2000" b="1" dirty="0">
                <a:latin typeface="Arial" pitchFamily="34" charset="0"/>
                <a:cs typeface="Arial" pitchFamily="34" charset="0"/>
              </a:rPr>
              <a:t>Solar Radiation Storms</a:t>
            </a:r>
          </a:p>
        </p:txBody>
      </p:sp>
      <p:sp>
        <p:nvSpPr>
          <p:cNvPr id="8" name="TextBox 7"/>
          <p:cNvSpPr txBox="1"/>
          <p:nvPr/>
        </p:nvSpPr>
        <p:spPr>
          <a:xfrm rot="16200000">
            <a:off x="1327944" y="4371181"/>
            <a:ext cx="3505200" cy="401638"/>
          </a:xfrm>
          <a:prstGeom prst="rect">
            <a:avLst/>
          </a:prstGeom>
        </p:spPr>
        <p:style>
          <a:lnRef idx="2">
            <a:schemeClr val="accent2"/>
          </a:lnRef>
          <a:fillRef idx="1">
            <a:schemeClr val="lt1"/>
          </a:fillRef>
          <a:effectRef idx="0">
            <a:schemeClr val="accent2"/>
          </a:effectRef>
          <a:fontRef idx="minor">
            <a:schemeClr val="dk1"/>
          </a:fontRef>
        </p:style>
        <p:txBody>
          <a:bodyPr anchor="ctr" anchorCtr="1">
            <a:spAutoFit/>
          </a:bodyPr>
          <a:lstStyle/>
          <a:p>
            <a:pPr algn="just" fontAlgn="auto">
              <a:spcBef>
                <a:spcPts val="0"/>
              </a:spcBef>
              <a:spcAft>
                <a:spcPts val="0"/>
              </a:spcAft>
              <a:defRPr/>
            </a:pPr>
            <a:r>
              <a:rPr lang="en-US" sz="2000" b="1" dirty="0">
                <a:latin typeface="Arial" pitchFamily="34" charset="0"/>
                <a:cs typeface="Arial" pitchFamily="34" charset="0"/>
              </a:rPr>
              <a:t>Geomagnetic Storms</a:t>
            </a:r>
          </a:p>
        </p:txBody>
      </p:sp>
      <p:sp>
        <p:nvSpPr>
          <p:cNvPr id="9" name="TextBox 8"/>
          <p:cNvSpPr txBox="1"/>
          <p:nvPr/>
        </p:nvSpPr>
        <p:spPr>
          <a:xfrm>
            <a:off x="2286000" y="2819400"/>
            <a:ext cx="609600"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G 5</a:t>
            </a:r>
          </a:p>
        </p:txBody>
      </p:sp>
      <p:sp>
        <p:nvSpPr>
          <p:cNvPr id="10" name="TextBox 9"/>
          <p:cNvSpPr txBox="1"/>
          <p:nvPr/>
        </p:nvSpPr>
        <p:spPr>
          <a:xfrm>
            <a:off x="2286000" y="3429000"/>
            <a:ext cx="609600"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G 4</a:t>
            </a:r>
          </a:p>
        </p:txBody>
      </p:sp>
      <p:sp>
        <p:nvSpPr>
          <p:cNvPr id="11" name="TextBox 10"/>
          <p:cNvSpPr txBox="1"/>
          <p:nvPr/>
        </p:nvSpPr>
        <p:spPr>
          <a:xfrm>
            <a:off x="1201616" y="3429000"/>
            <a:ext cx="609600" cy="40011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S 4</a:t>
            </a:r>
          </a:p>
        </p:txBody>
      </p:sp>
      <p:sp>
        <p:nvSpPr>
          <p:cNvPr id="12" name="TextBox 11"/>
          <p:cNvSpPr txBox="1"/>
          <p:nvPr/>
        </p:nvSpPr>
        <p:spPr>
          <a:xfrm>
            <a:off x="2286000" y="4038600"/>
            <a:ext cx="609600"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G 3</a:t>
            </a:r>
          </a:p>
        </p:txBody>
      </p:sp>
      <p:sp>
        <p:nvSpPr>
          <p:cNvPr id="13" name="TextBox 12"/>
          <p:cNvSpPr txBox="1"/>
          <p:nvPr/>
        </p:nvSpPr>
        <p:spPr>
          <a:xfrm>
            <a:off x="1192824" y="4038600"/>
            <a:ext cx="609600" cy="40011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S 3</a:t>
            </a:r>
          </a:p>
        </p:txBody>
      </p:sp>
      <p:sp>
        <p:nvSpPr>
          <p:cNvPr id="14" name="TextBox 13"/>
          <p:cNvSpPr txBox="1"/>
          <p:nvPr/>
        </p:nvSpPr>
        <p:spPr>
          <a:xfrm>
            <a:off x="1219200" y="2819400"/>
            <a:ext cx="609600" cy="400110"/>
          </a:xfrm>
          <a:prstGeom prst="rect">
            <a:avLst/>
          </a:prstGeom>
          <a:scene3d>
            <a:camera prst="perspectiveLeft"/>
            <a:lightRig rig="threePt" dir="t">
              <a:rot lat="0" lon="0" rev="1200000"/>
            </a:lightRig>
          </a:scene3d>
          <a:sp3d>
            <a:bevelT w="63500" h="25400"/>
          </a:sp3d>
        </p:spPr>
        <p:style>
          <a:lnRef idx="0">
            <a:schemeClr val="accent6"/>
          </a:lnRef>
          <a:fillRef idx="3">
            <a:schemeClr val="accent6"/>
          </a:fillRef>
          <a:effectRef idx="3">
            <a:schemeClr val="accent6"/>
          </a:effectRef>
          <a:fontRef idx="minor">
            <a:schemeClr val="lt1"/>
          </a:fontRef>
        </p:style>
        <p:txBody>
          <a:bodyPr>
            <a:spAutoFit/>
          </a:bodyPr>
          <a:lstStyle/>
          <a:p>
            <a:pPr fontAlgn="auto">
              <a:spcBef>
                <a:spcPts val="0"/>
              </a:spcBef>
              <a:spcAft>
                <a:spcPts val="0"/>
              </a:spcAft>
              <a:defRPr/>
            </a:pPr>
            <a:r>
              <a:rPr lang="en-US" sz="2000" b="1" dirty="0">
                <a:ln w="3175">
                  <a:noFill/>
                </a:ln>
                <a:latin typeface="Arial" pitchFamily="34" charset="0"/>
                <a:cs typeface="Arial" pitchFamily="34" charset="0"/>
              </a:rPr>
              <a:t>S 5</a:t>
            </a:r>
          </a:p>
        </p:txBody>
      </p:sp>
      <p:sp>
        <p:nvSpPr>
          <p:cNvPr id="15" name="TextBox 14"/>
          <p:cNvSpPr txBox="1"/>
          <p:nvPr/>
        </p:nvSpPr>
        <p:spPr>
          <a:xfrm>
            <a:off x="2286000" y="5326618"/>
            <a:ext cx="609600"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G 2</a:t>
            </a:r>
            <a:r>
              <a:rPr lang="en-US" sz="2000" b="1" dirty="0"/>
              <a:t> </a:t>
            </a:r>
          </a:p>
        </p:txBody>
      </p:sp>
      <p:sp>
        <p:nvSpPr>
          <p:cNvPr id="16" name="TextBox 15"/>
          <p:cNvSpPr txBox="1"/>
          <p:nvPr/>
        </p:nvSpPr>
        <p:spPr>
          <a:xfrm>
            <a:off x="1190625" y="5324475"/>
            <a:ext cx="609600" cy="40011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S 2</a:t>
            </a:r>
          </a:p>
        </p:txBody>
      </p:sp>
      <p:sp>
        <p:nvSpPr>
          <p:cNvPr id="17" name="TextBox 16"/>
          <p:cNvSpPr txBox="1"/>
          <p:nvPr/>
        </p:nvSpPr>
        <p:spPr>
          <a:xfrm>
            <a:off x="2286000" y="5943600"/>
            <a:ext cx="609600"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G 1</a:t>
            </a:r>
          </a:p>
        </p:txBody>
      </p:sp>
      <p:sp>
        <p:nvSpPr>
          <p:cNvPr id="18" name="TextBox 17"/>
          <p:cNvSpPr txBox="1"/>
          <p:nvPr/>
        </p:nvSpPr>
        <p:spPr>
          <a:xfrm>
            <a:off x="1190625" y="5943600"/>
            <a:ext cx="609600" cy="40011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S 1</a:t>
            </a:r>
          </a:p>
        </p:txBody>
      </p:sp>
      <p:sp>
        <p:nvSpPr>
          <p:cNvPr id="19" name="TextBox 18"/>
          <p:cNvSpPr txBox="1"/>
          <p:nvPr/>
        </p:nvSpPr>
        <p:spPr>
          <a:xfrm>
            <a:off x="254976" y="4648200"/>
            <a:ext cx="609600" cy="400110"/>
          </a:xfrm>
          <a:prstGeom prst="rect">
            <a:avLst/>
          </a:prstGeom>
        </p:spPr>
        <p:style>
          <a:lnRef idx="0">
            <a:schemeClr val="dk1"/>
          </a:lnRef>
          <a:fillRef idx="3">
            <a:schemeClr val="dk1"/>
          </a:fillRef>
          <a:effectRef idx="3">
            <a:schemeClr val="dk1"/>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R 2 </a:t>
            </a:r>
          </a:p>
        </p:txBody>
      </p:sp>
      <p:sp>
        <p:nvSpPr>
          <p:cNvPr id="20" name="TextBox 19"/>
          <p:cNvSpPr txBox="1"/>
          <p:nvPr/>
        </p:nvSpPr>
        <p:spPr>
          <a:xfrm rot="16200000">
            <a:off x="-196850" y="4876800"/>
            <a:ext cx="2495550" cy="400050"/>
          </a:xfrm>
          <a:prstGeom prst="rect">
            <a:avLst/>
          </a:prstGeom>
        </p:spPr>
        <p:style>
          <a:lnRef idx="2">
            <a:schemeClr val="dk1"/>
          </a:lnRef>
          <a:fillRef idx="1">
            <a:schemeClr val="lt1"/>
          </a:fillRef>
          <a:effectRef idx="0">
            <a:schemeClr val="dk1"/>
          </a:effectRef>
          <a:fontRef idx="minor">
            <a:schemeClr val="dk1"/>
          </a:fontRef>
        </p:style>
        <p:txBody>
          <a:bodyPr anchor="ctr" anchorCtr="1">
            <a:spAutoFit/>
          </a:bodyPr>
          <a:lstStyle/>
          <a:p>
            <a:pPr algn="just" fontAlgn="auto">
              <a:spcBef>
                <a:spcPts val="0"/>
              </a:spcBef>
              <a:spcAft>
                <a:spcPts val="0"/>
              </a:spcAft>
              <a:defRPr/>
            </a:pPr>
            <a:r>
              <a:rPr lang="en-US" sz="2000" b="1" dirty="0">
                <a:latin typeface="Arial" pitchFamily="34" charset="0"/>
                <a:cs typeface="Arial" pitchFamily="34" charset="0"/>
              </a:rPr>
              <a:t>Radio Blackouts</a:t>
            </a:r>
          </a:p>
        </p:txBody>
      </p:sp>
      <p:sp>
        <p:nvSpPr>
          <p:cNvPr id="21" name="TextBox 20"/>
          <p:cNvSpPr txBox="1"/>
          <p:nvPr/>
        </p:nvSpPr>
        <p:spPr>
          <a:xfrm>
            <a:off x="256446" y="4019490"/>
            <a:ext cx="596410" cy="400110"/>
          </a:xfrm>
          <a:prstGeom prst="rect">
            <a:avLst/>
          </a:prstGeom>
        </p:spPr>
        <p:style>
          <a:lnRef idx="0">
            <a:schemeClr val="dk1"/>
          </a:lnRef>
          <a:fillRef idx="3">
            <a:schemeClr val="dk1"/>
          </a:fillRef>
          <a:effectRef idx="3">
            <a:schemeClr val="dk1"/>
          </a:effectRef>
          <a:fontRef idx="minor">
            <a:schemeClr val="lt1"/>
          </a:fontRef>
        </p:style>
        <p:txBody>
          <a:bodyPr>
            <a:spAutoFit/>
          </a:bodyPr>
          <a:lstStyle/>
          <a:p>
            <a:pPr fontAlgn="auto">
              <a:spcBef>
                <a:spcPts val="0"/>
              </a:spcBef>
              <a:spcAft>
                <a:spcPts val="0"/>
              </a:spcAft>
              <a:defRPr/>
            </a:pPr>
            <a:r>
              <a:rPr lang="en-US" sz="2000" b="1" dirty="0">
                <a:latin typeface="Arial" pitchFamily="34" charset="0"/>
                <a:cs typeface="Arial" pitchFamily="34" charset="0"/>
              </a:rPr>
              <a:t>R 5</a:t>
            </a:r>
          </a:p>
        </p:txBody>
      </p:sp>
      <p:sp>
        <p:nvSpPr>
          <p:cNvPr id="22" name="Pentagon 21"/>
          <p:cNvSpPr/>
          <p:nvPr/>
        </p:nvSpPr>
        <p:spPr>
          <a:xfrm>
            <a:off x="3276600" y="4038600"/>
            <a:ext cx="1066800" cy="990600"/>
          </a:xfrm>
          <a:prstGeom prst="homePlat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Pentagon 22"/>
          <p:cNvSpPr/>
          <p:nvPr/>
        </p:nvSpPr>
        <p:spPr>
          <a:xfrm>
            <a:off x="3276600" y="2819400"/>
            <a:ext cx="1905000" cy="990600"/>
          </a:xfrm>
          <a:prstGeom prst="homePlate">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3230" name="TextBox 56"/>
          <p:cNvSpPr txBox="1">
            <a:spLocks noChangeArrowheads="1"/>
          </p:cNvSpPr>
          <p:nvPr/>
        </p:nvSpPr>
        <p:spPr bwMode="auto">
          <a:xfrm>
            <a:off x="3124200" y="1524000"/>
            <a:ext cx="1600200" cy="1016000"/>
          </a:xfrm>
          <a:prstGeom prst="rect">
            <a:avLst/>
          </a:prstGeom>
          <a:noFill/>
          <a:ln w="9525">
            <a:noFill/>
            <a:miter lim="800000"/>
            <a:headEnd/>
            <a:tailEnd/>
          </a:ln>
        </p:spPr>
        <p:txBody>
          <a:bodyPr>
            <a:spAutoFit/>
          </a:bodyPr>
          <a:lstStyle/>
          <a:p>
            <a:pPr algn="ctr"/>
            <a:r>
              <a:rPr lang="en-US" sz="2000" b="1">
                <a:latin typeface="Calibri" pitchFamily="34" charset="0"/>
                <a:cs typeface="Arial" charset="0"/>
              </a:rPr>
              <a:t>Subscriber Email Alerts</a:t>
            </a:r>
          </a:p>
        </p:txBody>
      </p:sp>
      <p:cxnSp>
        <p:nvCxnSpPr>
          <p:cNvPr id="25" name="Straight Connector 24"/>
          <p:cNvCxnSpPr>
            <a:stCxn id="22" idx="3"/>
          </p:cNvCxnSpPr>
          <p:nvPr/>
        </p:nvCxnSpPr>
        <p:spPr>
          <a:xfrm flipV="1">
            <a:off x="4343400" y="2133600"/>
            <a:ext cx="0" cy="2400300"/>
          </a:xfrm>
          <a:prstGeom prst="line">
            <a:avLst/>
          </a:prstGeom>
          <a:ln w="28575">
            <a:solidFill>
              <a:srgbClr val="000000"/>
            </a:solidFill>
            <a:prstDash val="sysDash"/>
          </a:ln>
        </p:spPr>
        <p:style>
          <a:lnRef idx="1">
            <a:schemeClr val="accent1"/>
          </a:lnRef>
          <a:fillRef idx="0">
            <a:schemeClr val="accent1"/>
          </a:fillRef>
          <a:effectRef idx="0">
            <a:schemeClr val="accent1"/>
          </a:effectRef>
          <a:fontRef idx="minor">
            <a:schemeClr val="tx1"/>
          </a:fontRef>
        </p:style>
      </p:cxnSp>
      <p:sp>
        <p:nvSpPr>
          <p:cNvPr id="93232" name="TextBox 75"/>
          <p:cNvSpPr txBox="1">
            <a:spLocks noChangeArrowheads="1"/>
          </p:cNvSpPr>
          <p:nvPr/>
        </p:nvSpPr>
        <p:spPr bwMode="auto">
          <a:xfrm>
            <a:off x="4572000" y="1143000"/>
            <a:ext cx="1981200" cy="1016000"/>
          </a:xfrm>
          <a:prstGeom prst="rect">
            <a:avLst/>
          </a:prstGeom>
          <a:noFill/>
          <a:ln w="9525">
            <a:noFill/>
            <a:miter lim="800000"/>
            <a:headEnd/>
            <a:tailEnd/>
          </a:ln>
        </p:spPr>
        <p:txBody>
          <a:bodyPr>
            <a:spAutoFit/>
          </a:bodyPr>
          <a:lstStyle/>
          <a:p>
            <a:pPr algn="ctr"/>
            <a:r>
              <a:rPr lang="en-US" sz="2000" b="1">
                <a:latin typeface="Calibri" pitchFamily="34" charset="0"/>
                <a:cs typeface="Arial" charset="0"/>
              </a:rPr>
              <a:t>Alert</a:t>
            </a:r>
          </a:p>
          <a:p>
            <a:pPr algn="ctr"/>
            <a:r>
              <a:rPr lang="en-US" sz="2000" b="1">
                <a:latin typeface="Calibri" pitchFamily="34" charset="0"/>
                <a:cs typeface="Arial" charset="0"/>
              </a:rPr>
              <a:t>Conference Call</a:t>
            </a:r>
          </a:p>
        </p:txBody>
      </p:sp>
      <p:sp>
        <p:nvSpPr>
          <p:cNvPr id="27" name="Pentagon 26"/>
          <p:cNvSpPr/>
          <p:nvPr/>
        </p:nvSpPr>
        <p:spPr>
          <a:xfrm>
            <a:off x="3276600" y="5334000"/>
            <a:ext cx="5410200" cy="990600"/>
          </a:xfrm>
          <a:prstGeom prst="homePlat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3234" name="TextBox 82"/>
          <p:cNvSpPr txBox="1">
            <a:spLocks noChangeArrowheads="1"/>
          </p:cNvSpPr>
          <p:nvPr/>
        </p:nvSpPr>
        <p:spPr bwMode="auto">
          <a:xfrm>
            <a:off x="3276600" y="5410200"/>
            <a:ext cx="5334000" cy="830263"/>
          </a:xfrm>
          <a:prstGeom prst="rect">
            <a:avLst/>
          </a:prstGeom>
          <a:noFill/>
          <a:ln w="9525">
            <a:noFill/>
            <a:miter lim="800000"/>
            <a:headEnd/>
            <a:tailEnd/>
          </a:ln>
        </p:spPr>
        <p:txBody>
          <a:bodyPr>
            <a:spAutoFit/>
          </a:bodyPr>
          <a:lstStyle/>
          <a:p>
            <a:r>
              <a:rPr lang="en-US" b="1">
                <a:latin typeface="Calibri" pitchFamily="34" charset="0"/>
                <a:cs typeface="Arial" charset="0"/>
              </a:rPr>
              <a:t>No notifications recommended at these levels</a:t>
            </a:r>
          </a:p>
        </p:txBody>
      </p:sp>
      <p:cxnSp>
        <p:nvCxnSpPr>
          <p:cNvPr id="29" name="Straight Connector 28"/>
          <p:cNvCxnSpPr/>
          <p:nvPr/>
        </p:nvCxnSpPr>
        <p:spPr>
          <a:xfrm rot="5400000" flipH="1" flipV="1">
            <a:off x="4610100" y="2705100"/>
            <a:ext cx="1143000" cy="0"/>
          </a:xfrm>
          <a:prstGeom prst="line">
            <a:avLst/>
          </a:prstGeom>
          <a:ln w="28575">
            <a:solidFill>
              <a:srgbClr val="000000"/>
            </a:solidFill>
            <a:prstDash val="sysDash"/>
          </a:ln>
        </p:spPr>
        <p:style>
          <a:lnRef idx="1">
            <a:schemeClr val="accent1"/>
          </a:lnRef>
          <a:fillRef idx="0">
            <a:schemeClr val="accent1"/>
          </a:fillRef>
          <a:effectRef idx="0">
            <a:schemeClr val="accent1"/>
          </a:effectRef>
          <a:fontRef idx="minor">
            <a:schemeClr val="tx1"/>
          </a:fontRef>
        </p:style>
      </p:cxnSp>
      <p:sp>
        <p:nvSpPr>
          <p:cNvPr id="93236" name="TextBox 75"/>
          <p:cNvSpPr txBox="1">
            <a:spLocks noChangeArrowheads="1"/>
          </p:cNvSpPr>
          <p:nvPr/>
        </p:nvSpPr>
        <p:spPr bwMode="auto">
          <a:xfrm>
            <a:off x="6781800" y="1447800"/>
            <a:ext cx="1981200" cy="708025"/>
          </a:xfrm>
          <a:prstGeom prst="rect">
            <a:avLst/>
          </a:prstGeom>
          <a:noFill/>
          <a:ln w="9525">
            <a:noFill/>
            <a:miter lim="800000"/>
            <a:headEnd/>
            <a:tailEnd/>
          </a:ln>
        </p:spPr>
        <p:txBody>
          <a:bodyPr>
            <a:spAutoFit/>
          </a:bodyPr>
          <a:lstStyle/>
          <a:p>
            <a:pPr algn="ctr"/>
            <a:r>
              <a:rPr lang="en-US" sz="2000" b="1">
                <a:latin typeface="Calibri" pitchFamily="34" charset="0"/>
                <a:cs typeface="Arial" charset="0"/>
              </a:rPr>
              <a:t>Notification Action</a:t>
            </a:r>
          </a:p>
        </p:txBody>
      </p:sp>
      <p:sp>
        <p:nvSpPr>
          <p:cNvPr id="31" name="Left Brace 30"/>
          <p:cNvSpPr/>
          <p:nvPr/>
        </p:nvSpPr>
        <p:spPr>
          <a:xfrm>
            <a:off x="5149850" y="2514600"/>
            <a:ext cx="731838" cy="1600200"/>
          </a:xfrm>
          <a:prstGeom prst="leftBrace">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cxnSp>
        <p:nvCxnSpPr>
          <p:cNvPr id="93238" name="Straight Arrow Connector 44"/>
          <p:cNvCxnSpPr>
            <a:cxnSpLocks noChangeShapeType="1"/>
          </p:cNvCxnSpPr>
          <p:nvPr/>
        </p:nvCxnSpPr>
        <p:spPr bwMode="auto">
          <a:xfrm rot="5400000" flipH="1" flipV="1">
            <a:off x="381794" y="4571206"/>
            <a:ext cx="304800" cy="1588"/>
          </a:xfrm>
          <a:prstGeom prst="straightConnector1">
            <a:avLst/>
          </a:prstGeom>
          <a:noFill/>
          <a:ln w="15875"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2" descr="C:\Documents and Settings\mmacales\My Documents\Telecom\Advanced Telecomm Architecture.png"/>
          <p:cNvPicPr>
            <a:picLocks noChangeAspect="1" noChangeArrowheads="1"/>
          </p:cNvPicPr>
          <p:nvPr/>
        </p:nvPicPr>
        <p:blipFill>
          <a:blip r:embed="rId3"/>
          <a:srcRect/>
          <a:stretch>
            <a:fillRect/>
          </a:stretch>
        </p:blipFill>
        <p:spPr bwMode="auto">
          <a:xfrm>
            <a:off x="320675" y="1462088"/>
            <a:ext cx="8426450" cy="5026025"/>
          </a:xfrm>
          <a:prstGeom prst="rect">
            <a:avLst/>
          </a:prstGeom>
          <a:noFill/>
          <a:ln w="9525">
            <a:noFill/>
            <a:miter lim="800000"/>
            <a:headEnd/>
            <a:tailEnd/>
          </a:ln>
        </p:spPr>
      </p:pic>
      <p:sp>
        <p:nvSpPr>
          <p:cNvPr id="95234" name="Title 1"/>
          <p:cNvSpPr>
            <a:spLocks noGrp="1"/>
          </p:cNvSpPr>
          <p:nvPr>
            <p:ph type="title"/>
          </p:nvPr>
        </p:nvSpPr>
        <p:spPr/>
        <p:txBody>
          <a:bodyPr/>
          <a:lstStyle/>
          <a:p>
            <a:r>
              <a:rPr lang="en-US" smtClean="0">
                <a:latin typeface="Franklin Gothic Book" pitchFamily="34" charset="0"/>
              </a:rPr>
              <a:t>Scenario: (Baseline)</a:t>
            </a: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31862"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1455738" y="1701800"/>
            <a:ext cx="3592512"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5238" name="Picture 35"/>
          <p:cNvPicPr>
            <a:picLocks noChangeAspect="1"/>
          </p:cNvPicPr>
          <p:nvPr/>
        </p:nvPicPr>
        <p:blipFill>
          <a:blip r:embed="rId4"/>
          <a:srcRect/>
          <a:stretch>
            <a:fillRect/>
          </a:stretch>
        </p:blipFill>
        <p:spPr bwMode="auto">
          <a:xfrm>
            <a:off x="341313" y="1109663"/>
            <a:ext cx="923925" cy="920750"/>
          </a:xfrm>
          <a:prstGeom prst="rect">
            <a:avLst/>
          </a:prstGeom>
          <a:noFill/>
          <a:ln w="9525">
            <a:noFill/>
            <a:miter lim="800000"/>
            <a:headEnd/>
            <a:tailEnd/>
          </a:ln>
        </p:spPr>
      </p:pic>
      <p:grpSp>
        <p:nvGrpSpPr>
          <p:cNvPr id="95239" name="Group 25"/>
          <p:cNvGrpSpPr>
            <a:grpSpLocks/>
          </p:cNvGrpSpPr>
          <p:nvPr/>
        </p:nvGrpSpPr>
        <p:grpSpPr bwMode="auto">
          <a:xfrm>
            <a:off x="1282700" y="1963738"/>
            <a:ext cx="3889375" cy="488950"/>
            <a:chOff x="1283489" y="1676400"/>
            <a:chExt cx="3888586" cy="488122"/>
          </a:xfrm>
        </p:grpSpPr>
        <p:sp>
          <p:nvSpPr>
            <p:cNvPr id="95242" name="TextBox 23"/>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95243" name="Group 24"/>
            <p:cNvGrpSpPr>
              <a:grpSpLocks/>
            </p:cNvGrpSpPr>
            <p:nvPr/>
          </p:nvGrpSpPr>
          <p:grpSpPr bwMode="auto">
            <a:xfrm>
              <a:off x="1417741" y="1676400"/>
              <a:ext cx="3520972" cy="488122"/>
              <a:chOff x="1417741" y="1676400"/>
              <a:chExt cx="3520972" cy="488122"/>
            </a:xfrm>
          </p:grpSpPr>
          <p:cxnSp>
            <p:nvCxnSpPr>
              <p:cNvPr id="9" name="Straight Connector 8"/>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255" name="TextBox 36"/>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
        <p:nvSpPr>
          <p:cNvPr id="95240" name="Rectangle 37"/>
          <p:cNvSpPr>
            <a:spLocks noChangeArrowheads="1"/>
          </p:cNvSpPr>
          <p:nvPr/>
        </p:nvSpPr>
        <p:spPr bwMode="auto">
          <a:xfrm>
            <a:off x="1304925" y="982663"/>
            <a:ext cx="7424738" cy="277812"/>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A very large, complex sunspot group emerges near the solar equator</a:t>
            </a:r>
            <a:endParaRPr lang="en-US" sz="1200">
              <a:latin typeface="Franklin Gothic Book" pitchFamily="34" charset="0"/>
            </a:endParaRPr>
          </a:p>
        </p:txBody>
      </p:sp>
      <p:sp>
        <p:nvSpPr>
          <p:cNvPr id="95241" name="Rectangle 22"/>
          <p:cNvSpPr>
            <a:spLocks noChangeArrowheads="1"/>
          </p:cNvSpPr>
          <p:nvPr/>
        </p:nvSpPr>
        <p:spPr bwMode="auto">
          <a:xfrm>
            <a:off x="273050" y="6311900"/>
            <a:ext cx="2524125" cy="276225"/>
          </a:xfrm>
          <a:prstGeom prst="rect">
            <a:avLst/>
          </a:prstGeom>
          <a:noFill/>
          <a:ln w="9525">
            <a:noFill/>
            <a:miter lim="800000"/>
            <a:headEnd/>
            <a:tailEnd/>
          </a:ln>
        </p:spPr>
        <p:txBody>
          <a:bodyPr>
            <a:spAutoFit/>
          </a:bodyPr>
          <a:lstStyle/>
          <a:p>
            <a:r>
              <a:rPr lang="en-US" sz="1200" b="1">
                <a:latin typeface="Franklin Gothic Book" pitchFamily="34" charset="0"/>
                <a:cs typeface="Times New Roman" pitchFamily="18" charset="0"/>
              </a:rPr>
              <a:t>“Last Mile” photos courtesy of AT&amp;T</a:t>
            </a:r>
            <a:endParaRPr lang="en-US" sz="1200" b="1">
              <a:latin typeface="Franklin Gothic Book"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3" descr="C:\Documents and Settings\mmacales\My Documents\Telecom\Advanced Telecomm Architecture R5 Radio Blackout.png"/>
          <p:cNvPicPr>
            <a:picLocks noChangeAspect="1" noChangeArrowheads="1"/>
          </p:cNvPicPr>
          <p:nvPr/>
        </p:nvPicPr>
        <p:blipFill>
          <a:blip r:embed="rId3"/>
          <a:srcRect/>
          <a:stretch>
            <a:fillRect/>
          </a:stretch>
        </p:blipFill>
        <p:spPr bwMode="auto">
          <a:xfrm>
            <a:off x="320675" y="1463675"/>
            <a:ext cx="8426450" cy="5026025"/>
          </a:xfrm>
          <a:prstGeom prst="rect">
            <a:avLst/>
          </a:prstGeom>
          <a:noFill/>
          <a:ln w="9525">
            <a:noFill/>
            <a:miter lim="800000"/>
            <a:headEnd/>
            <a:tailEnd/>
          </a:ln>
        </p:spPr>
      </p:pic>
      <p:sp>
        <p:nvSpPr>
          <p:cNvPr id="97282" name="Title 1"/>
          <p:cNvSpPr>
            <a:spLocks noGrp="1"/>
          </p:cNvSpPr>
          <p:nvPr>
            <p:ph type="title"/>
          </p:nvPr>
        </p:nvSpPr>
        <p:spPr>
          <a:xfrm>
            <a:off x="228600" y="179388"/>
            <a:ext cx="8915400" cy="868362"/>
          </a:xfrm>
        </p:spPr>
        <p:txBody>
          <a:bodyPr/>
          <a:lstStyle/>
          <a:p>
            <a:r>
              <a:rPr lang="en-US" smtClean="0">
                <a:latin typeface="Franklin Gothic Book" pitchFamily="34" charset="0"/>
              </a:rPr>
              <a:t>Scenario: R5 Radio Blackout Event</a:t>
            </a:r>
            <a:endParaRPr lang="en-US" sz="3200" smtClean="0">
              <a:latin typeface="Franklin Gothic Book" pitchFamily="34" charset="0"/>
            </a:endParaRP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31862"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1890713" y="1701800"/>
            <a:ext cx="3157537"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7286" name="Rectangle 37"/>
          <p:cNvSpPr>
            <a:spLocks noChangeArrowheads="1"/>
          </p:cNvSpPr>
          <p:nvPr/>
        </p:nvSpPr>
        <p:spPr bwMode="auto">
          <a:xfrm>
            <a:off x="1304925" y="982663"/>
            <a:ext cx="7424738" cy="647700"/>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Massive solar flare erupts above near-center-disk sunspot group.</a:t>
            </a:r>
          </a:p>
          <a:p>
            <a:r>
              <a:rPr lang="en-US" sz="1200">
                <a:solidFill>
                  <a:srgbClr val="C00000"/>
                </a:solidFill>
                <a:latin typeface="Franklin Gothic Book" pitchFamily="34" charset="0"/>
                <a:cs typeface="Times New Roman" pitchFamily="18" charset="0"/>
              </a:rPr>
              <a:t>- HF: Several hours (daylight side)</a:t>
            </a:r>
          </a:p>
          <a:p>
            <a:r>
              <a:rPr lang="en-US" sz="1200">
                <a:solidFill>
                  <a:srgbClr val="C00000"/>
                </a:solidFill>
                <a:latin typeface="Franklin Gothic Book" pitchFamily="34" charset="0"/>
                <a:cs typeface="Times New Roman" pitchFamily="18" charset="0"/>
              </a:rPr>
              <a:t>- GPS: Seconds to 15 Minutes</a:t>
            </a:r>
            <a:endParaRPr lang="en-US" sz="1200">
              <a:solidFill>
                <a:srgbClr val="C00000"/>
              </a:solidFill>
              <a:latin typeface="Franklin Gothic Book" pitchFamily="34" charset="0"/>
            </a:endParaRPr>
          </a:p>
        </p:txBody>
      </p:sp>
      <p:pic>
        <p:nvPicPr>
          <p:cNvPr id="97287" name="Picture 24" descr="C:\Documents and Settings\mmacales\My Documents\F E M A\Hazards\Geomagnetic Storms\magfield_prev.gif"/>
          <p:cNvPicPr>
            <a:picLocks noChangeAspect="1"/>
          </p:cNvPicPr>
          <p:nvPr/>
        </p:nvPicPr>
        <p:blipFill>
          <a:blip r:embed="rId4"/>
          <a:srcRect t="13095" r="47002" b="17461"/>
          <a:stretch>
            <a:fillRect/>
          </a:stretch>
        </p:blipFill>
        <p:spPr bwMode="auto">
          <a:xfrm>
            <a:off x="349250" y="1116013"/>
            <a:ext cx="912813" cy="906462"/>
          </a:xfrm>
          <a:prstGeom prst="rect">
            <a:avLst/>
          </a:prstGeom>
          <a:noFill/>
          <a:ln w="9525">
            <a:noFill/>
            <a:miter lim="800000"/>
            <a:headEnd/>
            <a:tailEnd/>
          </a:ln>
        </p:spPr>
      </p:pic>
      <p:grpSp>
        <p:nvGrpSpPr>
          <p:cNvPr id="97288" name="Group 22"/>
          <p:cNvGrpSpPr>
            <a:grpSpLocks/>
          </p:cNvGrpSpPr>
          <p:nvPr/>
        </p:nvGrpSpPr>
        <p:grpSpPr bwMode="auto">
          <a:xfrm>
            <a:off x="1282700" y="1963738"/>
            <a:ext cx="3889375" cy="488950"/>
            <a:chOff x="1283489" y="1676400"/>
            <a:chExt cx="3888586" cy="488122"/>
          </a:xfrm>
        </p:grpSpPr>
        <p:sp>
          <p:nvSpPr>
            <p:cNvPr id="97289" name="TextBox 25"/>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97290" name="Group 24"/>
            <p:cNvGrpSpPr>
              <a:grpSpLocks/>
            </p:cNvGrpSpPr>
            <p:nvPr/>
          </p:nvGrpSpPr>
          <p:grpSpPr bwMode="auto">
            <a:xfrm>
              <a:off x="1417741" y="1676400"/>
              <a:ext cx="3520972" cy="488122"/>
              <a:chOff x="1417741" y="1676400"/>
              <a:chExt cx="3520972" cy="488122"/>
            </a:xfrm>
          </p:grpSpPr>
          <p:cxnSp>
            <p:nvCxnSpPr>
              <p:cNvPr id="29" name="Straight Connector 28"/>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302" name="TextBox 43"/>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Picture 2" descr="C:\Documents and Settings\mmacales\My Documents\Telecom\Advanced Telecomm Architecture S5 Solar Radiation Storm.png"/>
          <p:cNvPicPr>
            <a:picLocks noChangeAspect="1" noChangeArrowheads="1"/>
          </p:cNvPicPr>
          <p:nvPr/>
        </p:nvPicPr>
        <p:blipFill>
          <a:blip r:embed="rId3"/>
          <a:srcRect/>
          <a:stretch>
            <a:fillRect/>
          </a:stretch>
        </p:blipFill>
        <p:spPr bwMode="auto">
          <a:xfrm>
            <a:off x="320675" y="1463675"/>
            <a:ext cx="8426450" cy="5026025"/>
          </a:xfrm>
          <a:prstGeom prst="rect">
            <a:avLst/>
          </a:prstGeom>
          <a:noFill/>
          <a:ln w="9525">
            <a:noFill/>
            <a:miter lim="800000"/>
            <a:headEnd/>
            <a:tailEnd/>
          </a:ln>
        </p:spPr>
      </p:pic>
      <p:sp>
        <p:nvSpPr>
          <p:cNvPr id="2" name="Title 1"/>
          <p:cNvSpPr>
            <a:spLocks noGrp="1"/>
          </p:cNvSpPr>
          <p:nvPr>
            <p:ph type="title"/>
          </p:nvPr>
        </p:nvSpPr>
        <p:spPr/>
        <p:txBody>
          <a:bodyPr rtlCol="0">
            <a:normAutofit fontScale="90000"/>
          </a:bodyPr>
          <a:lstStyle/>
          <a:p>
            <a:pPr fontAlgn="auto">
              <a:spcAft>
                <a:spcPts val="0"/>
              </a:spcAft>
              <a:defRPr/>
            </a:pPr>
            <a:r>
              <a:rPr lang="en-US" dirty="0" smtClean="0">
                <a:latin typeface="Franklin Gothic Book" pitchFamily="34" charset="0"/>
              </a:rPr>
              <a:t>Scenario: S5 Solar Radiation Storm</a:t>
            </a:r>
            <a:endParaRPr lang="en-US" dirty="0">
              <a:latin typeface="Franklin Gothic Book" pitchFamily="34" charset="0"/>
            </a:endParaRP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23925"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1903413" y="1701800"/>
            <a:ext cx="3144837"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9334" name="Picture 22" descr="C:\Users\Mark\Documents\Mark's Documents\FEMA\Geomagnetic Storms\flarequad.jpg"/>
          <p:cNvPicPr>
            <a:picLocks noChangeAspect="1"/>
          </p:cNvPicPr>
          <p:nvPr/>
        </p:nvPicPr>
        <p:blipFill>
          <a:blip r:embed="rId4"/>
          <a:srcRect/>
          <a:stretch>
            <a:fillRect/>
          </a:stretch>
        </p:blipFill>
        <p:spPr bwMode="auto">
          <a:xfrm>
            <a:off x="330200" y="1103313"/>
            <a:ext cx="938213" cy="935037"/>
          </a:xfrm>
          <a:prstGeom prst="rect">
            <a:avLst/>
          </a:prstGeom>
          <a:noFill/>
          <a:ln w="9525">
            <a:noFill/>
            <a:miter lim="800000"/>
            <a:headEnd/>
            <a:tailEnd/>
          </a:ln>
        </p:spPr>
      </p:pic>
      <p:sp>
        <p:nvSpPr>
          <p:cNvPr id="99335" name="Rectangle 25"/>
          <p:cNvSpPr>
            <a:spLocks noChangeArrowheads="1"/>
          </p:cNvSpPr>
          <p:nvPr/>
        </p:nvSpPr>
        <p:spPr bwMode="auto">
          <a:xfrm>
            <a:off x="1304925" y="982663"/>
            <a:ext cx="7432675" cy="831850"/>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Solar radiation storm arrives twenty minutes after solar flare.  Radio blackout event continues.</a:t>
            </a:r>
          </a:p>
          <a:p>
            <a:r>
              <a:rPr lang="en-US" sz="1200">
                <a:solidFill>
                  <a:srgbClr val="C00000"/>
                </a:solidFill>
                <a:latin typeface="Franklin Gothic Book" pitchFamily="34" charset="0"/>
                <a:cs typeface="Times New Roman" pitchFamily="18" charset="0"/>
              </a:rPr>
              <a:t> - 3-24 hours (various effects)</a:t>
            </a:r>
          </a:p>
          <a:p>
            <a:r>
              <a:rPr lang="en-US" sz="1200">
                <a:solidFill>
                  <a:srgbClr val="C00000"/>
                </a:solidFill>
                <a:latin typeface="Franklin Gothic Book" pitchFamily="34" charset="0"/>
                <a:cs typeface="Times New Roman" pitchFamily="18" charset="0"/>
              </a:rPr>
              <a:t>≈ 15% of satellite fleet lost due to solar panel damage</a:t>
            </a:r>
          </a:p>
          <a:p>
            <a:r>
              <a:rPr lang="en-US" sz="1200">
                <a:solidFill>
                  <a:srgbClr val="C00000"/>
                </a:solidFill>
                <a:latin typeface="Franklin Gothic Book" pitchFamily="34" charset="0"/>
              </a:rPr>
              <a:t>≈ 50 times normal satellite anomalies</a:t>
            </a:r>
          </a:p>
        </p:txBody>
      </p:sp>
      <p:grpSp>
        <p:nvGrpSpPr>
          <p:cNvPr id="99336" name="Group 24"/>
          <p:cNvGrpSpPr>
            <a:grpSpLocks/>
          </p:cNvGrpSpPr>
          <p:nvPr/>
        </p:nvGrpSpPr>
        <p:grpSpPr bwMode="auto">
          <a:xfrm>
            <a:off x="1282700" y="1963738"/>
            <a:ext cx="3889375" cy="488950"/>
            <a:chOff x="1283489" y="1676400"/>
            <a:chExt cx="3888586" cy="488122"/>
          </a:xfrm>
        </p:grpSpPr>
        <p:sp>
          <p:nvSpPr>
            <p:cNvPr id="99337" name="TextBox 27"/>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99338" name="Group 24"/>
            <p:cNvGrpSpPr>
              <a:grpSpLocks/>
            </p:cNvGrpSpPr>
            <p:nvPr/>
          </p:nvGrpSpPr>
          <p:grpSpPr bwMode="auto">
            <a:xfrm>
              <a:off x="1417741" y="1676400"/>
              <a:ext cx="3520972" cy="488122"/>
              <a:chOff x="1417741" y="1676400"/>
              <a:chExt cx="3520972" cy="488122"/>
            </a:xfrm>
          </p:grpSpPr>
          <p:cxnSp>
            <p:nvCxnSpPr>
              <p:cNvPr id="30" name="Straight Connector 29"/>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9350" name="TextBox 43"/>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7" name="Group 8"/>
          <p:cNvGrpSpPr>
            <a:grpSpLocks/>
          </p:cNvGrpSpPr>
          <p:nvPr/>
        </p:nvGrpSpPr>
        <p:grpSpPr bwMode="auto">
          <a:xfrm>
            <a:off x="4940300" y="1203325"/>
            <a:ext cx="3617913" cy="5362575"/>
            <a:chOff x="5881484" y="2415785"/>
            <a:chExt cx="3246573" cy="4709731"/>
          </a:xfrm>
        </p:grpSpPr>
        <p:pic>
          <p:nvPicPr>
            <p:cNvPr id="101381" name="Picture 5" descr="http://www.astro.gla.ac.uk/nam2010/images/press/Pylon_Sun.jpg"/>
            <p:cNvPicPr>
              <a:picLocks noChangeAspect="1" noChangeArrowheads="1"/>
            </p:cNvPicPr>
            <p:nvPr/>
          </p:nvPicPr>
          <p:blipFill>
            <a:blip r:embed="rId3"/>
            <a:srcRect/>
            <a:stretch>
              <a:fillRect/>
            </a:stretch>
          </p:blipFill>
          <p:spPr bwMode="auto">
            <a:xfrm>
              <a:off x="5881484" y="2415785"/>
              <a:ext cx="3145641" cy="4442011"/>
            </a:xfrm>
            <a:prstGeom prst="rect">
              <a:avLst/>
            </a:prstGeom>
            <a:noFill/>
            <a:ln w="9525">
              <a:noFill/>
              <a:miter lim="800000"/>
              <a:headEnd/>
              <a:tailEnd/>
            </a:ln>
          </p:spPr>
        </p:pic>
        <p:sp>
          <p:nvSpPr>
            <p:cNvPr id="101382" name="Rectangle 4"/>
            <p:cNvSpPr>
              <a:spLocks noChangeArrowheads="1"/>
            </p:cNvSpPr>
            <p:nvPr/>
          </p:nvSpPr>
          <p:spPr bwMode="auto">
            <a:xfrm>
              <a:off x="7077635" y="6882216"/>
              <a:ext cx="2050422" cy="243300"/>
            </a:xfrm>
            <a:prstGeom prst="rect">
              <a:avLst/>
            </a:prstGeom>
            <a:noFill/>
            <a:ln w="9525">
              <a:noFill/>
              <a:miter lim="800000"/>
              <a:headEnd/>
              <a:tailEnd/>
            </a:ln>
          </p:spPr>
          <p:txBody>
            <a:bodyPr wrap="none">
              <a:spAutoFit/>
            </a:bodyPr>
            <a:lstStyle/>
            <a:p>
              <a:r>
                <a:rPr lang="en-US" sz="1200" i="1">
                  <a:latin typeface="Calibri" pitchFamily="34" charset="0"/>
                </a:rPr>
                <a:t>(Credit: K. Turnbull / J. Wild / ESA)</a:t>
              </a:r>
              <a:endParaRPr lang="en-US" sz="1200">
                <a:latin typeface="Calibri" pitchFamily="34" charset="0"/>
              </a:endParaRPr>
            </a:p>
          </p:txBody>
        </p:sp>
      </p:grpSp>
      <p:sp>
        <p:nvSpPr>
          <p:cNvPr id="2" name="Title 1"/>
          <p:cNvSpPr>
            <a:spLocks noGrp="1"/>
          </p:cNvSpPr>
          <p:nvPr>
            <p:ph type="title"/>
          </p:nvPr>
        </p:nvSpPr>
        <p:spPr/>
        <p:txBody>
          <a:bodyPr rtlCol="0">
            <a:normAutofit fontScale="90000"/>
          </a:bodyPr>
          <a:lstStyle/>
          <a:p>
            <a:pPr fontAlgn="auto">
              <a:spcAft>
                <a:spcPts val="0"/>
              </a:spcAft>
              <a:defRPr/>
            </a:pPr>
            <a:r>
              <a:rPr lang="en-US" dirty="0" smtClean="0">
                <a:latin typeface="Franklin Gothic Book" pitchFamily="34" charset="0"/>
              </a:rPr>
              <a:t>Power is the fundamental for NATO</a:t>
            </a:r>
            <a:endParaRPr lang="en-US" sz="3600" dirty="0">
              <a:latin typeface="Franklin Gothic Book" pitchFamily="34" charset="0"/>
            </a:endParaRPr>
          </a:p>
        </p:txBody>
      </p:sp>
      <p:pic>
        <p:nvPicPr>
          <p:cNvPr id="101379" name="Picture 16"/>
          <p:cNvPicPr>
            <a:picLocks noChangeAspect="1" noChangeArrowheads="1"/>
          </p:cNvPicPr>
          <p:nvPr/>
        </p:nvPicPr>
        <p:blipFill>
          <a:blip r:embed="rId4"/>
          <a:srcRect/>
          <a:stretch>
            <a:fillRect/>
          </a:stretch>
        </p:blipFill>
        <p:spPr bwMode="auto">
          <a:xfrm>
            <a:off x="1082675" y="4000500"/>
            <a:ext cx="3209925" cy="2298700"/>
          </a:xfrm>
          <a:prstGeom prst="rect">
            <a:avLst/>
          </a:prstGeom>
          <a:noFill/>
          <a:ln w="9525">
            <a:noFill/>
            <a:miter lim="800000"/>
            <a:headEnd/>
            <a:tailEnd/>
          </a:ln>
        </p:spPr>
      </p:pic>
      <p:sp>
        <p:nvSpPr>
          <p:cNvPr id="101380" name="Rectangle 13"/>
          <p:cNvSpPr>
            <a:spLocks noGrp="1" noChangeArrowheads="1"/>
          </p:cNvSpPr>
          <p:nvPr/>
        </p:nvSpPr>
        <p:spPr bwMode="auto">
          <a:xfrm>
            <a:off x="295275" y="1217613"/>
            <a:ext cx="4594225" cy="2401887"/>
          </a:xfrm>
          <a:prstGeom prst="rect">
            <a:avLst/>
          </a:prstGeom>
          <a:noFill/>
          <a:ln w="9525">
            <a:noFill/>
            <a:miter lim="800000"/>
            <a:headEnd/>
            <a:tailEnd/>
          </a:ln>
        </p:spPr>
        <p:txBody>
          <a:bodyPr lIns="0" tIns="0" rIns="0" bIns="0"/>
          <a:lstStyle/>
          <a:p>
            <a:pPr marL="234950" indent="-234950">
              <a:spcBef>
                <a:spcPts val="600"/>
              </a:spcBef>
              <a:spcAft>
                <a:spcPts val="600"/>
              </a:spcAft>
              <a:buClr>
                <a:schemeClr val="tx2"/>
              </a:buClr>
              <a:buSzPct val="125000"/>
              <a:buFontTx/>
              <a:buChar char="•"/>
            </a:pPr>
            <a:r>
              <a:rPr lang="en-US" sz="2400" b="1">
                <a:solidFill>
                  <a:schemeClr val="tx2"/>
                </a:solidFill>
                <a:latin typeface="Franklin Gothic Book" pitchFamily="34" charset="0"/>
                <a:cs typeface="Times New Roman" pitchFamily="18" charset="0"/>
              </a:rPr>
              <a:t>Almost all modern technology relies on the reliable delivery of electric power</a:t>
            </a:r>
          </a:p>
          <a:p>
            <a:pPr marL="234950" indent="-234950">
              <a:spcBef>
                <a:spcPts val="600"/>
              </a:spcBef>
              <a:spcAft>
                <a:spcPts val="600"/>
              </a:spcAft>
              <a:buClr>
                <a:schemeClr val="tx2"/>
              </a:buClr>
              <a:buSzPct val="125000"/>
              <a:buFontTx/>
              <a:buChar char="•"/>
            </a:pPr>
            <a:r>
              <a:rPr lang="en-US" sz="2400" b="1">
                <a:solidFill>
                  <a:schemeClr val="tx2"/>
                </a:solidFill>
                <a:latin typeface="Franklin Gothic Book" pitchFamily="34" charset="0"/>
                <a:cs typeface="Times New Roman" pitchFamily="18" charset="0"/>
              </a:rPr>
              <a:t>Communications networks and Information transactions cut across all critical sectors.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r>
              <a:rPr lang="en-US" smtClean="0">
                <a:latin typeface="Franklin Gothic Book" pitchFamily="34" charset="0"/>
              </a:rPr>
              <a:t>Scenario: G5 Geomagnetic Storm</a:t>
            </a:r>
            <a:endParaRPr lang="en-US" sz="3600" smtClean="0">
              <a:latin typeface="Franklin Gothic Book" pitchFamily="34" charset="0"/>
            </a:endParaRPr>
          </a:p>
        </p:txBody>
      </p:sp>
      <p:sp>
        <p:nvSpPr>
          <p:cNvPr id="103426" name="Rectangle 1"/>
          <p:cNvSpPr>
            <a:spLocks noChangeArrowheads="1"/>
          </p:cNvSpPr>
          <p:nvPr/>
        </p:nvSpPr>
        <p:spPr bwMode="auto">
          <a:xfrm>
            <a:off x="452438" y="3848100"/>
            <a:ext cx="8507412" cy="2062163"/>
          </a:xfrm>
          <a:prstGeom prst="rect">
            <a:avLst/>
          </a:prstGeom>
          <a:noFill/>
          <a:ln w="9525">
            <a:noFill/>
            <a:miter lim="800000"/>
            <a:headEnd/>
            <a:tailEnd/>
          </a:ln>
        </p:spPr>
        <p:txBody>
          <a:bodyPr anchor="ctr">
            <a:spAutoFit/>
          </a:bodyPr>
          <a:lstStyle/>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NASA  ACE satellite provides approximately 15 minutes warning of  the southward interplanetary magnetic field orientation of  the coronal mass ejection.</a:t>
            </a:r>
          </a:p>
          <a:p>
            <a:pPr marL="273050" indent="-273050">
              <a:buFont typeface="Arial" charset="0"/>
              <a:buChar char="•"/>
            </a:pPr>
            <a:endParaRPr lang="en-US" sz="1600">
              <a:solidFill>
                <a:schemeClr val="tx2"/>
              </a:solidFill>
              <a:latin typeface="Franklin Gothic Book" pitchFamily="34" charset="0"/>
              <a:ea typeface="Calibri" pitchFamily="34" charset="0"/>
              <a:cs typeface="Times New Roman" pitchFamily="18" charset="0"/>
            </a:endParaRPr>
          </a:p>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Approximately 17 hours after the initial solar flare, the massive, fast-moving CME arrives at the Earth.</a:t>
            </a:r>
          </a:p>
          <a:p>
            <a:pPr marL="273050" indent="-273050">
              <a:buFont typeface="Arial" charset="0"/>
              <a:buChar char="•"/>
            </a:pPr>
            <a:endParaRPr lang="en-US" sz="1600">
              <a:solidFill>
                <a:schemeClr val="tx2"/>
              </a:solidFill>
              <a:latin typeface="Franklin Gothic Book" pitchFamily="34" charset="0"/>
              <a:ea typeface="Calibri" pitchFamily="34" charset="0"/>
              <a:cs typeface="Times New Roman" pitchFamily="18" charset="0"/>
            </a:endParaRPr>
          </a:p>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The physical shock of the CME pushes the daylight side of  the magnetosphere inside the geostationary orbit, exposing GEO satellites on the daylight side directly to the solar plasma.</a:t>
            </a:r>
          </a:p>
        </p:txBody>
      </p:sp>
      <p:pic>
        <p:nvPicPr>
          <p:cNvPr id="103427" name="Picture 6" descr="C:\Documents and Settings\mmacales\My Documents\F E M A\Hazards\Geomagnetic Storms\noaa_aurora_004.jpg"/>
          <p:cNvPicPr>
            <a:picLocks noChangeAspect="1"/>
          </p:cNvPicPr>
          <p:nvPr/>
        </p:nvPicPr>
        <p:blipFill>
          <a:blip r:embed="rId3"/>
          <a:srcRect/>
          <a:stretch>
            <a:fillRect/>
          </a:stretch>
        </p:blipFill>
        <p:spPr bwMode="auto">
          <a:xfrm>
            <a:off x="4876800" y="1185863"/>
            <a:ext cx="3516313" cy="2373312"/>
          </a:xfrm>
          <a:prstGeom prst="rect">
            <a:avLst/>
          </a:prstGeom>
          <a:noFill/>
          <a:ln w="9525">
            <a:noFill/>
            <a:miter lim="800000"/>
            <a:headEnd/>
            <a:tailEnd/>
          </a:ln>
        </p:spPr>
      </p:pic>
      <p:pic>
        <p:nvPicPr>
          <p:cNvPr id="103428" name="Picture 7" descr="C:\Documents and Settings\mmacales\My Documents\F E M A\Hazards\Geomagnetic Storms\magfield_prev.gif"/>
          <p:cNvPicPr>
            <a:picLocks noChangeAspect="1" noChangeArrowheads="1"/>
          </p:cNvPicPr>
          <p:nvPr/>
        </p:nvPicPr>
        <p:blipFill>
          <a:blip r:embed="rId4"/>
          <a:srcRect l="47437" t="1880" b="4510"/>
          <a:stretch>
            <a:fillRect/>
          </a:stretch>
        </p:blipFill>
        <p:spPr bwMode="auto">
          <a:xfrm>
            <a:off x="2363788" y="1176338"/>
            <a:ext cx="1704975" cy="2371725"/>
          </a:xfrm>
          <a:prstGeom prst="rect">
            <a:avLst/>
          </a:prstGeom>
          <a:noFill/>
          <a:ln w="9525">
            <a:noFill/>
            <a:miter lim="800000"/>
            <a:headEnd/>
            <a:tailEnd/>
          </a:ln>
        </p:spPr>
      </p:pic>
      <p:pic>
        <p:nvPicPr>
          <p:cNvPr id="103429" name="Picture 8" descr="C:\Documents and Settings\mmacales\My Documents\F E M A\Hazards\Geomagnetic Storms\ace_half.gif"/>
          <p:cNvPicPr>
            <a:picLocks noChangeAspect="1"/>
          </p:cNvPicPr>
          <p:nvPr/>
        </p:nvPicPr>
        <p:blipFill>
          <a:blip r:embed="rId5"/>
          <a:srcRect/>
          <a:stretch>
            <a:fillRect/>
          </a:stretch>
        </p:blipFill>
        <p:spPr bwMode="auto">
          <a:xfrm>
            <a:off x="333375" y="1438275"/>
            <a:ext cx="1792288" cy="17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2" descr="C:\Documents and Settings\mmacales\My Documents\Telecom\Advanced Telecomm Architecture G5 Geomagnetic Storm.png"/>
          <p:cNvPicPr>
            <a:picLocks noChangeAspect="1" noChangeArrowheads="1"/>
          </p:cNvPicPr>
          <p:nvPr/>
        </p:nvPicPr>
        <p:blipFill>
          <a:blip r:embed="rId3"/>
          <a:srcRect/>
          <a:stretch>
            <a:fillRect/>
          </a:stretch>
        </p:blipFill>
        <p:spPr bwMode="auto">
          <a:xfrm>
            <a:off x="320675" y="1463675"/>
            <a:ext cx="8426450" cy="5051425"/>
          </a:xfrm>
          <a:prstGeom prst="rect">
            <a:avLst/>
          </a:prstGeom>
          <a:noFill/>
          <a:ln w="9525">
            <a:noFill/>
            <a:miter lim="800000"/>
            <a:headEnd/>
            <a:tailEnd/>
          </a:ln>
        </p:spPr>
      </p:pic>
      <p:sp>
        <p:nvSpPr>
          <p:cNvPr id="105474" name="Title 1"/>
          <p:cNvSpPr>
            <a:spLocks noGrp="1"/>
          </p:cNvSpPr>
          <p:nvPr>
            <p:ph type="title"/>
          </p:nvPr>
        </p:nvSpPr>
        <p:spPr/>
        <p:txBody>
          <a:bodyPr/>
          <a:lstStyle/>
          <a:p>
            <a:r>
              <a:rPr lang="en-US" smtClean="0">
                <a:latin typeface="Franklin Gothic Book" pitchFamily="34" charset="0"/>
              </a:rPr>
              <a:t>Scenario: G5 Geomagnetic Storm</a:t>
            </a: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15987"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1976438" y="1701800"/>
            <a:ext cx="3071812"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478" name="Rectangle 37"/>
          <p:cNvSpPr>
            <a:spLocks noChangeArrowheads="1"/>
          </p:cNvSpPr>
          <p:nvPr/>
        </p:nvSpPr>
        <p:spPr bwMode="auto">
          <a:xfrm>
            <a:off x="1304925" y="1025525"/>
            <a:ext cx="7432675" cy="830263"/>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CME with southward magnetic orientation arrives at Earth causing extreme geomagnetic storm.</a:t>
            </a:r>
          </a:p>
          <a:p>
            <a:r>
              <a:rPr lang="en-US" sz="1200">
                <a:solidFill>
                  <a:srgbClr val="C00000"/>
                </a:solidFill>
                <a:latin typeface="Franklin Gothic Book" pitchFamily="34" charset="0"/>
                <a:cs typeface="Times New Roman" pitchFamily="18" charset="0"/>
              </a:rPr>
              <a:t>- 12-24 hours (various effects)</a:t>
            </a:r>
          </a:p>
          <a:p>
            <a:r>
              <a:rPr lang="en-US" sz="1100">
                <a:solidFill>
                  <a:srgbClr val="C00000"/>
                </a:solidFill>
                <a:latin typeface="Franklin Gothic Book" pitchFamily="34" charset="0"/>
                <a:cs typeface="Times New Roman" pitchFamily="18" charset="0"/>
              </a:rPr>
              <a:t>- SATCOM/GPS severely disrupted due to scintillation</a:t>
            </a:r>
          </a:p>
          <a:p>
            <a:r>
              <a:rPr lang="en-US" sz="1100">
                <a:solidFill>
                  <a:srgbClr val="0070C0"/>
                </a:solidFill>
                <a:latin typeface="Franklin Gothic Book" pitchFamily="34" charset="0"/>
                <a:cs typeface="Times New Roman" pitchFamily="18" charset="0"/>
              </a:rPr>
              <a:t>- HF may be possible</a:t>
            </a:r>
          </a:p>
        </p:txBody>
      </p:sp>
      <p:pic>
        <p:nvPicPr>
          <p:cNvPr id="105479" name="Picture 24" descr="C:\Documents and Settings\mmacales\My Documents\F E M A\Hazards\Geomagnetic Storms\magfield_prev.gif"/>
          <p:cNvPicPr>
            <a:picLocks noChangeAspect="1"/>
          </p:cNvPicPr>
          <p:nvPr/>
        </p:nvPicPr>
        <p:blipFill>
          <a:blip r:embed="rId4"/>
          <a:srcRect l="47437" t="14946" b="16846"/>
          <a:stretch>
            <a:fillRect/>
          </a:stretch>
        </p:blipFill>
        <p:spPr bwMode="auto">
          <a:xfrm>
            <a:off x="346075" y="1114425"/>
            <a:ext cx="904875" cy="917575"/>
          </a:xfrm>
          <a:prstGeom prst="rect">
            <a:avLst/>
          </a:prstGeom>
          <a:noFill/>
          <a:ln w="9525">
            <a:noFill/>
            <a:miter lim="800000"/>
            <a:headEnd/>
            <a:tailEnd/>
          </a:ln>
        </p:spPr>
      </p:pic>
      <p:grpSp>
        <p:nvGrpSpPr>
          <p:cNvPr id="105480" name="Group 22"/>
          <p:cNvGrpSpPr>
            <a:grpSpLocks/>
          </p:cNvGrpSpPr>
          <p:nvPr/>
        </p:nvGrpSpPr>
        <p:grpSpPr bwMode="auto">
          <a:xfrm>
            <a:off x="1282700" y="1963738"/>
            <a:ext cx="3889375" cy="488950"/>
            <a:chOff x="1283489" y="1676400"/>
            <a:chExt cx="3888586" cy="488122"/>
          </a:xfrm>
        </p:grpSpPr>
        <p:sp>
          <p:nvSpPr>
            <p:cNvPr id="105481" name="TextBox 25"/>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105482" name="Group 24"/>
            <p:cNvGrpSpPr>
              <a:grpSpLocks/>
            </p:cNvGrpSpPr>
            <p:nvPr/>
          </p:nvGrpSpPr>
          <p:grpSpPr bwMode="auto">
            <a:xfrm>
              <a:off x="1417741" y="1676400"/>
              <a:ext cx="3520972" cy="488122"/>
              <a:chOff x="1417741" y="1676400"/>
              <a:chExt cx="3520972" cy="488122"/>
            </a:xfrm>
          </p:grpSpPr>
          <p:cxnSp>
            <p:nvCxnSpPr>
              <p:cNvPr id="29" name="Straight Connector 28"/>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5494" name="TextBox 43"/>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Picture 2" descr="C:\Documents and Settings\mmacales\My Documents\Telecom\Advanced Telecomm Architecture G+8 Hours.png"/>
          <p:cNvPicPr>
            <a:picLocks noChangeAspect="1" noChangeArrowheads="1"/>
          </p:cNvPicPr>
          <p:nvPr/>
        </p:nvPicPr>
        <p:blipFill>
          <a:blip r:embed="rId3"/>
          <a:srcRect/>
          <a:stretch>
            <a:fillRect/>
          </a:stretch>
        </p:blipFill>
        <p:spPr bwMode="auto">
          <a:xfrm>
            <a:off x="320675" y="1463675"/>
            <a:ext cx="8426450" cy="5051425"/>
          </a:xfrm>
          <a:prstGeom prst="rect">
            <a:avLst/>
          </a:prstGeom>
          <a:noFill/>
          <a:ln w="9525">
            <a:noFill/>
            <a:miter lim="800000"/>
            <a:headEnd/>
            <a:tailEnd/>
          </a:ln>
        </p:spPr>
      </p:pic>
      <p:sp>
        <p:nvSpPr>
          <p:cNvPr id="107522" name="Title 1"/>
          <p:cNvSpPr>
            <a:spLocks noGrp="1"/>
          </p:cNvSpPr>
          <p:nvPr>
            <p:ph type="title"/>
          </p:nvPr>
        </p:nvSpPr>
        <p:spPr/>
        <p:txBody>
          <a:bodyPr/>
          <a:lstStyle/>
          <a:p>
            <a:r>
              <a:rPr lang="en-US" smtClean="0">
                <a:latin typeface="Franklin Gothic Book" pitchFamily="34" charset="0"/>
              </a:rPr>
              <a:t>Scenario: G + 8 Hours</a:t>
            </a: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15987"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2009775" y="1701800"/>
            <a:ext cx="3038475"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7526" name="Rectangle 37"/>
          <p:cNvSpPr>
            <a:spLocks noChangeArrowheads="1"/>
          </p:cNvSpPr>
          <p:nvPr/>
        </p:nvSpPr>
        <p:spPr bwMode="auto">
          <a:xfrm>
            <a:off x="1304925" y="992188"/>
            <a:ext cx="7424738" cy="830262"/>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Loss of power begins to effect “last mile” communications</a:t>
            </a:r>
          </a:p>
          <a:p>
            <a:r>
              <a:rPr lang="en-US" sz="1200">
                <a:solidFill>
                  <a:srgbClr val="C00000"/>
                </a:solidFill>
                <a:latin typeface="Franklin Gothic Book" pitchFamily="34" charset="0"/>
              </a:rPr>
              <a:t>- Numerous cellular towers begin to fail </a:t>
            </a:r>
          </a:p>
          <a:p>
            <a:r>
              <a:rPr lang="en-US" sz="1200">
                <a:solidFill>
                  <a:srgbClr val="C00000"/>
                </a:solidFill>
                <a:latin typeface="Franklin Gothic Book" pitchFamily="34" charset="0"/>
              </a:rPr>
              <a:t>- Battery backup fails in homes and offices</a:t>
            </a:r>
          </a:p>
          <a:p>
            <a:r>
              <a:rPr lang="en-US" sz="1200">
                <a:solidFill>
                  <a:srgbClr val="0070C0"/>
                </a:solidFill>
                <a:latin typeface="Franklin Gothic Book" pitchFamily="34" charset="0"/>
              </a:rPr>
              <a:t>- HF communications intermittent for next three days</a:t>
            </a:r>
          </a:p>
        </p:txBody>
      </p:sp>
      <p:pic>
        <p:nvPicPr>
          <p:cNvPr id="107527" name="Picture 22" descr="C:\Documents and Settings\mmacales\My Documents\F E M A\Hazards\Geomagnetic Storms\sunrise_med.jpg"/>
          <p:cNvPicPr>
            <a:picLocks noChangeAspect="1"/>
          </p:cNvPicPr>
          <p:nvPr/>
        </p:nvPicPr>
        <p:blipFill>
          <a:blip r:embed="rId4"/>
          <a:srcRect/>
          <a:stretch>
            <a:fillRect/>
          </a:stretch>
        </p:blipFill>
        <p:spPr bwMode="auto">
          <a:xfrm>
            <a:off x="347663" y="1114425"/>
            <a:ext cx="898525" cy="912813"/>
          </a:xfrm>
          <a:prstGeom prst="rect">
            <a:avLst/>
          </a:prstGeom>
          <a:noFill/>
          <a:ln w="9525">
            <a:noFill/>
            <a:miter lim="800000"/>
            <a:headEnd/>
            <a:tailEnd/>
          </a:ln>
        </p:spPr>
      </p:pic>
      <p:grpSp>
        <p:nvGrpSpPr>
          <p:cNvPr id="107528" name="Group 24"/>
          <p:cNvGrpSpPr>
            <a:grpSpLocks/>
          </p:cNvGrpSpPr>
          <p:nvPr/>
        </p:nvGrpSpPr>
        <p:grpSpPr bwMode="auto">
          <a:xfrm>
            <a:off x="1282700" y="1963738"/>
            <a:ext cx="3889375" cy="488950"/>
            <a:chOff x="1283489" y="1676400"/>
            <a:chExt cx="3888586" cy="488122"/>
          </a:xfrm>
        </p:grpSpPr>
        <p:sp>
          <p:nvSpPr>
            <p:cNvPr id="107529" name="TextBox 25"/>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107530" name="Group 24"/>
            <p:cNvGrpSpPr>
              <a:grpSpLocks/>
            </p:cNvGrpSpPr>
            <p:nvPr/>
          </p:nvGrpSpPr>
          <p:grpSpPr bwMode="auto">
            <a:xfrm>
              <a:off x="1417741" y="1676400"/>
              <a:ext cx="3520972" cy="488122"/>
              <a:chOff x="1417741" y="1676400"/>
              <a:chExt cx="3520972" cy="488122"/>
            </a:xfrm>
          </p:grpSpPr>
          <p:cxnSp>
            <p:nvCxnSpPr>
              <p:cNvPr id="29" name="Straight Connector 28"/>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7542" name="TextBox 43"/>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4" descr="C:\Documents and Settings\mmacales\My Documents\Telecom\Advanced Telecomm Architecture G+24 Hours.png"/>
          <p:cNvPicPr>
            <a:picLocks noChangeAspect="1" noChangeArrowheads="1"/>
          </p:cNvPicPr>
          <p:nvPr/>
        </p:nvPicPr>
        <p:blipFill>
          <a:blip r:embed="rId3"/>
          <a:srcRect/>
          <a:stretch>
            <a:fillRect/>
          </a:stretch>
        </p:blipFill>
        <p:spPr bwMode="auto">
          <a:xfrm>
            <a:off x="320675" y="1463675"/>
            <a:ext cx="8426450" cy="5051425"/>
          </a:xfrm>
          <a:prstGeom prst="rect">
            <a:avLst/>
          </a:prstGeom>
          <a:noFill/>
          <a:ln w="9525">
            <a:noFill/>
            <a:miter lim="800000"/>
            <a:headEnd/>
            <a:tailEnd/>
          </a:ln>
        </p:spPr>
      </p:pic>
      <p:sp>
        <p:nvSpPr>
          <p:cNvPr id="109570" name="Title 1"/>
          <p:cNvSpPr>
            <a:spLocks noGrp="1"/>
          </p:cNvSpPr>
          <p:nvPr>
            <p:ph type="title"/>
          </p:nvPr>
        </p:nvSpPr>
        <p:spPr/>
        <p:txBody>
          <a:bodyPr/>
          <a:lstStyle/>
          <a:p>
            <a:r>
              <a:rPr lang="en-US" smtClean="0">
                <a:latin typeface="Franklin Gothic Book" pitchFamily="34" charset="0"/>
              </a:rPr>
              <a:t>Scenario: G + 24 Hours</a:t>
            </a: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15987"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2095500" y="1701800"/>
            <a:ext cx="2952750"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9574" name="Rectangle 37"/>
          <p:cNvSpPr>
            <a:spLocks noChangeArrowheads="1"/>
          </p:cNvSpPr>
          <p:nvPr/>
        </p:nvSpPr>
        <p:spPr bwMode="auto">
          <a:xfrm>
            <a:off x="1304925" y="1025525"/>
            <a:ext cx="7432675" cy="646113"/>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Loss of power begins to effect critical systems</a:t>
            </a:r>
          </a:p>
          <a:p>
            <a:r>
              <a:rPr lang="en-US" sz="1200">
                <a:solidFill>
                  <a:srgbClr val="C00000"/>
                </a:solidFill>
                <a:latin typeface="Franklin Gothic Book" pitchFamily="34" charset="0"/>
                <a:cs typeface="Times New Roman" pitchFamily="18" charset="0"/>
              </a:rPr>
              <a:t>- Telecommunications distribution nodes begin to fail; may impact Land Mobile Radio repeater towers</a:t>
            </a:r>
          </a:p>
          <a:p>
            <a:r>
              <a:rPr lang="en-US" sz="1200">
                <a:solidFill>
                  <a:srgbClr val="C00000"/>
                </a:solidFill>
                <a:latin typeface="Franklin Gothic Book" pitchFamily="34" charset="0"/>
                <a:cs typeface="Times New Roman" pitchFamily="18" charset="0"/>
              </a:rPr>
              <a:t>- Power required to recharge equipment batteries</a:t>
            </a:r>
            <a:endParaRPr lang="en-US" sz="1200">
              <a:solidFill>
                <a:srgbClr val="C00000"/>
              </a:solidFill>
              <a:latin typeface="Franklin Gothic Book" pitchFamily="34" charset="0"/>
            </a:endParaRPr>
          </a:p>
        </p:txBody>
      </p:sp>
      <p:pic>
        <p:nvPicPr>
          <p:cNvPr id="109575" name="Picture 4"/>
          <p:cNvPicPr>
            <a:picLocks noChangeAspect="1" noChangeArrowheads="1"/>
          </p:cNvPicPr>
          <p:nvPr/>
        </p:nvPicPr>
        <p:blipFill>
          <a:blip r:embed="rId4"/>
          <a:srcRect l="1491" r="2335"/>
          <a:stretch>
            <a:fillRect/>
          </a:stretch>
        </p:blipFill>
        <p:spPr bwMode="auto">
          <a:xfrm>
            <a:off x="347663" y="1268413"/>
            <a:ext cx="898525" cy="581025"/>
          </a:xfrm>
          <a:prstGeom prst="rect">
            <a:avLst/>
          </a:prstGeom>
          <a:noFill/>
          <a:ln w="9525">
            <a:noFill/>
            <a:miter lim="800000"/>
            <a:headEnd/>
            <a:tailEnd/>
          </a:ln>
        </p:spPr>
      </p:pic>
      <p:grpSp>
        <p:nvGrpSpPr>
          <p:cNvPr id="109576" name="Group 43"/>
          <p:cNvGrpSpPr>
            <a:grpSpLocks/>
          </p:cNvGrpSpPr>
          <p:nvPr/>
        </p:nvGrpSpPr>
        <p:grpSpPr bwMode="auto">
          <a:xfrm>
            <a:off x="1282700" y="1963738"/>
            <a:ext cx="3889375" cy="488950"/>
            <a:chOff x="1283489" y="1676400"/>
            <a:chExt cx="3888586" cy="488122"/>
          </a:xfrm>
        </p:grpSpPr>
        <p:sp>
          <p:nvSpPr>
            <p:cNvPr id="109577" name="TextBox 44"/>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109578" name="Group 24"/>
            <p:cNvGrpSpPr>
              <a:grpSpLocks/>
            </p:cNvGrpSpPr>
            <p:nvPr/>
          </p:nvGrpSpPr>
          <p:grpSpPr bwMode="auto">
            <a:xfrm>
              <a:off x="1417741" y="1676400"/>
              <a:ext cx="3520972" cy="488122"/>
              <a:chOff x="1417741" y="1676400"/>
              <a:chExt cx="3520972" cy="488122"/>
            </a:xfrm>
          </p:grpSpPr>
          <p:cxnSp>
            <p:nvCxnSpPr>
              <p:cNvPr id="47" name="Straight Connector 46"/>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9590" name="TextBox 57"/>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2" descr="C:\Documents and Settings\mmacales\My Documents\Telecom\Advanced Telecomm Architecture G+72 Hours.png"/>
          <p:cNvPicPr>
            <a:picLocks noChangeAspect="1" noChangeArrowheads="1"/>
          </p:cNvPicPr>
          <p:nvPr/>
        </p:nvPicPr>
        <p:blipFill>
          <a:blip r:embed="rId3"/>
          <a:srcRect/>
          <a:stretch>
            <a:fillRect/>
          </a:stretch>
        </p:blipFill>
        <p:spPr bwMode="auto">
          <a:xfrm>
            <a:off x="320675" y="1463675"/>
            <a:ext cx="8426450" cy="5051425"/>
          </a:xfrm>
          <a:prstGeom prst="rect">
            <a:avLst/>
          </a:prstGeom>
          <a:noFill/>
          <a:ln w="9525">
            <a:noFill/>
            <a:miter lim="800000"/>
            <a:headEnd/>
            <a:tailEnd/>
          </a:ln>
        </p:spPr>
      </p:pic>
      <p:sp>
        <p:nvSpPr>
          <p:cNvPr id="111618" name="Title 1"/>
          <p:cNvSpPr>
            <a:spLocks noGrp="1"/>
          </p:cNvSpPr>
          <p:nvPr>
            <p:ph type="title"/>
          </p:nvPr>
        </p:nvSpPr>
        <p:spPr/>
        <p:txBody>
          <a:bodyPr/>
          <a:lstStyle/>
          <a:p>
            <a:r>
              <a:rPr lang="en-US" smtClean="0">
                <a:latin typeface="Franklin Gothic Book" pitchFamily="34" charset="0"/>
              </a:rPr>
              <a:t>Scenario: G +72 Hours</a:t>
            </a: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15987"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2290763" y="1701800"/>
            <a:ext cx="2757487"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1622" name="Rectangle 37"/>
          <p:cNvSpPr>
            <a:spLocks noChangeArrowheads="1"/>
          </p:cNvSpPr>
          <p:nvPr/>
        </p:nvSpPr>
        <p:spPr bwMode="auto">
          <a:xfrm>
            <a:off x="1304925" y="1025525"/>
            <a:ext cx="3627438" cy="461963"/>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Backup power begins to fail without resupply</a:t>
            </a:r>
          </a:p>
          <a:p>
            <a:r>
              <a:rPr lang="en-US" sz="1200">
                <a:solidFill>
                  <a:srgbClr val="0070C0"/>
                </a:solidFill>
                <a:latin typeface="Franklin Gothic Book" pitchFamily="34" charset="0"/>
                <a:cs typeface="Times New Roman" pitchFamily="18" charset="0"/>
              </a:rPr>
              <a:t>- Surviving satellites may be usable</a:t>
            </a:r>
            <a:endParaRPr lang="en-US" sz="1200">
              <a:solidFill>
                <a:srgbClr val="0070C0"/>
              </a:solidFill>
              <a:latin typeface="Franklin Gothic Book" pitchFamily="34" charset="0"/>
            </a:endParaRPr>
          </a:p>
        </p:txBody>
      </p:sp>
      <p:pic>
        <p:nvPicPr>
          <p:cNvPr id="111623" name="Picture 3" descr="C:\Documents and Settings\mmacales\My Documents\My Pictures\Hurricane Ike\IMG_0092.jpg"/>
          <p:cNvPicPr>
            <a:picLocks noChangeAspect="1" noChangeArrowheads="1"/>
          </p:cNvPicPr>
          <p:nvPr/>
        </p:nvPicPr>
        <p:blipFill>
          <a:blip r:embed="rId4"/>
          <a:srcRect/>
          <a:stretch>
            <a:fillRect/>
          </a:stretch>
        </p:blipFill>
        <p:spPr bwMode="auto">
          <a:xfrm>
            <a:off x="344488" y="1303338"/>
            <a:ext cx="896937" cy="541337"/>
          </a:xfrm>
          <a:prstGeom prst="rect">
            <a:avLst/>
          </a:prstGeom>
          <a:noFill/>
          <a:ln w="9525">
            <a:noFill/>
            <a:miter lim="800000"/>
            <a:headEnd/>
            <a:tailEnd/>
          </a:ln>
        </p:spPr>
      </p:pic>
      <p:pic>
        <p:nvPicPr>
          <p:cNvPr id="111624" name="Picture 4"/>
          <p:cNvPicPr>
            <a:picLocks noChangeAspect="1" noChangeArrowheads="1"/>
          </p:cNvPicPr>
          <p:nvPr/>
        </p:nvPicPr>
        <p:blipFill>
          <a:blip r:embed="rId5"/>
          <a:srcRect l="1491" r="2335"/>
          <a:stretch>
            <a:fillRect/>
          </a:stretch>
        </p:blipFill>
        <p:spPr bwMode="auto">
          <a:xfrm>
            <a:off x="357188" y="1268413"/>
            <a:ext cx="896937" cy="581025"/>
          </a:xfrm>
          <a:prstGeom prst="rect">
            <a:avLst/>
          </a:prstGeom>
          <a:noFill/>
          <a:ln w="9525">
            <a:noFill/>
            <a:miter lim="800000"/>
            <a:headEnd/>
            <a:tailEnd/>
          </a:ln>
        </p:spPr>
      </p:pic>
      <p:grpSp>
        <p:nvGrpSpPr>
          <p:cNvPr id="111625" name="Group 24"/>
          <p:cNvGrpSpPr>
            <a:grpSpLocks/>
          </p:cNvGrpSpPr>
          <p:nvPr/>
        </p:nvGrpSpPr>
        <p:grpSpPr bwMode="auto">
          <a:xfrm>
            <a:off x="1282700" y="1963738"/>
            <a:ext cx="3889375" cy="488950"/>
            <a:chOff x="1283489" y="1676400"/>
            <a:chExt cx="3888586" cy="488122"/>
          </a:xfrm>
        </p:grpSpPr>
        <p:sp>
          <p:nvSpPr>
            <p:cNvPr id="111626" name="TextBox 25"/>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111627" name="Group 24"/>
            <p:cNvGrpSpPr>
              <a:grpSpLocks/>
            </p:cNvGrpSpPr>
            <p:nvPr/>
          </p:nvGrpSpPr>
          <p:grpSpPr bwMode="auto">
            <a:xfrm>
              <a:off x="1417741" y="1676400"/>
              <a:ext cx="3520972" cy="488122"/>
              <a:chOff x="1417741" y="1676400"/>
              <a:chExt cx="3520972" cy="488122"/>
            </a:xfrm>
          </p:grpSpPr>
          <p:cxnSp>
            <p:nvCxnSpPr>
              <p:cNvPr id="29" name="Straight Connector 28"/>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1639" name="TextBox 43"/>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3" descr="C:\Documents and Settings\mmacales\My Documents\Telecom\Advanced Telecomm Architecture G+8 Days.png"/>
          <p:cNvPicPr>
            <a:picLocks noChangeAspect="1" noChangeArrowheads="1"/>
          </p:cNvPicPr>
          <p:nvPr/>
        </p:nvPicPr>
        <p:blipFill>
          <a:blip r:embed="rId3"/>
          <a:srcRect/>
          <a:stretch>
            <a:fillRect/>
          </a:stretch>
        </p:blipFill>
        <p:spPr bwMode="auto">
          <a:xfrm>
            <a:off x="320675" y="1463675"/>
            <a:ext cx="8426450" cy="5051425"/>
          </a:xfrm>
          <a:prstGeom prst="rect">
            <a:avLst/>
          </a:prstGeom>
          <a:noFill/>
          <a:ln w="9525">
            <a:noFill/>
            <a:miter lim="800000"/>
            <a:headEnd/>
            <a:tailEnd/>
          </a:ln>
        </p:spPr>
      </p:pic>
      <p:sp>
        <p:nvSpPr>
          <p:cNvPr id="113666" name="Title 1"/>
          <p:cNvSpPr>
            <a:spLocks noGrp="1"/>
          </p:cNvSpPr>
          <p:nvPr>
            <p:ph type="title"/>
          </p:nvPr>
        </p:nvSpPr>
        <p:spPr/>
        <p:txBody>
          <a:bodyPr/>
          <a:lstStyle/>
          <a:p>
            <a:r>
              <a:rPr lang="en-US" smtClean="0">
                <a:latin typeface="Franklin Gothic Book" pitchFamily="34" charset="0"/>
              </a:rPr>
              <a:t>Scenario: G +8 Days</a:t>
            </a:r>
          </a:p>
        </p:txBody>
      </p:sp>
      <p:sp>
        <p:nvSpPr>
          <p:cNvPr id="4" name="Right Arrow 3"/>
          <p:cNvSpPr/>
          <p:nvPr/>
        </p:nvSpPr>
        <p:spPr>
          <a:xfrm>
            <a:off x="1412875" y="1758950"/>
            <a:ext cx="3624263" cy="184150"/>
          </a:xfrm>
          <a:prstGeom prst="rightArrow">
            <a:avLst/>
          </a:prstGeom>
          <a:gradFill>
            <a:gsLst>
              <a:gs pos="0">
                <a:srgbClr val="009900"/>
              </a:gs>
              <a:gs pos="16000">
                <a:srgbClr val="FFFF00"/>
              </a:gs>
              <a:gs pos="25000">
                <a:srgbClr val="FFC000"/>
              </a:gs>
              <a:gs pos="36000">
                <a:schemeClr val="accent6">
                  <a:lumMod val="75000"/>
                </a:schemeClr>
              </a:gs>
              <a:gs pos="100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34963" y="1106488"/>
            <a:ext cx="915987" cy="923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34"/>
          <p:cNvSpPr/>
          <p:nvPr/>
        </p:nvSpPr>
        <p:spPr>
          <a:xfrm>
            <a:off x="2809875" y="1701800"/>
            <a:ext cx="2238375"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3670" name="Rectangle 37"/>
          <p:cNvSpPr>
            <a:spLocks noChangeArrowheads="1"/>
          </p:cNvSpPr>
          <p:nvPr/>
        </p:nvSpPr>
        <p:spPr bwMode="auto">
          <a:xfrm>
            <a:off x="1304925" y="1000125"/>
            <a:ext cx="7432675" cy="831850"/>
          </a:xfrm>
          <a:prstGeom prst="rect">
            <a:avLst/>
          </a:prstGeom>
          <a:noFill/>
          <a:ln w="9525">
            <a:noFill/>
            <a:miter lim="800000"/>
            <a:headEnd/>
            <a:tailEnd/>
          </a:ln>
        </p:spPr>
        <p:txBody>
          <a:bodyPr>
            <a:spAutoFit/>
          </a:bodyPr>
          <a:lstStyle/>
          <a:p>
            <a:r>
              <a:rPr lang="en-US" sz="1200">
                <a:solidFill>
                  <a:schemeClr val="tx2"/>
                </a:solidFill>
                <a:latin typeface="Franklin Gothic Book" pitchFamily="34" charset="0"/>
                <a:cs typeface="Times New Roman" pitchFamily="18" charset="0"/>
              </a:rPr>
              <a:t>Without fuel and water, the Public Switched Network begins to fail.</a:t>
            </a:r>
          </a:p>
          <a:p>
            <a:r>
              <a:rPr lang="en-US" sz="1200">
                <a:solidFill>
                  <a:srgbClr val="C00000"/>
                </a:solidFill>
                <a:latin typeface="Franklin Gothic Book" pitchFamily="34" charset="0"/>
                <a:cs typeface="Times New Roman" pitchFamily="18" charset="0"/>
              </a:rPr>
              <a:t>- Widespread failure of telecommunications infrastructure; Internet “cloud” fails</a:t>
            </a:r>
          </a:p>
          <a:p>
            <a:r>
              <a:rPr lang="en-US" sz="1200">
                <a:solidFill>
                  <a:srgbClr val="C00000"/>
                </a:solidFill>
                <a:latin typeface="Franklin Gothic Book" pitchFamily="34" charset="0"/>
                <a:cs typeface="Times New Roman" pitchFamily="18" charset="0"/>
              </a:rPr>
              <a:t>- Any system that relies on the PSN cannot talk</a:t>
            </a:r>
          </a:p>
          <a:p>
            <a:r>
              <a:rPr lang="en-US" sz="1200">
                <a:solidFill>
                  <a:srgbClr val="C00000"/>
                </a:solidFill>
                <a:latin typeface="Franklin Gothic Book" pitchFamily="34" charset="0"/>
              </a:rPr>
              <a:t>- Widespread failure of operations centers</a:t>
            </a:r>
          </a:p>
        </p:txBody>
      </p:sp>
      <p:pic>
        <p:nvPicPr>
          <p:cNvPr id="113671" name="Picture 17" descr="OjusCS"/>
          <p:cNvPicPr>
            <a:picLocks noChangeAspect="1" noChangeArrowheads="1"/>
          </p:cNvPicPr>
          <p:nvPr/>
        </p:nvPicPr>
        <p:blipFill>
          <a:blip r:embed="rId4"/>
          <a:srcRect/>
          <a:stretch>
            <a:fillRect/>
          </a:stretch>
        </p:blipFill>
        <p:spPr bwMode="auto">
          <a:xfrm>
            <a:off x="347663" y="1120775"/>
            <a:ext cx="898525" cy="911225"/>
          </a:xfrm>
          <a:prstGeom prst="rect">
            <a:avLst/>
          </a:prstGeom>
          <a:noFill/>
          <a:ln w="9525">
            <a:noFill/>
            <a:miter lim="800000"/>
            <a:headEnd/>
            <a:tailEnd/>
          </a:ln>
        </p:spPr>
      </p:pic>
      <p:grpSp>
        <p:nvGrpSpPr>
          <p:cNvPr id="113672" name="Group 24"/>
          <p:cNvGrpSpPr>
            <a:grpSpLocks/>
          </p:cNvGrpSpPr>
          <p:nvPr/>
        </p:nvGrpSpPr>
        <p:grpSpPr bwMode="auto">
          <a:xfrm>
            <a:off x="1282700" y="1963738"/>
            <a:ext cx="3889375" cy="488950"/>
            <a:chOff x="1283489" y="1676400"/>
            <a:chExt cx="3888586" cy="488122"/>
          </a:xfrm>
        </p:grpSpPr>
        <p:sp>
          <p:nvSpPr>
            <p:cNvPr id="113673" name="TextBox 25"/>
            <p:cNvSpPr txBox="1">
              <a:spLocks noChangeArrowheads="1"/>
            </p:cNvSpPr>
            <p:nvPr/>
          </p:nvSpPr>
          <p:spPr bwMode="auto">
            <a:xfrm>
              <a:off x="1283489" y="1797844"/>
              <a:ext cx="3888586" cy="215444"/>
            </a:xfrm>
            <a:prstGeom prst="rect">
              <a:avLst/>
            </a:prstGeom>
            <a:noFill/>
            <a:ln w="9525">
              <a:noFill/>
              <a:miter lim="800000"/>
              <a:headEnd/>
              <a:tailEnd/>
            </a:ln>
          </p:spPr>
          <p:txBody>
            <a:bodyPr>
              <a:spAutoFit/>
            </a:bodyPr>
            <a:lstStyle/>
            <a:p>
              <a:r>
                <a:rPr lang="en-US" sz="800">
                  <a:latin typeface="Times New Roman" pitchFamily="18" charset="0"/>
                  <a:cs typeface="Times New Roman" pitchFamily="18" charset="0"/>
                </a:rPr>
                <a:t>-5 -4 -3 -2 -1  0  1      3                  8                                                                                  30</a:t>
              </a:r>
            </a:p>
          </p:txBody>
        </p:sp>
        <p:grpSp>
          <p:nvGrpSpPr>
            <p:cNvPr id="113674" name="Group 24"/>
            <p:cNvGrpSpPr>
              <a:grpSpLocks/>
            </p:cNvGrpSpPr>
            <p:nvPr/>
          </p:nvGrpSpPr>
          <p:grpSpPr bwMode="auto">
            <a:xfrm>
              <a:off x="1417741" y="1676400"/>
              <a:ext cx="3520972" cy="488122"/>
              <a:chOff x="1417741" y="1676400"/>
              <a:chExt cx="3520972" cy="488122"/>
            </a:xfrm>
          </p:grpSpPr>
          <p:cxnSp>
            <p:nvCxnSpPr>
              <p:cNvPr id="29" name="Straight Connector 28"/>
              <p:cNvCxnSpPr/>
              <p:nvPr/>
            </p:nvCxnSpPr>
            <p:spPr>
              <a:xfrm>
                <a:off x="1424749" y="1752471"/>
                <a:ext cx="3514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353439" y="175247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459780" y="1755641"/>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567708"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674049"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78197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89625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1997833"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197817"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705714"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61102" y="1757225"/>
                <a:ext cx="152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3686" name="TextBox 43"/>
              <p:cNvSpPr txBox="1">
                <a:spLocks noChangeArrowheads="1"/>
              </p:cNvSpPr>
              <p:nvPr/>
            </p:nvSpPr>
            <p:spPr bwMode="auto">
              <a:xfrm>
                <a:off x="1417741" y="1887523"/>
                <a:ext cx="2743198" cy="276999"/>
              </a:xfrm>
              <a:prstGeom prst="rect">
                <a:avLst/>
              </a:prstGeom>
              <a:noFill/>
              <a:ln w="9525">
                <a:noFill/>
                <a:miter lim="800000"/>
                <a:headEnd/>
                <a:tailEnd/>
              </a:ln>
            </p:spPr>
            <p:txBody>
              <a:bodyPr>
                <a:spAutoFit/>
              </a:bodyPr>
              <a:lstStyle/>
              <a:p>
                <a:pPr algn="ctr"/>
                <a:r>
                  <a:rPr lang="en-US" sz="1200" b="1">
                    <a:latin typeface="Times New Roman" pitchFamily="18" charset="0"/>
                    <a:cs typeface="Times New Roman" pitchFamily="18" charset="0"/>
                  </a:rPr>
                  <a:t>Days</a:t>
                </a:r>
              </a:p>
            </p:txBody>
          </p:sp>
        </p:gr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p:txBody>
          <a:bodyPr/>
          <a:lstStyle/>
          <a:p>
            <a:r>
              <a:rPr lang="en-US" smtClean="0">
                <a:latin typeface="Franklin Gothic Book" pitchFamily="34" charset="0"/>
              </a:rPr>
              <a:t>Conclusion</a:t>
            </a:r>
          </a:p>
        </p:txBody>
      </p:sp>
      <p:sp>
        <p:nvSpPr>
          <p:cNvPr id="3" name="Rectangle 2"/>
          <p:cNvSpPr>
            <a:spLocks noGrp="1" noChangeArrowheads="1"/>
          </p:cNvSpPr>
          <p:nvPr/>
        </p:nvSpPr>
        <p:spPr bwMode="auto">
          <a:xfrm>
            <a:off x="295275" y="1054100"/>
            <a:ext cx="8839200" cy="5011738"/>
          </a:xfrm>
          <a:prstGeom prst="rect">
            <a:avLst/>
          </a:prstGeom>
          <a:noFill/>
          <a:ln w="9525">
            <a:noFill/>
            <a:miter lim="800000"/>
            <a:headEnd/>
            <a:tailEnd/>
          </a:ln>
        </p:spPr>
        <p:txBody>
          <a:bodyPr lIns="0" tIns="0" rIns="0" bIns="0"/>
          <a:lstStyle>
            <a:lvl1pPr marL="234950" indent="-234950" algn="l" rtl="0" eaLnBrk="0" fontAlgn="base" hangingPunct="0">
              <a:spcBef>
                <a:spcPct val="100000"/>
              </a:spcBef>
              <a:spcAft>
                <a:spcPct val="0"/>
              </a:spcAft>
              <a:buClr>
                <a:schemeClr val="tx1"/>
              </a:buClr>
              <a:buFont typeface="Webdings" pitchFamily="18" charset="2"/>
              <a:buChar char="4"/>
              <a:defRPr sz="1600">
                <a:solidFill>
                  <a:schemeClr val="tx1"/>
                </a:solidFill>
                <a:latin typeface="+mn-lt"/>
                <a:ea typeface="+mn-ea"/>
                <a:cs typeface="+mn-cs"/>
              </a:defRPr>
            </a:lvl1pPr>
            <a:lvl2pPr marL="457200" indent="-220663" algn="l" rtl="0" eaLnBrk="0" fontAlgn="base" hangingPunct="0">
              <a:lnSpc>
                <a:spcPct val="90000"/>
              </a:lnSpc>
              <a:spcBef>
                <a:spcPct val="40000"/>
              </a:spcBef>
              <a:spcAft>
                <a:spcPct val="0"/>
              </a:spcAft>
              <a:buClr>
                <a:srgbClr val="0B1F65"/>
              </a:buClr>
              <a:buChar char="–"/>
              <a:defRPr sz="1600">
                <a:solidFill>
                  <a:schemeClr val="tx1"/>
                </a:solidFill>
                <a:latin typeface="+mn-lt"/>
              </a:defRPr>
            </a:lvl2pPr>
            <a:lvl3pPr marL="800100" indent="-228600" algn="l" rtl="0" eaLnBrk="0" fontAlgn="base" hangingPunct="0">
              <a:lnSpc>
                <a:spcPct val="90000"/>
              </a:lnSpc>
              <a:spcBef>
                <a:spcPct val="40000"/>
              </a:spcBef>
              <a:spcAft>
                <a:spcPct val="0"/>
              </a:spcAft>
              <a:buClr>
                <a:srgbClr val="0B1F65"/>
              </a:buClr>
              <a:buFont typeface="Arial" charset="0"/>
              <a:buChar char="&gt;"/>
              <a:defRPr sz="1600">
                <a:solidFill>
                  <a:schemeClr val="tx1"/>
                </a:solidFill>
                <a:latin typeface="+mn-lt"/>
              </a:defRPr>
            </a:lvl3pPr>
            <a:lvl4pPr marL="2403475" indent="-1031875" algn="l" rtl="0" eaLnBrk="0" fontAlgn="base" hangingPunct="0">
              <a:lnSpc>
                <a:spcPct val="90000"/>
              </a:lnSpc>
              <a:spcBef>
                <a:spcPct val="40000"/>
              </a:spcBef>
              <a:spcAft>
                <a:spcPct val="0"/>
              </a:spcAft>
              <a:buClr>
                <a:srgbClr val="0B1F65"/>
              </a:buClr>
              <a:defRPr sz="1600">
                <a:solidFill>
                  <a:schemeClr val="tx1"/>
                </a:solidFill>
                <a:latin typeface="+mn-lt"/>
              </a:defRPr>
            </a:lvl4pPr>
            <a:lvl5pPr marL="2517775" indent="-6889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5pPr>
            <a:lvl6pPr marL="29749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6pPr>
            <a:lvl7pPr marL="34321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7pPr>
            <a:lvl8pPr marL="38893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8pPr>
            <a:lvl9pPr marL="43465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9pPr>
          </a:lstStyle>
          <a:p>
            <a:pPr eaLnBrk="1" hangingPunct="1">
              <a:spcBef>
                <a:spcPts val="600"/>
              </a:spcBef>
              <a:spcAft>
                <a:spcPts val="600"/>
              </a:spcAft>
              <a:buClr>
                <a:schemeClr val="tx2"/>
              </a:buClr>
              <a:buSzPct val="125000"/>
              <a:buFontTx/>
              <a:buChar char="•"/>
              <a:defRPr/>
            </a:pPr>
            <a:r>
              <a:rPr lang="en-US" sz="2400" b="1" dirty="0" smtClean="0">
                <a:solidFill>
                  <a:schemeClr val="tx2"/>
                </a:solidFill>
                <a:latin typeface="Franklin Gothic Book" pitchFamily="34" charset="0"/>
                <a:cs typeface="Times New Roman" pitchFamily="18" charset="0"/>
              </a:rPr>
              <a:t>Diversify</a:t>
            </a:r>
          </a:p>
          <a:p>
            <a:pPr lvl="1" eaLnBrk="1" hangingPunct="1">
              <a:spcBef>
                <a:spcPts val="600"/>
              </a:spcBef>
              <a:spcAft>
                <a:spcPts val="600"/>
              </a:spcAft>
              <a:buClr>
                <a:schemeClr val="tx2"/>
              </a:buClr>
              <a:buSzPct val="125000"/>
              <a:buFontTx/>
              <a:buChar char="•"/>
              <a:defRPr/>
            </a:pPr>
            <a:r>
              <a:rPr lang="en-US" sz="1800" b="1" dirty="0" smtClean="0">
                <a:solidFill>
                  <a:srgbClr val="008000"/>
                </a:solidFill>
                <a:latin typeface="Franklin Gothic Book" pitchFamily="34" charset="0"/>
                <a:cs typeface="Times New Roman" pitchFamily="18" charset="0"/>
              </a:rPr>
              <a:t>Redundant and resilient satellite, radio, and terrestrial communications systems can provide critical communications throughout a superstorm.  HF radio could be key to long term critical communications.</a:t>
            </a:r>
          </a:p>
          <a:p>
            <a:pPr eaLnBrk="1" hangingPunct="1">
              <a:spcBef>
                <a:spcPts val="600"/>
              </a:spcBef>
              <a:spcAft>
                <a:spcPts val="600"/>
              </a:spcAft>
              <a:buClr>
                <a:schemeClr val="tx2"/>
              </a:buClr>
              <a:buSzPct val="125000"/>
              <a:buFontTx/>
              <a:buChar char="•"/>
              <a:defRPr/>
            </a:pPr>
            <a:r>
              <a:rPr lang="en-US" sz="2400" b="1" dirty="0" smtClean="0">
                <a:solidFill>
                  <a:schemeClr val="tx2"/>
                </a:solidFill>
                <a:latin typeface="Franklin Gothic Book" pitchFamily="34" charset="0"/>
                <a:cs typeface="Times New Roman" pitchFamily="18" charset="0"/>
              </a:rPr>
              <a:t>Plan</a:t>
            </a:r>
          </a:p>
          <a:p>
            <a:pPr lvl="1" eaLnBrk="1" hangingPunct="1">
              <a:spcBef>
                <a:spcPts val="600"/>
              </a:spcBef>
              <a:spcAft>
                <a:spcPts val="600"/>
              </a:spcAft>
              <a:buClr>
                <a:schemeClr val="tx2"/>
              </a:buClr>
              <a:buSzPct val="125000"/>
              <a:buFontTx/>
              <a:buChar char="•"/>
              <a:defRPr/>
            </a:pPr>
            <a:r>
              <a:rPr lang="en-US" sz="1800" b="1" dirty="0" smtClean="0">
                <a:solidFill>
                  <a:srgbClr val="008000"/>
                </a:solidFill>
                <a:latin typeface="Franklin Gothic Book" pitchFamily="34" charset="0"/>
                <a:cs typeface="Times New Roman" pitchFamily="18" charset="0"/>
              </a:rPr>
              <a:t>Know what communications systems will work and </a:t>
            </a:r>
            <a:r>
              <a:rPr lang="en-US" sz="1800" b="1" i="1" u="sng" dirty="0" smtClean="0">
                <a:solidFill>
                  <a:srgbClr val="008000"/>
                </a:solidFill>
                <a:latin typeface="Franklin Gothic Book" pitchFamily="34" charset="0"/>
                <a:cs typeface="Times New Roman" pitchFamily="18" charset="0"/>
              </a:rPr>
              <a:t>when</a:t>
            </a:r>
            <a:r>
              <a:rPr lang="en-US" sz="1800" b="1" dirty="0" smtClean="0">
                <a:solidFill>
                  <a:srgbClr val="008000"/>
                </a:solidFill>
                <a:latin typeface="Franklin Gothic Book" pitchFamily="34" charset="0"/>
                <a:cs typeface="Times New Roman" pitchFamily="18" charset="0"/>
              </a:rPr>
              <a:t> they will work.  Know where and how to get fuel, water, and other consumables.  </a:t>
            </a:r>
            <a:r>
              <a:rPr lang="en-US" sz="2400" b="1" dirty="0" smtClean="0">
                <a:solidFill>
                  <a:srgbClr val="008000"/>
                </a:solidFill>
                <a:effectLst>
                  <a:outerShdw blurRad="38100" dist="38100" dir="2700000" algn="tl">
                    <a:srgbClr val="000000">
                      <a:alpha val="43137"/>
                    </a:srgbClr>
                  </a:outerShdw>
                </a:effectLst>
                <a:latin typeface="Franklin Gothic Book" pitchFamily="34" charset="0"/>
                <a:cs typeface="Times New Roman" pitchFamily="18" charset="0"/>
              </a:rPr>
              <a:t>Don’t forget your people.</a:t>
            </a:r>
          </a:p>
          <a:p>
            <a:pPr eaLnBrk="1" hangingPunct="1">
              <a:spcBef>
                <a:spcPts val="600"/>
              </a:spcBef>
              <a:spcAft>
                <a:spcPts val="600"/>
              </a:spcAft>
              <a:buClr>
                <a:schemeClr val="tx2"/>
              </a:buClr>
              <a:buSzPct val="125000"/>
              <a:buFontTx/>
              <a:buChar char="•"/>
              <a:defRPr/>
            </a:pPr>
            <a:r>
              <a:rPr lang="en-US" sz="2400" b="1" dirty="0" smtClean="0">
                <a:solidFill>
                  <a:schemeClr val="tx2"/>
                </a:solidFill>
                <a:latin typeface="Franklin Gothic Book" pitchFamily="34" charset="0"/>
                <a:cs typeface="Times New Roman" pitchFamily="18" charset="0"/>
              </a:rPr>
              <a:t>Power, Power, Power</a:t>
            </a:r>
          </a:p>
          <a:p>
            <a:pPr lvl="1" eaLnBrk="1" hangingPunct="1">
              <a:spcBef>
                <a:spcPts val="1200"/>
              </a:spcBef>
              <a:spcAft>
                <a:spcPts val="600"/>
              </a:spcAft>
              <a:buClr>
                <a:schemeClr val="tx2"/>
              </a:buClr>
              <a:buSzPct val="125000"/>
              <a:buFontTx/>
              <a:buChar char="•"/>
              <a:defRPr/>
            </a:pPr>
            <a:r>
              <a:rPr lang="en-US" sz="1800" b="1" dirty="0" smtClean="0">
                <a:solidFill>
                  <a:srgbClr val="008000"/>
                </a:solidFill>
                <a:latin typeface="Franklin Gothic Book" pitchFamily="34" charset="0"/>
                <a:cs typeface="Times New Roman" pitchFamily="18" charset="0"/>
              </a:rPr>
              <a:t>Have backup power available—and don’t forget that generators need maintenance.  If you can, consider renewable sources such as solar, wind, or fuel cells. </a:t>
            </a:r>
          </a:p>
          <a:p>
            <a:pPr eaLnBrk="1" hangingPunct="1">
              <a:spcBef>
                <a:spcPts val="1200"/>
              </a:spcBef>
              <a:spcAft>
                <a:spcPts val="600"/>
              </a:spcAft>
              <a:buClr>
                <a:schemeClr val="tx2"/>
              </a:buClr>
              <a:buSzPct val="125000"/>
              <a:buFontTx/>
              <a:buChar char="•"/>
              <a:defRPr/>
            </a:pPr>
            <a:r>
              <a:rPr lang="en-US" sz="2400" b="1" dirty="0" smtClean="0">
                <a:solidFill>
                  <a:schemeClr val="tx2"/>
                </a:solidFill>
                <a:latin typeface="Franklin Gothic Book" pitchFamily="34" charset="0"/>
                <a:cs typeface="Times New Roman" pitchFamily="18" charset="0"/>
              </a:rPr>
              <a:t>Advocate</a:t>
            </a:r>
          </a:p>
          <a:p>
            <a:pPr lvl="1" eaLnBrk="1" hangingPunct="1">
              <a:spcBef>
                <a:spcPts val="1200"/>
              </a:spcBef>
              <a:spcAft>
                <a:spcPts val="600"/>
              </a:spcAft>
              <a:buClr>
                <a:schemeClr val="tx2"/>
              </a:buClr>
              <a:buSzPct val="125000"/>
              <a:buFontTx/>
              <a:buChar char="•"/>
              <a:defRPr/>
            </a:pPr>
            <a:r>
              <a:rPr lang="en-US" sz="1800" b="1" dirty="0" smtClean="0">
                <a:solidFill>
                  <a:srgbClr val="008000"/>
                </a:solidFill>
                <a:latin typeface="Franklin Gothic Book" pitchFamily="34" charset="0"/>
                <a:cs typeface="Times New Roman" pitchFamily="18" charset="0"/>
              </a:rPr>
              <a:t>If you don’t, who will.  Many solutions to extreme solar weather also solve for other hazards.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p:cNvSpPr>
          <p:nvPr>
            <p:ph type="title"/>
          </p:nvPr>
        </p:nvSpPr>
        <p:spPr/>
        <p:txBody>
          <a:bodyPr/>
          <a:lstStyle/>
          <a:p>
            <a:r>
              <a:rPr lang="en-US" smtClean="0"/>
              <a:t>Backup Slides for Discussions</a:t>
            </a:r>
          </a:p>
        </p:txBody>
      </p:sp>
      <p:sp>
        <p:nvSpPr>
          <p:cNvPr id="141315" name="Rectangle 3"/>
          <p:cNvSpPr>
            <a:spLocks noGrp="1"/>
          </p:cNvSpPr>
          <p:nvPr>
            <p:ph type="body" idx="1"/>
          </p:nvPr>
        </p:nvSpPr>
        <p:spPr/>
        <p:txBody>
          <a:bodyPr/>
          <a:lstStyle/>
          <a:p>
            <a:r>
              <a:rPr lang="en-US" smtClean="0"/>
              <a:t>Scenarios</a:t>
            </a:r>
          </a:p>
          <a:p>
            <a:r>
              <a:rPr lang="en-US" smtClean="0"/>
              <a:t>Systems</a:t>
            </a:r>
          </a:p>
          <a:p>
            <a:r>
              <a:rPr lang="en-US" smtClean="0"/>
              <a:t>References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228600" y="179388"/>
            <a:ext cx="8915400" cy="868362"/>
          </a:xfrm>
        </p:spPr>
        <p:txBody>
          <a:bodyPr/>
          <a:lstStyle/>
          <a:p>
            <a:r>
              <a:rPr lang="en-US" sz="3600" smtClean="0">
                <a:latin typeface="Franklin Gothic Book" pitchFamily="34" charset="0"/>
              </a:rPr>
              <a:t>What is the worst storm?</a:t>
            </a:r>
          </a:p>
        </p:txBody>
      </p:sp>
      <p:sp>
        <p:nvSpPr>
          <p:cNvPr id="117762" name="Rectangle 4"/>
          <p:cNvSpPr>
            <a:spLocks noChangeArrowheads="1"/>
          </p:cNvSpPr>
          <p:nvPr/>
        </p:nvSpPr>
        <p:spPr bwMode="auto">
          <a:xfrm>
            <a:off x="234950" y="3014663"/>
            <a:ext cx="3608388" cy="277812"/>
          </a:xfrm>
          <a:prstGeom prst="rect">
            <a:avLst/>
          </a:prstGeom>
          <a:noFill/>
          <a:ln w="9525">
            <a:noFill/>
            <a:miter lim="800000"/>
            <a:headEnd/>
            <a:tailEnd/>
          </a:ln>
        </p:spPr>
        <p:txBody>
          <a:bodyPr>
            <a:spAutoFit/>
          </a:bodyPr>
          <a:lstStyle/>
          <a:p>
            <a:pPr algn="ctr"/>
            <a:r>
              <a:rPr lang="en-US" sz="1200">
                <a:latin typeface="Franklin Gothic Book" pitchFamily="34" charset="0"/>
                <a:cs typeface="Times New Roman" pitchFamily="18" charset="0"/>
              </a:rPr>
              <a:t>SOHO image of 2003 “Halloween Storm” flare</a:t>
            </a:r>
          </a:p>
        </p:txBody>
      </p:sp>
      <p:sp>
        <p:nvSpPr>
          <p:cNvPr id="6" name="Rectangle 5"/>
          <p:cNvSpPr>
            <a:spLocks noGrp="1" noChangeArrowheads="1"/>
          </p:cNvSpPr>
          <p:nvPr/>
        </p:nvSpPr>
        <p:spPr bwMode="auto">
          <a:xfrm>
            <a:off x="3967163" y="1198563"/>
            <a:ext cx="5000625" cy="4979987"/>
          </a:xfrm>
          <a:prstGeom prst="rect">
            <a:avLst/>
          </a:prstGeom>
          <a:noFill/>
          <a:ln w="9525">
            <a:noFill/>
            <a:miter lim="800000"/>
            <a:headEnd/>
            <a:tailEnd/>
          </a:ln>
        </p:spPr>
        <p:txBody>
          <a:bodyPr lIns="0" tIns="0" rIns="0" bIns="0"/>
          <a:lstStyle>
            <a:lvl1pPr marL="234950" indent="-234950" algn="l" rtl="0" eaLnBrk="0" fontAlgn="base" hangingPunct="0">
              <a:spcBef>
                <a:spcPct val="100000"/>
              </a:spcBef>
              <a:spcAft>
                <a:spcPct val="0"/>
              </a:spcAft>
              <a:buClr>
                <a:schemeClr val="tx1"/>
              </a:buClr>
              <a:buFont typeface="Webdings" pitchFamily="18" charset="2"/>
              <a:buChar char="4"/>
              <a:defRPr sz="1600">
                <a:solidFill>
                  <a:schemeClr val="tx1"/>
                </a:solidFill>
                <a:latin typeface="+mn-lt"/>
                <a:ea typeface="+mn-ea"/>
                <a:cs typeface="+mn-cs"/>
              </a:defRPr>
            </a:lvl1pPr>
            <a:lvl2pPr marL="457200" indent="-220663" algn="l" rtl="0" eaLnBrk="0" fontAlgn="base" hangingPunct="0">
              <a:lnSpc>
                <a:spcPct val="90000"/>
              </a:lnSpc>
              <a:spcBef>
                <a:spcPct val="40000"/>
              </a:spcBef>
              <a:spcAft>
                <a:spcPct val="0"/>
              </a:spcAft>
              <a:buClr>
                <a:srgbClr val="0B1F65"/>
              </a:buClr>
              <a:buChar char="–"/>
              <a:defRPr sz="1600">
                <a:solidFill>
                  <a:schemeClr val="tx1"/>
                </a:solidFill>
                <a:latin typeface="+mn-lt"/>
              </a:defRPr>
            </a:lvl2pPr>
            <a:lvl3pPr marL="800100" indent="-228600" algn="l" rtl="0" eaLnBrk="0" fontAlgn="base" hangingPunct="0">
              <a:lnSpc>
                <a:spcPct val="90000"/>
              </a:lnSpc>
              <a:spcBef>
                <a:spcPct val="40000"/>
              </a:spcBef>
              <a:spcAft>
                <a:spcPct val="0"/>
              </a:spcAft>
              <a:buClr>
                <a:srgbClr val="0B1F65"/>
              </a:buClr>
              <a:buFont typeface="Arial" charset="0"/>
              <a:buChar char="&gt;"/>
              <a:defRPr sz="1600">
                <a:solidFill>
                  <a:schemeClr val="tx1"/>
                </a:solidFill>
                <a:latin typeface="+mn-lt"/>
              </a:defRPr>
            </a:lvl3pPr>
            <a:lvl4pPr marL="2403475" indent="-1031875" algn="l" rtl="0" eaLnBrk="0" fontAlgn="base" hangingPunct="0">
              <a:lnSpc>
                <a:spcPct val="90000"/>
              </a:lnSpc>
              <a:spcBef>
                <a:spcPct val="40000"/>
              </a:spcBef>
              <a:spcAft>
                <a:spcPct val="0"/>
              </a:spcAft>
              <a:buClr>
                <a:srgbClr val="0B1F65"/>
              </a:buClr>
              <a:defRPr sz="1600">
                <a:solidFill>
                  <a:schemeClr val="tx1"/>
                </a:solidFill>
                <a:latin typeface="+mn-lt"/>
              </a:defRPr>
            </a:lvl4pPr>
            <a:lvl5pPr marL="2517775" indent="-6889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5pPr>
            <a:lvl6pPr marL="29749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6pPr>
            <a:lvl7pPr marL="34321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7pPr>
            <a:lvl8pPr marL="38893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8pPr>
            <a:lvl9pPr marL="43465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9pPr>
          </a:lstStyle>
          <a:p>
            <a:pPr marL="457200" indent="-457200" eaLnBrk="1" hangingPunct="1">
              <a:spcBef>
                <a:spcPts val="600"/>
              </a:spcBef>
              <a:spcAft>
                <a:spcPts val="600"/>
              </a:spcAft>
              <a:buClr>
                <a:schemeClr val="tx2"/>
              </a:buClr>
              <a:buSzPct val="125000"/>
              <a:buFont typeface="+mj-lt"/>
              <a:buAutoNum type="arabicParenR"/>
              <a:defRPr/>
            </a:pPr>
            <a:r>
              <a:rPr lang="en-US" sz="2000" b="1" dirty="0" smtClean="0">
                <a:solidFill>
                  <a:schemeClr val="tx2"/>
                </a:solidFill>
                <a:latin typeface="Franklin Gothic Book" pitchFamily="34" charset="0"/>
                <a:cs typeface="Times New Roman" pitchFamily="18" charset="0"/>
              </a:rPr>
              <a:t>Launched from near the center of the Sun onto a trajectory that will cause it to impact Earth’s magnetic field</a:t>
            </a:r>
          </a:p>
          <a:p>
            <a:pPr marL="579437" lvl="1" indent="-342900" eaLnBrk="1" hangingPunct="1">
              <a:spcBef>
                <a:spcPts val="600"/>
              </a:spcBef>
              <a:spcAft>
                <a:spcPts val="600"/>
              </a:spcAft>
              <a:buClr>
                <a:schemeClr val="tx2"/>
              </a:buClr>
              <a:buSzPct val="125000"/>
              <a:buFont typeface="Times New Roman" pitchFamily="18" charset="0"/>
              <a:buChar char="–"/>
              <a:defRPr/>
            </a:pPr>
            <a:endParaRPr lang="en-US" sz="1400" b="1" dirty="0" smtClean="0">
              <a:solidFill>
                <a:srgbClr val="C00000"/>
              </a:solidFill>
              <a:latin typeface="Franklin Gothic Book" pitchFamily="34" charset="0"/>
              <a:cs typeface="Times New Roman" pitchFamily="18" charset="0"/>
            </a:endParaRPr>
          </a:p>
          <a:p>
            <a:pPr marL="457200" indent="-457200" eaLnBrk="1" hangingPunct="1">
              <a:spcBef>
                <a:spcPts val="1200"/>
              </a:spcBef>
              <a:spcAft>
                <a:spcPts val="600"/>
              </a:spcAft>
              <a:buClr>
                <a:schemeClr val="tx2"/>
              </a:buClr>
              <a:buSzPct val="125000"/>
              <a:buFont typeface="+mj-lt"/>
              <a:buAutoNum type="arabicParenR"/>
              <a:defRPr/>
            </a:pPr>
            <a:r>
              <a:rPr lang="en-US" sz="2000" b="1" dirty="0" smtClean="0">
                <a:solidFill>
                  <a:schemeClr val="tx2"/>
                </a:solidFill>
                <a:latin typeface="Franklin Gothic Book" pitchFamily="34" charset="0"/>
                <a:cs typeface="Times New Roman" pitchFamily="18" charset="0"/>
              </a:rPr>
              <a:t>Fast (≥1000 km/s) and massive, thus possessing large kinetic energy</a:t>
            </a:r>
          </a:p>
          <a:p>
            <a:pPr marL="679450" lvl="1" indent="-457200" eaLnBrk="1" hangingPunct="1">
              <a:spcBef>
                <a:spcPts val="1200"/>
              </a:spcBef>
              <a:spcAft>
                <a:spcPts val="600"/>
              </a:spcAft>
              <a:buClr>
                <a:schemeClr val="tx2"/>
              </a:buClr>
              <a:buSzPct val="125000"/>
              <a:buFont typeface="Times New Roman" pitchFamily="18" charset="0"/>
              <a:buChar char="–"/>
              <a:defRPr/>
            </a:pPr>
            <a:endParaRPr lang="en-US" sz="1400" b="1" dirty="0" smtClean="0">
              <a:solidFill>
                <a:srgbClr val="C00000"/>
              </a:solidFill>
              <a:latin typeface="Franklin Gothic Book" pitchFamily="34" charset="0"/>
              <a:cs typeface="Times New Roman" pitchFamily="18" charset="0"/>
            </a:endParaRPr>
          </a:p>
          <a:p>
            <a:pPr marL="457200" indent="-457200" eaLnBrk="1" hangingPunct="1">
              <a:spcBef>
                <a:spcPts val="1200"/>
              </a:spcBef>
              <a:spcAft>
                <a:spcPts val="600"/>
              </a:spcAft>
              <a:buClr>
                <a:schemeClr val="tx2"/>
              </a:buClr>
              <a:buSzPct val="125000"/>
              <a:buFont typeface="+mj-lt"/>
              <a:buAutoNum type="arabicParenR"/>
              <a:defRPr/>
            </a:pPr>
            <a:r>
              <a:rPr lang="en-US" sz="2000" b="1" dirty="0" smtClean="0">
                <a:solidFill>
                  <a:schemeClr val="tx2"/>
                </a:solidFill>
                <a:latin typeface="Franklin Gothic Book" pitchFamily="34" charset="0"/>
                <a:cs typeface="Times New Roman" pitchFamily="18" charset="0"/>
              </a:rPr>
              <a:t>Have a strong magnetic field whose orientation is opposite that of Earth’s</a:t>
            </a:r>
          </a:p>
          <a:p>
            <a:pPr marL="457200" indent="-457200" eaLnBrk="1" hangingPunct="1">
              <a:spcBef>
                <a:spcPts val="1200"/>
              </a:spcBef>
              <a:spcAft>
                <a:spcPts val="600"/>
              </a:spcAft>
              <a:buClr>
                <a:schemeClr val="tx2"/>
              </a:buClr>
              <a:buSzPct val="125000"/>
              <a:buFont typeface="+mj-lt"/>
              <a:buAutoNum type="arabicParenR"/>
              <a:defRPr/>
            </a:pPr>
            <a:endParaRPr lang="en-US" sz="1400" b="1" dirty="0" smtClean="0">
              <a:solidFill>
                <a:schemeClr val="tx2"/>
              </a:solidFill>
              <a:latin typeface="Franklin Gothic Book" pitchFamily="34" charset="0"/>
              <a:cs typeface="Times New Roman" pitchFamily="18" charset="0"/>
            </a:endParaRPr>
          </a:p>
          <a:p>
            <a:pPr marL="457200" indent="-457200" eaLnBrk="1" hangingPunct="1">
              <a:spcBef>
                <a:spcPts val="1200"/>
              </a:spcBef>
              <a:spcAft>
                <a:spcPts val="600"/>
              </a:spcAft>
              <a:buClr>
                <a:schemeClr val="tx2"/>
              </a:buClr>
              <a:buSzPct val="125000"/>
              <a:buFont typeface="+mj-lt"/>
              <a:buAutoNum type="arabicParenR"/>
              <a:defRPr/>
            </a:pPr>
            <a:r>
              <a:rPr lang="en-US" sz="2000" b="1" dirty="0" smtClean="0">
                <a:solidFill>
                  <a:schemeClr val="tx2"/>
                </a:solidFill>
                <a:latin typeface="Franklin Gothic Book" pitchFamily="34" charset="0"/>
                <a:cs typeface="Times New Roman" pitchFamily="18" charset="0"/>
              </a:rPr>
              <a:t>Contain all three primary types of space weather </a:t>
            </a:r>
          </a:p>
          <a:p>
            <a:pPr eaLnBrk="1" hangingPunct="1">
              <a:spcBef>
                <a:spcPts val="1200"/>
              </a:spcBef>
              <a:spcAft>
                <a:spcPts val="600"/>
              </a:spcAft>
              <a:buClr>
                <a:schemeClr val="tx2"/>
              </a:buClr>
              <a:buSzPct val="125000"/>
              <a:buFontTx/>
              <a:buChar char="•"/>
              <a:defRPr/>
            </a:pPr>
            <a:endParaRPr lang="en-US" sz="2000" dirty="0" smtClean="0">
              <a:solidFill>
                <a:schemeClr val="tx2"/>
              </a:solidFill>
              <a:latin typeface="Times New Roman" pitchFamily="18" charset="0"/>
              <a:cs typeface="Times New Roman" pitchFamily="18" charset="0"/>
            </a:endParaRPr>
          </a:p>
        </p:txBody>
      </p:sp>
      <p:sp>
        <p:nvSpPr>
          <p:cNvPr id="117764" name="Rectangle 6"/>
          <p:cNvSpPr>
            <a:spLocks noChangeArrowheads="1"/>
          </p:cNvSpPr>
          <p:nvPr/>
        </p:nvSpPr>
        <p:spPr bwMode="auto">
          <a:xfrm>
            <a:off x="641350" y="3971925"/>
            <a:ext cx="2587625" cy="1076325"/>
          </a:xfrm>
          <a:prstGeom prst="rect">
            <a:avLst/>
          </a:prstGeom>
          <a:noFill/>
          <a:ln w="9525">
            <a:noFill/>
            <a:miter lim="800000"/>
            <a:headEnd/>
            <a:tailEnd/>
          </a:ln>
        </p:spPr>
        <p:txBody>
          <a:bodyPr>
            <a:spAutoFit/>
          </a:bodyPr>
          <a:lstStyle/>
          <a:p>
            <a:r>
              <a:rPr lang="en-US" sz="1600">
                <a:latin typeface="Franklin Gothic Book" pitchFamily="34" charset="0"/>
                <a:cs typeface="Times New Roman" pitchFamily="18" charset="0"/>
              </a:rPr>
              <a:t>“Solar superstorms cannot be predicted, but the conditions that give rise to them can be foreseen.”</a:t>
            </a:r>
          </a:p>
        </p:txBody>
      </p:sp>
      <p:pic>
        <p:nvPicPr>
          <p:cNvPr id="117765" name="Picture 7" descr="C:\Documents and Settings\mmacales\My Documents\F E M A\Hazards\Geomagnetic Storms\Target Sunspot .png"/>
          <p:cNvPicPr>
            <a:picLocks noChangeAspect="1"/>
          </p:cNvPicPr>
          <p:nvPr/>
        </p:nvPicPr>
        <p:blipFill>
          <a:blip r:embed="rId3"/>
          <a:srcRect/>
          <a:stretch>
            <a:fillRect/>
          </a:stretch>
        </p:blipFill>
        <p:spPr bwMode="auto">
          <a:xfrm>
            <a:off x="234950" y="1209675"/>
            <a:ext cx="3625850" cy="1804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228600" y="228600"/>
            <a:ext cx="8915400" cy="868363"/>
          </a:xfrm>
        </p:spPr>
        <p:txBody>
          <a:bodyPr/>
          <a:lstStyle/>
          <a:p>
            <a:r>
              <a:rPr lang="en-US" sz="3200" smtClean="0">
                <a:latin typeface="Franklin Gothic Book" pitchFamily="34" charset="0"/>
              </a:rPr>
              <a:t>Extreme Solar Weather Has Happened Before</a:t>
            </a:r>
            <a:endParaRPr lang="en-US" smtClean="0">
              <a:latin typeface="Franklin Gothic Book" pitchFamily="34" charset="0"/>
            </a:endParaRPr>
          </a:p>
        </p:txBody>
      </p:sp>
      <p:pic>
        <p:nvPicPr>
          <p:cNvPr id="119810" name="Picture 2"/>
          <p:cNvPicPr>
            <a:picLocks noChangeAspect="1" noChangeArrowheads="1"/>
          </p:cNvPicPr>
          <p:nvPr/>
        </p:nvPicPr>
        <p:blipFill>
          <a:blip r:embed="rId3"/>
          <a:srcRect/>
          <a:stretch>
            <a:fillRect/>
          </a:stretch>
        </p:blipFill>
        <p:spPr bwMode="auto">
          <a:xfrm>
            <a:off x="234950" y="1339850"/>
            <a:ext cx="1728788" cy="1462088"/>
          </a:xfrm>
          <a:prstGeom prst="rect">
            <a:avLst/>
          </a:prstGeom>
          <a:noFill/>
          <a:ln w="9525">
            <a:noFill/>
            <a:miter lim="800000"/>
            <a:headEnd/>
            <a:tailEnd/>
          </a:ln>
        </p:spPr>
      </p:pic>
      <p:sp>
        <p:nvSpPr>
          <p:cNvPr id="4" name="Rectangle 3"/>
          <p:cNvSpPr>
            <a:spLocks noGrp="1" noChangeArrowheads="1"/>
          </p:cNvSpPr>
          <p:nvPr/>
        </p:nvSpPr>
        <p:spPr bwMode="auto">
          <a:xfrm>
            <a:off x="2081213" y="1284288"/>
            <a:ext cx="6886575" cy="4746625"/>
          </a:xfrm>
          <a:prstGeom prst="rect">
            <a:avLst/>
          </a:prstGeom>
          <a:noFill/>
          <a:ln w="9525">
            <a:noFill/>
            <a:miter lim="800000"/>
            <a:headEnd/>
            <a:tailEnd/>
          </a:ln>
        </p:spPr>
        <p:txBody>
          <a:bodyPr lIns="0" tIns="0" rIns="0" bIns="0"/>
          <a:lstStyle>
            <a:lvl1pPr marL="234950" indent="-234950" algn="l" rtl="0" eaLnBrk="0" fontAlgn="base" hangingPunct="0">
              <a:spcBef>
                <a:spcPct val="100000"/>
              </a:spcBef>
              <a:spcAft>
                <a:spcPct val="0"/>
              </a:spcAft>
              <a:buClr>
                <a:schemeClr val="tx1"/>
              </a:buClr>
              <a:buFont typeface="Webdings" pitchFamily="18" charset="2"/>
              <a:buChar char="4"/>
              <a:defRPr sz="1600">
                <a:solidFill>
                  <a:schemeClr val="tx1"/>
                </a:solidFill>
                <a:latin typeface="+mn-lt"/>
                <a:ea typeface="+mn-ea"/>
                <a:cs typeface="+mn-cs"/>
              </a:defRPr>
            </a:lvl1pPr>
            <a:lvl2pPr marL="457200" indent="-220663" algn="l" rtl="0" eaLnBrk="0" fontAlgn="base" hangingPunct="0">
              <a:lnSpc>
                <a:spcPct val="90000"/>
              </a:lnSpc>
              <a:spcBef>
                <a:spcPct val="40000"/>
              </a:spcBef>
              <a:spcAft>
                <a:spcPct val="0"/>
              </a:spcAft>
              <a:buClr>
                <a:srgbClr val="0B1F65"/>
              </a:buClr>
              <a:buChar char="–"/>
              <a:defRPr sz="1600">
                <a:solidFill>
                  <a:schemeClr val="tx1"/>
                </a:solidFill>
                <a:latin typeface="+mn-lt"/>
              </a:defRPr>
            </a:lvl2pPr>
            <a:lvl3pPr marL="800100" indent="-228600" algn="l" rtl="0" eaLnBrk="0" fontAlgn="base" hangingPunct="0">
              <a:lnSpc>
                <a:spcPct val="90000"/>
              </a:lnSpc>
              <a:spcBef>
                <a:spcPct val="40000"/>
              </a:spcBef>
              <a:spcAft>
                <a:spcPct val="0"/>
              </a:spcAft>
              <a:buClr>
                <a:srgbClr val="0B1F65"/>
              </a:buClr>
              <a:buFont typeface="Arial" charset="0"/>
              <a:buChar char="&gt;"/>
              <a:defRPr sz="1600">
                <a:solidFill>
                  <a:schemeClr val="tx1"/>
                </a:solidFill>
                <a:latin typeface="+mn-lt"/>
              </a:defRPr>
            </a:lvl3pPr>
            <a:lvl4pPr marL="2403475" indent="-1031875" algn="l" rtl="0" eaLnBrk="0" fontAlgn="base" hangingPunct="0">
              <a:lnSpc>
                <a:spcPct val="90000"/>
              </a:lnSpc>
              <a:spcBef>
                <a:spcPct val="40000"/>
              </a:spcBef>
              <a:spcAft>
                <a:spcPct val="0"/>
              </a:spcAft>
              <a:buClr>
                <a:srgbClr val="0B1F65"/>
              </a:buClr>
              <a:defRPr sz="1600">
                <a:solidFill>
                  <a:schemeClr val="tx1"/>
                </a:solidFill>
                <a:latin typeface="+mn-lt"/>
              </a:defRPr>
            </a:lvl4pPr>
            <a:lvl5pPr marL="2517775" indent="-6889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5pPr>
            <a:lvl6pPr marL="29749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6pPr>
            <a:lvl7pPr marL="34321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7pPr>
            <a:lvl8pPr marL="38893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8pPr>
            <a:lvl9pPr marL="4346575" algn="l" rtl="0" fontAlgn="base">
              <a:lnSpc>
                <a:spcPct val="90000"/>
              </a:lnSpc>
              <a:spcBef>
                <a:spcPct val="0"/>
              </a:spcBef>
              <a:spcAft>
                <a:spcPct val="40000"/>
              </a:spcAft>
              <a:buClr>
                <a:schemeClr val="tx1"/>
              </a:buClr>
              <a:buSzPct val="40000"/>
              <a:buFont typeface="Arial" charset="0"/>
              <a:defRPr sz="1600">
                <a:solidFill>
                  <a:schemeClr val="tx1"/>
                </a:solidFill>
                <a:latin typeface="+mn-lt"/>
              </a:defRPr>
            </a:lvl9pPr>
          </a:lstStyle>
          <a:p>
            <a:pPr eaLnBrk="1" hangingPunct="1">
              <a:spcBef>
                <a:spcPts val="600"/>
              </a:spcBef>
              <a:spcAft>
                <a:spcPts val="600"/>
              </a:spcAft>
              <a:buClr>
                <a:schemeClr val="tx2"/>
              </a:buClr>
              <a:buSzPct val="125000"/>
              <a:buFontTx/>
              <a:buChar char="•"/>
              <a:defRPr/>
            </a:pPr>
            <a:r>
              <a:rPr lang="en-US" b="1" u="sng" dirty="0" smtClean="0">
                <a:solidFill>
                  <a:srgbClr val="C00000"/>
                </a:solidFill>
                <a:latin typeface="Franklin Gothic Book" pitchFamily="34" charset="0"/>
                <a:cs typeface="Times New Roman" pitchFamily="18" charset="0"/>
              </a:rPr>
              <a:t>1847</a:t>
            </a:r>
            <a:r>
              <a:rPr lang="en-US" b="1" dirty="0" smtClean="0">
                <a:solidFill>
                  <a:schemeClr val="tx2"/>
                </a:solidFill>
                <a:latin typeface="Franklin Gothic Book" pitchFamily="34" charset="0"/>
                <a:cs typeface="Times New Roman" pitchFamily="18" charset="0"/>
              </a:rPr>
              <a:t> – </a:t>
            </a:r>
            <a:r>
              <a:rPr lang="en-US" dirty="0" smtClean="0">
                <a:solidFill>
                  <a:schemeClr val="tx2"/>
                </a:solidFill>
                <a:latin typeface="Franklin Gothic Book" pitchFamily="34" charset="0"/>
                <a:cs typeface="Times New Roman" pitchFamily="18" charset="0"/>
              </a:rPr>
              <a:t>“Anomalous current” noted on telegraph line between Derby and Birmingham. First recorded impact of solar weather on technology.</a:t>
            </a:r>
          </a:p>
          <a:p>
            <a:pPr eaLnBrk="1" hangingPunct="1">
              <a:spcBef>
                <a:spcPts val="1200"/>
              </a:spcBef>
              <a:spcAft>
                <a:spcPts val="600"/>
              </a:spcAft>
              <a:buClr>
                <a:schemeClr val="tx2"/>
              </a:buClr>
              <a:buSzPct val="125000"/>
              <a:buFontTx/>
              <a:buChar char="•"/>
              <a:defRPr/>
            </a:pPr>
            <a:r>
              <a:rPr lang="en-US" b="1" u="sng" dirty="0" smtClean="0">
                <a:solidFill>
                  <a:srgbClr val="C00000"/>
                </a:solidFill>
                <a:latin typeface="Franklin Gothic Book" pitchFamily="34" charset="0"/>
                <a:cs typeface="Times New Roman" pitchFamily="18" charset="0"/>
              </a:rPr>
              <a:t>August 28-29, 1859</a:t>
            </a:r>
            <a:r>
              <a:rPr lang="en-US" b="1" dirty="0" smtClean="0">
                <a:solidFill>
                  <a:schemeClr val="tx2"/>
                </a:solidFill>
                <a:latin typeface="Franklin Gothic Book" pitchFamily="34" charset="0"/>
                <a:cs typeface="Times New Roman" pitchFamily="18" charset="0"/>
              </a:rPr>
              <a:t> – </a:t>
            </a:r>
            <a:r>
              <a:rPr lang="en-US" dirty="0" smtClean="0">
                <a:solidFill>
                  <a:schemeClr val="tx2"/>
                </a:solidFill>
                <a:latin typeface="Franklin Gothic Book" pitchFamily="34" charset="0"/>
                <a:cs typeface="Times New Roman" pitchFamily="18" charset="0"/>
              </a:rPr>
              <a:t>Telegraph service disrupted worldwide by geomagnetic superstorm.</a:t>
            </a:r>
          </a:p>
          <a:p>
            <a:pPr eaLnBrk="1" hangingPunct="1">
              <a:spcBef>
                <a:spcPts val="1200"/>
              </a:spcBef>
              <a:spcAft>
                <a:spcPts val="600"/>
              </a:spcAft>
              <a:buClr>
                <a:schemeClr val="tx2"/>
              </a:buClr>
              <a:buSzPct val="125000"/>
              <a:buFontTx/>
              <a:buChar char="•"/>
              <a:defRPr/>
            </a:pPr>
            <a:r>
              <a:rPr lang="en-US" b="1" u="sng" dirty="0" smtClean="0">
                <a:solidFill>
                  <a:srgbClr val="C00000"/>
                </a:solidFill>
                <a:latin typeface="Franklin Gothic Book" pitchFamily="34" charset="0"/>
                <a:cs typeface="Times New Roman" pitchFamily="18" charset="0"/>
              </a:rPr>
              <a:t>September 1-2, 1859</a:t>
            </a:r>
            <a:r>
              <a:rPr lang="en-US" b="1" dirty="0" smtClean="0">
                <a:solidFill>
                  <a:schemeClr val="tx2"/>
                </a:solidFill>
                <a:latin typeface="Franklin Gothic Book" pitchFamily="34" charset="0"/>
                <a:cs typeface="Times New Roman" pitchFamily="18" charset="0"/>
              </a:rPr>
              <a:t> – </a:t>
            </a:r>
            <a:r>
              <a:rPr lang="en-US" dirty="0" smtClean="0">
                <a:solidFill>
                  <a:schemeClr val="tx2"/>
                </a:solidFill>
                <a:latin typeface="Franklin Gothic Book" pitchFamily="34" charset="0"/>
                <a:cs typeface="Times New Roman" pitchFamily="18" charset="0"/>
              </a:rPr>
              <a:t>Carrington-Hodgson event is largest geomagnetic storm in 500 years.</a:t>
            </a:r>
          </a:p>
          <a:p>
            <a:pPr eaLnBrk="1" hangingPunct="1">
              <a:spcBef>
                <a:spcPts val="1200"/>
              </a:spcBef>
              <a:spcAft>
                <a:spcPts val="600"/>
              </a:spcAft>
              <a:buClr>
                <a:schemeClr val="tx2"/>
              </a:buClr>
              <a:buSzPct val="125000"/>
              <a:buFontTx/>
              <a:buChar char="•"/>
              <a:defRPr/>
            </a:pPr>
            <a:r>
              <a:rPr lang="en-US" b="1" u="sng" dirty="0" smtClean="0">
                <a:solidFill>
                  <a:srgbClr val="C00000"/>
                </a:solidFill>
                <a:latin typeface="Franklin Gothic Book" pitchFamily="34" charset="0"/>
                <a:cs typeface="Times New Roman" pitchFamily="18" charset="0"/>
              </a:rPr>
              <a:t>May 16, 1921</a:t>
            </a:r>
            <a:r>
              <a:rPr lang="en-US" b="1" dirty="0" smtClean="0">
                <a:solidFill>
                  <a:schemeClr val="tx2"/>
                </a:solidFill>
                <a:latin typeface="Franklin Gothic Book" pitchFamily="34" charset="0"/>
                <a:cs typeface="Times New Roman" pitchFamily="18" charset="0"/>
              </a:rPr>
              <a:t> – </a:t>
            </a:r>
            <a:r>
              <a:rPr lang="en-US" dirty="0" smtClean="0">
                <a:solidFill>
                  <a:schemeClr val="tx2"/>
                </a:solidFill>
                <a:latin typeface="Franklin Gothic Book" pitchFamily="34" charset="0"/>
                <a:cs typeface="Times New Roman" pitchFamily="18" charset="0"/>
              </a:rPr>
              <a:t>The “Great Storm” disrupted telegraph service, caused fires, burned out cables.  </a:t>
            </a:r>
            <a:r>
              <a:rPr lang="en-US" b="1" dirty="0" smtClean="0">
                <a:solidFill>
                  <a:schemeClr val="tx2"/>
                </a:solidFill>
                <a:latin typeface="Franklin Gothic Book" pitchFamily="34" charset="0"/>
                <a:cs typeface="Times New Roman" pitchFamily="18" charset="0"/>
              </a:rPr>
              <a:t>Storms like this may occur roughly every 100 years.</a:t>
            </a:r>
          </a:p>
          <a:p>
            <a:pPr eaLnBrk="1" hangingPunct="1">
              <a:spcBef>
                <a:spcPts val="1200"/>
              </a:spcBef>
              <a:spcAft>
                <a:spcPts val="600"/>
              </a:spcAft>
              <a:buClr>
                <a:schemeClr val="tx2"/>
              </a:buClr>
              <a:buSzPct val="125000"/>
              <a:buFontTx/>
              <a:buChar char="•"/>
              <a:defRPr/>
            </a:pPr>
            <a:r>
              <a:rPr lang="en-US" b="1" u="sng" dirty="0" smtClean="0">
                <a:solidFill>
                  <a:srgbClr val="C00000"/>
                </a:solidFill>
                <a:latin typeface="Franklin Gothic Book" pitchFamily="34" charset="0"/>
                <a:cs typeface="Times New Roman" pitchFamily="18" charset="0"/>
              </a:rPr>
              <a:t>March 13, 1989</a:t>
            </a:r>
            <a:r>
              <a:rPr lang="en-US" b="1" dirty="0" smtClean="0">
                <a:solidFill>
                  <a:schemeClr val="tx2"/>
                </a:solidFill>
                <a:latin typeface="Franklin Gothic Book" pitchFamily="34" charset="0"/>
                <a:cs typeface="Times New Roman" pitchFamily="18" charset="0"/>
              </a:rPr>
              <a:t> – </a:t>
            </a:r>
            <a:r>
              <a:rPr lang="en-US" dirty="0" smtClean="0">
                <a:solidFill>
                  <a:schemeClr val="tx2"/>
                </a:solidFill>
                <a:latin typeface="Franklin Gothic Book" pitchFamily="34" charset="0"/>
                <a:cs typeface="Times New Roman" pitchFamily="18" charset="0"/>
              </a:rPr>
              <a:t>Geomagnetic storm collapsed Quebec power grid.  Northeast U.S. and Midwest power grid came within seconds of collapse.</a:t>
            </a:r>
          </a:p>
          <a:p>
            <a:pPr eaLnBrk="1" hangingPunct="1">
              <a:spcBef>
                <a:spcPts val="1200"/>
              </a:spcBef>
              <a:spcAft>
                <a:spcPts val="600"/>
              </a:spcAft>
              <a:buClr>
                <a:schemeClr val="tx2"/>
              </a:buClr>
              <a:buSzPct val="125000"/>
              <a:buFontTx/>
              <a:buChar char="•"/>
              <a:defRPr/>
            </a:pPr>
            <a:r>
              <a:rPr lang="en-US" b="1" u="sng" dirty="0" smtClean="0">
                <a:solidFill>
                  <a:srgbClr val="C00000"/>
                </a:solidFill>
                <a:latin typeface="Franklin Gothic Book" pitchFamily="34" charset="0"/>
                <a:cs typeface="Times New Roman" pitchFamily="18" charset="0"/>
              </a:rPr>
              <a:t>October 19 – November 7, 2003</a:t>
            </a:r>
            <a:r>
              <a:rPr lang="en-US" b="1" dirty="0" smtClean="0">
                <a:solidFill>
                  <a:schemeClr val="tx2"/>
                </a:solidFill>
                <a:latin typeface="Franklin Gothic Book" pitchFamily="34" charset="0"/>
                <a:cs typeface="Times New Roman" pitchFamily="18" charset="0"/>
              </a:rPr>
              <a:t> – </a:t>
            </a:r>
            <a:r>
              <a:rPr lang="en-US" dirty="0" smtClean="0">
                <a:solidFill>
                  <a:schemeClr val="tx2"/>
                </a:solidFill>
                <a:latin typeface="Franklin Gothic Book" pitchFamily="34" charset="0"/>
                <a:cs typeface="Times New Roman" pitchFamily="18" charset="0"/>
              </a:rPr>
              <a:t>“Halloween Storms” interrupted GPS, blacked out High Frequency (HF) radio, forced emergency procedures at nuclear power plants in Canada and the Northeastern United States, and destroyed several large electrical power transformers in South Africa.</a:t>
            </a:r>
          </a:p>
          <a:p>
            <a:pPr eaLnBrk="1" hangingPunct="1">
              <a:spcBef>
                <a:spcPts val="1200"/>
              </a:spcBef>
              <a:spcAft>
                <a:spcPts val="600"/>
              </a:spcAft>
              <a:buClr>
                <a:schemeClr val="tx2"/>
              </a:buClr>
              <a:buSzPct val="125000"/>
              <a:buFont typeface="Webdings" pitchFamily="18" charset="2"/>
              <a:buNone/>
              <a:defRPr/>
            </a:pPr>
            <a:endParaRPr lang="en-US"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spcBef>
                <a:spcPts val="1200"/>
              </a:spcBef>
              <a:spcAft>
                <a:spcPts val="600"/>
              </a:spcAft>
              <a:buClr>
                <a:schemeClr val="tx2"/>
              </a:buClr>
              <a:buSzPct val="125000"/>
              <a:buFontTx/>
              <a:buChar char="•"/>
              <a:defRPr/>
            </a:pPr>
            <a:endParaRPr lang="en-US"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spcBef>
                <a:spcPts val="1200"/>
              </a:spcBef>
              <a:spcAft>
                <a:spcPts val="600"/>
              </a:spcAft>
              <a:buClr>
                <a:schemeClr val="tx2"/>
              </a:buClr>
              <a:buSzPct val="125000"/>
              <a:buFontTx/>
              <a:buChar char="•"/>
              <a:defRPr/>
            </a:pPr>
            <a:endParaRPr lang="en-US" sz="2000" dirty="0" smtClean="0">
              <a:solidFill>
                <a:schemeClr val="tx2"/>
              </a:solidFill>
              <a:latin typeface="Times New Roman" pitchFamily="18" charset="0"/>
              <a:cs typeface="Times New Roman" pitchFamily="18" charset="0"/>
            </a:endParaRPr>
          </a:p>
        </p:txBody>
      </p:sp>
      <p:sp>
        <p:nvSpPr>
          <p:cNvPr id="119812" name="Rectangle 1"/>
          <p:cNvSpPr>
            <a:spLocks noChangeArrowheads="1"/>
          </p:cNvSpPr>
          <p:nvPr/>
        </p:nvSpPr>
        <p:spPr bwMode="auto">
          <a:xfrm>
            <a:off x="0" y="2771775"/>
            <a:ext cx="2133600" cy="400050"/>
          </a:xfrm>
          <a:prstGeom prst="rect">
            <a:avLst/>
          </a:prstGeom>
          <a:noFill/>
          <a:ln w="9525">
            <a:noFill/>
            <a:miter lim="800000"/>
            <a:headEnd/>
            <a:tailEnd/>
          </a:ln>
        </p:spPr>
        <p:txBody>
          <a:bodyPr anchor="ctr">
            <a:spAutoFit/>
          </a:bodyPr>
          <a:lstStyle/>
          <a:p>
            <a:pPr algn="ctr"/>
            <a:r>
              <a:rPr lang="en-US" sz="1000">
                <a:latin typeface="Franklin Gothic Book" pitchFamily="34" charset="0"/>
                <a:ea typeface="Calibri" pitchFamily="34" charset="0"/>
                <a:cs typeface="Times New Roman" pitchFamily="18" charset="0"/>
              </a:rPr>
              <a:t>Morse Telegraph Table</a:t>
            </a:r>
          </a:p>
          <a:p>
            <a:pPr algn="ctr" eaLnBrk="0" hangingPunct="0"/>
            <a:r>
              <a:rPr lang="en-US" sz="1000">
                <a:latin typeface="Franklin Gothic Book" pitchFamily="34" charset="0"/>
                <a:ea typeface="Calibri" pitchFamily="34" charset="0"/>
                <a:cs typeface="Times New Roman" pitchFamily="18" charset="0"/>
              </a:rPr>
              <a:t>  Photo from www.telegraphlore.com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r>
              <a:rPr lang="en-US" smtClean="0">
                <a:latin typeface="Franklin Gothic Book" pitchFamily="34" charset="0"/>
              </a:rPr>
              <a:t>Scenario: Power</a:t>
            </a:r>
            <a:endParaRPr lang="en-US" sz="3600" smtClean="0">
              <a:latin typeface="Franklin Gothic Book" pitchFamily="34" charset="0"/>
            </a:endParaRPr>
          </a:p>
        </p:txBody>
      </p:sp>
      <p:pic>
        <p:nvPicPr>
          <p:cNvPr id="121858" name="Picture 6" descr="C:\Documents and Settings\mmacales\My Documents\F E M A\Hazards\Geomagnetic Storms\sw_induced_current_in_power_grid_sm.gif"/>
          <p:cNvPicPr>
            <a:picLocks noChangeAspect="1" noChangeArrowheads="1"/>
          </p:cNvPicPr>
          <p:nvPr/>
        </p:nvPicPr>
        <p:blipFill>
          <a:blip r:embed="rId3"/>
          <a:srcRect/>
          <a:stretch>
            <a:fillRect/>
          </a:stretch>
        </p:blipFill>
        <p:spPr bwMode="auto">
          <a:xfrm>
            <a:off x="236538" y="1241425"/>
            <a:ext cx="3621087" cy="2513013"/>
          </a:xfrm>
          <a:prstGeom prst="rect">
            <a:avLst/>
          </a:prstGeom>
          <a:noFill/>
          <a:ln w="9525">
            <a:noFill/>
            <a:miter lim="800000"/>
            <a:headEnd/>
            <a:tailEnd/>
          </a:ln>
        </p:spPr>
      </p:pic>
      <p:sp>
        <p:nvSpPr>
          <p:cNvPr id="121859" name="Rectangle 7"/>
          <p:cNvSpPr>
            <a:spLocks noGrp="1" noChangeArrowheads="1"/>
          </p:cNvSpPr>
          <p:nvPr/>
        </p:nvSpPr>
        <p:spPr bwMode="auto">
          <a:xfrm>
            <a:off x="3917950" y="1182688"/>
            <a:ext cx="5024438" cy="4586287"/>
          </a:xfrm>
          <a:prstGeom prst="rect">
            <a:avLst/>
          </a:prstGeom>
          <a:noFill/>
          <a:ln w="9525">
            <a:noFill/>
            <a:miter lim="800000"/>
            <a:headEnd/>
            <a:tailEnd/>
          </a:ln>
        </p:spPr>
        <p:txBody>
          <a:bodyPr lIns="0" tIns="0" rIns="0" bIns="0"/>
          <a:lstStyle/>
          <a:p>
            <a:pPr marL="234950" indent="-234950">
              <a:spcBef>
                <a:spcPts val="600"/>
              </a:spcBef>
              <a:spcAft>
                <a:spcPts val="600"/>
              </a:spcAft>
              <a:buClr>
                <a:schemeClr val="tx2"/>
              </a:buClr>
              <a:buSzPct val="125000"/>
              <a:buFontTx/>
              <a:buChar char="•"/>
            </a:pPr>
            <a:r>
              <a:rPr lang="en-US">
                <a:solidFill>
                  <a:schemeClr val="tx2"/>
                </a:solidFill>
                <a:latin typeface="Franklin Gothic Book" pitchFamily="34" charset="0"/>
                <a:cs typeface="Times New Roman" pitchFamily="18" charset="0"/>
              </a:rPr>
              <a:t>Electrojet magnetic fields induce currents in the Earth.</a:t>
            </a:r>
          </a:p>
          <a:p>
            <a:pPr marL="234950" indent="-234950">
              <a:spcBef>
                <a:spcPts val="600"/>
              </a:spcBef>
              <a:spcAft>
                <a:spcPts val="600"/>
              </a:spcAft>
              <a:buClr>
                <a:schemeClr val="tx2"/>
              </a:buClr>
              <a:buSzPct val="125000"/>
              <a:buFontTx/>
              <a:buChar char="•"/>
            </a:pPr>
            <a:r>
              <a:rPr lang="en-US">
                <a:solidFill>
                  <a:schemeClr val="tx2"/>
                </a:solidFill>
                <a:latin typeface="Franklin Gothic Book" pitchFamily="34" charset="0"/>
                <a:cs typeface="Times New Roman" pitchFamily="18" charset="0"/>
              </a:rPr>
              <a:t>Geomagnetically-induced currents (GICs):</a:t>
            </a:r>
          </a:p>
          <a:p>
            <a:pPr lvl="1" indent="-220663">
              <a:lnSpc>
                <a:spcPct val="90000"/>
              </a:lnSpc>
              <a:spcBef>
                <a:spcPts val="600"/>
              </a:spcBef>
              <a:spcAft>
                <a:spcPts val="600"/>
              </a:spcAft>
              <a:buClr>
                <a:schemeClr val="tx2"/>
              </a:buClr>
              <a:buSzPct val="125000"/>
              <a:buFont typeface="Times New Roman" pitchFamily="18" charset="0"/>
              <a:buChar char="–"/>
            </a:pPr>
            <a:r>
              <a:rPr lang="en-US" sz="1600">
                <a:solidFill>
                  <a:schemeClr val="tx2"/>
                </a:solidFill>
                <a:latin typeface="Franklin Gothic Book" pitchFamily="34" charset="0"/>
                <a:cs typeface="Times New Roman" pitchFamily="18" charset="0"/>
              </a:rPr>
              <a:t>Are quasi-DC currents – effects electrical transformers</a:t>
            </a:r>
          </a:p>
          <a:p>
            <a:pPr lvl="1" indent="-220663">
              <a:lnSpc>
                <a:spcPct val="90000"/>
              </a:lnSpc>
              <a:spcBef>
                <a:spcPts val="600"/>
              </a:spcBef>
              <a:spcAft>
                <a:spcPts val="600"/>
              </a:spcAft>
              <a:buClr>
                <a:schemeClr val="tx2"/>
              </a:buClr>
              <a:buSzPct val="125000"/>
              <a:buFont typeface="Times New Roman" pitchFamily="18" charset="0"/>
              <a:buChar char="–"/>
            </a:pPr>
            <a:r>
              <a:rPr lang="en-US" sz="1600">
                <a:solidFill>
                  <a:schemeClr val="tx2"/>
                </a:solidFill>
                <a:latin typeface="Franklin Gothic Book" pitchFamily="34" charset="0"/>
                <a:cs typeface="Times New Roman" pitchFamily="18" charset="0"/>
              </a:rPr>
              <a:t>Can affect power systems at </a:t>
            </a:r>
            <a:r>
              <a:rPr lang="en-US" sz="1600">
                <a:solidFill>
                  <a:srgbClr val="FF0000"/>
                </a:solidFill>
                <a:latin typeface="Franklin Gothic Book" pitchFamily="34" charset="0"/>
                <a:cs typeface="Times New Roman" pitchFamily="18" charset="0"/>
              </a:rPr>
              <a:t>all latitudes</a:t>
            </a:r>
          </a:p>
          <a:p>
            <a:pPr lvl="1" indent="-220663">
              <a:lnSpc>
                <a:spcPct val="90000"/>
              </a:lnSpc>
              <a:spcBef>
                <a:spcPts val="600"/>
              </a:spcBef>
              <a:spcAft>
                <a:spcPts val="600"/>
              </a:spcAft>
              <a:buClr>
                <a:schemeClr val="tx2"/>
              </a:buClr>
              <a:buSzPct val="125000"/>
              <a:buFont typeface="Times New Roman" pitchFamily="18" charset="0"/>
              <a:buChar char="–"/>
            </a:pPr>
            <a:r>
              <a:rPr lang="en-US" sz="1600">
                <a:solidFill>
                  <a:schemeClr val="tx2"/>
                </a:solidFill>
                <a:latin typeface="Franklin Gothic Book" pitchFamily="34" charset="0"/>
                <a:cs typeface="Times New Roman" pitchFamily="18" charset="0"/>
              </a:rPr>
              <a:t>Can affect many power transformers simultaneously at multiple points across </a:t>
            </a:r>
            <a:r>
              <a:rPr lang="en-US" sz="1600">
                <a:solidFill>
                  <a:srgbClr val="FF0000"/>
                </a:solidFill>
                <a:latin typeface="Franklin Gothic Book" pitchFamily="34" charset="0"/>
                <a:cs typeface="Times New Roman" pitchFamily="18" charset="0"/>
              </a:rPr>
              <a:t>regional </a:t>
            </a:r>
            <a:r>
              <a:rPr lang="en-US" sz="1600">
                <a:solidFill>
                  <a:schemeClr val="tx2"/>
                </a:solidFill>
                <a:latin typeface="Franklin Gothic Book" pitchFamily="34" charset="0"/>
                <a:cs typeface="Times New Roman" pitchFamily="18" charset="0"/>
              </a:rPr>
              <a:t>and </a:t>
            </a:r>
            <a:r>
              <a:rPr lang="en-US" sz="1600">
                <a:solidFill>
                  <a:srgbClr val="FF0000"/>
                </a:solidFill>
                <a:latin typeface="Franklin Gothic Book" pitchFamily="34" charset="0"/>
                <a:cs typeface="Times New Roman" pitchFamily="18" charset="0"/>
              </a:rPr>
              <a:t>continental</a:t>
            </a:r>
            <a:r>
              <a:rPr lang="en-US" sz="1600">
                <a:solidFill>
                  <a:schemeClr val="tx2"/>
                </a:solidFill>
                <a:latin typeface="Franklin Gothic Book" pitchFamily="34" charset="0"/>
                <a:cs typeface="Times New Roman" pitchFamily="18" charset="0"/>
              </a:rPr>
              <a:t> scale power networks</a:t>
            </a:r>
          </a:p>
          <a:p>
            <a:pPr lvl="1" indent="-220663">
              <a:lnSpc>
                <a:spcPct val="90000"/>
              </a:lnSpc>
              <a:spcBef>
                <a:spcPts val="600"/>
              </a:spcBef>
              <a:spcAft>
                <a:spcPts val="600"/>
              </a:spcAft>
              <a:buClr>
                <a:schemeClr val="tx2"/>
              </a:buClr>
              <a:buSzPct val="125000"/>
              <a:buFont typeface="Times New Roman" pitchFamily="18" charset="0"/>
              <a:buChar char="–"/>
            </a:pPr>
            <a:r>
              <a:rPr lang="en-US" sz="1600">
                <a:solidFill>
                  <a:schemeClr val="tx2"/>
                </a:solidFill>
                <a:latin typeface="Franklin Gothic Book" pitchFamily="34" charset="0"/>
                <a:cs typeface="Times New Roman" pitchFamily="18" charset="0"/>
              </a:rPr>
              <a:t>Can reach in excess of 1000-2000 amps?</a:t>
            </a:r>
          </a:p>
          <a:p>
            <a:pPr lvl="1" indent="-220663">
              <a:lnSpc>
                <a:spcPct val="90000"/>
              </a:lnSpc>
              <a:spcBef>
                <a:spcPts val="600"/>
              </a:spcBef>
              <a:spcAft>
                <a:spcPts val="600"/>
              </a:spcAft>
              <a:buClr>
                <a:schemeClr val="tx2"/>
              </a:buClr>
              <a:buSzPct val="125000"/>
              <a:buFont typeface="Times New Roman" pitchFamily="18" charset="0"/>
              <a:buChar char="–"/>
            </a:pPr>
            <a:r>
              <a:rPr lang="en-US" sz="1600">
                <a:solidFill>
                  <a:schemeClr val="tx2"/>
                </a:solidFill>
                <a:latin typeface="Franklin Gothic Book" pitchFamily="34" charset="0"/>
                <a:cs typeface="Times New Roman" pitchFamily="18" charset="0"/>
              </a:rPr>
              <a:t>Seek “path of least resistance” – high-voltage power lines and pipelines have very low resistance</a:t>
            </a:r>
          </a:p>
          <a:p>
            <a:pPr lvl="1" indent="-220663">
              <a:lnSpc>
                <a:spcPct val="90000"/>
              </a:lnSpc>
              <a:spcBef>
                <a:spcPts val="600"/>
              </a:spcBef>
              <a:spcAft>
                <a:spcPts val="600"/>
              </a:spcAft>
              <a:buClr>
                <a:schemeClr val="tx2"/>
              </a:buClr>
              <a:buSzPct val="125000"/>
              <a:buFont typeface="Times New Roman" pitchFamily="18" charset="0"/>
              <a:buChar char="–"/>
            </a:pPr>
            <a:r>
              <a:rPr lang="en-US" sz="1600">
                <a:solidFill>
                  <a:schemeClr val="tx2"/>
                </a:solidFill>
                <a:latin typeface="Franklin Gothic Book" pitchFamily="34" charset="0"/>
                <a:cs typeface="Times New Roman" pitchFamily="18" charset="0"/>
              </a:rPr>
              <a:t>Enter power networks through ground connections</a:t>
            </a:r>
          </a:p>
        </p:txBody>
      </p:sp>
      <p:sp>
        <p:nvSpPr>
          <p:cNvPr id="121860" name="Rectangle 4"/>
          <p:cNvSpPr>
            <a:spLocks noChangeArrowheads="1"/>
          </p:cNvSpPr>
          <p:nvPr/>
        </p:nvSpPr>
        <p:spPr bwMode="auto">
          <a:xfrm>
            <a:off x="239713" y="3741738"/>
            <a:ext cx="3606800" cy="246062"/>
          </a:xfrm>
          <a:prstGeom prst="rect">
            <a:avLst/>
          </a:prstGeom>
          <a:noFill/>
          <a:ln w="9525">
            <a:noFill/>
            <a:miter lim="800000"/>
            <a:headEnd/>
            <a:tailEnd/>
          </a:ln>
        </p:spPr>
        <p:txBody>
          <a:bodyPr>
            <a:spAutoFit/>
          </a:bodyPr>
          <a:lstStyle/>
          <a:p>
            <a:pPr algn="ctr"/>
            <a:r>
              <a:rPr lang="en-US" sz="1000">
                <a:latin typeface="Franklin Gothic Book" pitchFamily="34" charset="0"/>
                <a:cs typeface="Times New Roman" pitchFamily="18" charset="0"/>
              </a:rPr>
              <a:t>Image courtesy of John G. Kappenman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Picture 2"/>
          <p:cNvPicPr>
            <a:picLocks noChangeAspect="1" noChangeArrowheads="1"/>
          </p:cNvPicPr>
          <p:nvPr/>
        </p:nvPicPr>
        <p:blipFill>
          <a:blip r:embed="rId2"/>
          <a:srcRect/>
          <a:stretch>
            <a:fillRect/>
          </a:stretch>
        </p:blipFill>
        <p:spPr bwMode="auto">
          <a:xfrm>
            <a:off x="1828800" y="1638300"/>
            <a:ext cx="5486400" cy="3984625"/>
          </a:xfrm>
          <a:prstGeom prst="rect">
            <a:avLst/>
          </a:prstGeom>
          <a:noFill/>
          <a:ln w="9525">
            <a:noFill/>
            <a:miter lim="800000"/>
            <a:headEnd/>
            <a:tailEnd/>
          </a:ln>
        </p:spPr>
      </p:pic>
      <p:grpSp>
        <p:nvGrpSpPr>
          <p:cNvPr id="2" name="Group 3"/>
          <p:cNvGrpSpPr>
            <a:grpSpLocks/>
          </p:cNvGrpSpPr>
          <p:nvPr/>
        </p:nvGrpSpPr>
        <p:grpSpPr bwMode="auto">
          <a:xfrm>
            <a:off x="533400" y="1028700"/>
            <a:ext cx="3997325" cy="2590800"/>
            <a:chOff x="-32" y="104"/>
            <a:chExt cx="2402" cy="1480"/>
          </a:xfrm>
        </p:grpSpPr>
        <p:pic>
          <p:nvPicPr>
            <p:cNvPr id="123920" name="Picture 4"/>
            <p:cNvPicPr>
              <a:picLocks noChangeAspect="1" noChangeArrowheads="1"/>
            </p:cNvPicPr>
            <p:nvPr/>
          </p:nvPicPr>
          <p:blipFill>
            <a:blip r:embed="rId3"/>
            <a:srcRect/>
            <a:stretch>
              <a:fillRect/>
            </a:stretch>
          </p:blipFill>
          <p:spPr bwMode="auto">
            <a:xfrm>
              <a:off x="495" y="302"/>
              <a:ext cx="1628" cy="1282"/>
            </a:xfrm>
            <a:prstGeom prst="rect">
              <a:avLst/>
            </a:prstGeom>
            <a:noFill/>
            <a:ln w="9525">
              <a:noFill/>
              <a:miter lim="800000"/>
              <a:headEnd/>
              <a:tailEnd/>
            </a:ln>
          </p:spPr>
        </p:pic>
        <p:sp>
          <p:nvSpPr>
            <p:cNvPr id="123921" name="Rectangle 5"/>
            <p:cNvSpPr>
              <a:spLocks noChangeArrowheads="1"/>
            </p:cNvSpPr>
            <p:nvPr/>
          </p:nvSpPr>
          <p:spPr bwMode="auto">
            <a:xfrm>
              <a:off x="-32" y="104"/>
              <a:ext cx="2402" cy="174"/>
            </a:xfrm>
            <a:prstGeom prst="rect">
              <a:avLst/>
            </a:prstGeom>
            <a:noFill/>
            <a:ln w="9525">
              <a:noFill/>
              <a:miter lim="800000"/>
              <a:headEnd/>
              <a:tailEnd/>
            </a:ln>
          </p:spPr>
          <p:txBody>
            <a:bodyPr wrap="none">
              <a:spAutoFit/>
            </a:bodyPr>
            <a:lstStyle/>
            <a:p>
              <a:pPr>
                <a:spcBef>
                  <a:spcPct val="50000"/>
                </a:spcBef>
              </a:pPr>
              <a:r>
                <a:rPr lang="en-US" sz="1400" b="1">
                  <a:latin typeface="ArialMT"/>
                </a:rPr>
                <a:t>Station 4 Transformer 6 HV winding failure</a:t>
              </a:r>
            </a:p>
          </p:txBody>
        </p:sp>
      </p:grpSp>
      <p:grpSp>
        <p:nvGrpSpPr>
          <p:cNvPr id="3" name="Group 6"/>
          <p:cNvGrpSpPr>
            <a:grpSpLocks/>
          </p:cNvGrpSpPr>
          <p:nvPr/>
        </p:nvGrpSpPr>
        <p:grpSpPr bwMode="auto">
          <a:xfrm>
            <a:off x="4406900" y="1079500"/>
            <a:ext cx="4398963" cy="2387600"/>
            <a:chOff x="2776" y="512"/>
            <a:chExt cx="2771" cy="1504"/>
          </a:xfrm>
        </p:grpSpPr>
        <p:pic>
          <p:nvPicPr>
            <p:cNvPr id="123918" name="Picture 7"/>
            <p:cNvPicPr>
              <a:picLocks noChangeAspect="1" noChangeArrowheads="1"/>
            </p:cNvPicPr>
            <p:nvPr/>
          </p:nvPicPr>
          <p:blipFill>
            <a:blip r:embed="rId4"/>
            <a:srcRect/>
            <a:stretch>
              <a:fillRect/>
            </a:stretch>
          </p:blipFill>
          <p:spPr bwMode="auto">
            <a:xfrm>
              <a:off x="3175" y="698"/>
              <a:ext cx="1983" cy="1318"/>
            </a:xfrm>
            <a:prstGeom prst="rect">
              <a:avLst/>
            </a:prstGeom>
            <a:noFill/>
            <a:ln w="9525">
              <a:noFill/>
              <a:miter lim="800000"/>
              <a:headEnd/>
              <a:tailEnd/>
            </a:ln>
          </p:spPr>
        </p:pic>
        <p:sp>
          <p:nvSpPr>
            <p:cNvPr id="123919" name="Rectangle 8"/>
            <p:cNvSpPr>
              <a:spLocks noChangeArrowheads="1"/>
            </p:cNvSpPr>
            <p:nvPr/>
          </p:nvSpPr>
          <p:spPr bwMode="auto">
            <a:xfrm>
              <a:off x="2776" y="512"/>
              <a:ext cx="2771" cy="192"/>
            </a:xfrm>
            <a:prstGeom prst="rect">
              <a:avLst/>
            </a:prstGeom>
            <a:noFill/>
            <a:ln w="9525">
              <a:noFill/>
              <a:miter lim="800000"/>
              <a:headEnd/>
              <a:tailEnd/>
            </a:ln>
          </p:spPr>
          <p:txBody>
            <a:bodyPr wrap="none">
              <a:spAutoFit/>
            </a:bodyPr>
            <a:lstStyle/>
            <a:p>
              <a:pPr>
                <a:spcBef>
                  <a:spcPct val="50000"/>
                </a:spcBef>
              </a:pPr>
              <a:r>
                <a:rPr lang="en-US" sz="1400" b="1">
                  <a:latin typeface="ArialMT"/>
                </a:rPr>
                <a:t>Station 3 Transformer 6 LV exit lead overheating</a:t>
              </a:r>
            </a:p>
          </p:txBody>
        </p:sp>
      </p:grpSp>
      <p:grpSp>
        <p:nvGrpSpPr>
          <p:cNvPr id="4" name="Group 9"/>
          <p:cNvGrpSpPr>
            <a:grpSpLocks/>
          </p:cNvGrpSpPr>
          <p:nvPr/>
        </p:nvGrpSpPr>
        <p:grpSpPr bwMode="auto">
          <a:xfrm>
            <a:off x="0" y="3543300"/>
            <a:ext cx="3540125" cy="2463800"/>
            <a:chOff x="24" y="1888"/>
            <a:chExt cx="2489" cy="1726"/>
          </a:xfrm>
        </p:grpSpPr>
        <p:pic>
          <p:nvPicPr>
            <p:cNvPr id="123916" name="Picture 10"/>
            <p:cNvPicPr>
              <a:picLocks noChangeAspect="1" noChangeArrowheads="1"/>
            </p:cNvPicPr>
            <p:nvPr/>
          </p:nvPicPr>
          <p:blipFill>
            <a:blip r:embed="rId5"/>
            <a:srcRect/>
            <a:stretch>
              <a:fillRect/>
            </a:stretch>
          </p:blipFill>
          <p:spPr bwMode="auto">
            <a:xfrm>
              <a:off x="384" y="1888"/>
              <a:ext cx="2001" cy="1520"/>
            </a:xfrm>
            <a:prstGeom prst="rect">
              <a:avLst/>
            </a:prstGeom>
            <a:noFill/>
            <a:ln w="9525">
              <a:noFill/>
              <a:miter lim="800000"/>
              <a:headEnd/>
              <a:tailEnd/>
            </a:ln>
          </p:spPr>
        </p:pic>
        <p:sp>
          <p:nvSpPr>
            <p:cNvPr id="123917" name="Rectangle 11"/>
            <p:cNvSpPr>
              <a:spLocks noChangeArrowheads="1"/>
            </p:cNvSpPr>
            <p:nvPr/>
          </p:nvSpPr>
          <p:spPr bwMode="auto">
            <a:xfrm>
              <a:off x="24" y="3400"/>
              <a:ext cx="2489" cy="214"/>
            </a:xfrm>
            <a:prstGeom prst="rect">
              <a:avLst/>
            </a:prstGeom>
            <a:noFill/>
            <a:ln w="9525">
              <a:noFill/>
              <a:miter lim="800000"/>
              <a:headEnd/>
              <a:tailEnd/>
            </a:ln>
          </p:spPr>
          <p:txBody>
            <a:bodyPr wrap="none">
              <a:spAutoFit/>
            </a:bodyPr>
            <a:lstStyle/>
            <a:p>
              <a:pPr>
                <a:spcBef>
                  <a:spcPct val="50000"/>
                </a:spcBef>
              </a:pPr>
              <a:r>
                <a:rPr lang="en-US" sz="1400" b="1">
                  <a:latin typeface="ArialMT"/>
                </a:rPr>
                <a:t>Station 5 Transformer 2 HV winding failure</a:t>
              </a:r>
            </a:p>
          </p:txBody>
        </p:sp>
      </p:grpSp>
      <p:grpSp>
        <p:nvGrpSpPr>
          <p:cNvPr id="5" name="Group 12"/>
          <p:cNvGrpSpPr>
            <a:grpSpLocks/>
          </p:cNvGrpSpPr>
          <p:nvPr/>
        </p:nvGrpSpPr>
        <p:grpSpPr bwMode="auto">
          <a:xfrm>
            <a:off x="5268913" y="4305300"/>
            <a:ext cx="3875087" cy="2478088"/>
            <a:chOff x="3240" y="2703"/>
            <a:chExt cx="2441" cy="1561"/>
          </a:xfrm>
        </p:grpSpPr>
        <p:sp>
          <p:nvSpPr>
            <p:cNvPr id="123914" name="Rectangle 13"/>
            <p:cNvSpPr>
              <a:spLocks noChangeArrowheads="1"/>
            </p:cNvSpPr>
            <p:nvPr/>
          </p:nvSpPr>
          <p:spPr bwMode="auto">
            <a:xfrm>
              <a:off x="3240" y="4072"/>
              <a:ext cx="2441" cy="192"/>
            </a:xfrm>
            <a:prstGeom prst="rect">
              <a:avLst/>
            </a:prstGeom>
            <a:noFill/>
            <a:ln w="9525">
              <a:noFill/>
              <a:miter lim="800000"/>
              <a:headEnd/>
              <a:tailEnd/>
            </a:ln>
          </p:spPr>
          <p:txBody>
            <a:bodyPr wrap="none">
              <a:spAutoFit/>
            </a:bodyPr>
            <a:lstStyle/>
            <a:p>
              <a:pPr>
                <a:spcBef>
                  <a:spcPct val="50000"/>
                </a:spcBef>
              </a:pPr>
              <a:r>
                <a:rPr lang="en-US" sz="1400" b="1">
                  <a:latin typeface="ArialMT"/>
                </a:rPr>
                <a:t>Station 3 Gen. Transformer 5 overheating</a:t>
              </a:r>
              <a:r>
                <a:rPr lang="en-US" sz="1400" b="1">
                  <a:solidFill>
                    <a:srgbClr val="003091"/>
                  </a:solidFill>
                  <a:latin typeface="ArialMT"/>
                </a:rPr>
                <a:t> </a:t>
              </a:r>
            </a:p>
          </p:txBody>
        </p:sp>
        <p:pic>
          <p:nvPicPr>
            <p:cNvPr id="123915" name="Picture 14"/>
            <p:cNvPicPr>
              <a:picLocks noChangeAspect="1" noChangeArrowheads="1"/>
            </p:cNvPicPr>
            <p:nvPr/>
          </p:nvPicPr>
          <p:blipFill>
            <a:blip r:embed="rId6"/>
            <a:srcRect/>
            <a:stretch>
              <a:fillRect/>
            </a:stretch>
          </p:blipFill>
          <p:spPr bwMode="auto">
            <a:xfrm>
              <a:off x="3588" y="2703"/>
              <a:ext cx="1923" cy="1377"/>
            </a:xfrm>
            <a:prstGeom prst="rect">
              <a:avLst/>
            </a:prstGeom>
            <a:noFill/>
            <a:ln w="9525">
              <a:noFill/>
              <a:miter lim="800000"/>
              <a:headEnd/>
              <a:tailEnd/>
            </a:ln>
          </p:spPr>
        </p:pic>
      </p:grpSp>
      <p:grpSp>
        <p:nvGrpSpPr>
          <p:cNvPr id="6" name="Group 15"/>
          <p:cNvGrpSpPr>
            <a:grpSpLocks/>
          </p:cNvGrpSpPr>
          <p:nvPr/>
        </p:nvGrpSpPr>
        <p:grpSpPr bwMode="auto">
          <a:xfrm>
            <a:off x="1524000" y="4381500"/>
            <a:ext cx="3886200" cy="2416175"/>
            <a:chOff x="832" y="2728"/>
            <a:chExt cx="2448" cy="1522"/>
          </a:xfrm>
        </p:grpSpPr>
        <p:pic>
          <p:nvPicPr>
            <p:cNvPr id="123912" name="Picture 16"/>
            <p:cNvPicPr>
              <a:picLocks noChangeAspect="1" noChangeArrowheads="1"/>
            </p:cNvPicPr>
            <p:nvPr/>
          </p:nvPicPr>
          <p:blipFill>
            <a:blip r:embed="rId7"/>
            <a:srcRect/>
            <a:stretch>
              <a:fillRect/>
            </a:stretch>
          </p:blipFill>
          <p:spPr bwMode="auto">
            <a:xfrm>
              <a:off x="1184" y="2728"/>
              <a:ext cx="1888" cy="1352"/>
            </a:xfrm>
            <a:prstGeom prst="rect">
              <a:avLst/>
            </a:prstGeom>
            <a:noFill/>
            <a:ln w="9525">
              <a:noFill/>
              <a:miter lim="800000"/>
              <a:headEnd/>
              <a:tailEnd/>
            </a:ln>
          </p:spPr>
        </p:pic>
        <p:sp>
          <p:nvSpPr>
            <p:cNvPr id="123913" name="Rectangle 17"/>
            <p:cNvSpPr>
              <a:spLocks noChangeArrowheads="1"/>
            </p:cNvSpPr>
            <p:nvPr/>
          </p:nvSpPr>
          <p:spPr bwMode="auto">
            <a:xfrm>
              <a:off x="832" y="4058"/>
              <a:ext cx="2448" cy="192"/>
            </a:xfrm>
            <a:prstGeom prst="rect">
              <a:avLst/>
            </a:prstGeom>
            <a:noFill/>
            <a:ln w="9525">
              <a:noFill/>
              <a:miter lim="800000"/>
              <a:headEnd/>
              <a:tailEnd/>
            </a:ln>
          </p:spPr>
          <p:txBody>
            <a:bodyPr>
              <a:spAutoFit/>
            </a:bodyPr>
            <a:lstStyle/>
            <a:p>
              <a:pPr>
                <a:spcBef>
                  <a:spcPct val="50000"/>
                </a:spcBef>
              </a:pPr>
              <a:r>
                <a:rPr lang="en-US" sz="1400" b="1">
                  <a:latin typeface="Arial-BoldMT"/>
                </a:rPr>
                <a:t>Station 3 Gen Transformer 4 damage</a:t>
              </a:r>
            </a:p>
          </p:txBody>
        </p:sp>
      </p:grpSp>
      <p:sp>
        <p:nvSpPr>
          <p:cNvPr id="20" name="Title 1"/>
          <p:cNvSpPr txBox="1">
            <a:spLocks/>
          </p:cNvSpPr>
          <p:nvPr/>
        </p:nvSpPr>
        <p:spPr>
          <a:xfrm>
            <a:off x="228600" y="179388"/>
            <a:ext cx="8915400" cy="868362"/>
          </a:xfrm>
          <a:prstGeom prst="rect">
            <a:avLst/>
          </a:prstGeom>
        </p:spPr>
        <p:txBody>
          <a:bodyPr/>
          <a:lstStyle/>
          <a:p>
            <a:pPr eaLnBrk="0" fontAlgn="auto" hangingPunct="0">
              <a:spcBef>
                <a:spcPts val="0"/>
              </a:spcBef>
              <a:spcAft>
                <a:spcPts val="0"/>
              </a:spcAft>
              <a:defRPr/>
            </a:pPr>
            <a:r>
              <a:rPr lang="en-US" sz="3600" b="1" dirty="0">
                <a:solidFill>
                  <a:schemeClr val="tx2"/>
                </a:solidFill>
                <a:effectLst>
                  <a:outerShdw blurRad="38100" dist="38100" dir="2700000" algn="tl">
                    <a:srgbClr val="000000">
                      <a:alpha val="43137"/>
                    </a:srgbClr>
                  </a:outerShdw>
                </a:effectLst>
                <a:latin typeface="Franklin Gothic Book" pitchFamily="34" charset="0"/>
                <a:ea typeface="+mj-ea"/>
                <a:cs typeface="Times New Roman" pitchFamily="18" charset="0"/>
              </a:rPr>
              <a:t>Scenario: ESKOM Transformers Damaged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r>
              <a:rPr lang="en-US" smtClean="0">
                <a:latin typeface="Franklin Gothic Book" pitchFamily="34" charset="0"/>
              </a:rPr>
              <a:t>Scenario: Scintillation</a:t>
            </a:r>
            <a:endParaRPr lang="en-US" sz="3600" smtClean="0">
              <a:latin typeface="Franklin Gothic Book" pitchFamily="34" charset="0"/>
            </a:endParaRPr>
          </a:p>
        </p:txBody>
      </p:sp>
      <p:sp>
        <p:nvSpPr>
          <p:cNvPr id="124930" name="Rectangle 1"/>
          <p:cNvSpPr>
            <a:spLocks noChangeArrowheads="1"/>
          </p:cNvSpPr>
          <p:nvPr/>
        </p:nvSpPr>
        <p:spPr bwMode="auto">
          <a:xfrm>
            <a:off x="452438" y="3709988"/>
            <a:ext cx="8507412" cy="2430462"/>
          </a:xfrm>
          <a:prstGeom prst="rect">
            <a:avLst/>
          </a:prstGeom>
          <a:noFill/>
          <a:ln w="9525">
            <a:noFill/>
            <a:miter lim="800000"/>
            <a:headEnd/>
            <a:tailEnd/>
          </a:ln>
        </p:spPr>
        <p:txBody>
          <a:bodyPr anchor="ctr">
            <a:spAutoFit/>
          </a:bodyPr>
          <a:lstStyle/>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Southward magnetic orientation of the CME creates immense currents in the ionosphere called “</a:t>
            </a:r>
            <a:r>
              <a:rPr lang="en-US" sz="1600">
                <a:solidFill>
                  <a:srgbClr val="FF0000"/>
                </a:solidFill>
                <a:latin typeface="Franklin Gothic Book" pitchFamily="34" charset="0"/>
                <a:ea typeface="Calibri" pitchFamily="34" charset="0"/>
                <a:cs typeface="Times New Roman" pitchFamily="18" charset="0"/>
              </a:rPr>
              <a:t>electrojets</a:t>
            </a:r>
            <a:r>
              <a:rPr lang="en-US" sz="1600">
                <a:solidFill>
                  <a:schemeClr val="tx2"/>
                </a:solidFill>
                <a:latin typeface="Franklin Gothic Book" pitchFamily="34" charset="0"/>
                <a:ea typeface="Calibri" pitchFamily="34" charset="0"/>
                <a:cs typeface="Times New Roman" pitchFamily="18" charset="0"/>
              </a:rPr>
              <a:t>.”</a:t>
            </a:r>
          </a:p>
          <a:p>
            <a:pPr marL="273050" indent="-273050">
              <a:buFont typeface="Arial" charset="0"/>
              <a:buChar char="•"/>
            </a:pPr>
            <a:endParaRPr lang="en-US" sz="800">
              <a:solidFill>
                <a:schemeClr val="tx2"/>
              </a:solidFill>
              <a:latin typeface="Franklin Gothic Book" pitchFamily="34" charset="0"/>
              <a:ea typeface="Calibri" pitchFamily="34" charset="0"/>
              <a:cs typeface="Times New Roman" pitchFamily="18" charset="0"/>
            </a:endParaRPr>
          </a:p>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These currents cause </a:t>
            </a:r>
            <a:r>
              <a:rPr lang="en-US" sz="1600">
                <a:solidFill>
                  <a:srgbClr val="FF0000"/>
                </a:solidFill>
                <a:latin typeface="Franklin Gothic Book" pitchFamily="34" charset="0"/>
                <a:ea typeface="Calibri" pitchFamily="34" charset="0"/>
                <a:cs typeface="Times New Roman" pitchFamily="18" charset="0"/>
              </a:rPr>
              <a:t>scintillation</a:t>
            </a:r>
            <a:r>
              <a:rPr lang="en-US" sz="1600">
                <a:solidFill>
                  <a:schemeClr val="tx2"/>
                </a:solidFill>
                <a:latin typeface="Franklin Gothic Book" pitchFamily="34" charset="0"/>
                <a:ea typeface="Calibri" pitchFamily="34" charset="0"/>
                <a:cs typeface="Times New Roman" pitchFamily="18" charset="0"/>
              </a:rPr>
              <a:t>, which can change the amplitude, phase, polarization, and angle-of-arrival of signals.  Scintillation can become so severe that it represents a practical limitation for communication systems.</a:t>
            </a:r>
          </a:p>
          <a:p>
            <a:pPr marL="273050" indent="-273050">
              <a:buFont typeface="Arial" charset="0"/>
              <a:buChar char="•"/>
            </a:pPr>
            <a:endParaRPr lang="en-US" sz="800">
              <a:solidFill>
                <a:schemeClr val="tx2"/>
              </a:solidFill>
              <a:latin typeface="Franklin Gothic Book" pitchFamily="34" charset="0"/>
              <a:ea typeface="Calibri" pitchFamily="34" charset="0"/>
              <a:cs typeface="Times New Roman" pitchFamily="18" charset="0"/>
            </a:endParaRPr>
          </a:p>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Scintillation can degrade or even prevent signals to and from satellites for 12-24 hours.</a:t>
            </a:r>
          </a:p>
          <a:p>
            <a:pPr marL="273050" indent="-273050">
              <a:buFont typeface="Arial" charset="0"/>
              <a:buChar char="•"/>
            </a:pPr>
            <a:endParaRPr lang="en-US" sz="800">
              <a:solidFill>
                <a:schemeClr val="tx2"/>
              </a:solidFill>
              <a:latin typeface="Franklin Gothic Book" pitchFamily="34" charset="0"/>
              <a:ea typeface="Calibri" pitchFamily="34" charset="0"/>
              <a:cs typeface="Times New Roman" pitchFamily="18" charset="0"/>
            </a:endParaRPr>
          </a:p>
          <a:p>
            <a:pPr marL="273050" indent="-273050">
              <a:buFont typeface="Arial" charset="0"/>
              <a:buChar char="•"/>
            </a:pPr>
            <a:r>
              <a:rPr lang="en-US" sz="1600">
                <a:solidFill>
                  <a:schemeClr val="tx2"/>
                </a:solidFill>
                <a:latin typeface="Franklin Gothic Book" pitchFamily="34" charset="0"/>
                <a:ea typeface="Calibri" pitchFamily="34" charset="0"/>
                <a:cs typeface="Times New Roman" pitchFamily="18" charset="0"/>
              </a:rPr>
              <a:t>HF communications may be helped during this period due to enhancement of the ionosphere F Layer that could improve reflectivity, though HF will remain spotty for 1-2 more days .</a:t>
            </a:r>
          </a:p>
        </p:txBody>
      </p:sp>
      <p:pic>
        <p:nvPicPr>
          <p:cNvPr id="124931" name="Picture 4" descr="C:\Documents and Settings\mmacales\My Documents\F E M A\Hazards\Geomagnetic Storms\radio_waves_paths_s.jpg"/>
          <p:cNvPicPr>
            <a:picLocks noChangeAspect="1"/>
          </p:cNvPicPr>
          <p:nvPr/>
        </p:nvPicPr>
        <p:blipFill>
          <a:blip r:embed="rId3"/>
          <a:srcRect/>
          <a:stretch>
            <a:fillRect/>
          </a:stretch>
        </p:blipFill>
        <p:spPr bwMode="auto">
          <a:xfrm>
            <a:off x="4818063" y="1076325"/>
            <a:ext cx="3787775" cy="2462213"/>
          </a:xfrm>
          <a:prstGeom prst="rect">
            <a:avLst/>
          </a:prstGeom>
          <a:noFill/>
          <a:ln w="9525">
            <a:noFill/>
            <a:miter lim="800000"/>
            <a:headEnd/>
            <a:tailEnd/>
          </a:ln>
        </p:spPr>
      </p:pic>
      <p:pic>
        <p:nvPicPr>
          <p:cNvPr id="124932" name="Picture 5" descr="C:\Documents and Settings\mmacales\My Documents\F E M A\Hazards\Geomagnetic Storms\ionosphere.jpg"/>
          <p:cNvPicPr>
            <a:picLocks noChangeAspect="1"/>
          </p:cNvPicPr>
          <p:nvPr/>
        </p:nvPicPr>
        <p:blipFill>
          <a:blip r:embed="rId4"/>
          <a:srcRect/>
          <a:stretch>
            <a:fillRect/>
          </a:stretch>
        </p:blipFill>
        <p:spPr bwMode="auto">
          <a:xfrm>
            <a:off x="508000" y="1090613"/>
            <a:ext cx="2797175" cy="2433637"/>
          </a:xfrm>
          <a:prstGeom prst="rect">
            <a:avLst/>
          </a:prstGeom>
          <a:noFill/>
          <a:ln w="9525">
            <a:noFill/>
            <a:miter lim="800000"/>
            <a:headEnd/>
            <a:tailEnd/>
          </a:ln>
        </p:spPr>
      </p:pic>
      <p:sp>
        <p:nvSpPr>
          <p:cNvPr id="124933" name="Rectangle 1"/>
          <p:cNvSpPr>
            <a:spLocks noChangeArrowheads="1"/>
          </p:cNvSpPr>
          <p:nvPr/>
        </p:nvSpPr>
        <p:spPr bwMode="auto">
          <a:xfrm>
            <a:off x="508000" y="3508375"/>
            <a:ext cx="2794000" cy="246063"/>
          </a:xfrm>
          <a:prstGeom prst="rect">
            <a:avLst/>
          </a:prstGeom>
          <a:noFill/>
          <a:ln w="9525">
            <a:noFill/>
            <a:miter lim="800000"/>
            <a:headEnd/>
            <a:tailEnd/>
          </a:ln>
        </p:spPr>
        <p:txBody>
          <a:bodyPr anchor="ctr">
            <a:spAutoFit/>
          </a:bodyPr>
          <a:lstStyle/>
          <a:p>
            <a:pPr algn="ctr" eaLnBrk="0" hangingPunct="0"/>
            <a:r>
              <a:rPr lang="en-US" sz="1000">
                <a:latin typeface="Franklin Gothic Book" pitchFamily="34" charset="0"/>
                <a:ea typeface="Calibri" pitchFamily="34" charset="0"/>
                <a:cs typeface="Times New Roman" pitchFamily="18" charset="0"/>
              </a:rPr>
              <a:t>Image courtesy of solar-center.stanford.edu </a:t>
            </a:r>
          </a:p>
        </p:txBody>
      </p:sp>
      <p:sp>
        <p:nvSpPr>
          <p:cNvPr id="124934" name="Rectangle 6"/>
          <p:cNvSpPr>
            <a:spLocks noChangeArrowheads="1"/>
          </p:cNvSpPr>
          <p:nvPr/>
        </p:nvSpPr>
        <p:spPr bwMode="auto">
          <a:xfrm>
            <a:off x="4867275" y="3509963"/>
            <a:ext cx="3711575" cy="246062"/>
          </a:xfrm>
          <a:prstGeom prst="rect">
            <a:avLst/>
          </a:prstGeom>
          <a:noFill/>
          <a:ln w="9525">
            <a:noFill/>
            <a:miter lim="800000"/>
            <a:headEnd/>
            <a:tailEnd/>
          </a:ln>
        </p:spPr>
        <p:txBody>
          <a:bodyPr>
            <a:spAutoFit/>
          </a:bodyPr>
          <a:lstStyle/>
          <a:p>
            <a:pPr algn="ctr"/>
            <a:r>
              <a:rPr lang="en-US" sz="1000">
                <a:latin typeface="Franklin Gothic Book" pitchFamily="34" charset="0"/>
                <a:cs typeface="Times New Roman" pitchFamily="18" charset="0"/>
              </a:rPr>
              <a:t>Image courtesy of Windows to the Universe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latin typeface="Franklin Gothic Book" pitchFamily="34" charset="0"/>
              </a:rPr>
              <a:t>Scenario: Global Positioning System</a:t>
            </a:r>
            <a:endParaRPr lang="en-US" sz="3600" dirty="0">
              <a:latin typeface="Franklin Gothic Book" pitchFamily="34" charset="0"/>
            </a:endParaRPr>
          </a:p>
        </p:txBody>
      </p:sp>
      <p:sp>
        <p:nvSpPr>
          <p:cNvPr id="5" name="Rectangle 4"/>
          <p:cNvSpPr/>
          <p:nvPr/>
        </p:nvSpPr>
        <p:spPr>
          <a:xfrm>
            <a:off x="242888" y="1116013"/>
            <a:ext cx="8658225" cy="5078412"/>
          </a:xfrm>
          <a:prstGeom prst="rect">
            <a:avLst/>
          </a:prstGeom>
        </p:spPr>
        <p:txBody>
          <a:bodyPr>
            <a:spAutoFit/>
          </a:bodyPr>
          <a:lstStyle/>
          <a:p>
            <a:pPr marL="274320" indent="-274320" fontAlgn="auto">
              <a:spcBef>
                <a:spcPts val="0"/>
              </a:spcBef>
              <a:spcAft>
                <a:spcPts val="0"/>
              </a:spcAft>
              <a:buFont typeface="Arial" pitchFamily="34" charset="0"/>
              <a:buChar char="•"/>
              <a:defRPr/>
            </a:pPr>
            <a:r>
              <a:rPr lang="en-US" dirty="0">
                <a:solidFill>
                  <a:schemeClr val="tx2"/>
                </a:solidFill>
                <a:latin typeface="Franklin Gothic Book" pitchFamily="34" charset="0"/>
                <a:cs typeface="Times New Roman" pitchFamily="18" charset="0"/>
              </a:rPr>
              <a:t>The Global Positioning System constellation provides location and timing information for users worldwide and </a:t>
            </a:r>
            <a:r>
              <a:rPr lang="en-US" dirty="0">
                <a:solidFill>
                  <a:srgbClr val="FF0000"/>
                </a:solidFill>
                <a:latin typeface="Franklin Gothic Book" pitchFamily="34" charset="0"/>
                <a:cs typeface="Times New Roman" pitchFamily="18" charset="0"/>
              </a:rPr>
              <a:t>requires a minimum of 24 MEO satellites</a:t>
            </a:r>
            <a:r>
              <a:rPr lang="en-US" dirty="0">
                <a:solidFill>
                  <a:schemeClr val="tx2"/>
                </a:solidFill>
                <a:latin typeface="Franklin Gothic Book" pitchFamily="34" charset="0"/>
                <a:cs typeface="Times New Roman" pitchFamily="18" charset="0"/>
              </a:rPr>
              <a:t> to provide complete global coverage.</a:t>
            </a:r>
          </a:p>
          <a:p>
            <a:pPr marL="274320" indent="-274320" fontAlgn="auto">
              <a:spcBef>
                <a:spcPts val="0"/>
              </a:spcBef>
              <a:spcAft>
                <a:spcPts val="0"/>
              </a:spcAft>
              <a:buFont typeface="Arial" pitchFamily="34" charset="0"/>
              <a:buChar char="•"/>
              <a:defRPr/>
            </a:pPr>
            <a:endParaRPr lang="en-US" sz="1200" dirty="0">
              <a:solidFill>
                <a:schemeClr val="tx2"/>
              </a:solidFill>
              <a:latin typeface="Franklin Gothic Book" pitchFamily="34" charset="0"/>
              <a:cs typeface="Times New Roman" pitchFamily="18" charset="0"/>
            </a:endParaRPr>
          </a:p>
          <a:p>
            <a:pPr marL="274320" indent="-274320" fontAlgn="auto">
              <a:spcBef>
                <a:spcPts val="0"/>
              </a:spcBef>
              <a:spcAft>
                <a:spcPts val="0"/>
              </a:spcAft>
              <a:buFont typeface="Arial" pitchFamily="34" charset="0"/>
              <a:buChar char="•"/>
              <a:defRPr/>
            </a:pPr>
            <a:r>
              <a:rPr lang="en-US" dirty="0">
                <a:solidFill>
                  <a:schemeClr val="tx2"/>
                </a:solidFill>
                <a:latin typeface="Franklin Gothic Book" pitchFamily="34" charset="0"/>
                <a:cs typeface="Times New Roman" pitchFamily="18" charset="0"/>
              </a:rPr>
              <a:t>Current GPS fleet consists of 30 operational satellites.</a:t>
            </a:r>
          </a:p>
          <a:p>
            <a:pPr marL="274320" indent="-274320" fontAlgn="auto">
              <a:spcBef>
                <a:spcPts val="0"/>
              </a:spcBef>
              <a:spcAft>
                <a:spcPts val="0"/>
              </a:spcAft>
              <a:buFont typeface="Arial" pitchFamily="34" charset="0"/>
              <a:buChar char="•"/>
              <a:defRPr/>
            </a:pPr>
            <a:endParaRPr lang="en-US" sz="800" dirty="0">
              <a:solidFill>
                <a:schemeClr val="tx2"/>
              </a:solidFill>
              <a:effectLst>
                <a:outerShdw blurRad="38100" dist="38100" dir="2700000" algn="tl">
                  <a:srgbClr val="000000">
                    <a:alpha val="43137"/>
                  </a:srgbClr>
                </a:outerShdw>
              </a:effectLst>
              <a:latin typeface="Franklin Gothic Book" pitchFamily="34" charset="0"/>
              <a:cs typeface="Times New Roman" pitchFamily="18" charset="0"/>
            </a:endParaRPr>
          </a:p>
          <a:p>
            <a:pPr lvl="2" indent="-457200" fontAlgn="auto">
              <a:spcBef>
                <a:spcPts val="0"/>
              </a:spcBef>
              <a:spcAft>
                <a:spcPts val="0"/>
              </a:spcAft>
              <a:buFont typeface="Times New Roman" pitchFamily="18" charset="0"/>
              <a:buChar char="–"/>
              <a:defRPr/>
            </a:pPr>
            <a:r>
              <a:rPr lang="en-US" sz="1200" dirty="0">
                <a:solidFill>
                  <a:schemeClr val="tx2"/>
                </a:solidFill>
                <a:latin typeface="Franklin Gothic Book" pitchFamily="34" charset="0"/>
                <a:cs typeface="Times New Roman" pitchFamily="18" charset="0"/>
              </a:rPr>
              <a:t>All 11 surviving Block IIA satellites are well past their designed lifetimes.</a:t>
            </a:r>
          </a:p>
          <a:p>
            <a:pPr lvl="2" indent="-457200" fontAlgn="auto">
              <a:spcBef>
                <a:spcPts val="0"/>
              </a:spcBef>
              <a:spcAft>
                <a:spcPts val="0"/>
              </a:spcAft>
              <a:buFont typeface="Times New Roman" pitchFamily="18" charset="0"/>
              <a:buChar char="–"/>
              <a:defRPr/>
            </a:pPr>
            <a:endParaRPr lang="en-US" sz="800" dirty="0">
              <a:solidFill>
                <a:schemeClr val="tx2"/>
              </a:solidFill>
              <a:latin typeface="Franklin Gothic Book" pitchFamily="34" charset="0"/>
              <a:cs typeface="Times New Roman" pitchFamily="18" charset="0"/>
            </a:endParaRPr>
          </a:p>
          <a:p>
            <a:pPr lvl="2" indent="-457200" fontAlgn="auto">
              <a:spcBef>
                <a:spcPts val="0"/>
              </a:spcBef>
              <a:spcAft>
                <a:spcPts val="0"/>
              </a:spcAft>
              <a:buFont typeface="Times New Roman" pitchFamily="18" charset="0"/>
              <a:buChar char="–"/>
              <a:defRPr/>
            </a:pPr>
            <a:r>
              <a:rPr lang="en-US" sz="1200" dirty="0">
                <a:solidFill>
                  <a:schemeClr val="tx2"/>
                </a:solidFill>
                <a:latin typeface="Franklin Gothic Book" pitchFamily="34" charset="0"/>
                <a:cs typeface="Times New Roman" pitchFamily="18" charset="0"/>
              </a:rPr>
              <a:t>6 of the 19 Block IIR satellites are now beyond their designed lifetime.</a:t>
            </a:r>
          </a:p>
          <a:p>
            <a:pPr lvl="2" indent="-457200" fontAlgn="auto">
              <a:spcBef>
                <a:spcPts val="0"/>
              </a:spcBef>
              <a:spcAft>
                <a:spcPts val="0"/>
              </a:spcAft>
              <a:defRPr/>
            </a:pPr>
            <a:endParaRPr lang="en-US" sz="1200" dirty="0">
              <a:solidFill>
                <a:schemeClr val="tx2"/>
              </a:solidFill>
              <a:latin typeface="Franklin Gothic Book" pitchFamily="34" charset="0"/>
              <a:cs typeface="Times New Roman" pitchFamily="18" charset="0"/>
            </a:endParaRPr>
          </a:p>
          <a:p>
            <a:pPr marL="274320" lvl="1" indent="-274320" fontAlgn="auto">
              <a:spcBef>
                <a:spcPts val="0"/>
              </a:spcBef>
              <a:spcAft>
                <a:spcPts val="0"/>
              </a:spcAft>
              <a:buFont typeface="Arial" pitchFamily="34" charset="0"/>
              <a:buChar char="•"/>
              <a:defRPr/>
            </a:pPr>
            <a:r>
              <a:rPr lang="en-US" dirty="0">
                <a:solidFill>
                  <a:schemeClr val="tx2"/>
                </a:solidFill>
                <a:latin typeface="Franklin Gothic Book" pitchFamily="34" charset="0"/>
                <a:cs typeface="Times New Roman" pitchFamily="18" charset="0"/>
              </a:rPr>
              <a:t>Block IIF GPS Satellites are 3 ½ years behind schedule.</a:t>
            </a:r>
          </a:p>
          <a:p>
            <a:pPr lvl="1" indent="-457200" fontAlgn="auto">
              <a:spcBef>
                <a:spcPts val="0"/>
              </a:spcBef>
              <a:spcAft>
                <a:spcPts val="0"/>
              </a:spcAft>
              <a:buFont typeface="Arial" pitchFamily="34" charset="0"/>
              <a:buChar char="•"/>
              <a:defRPr/>
            </a:pPr>
            <a:endParaRPr lang="en-US" sz="800" dirty="0">
              <a:solidFill>
                <a:schemeClr val="tx2"/>
              </a:solidFill>
              <a:latin typeface="Franklin Gothic Book" pitchFamily="34" charset="0"/>
              <a:cs typeface="Times New Roman" pitchFamily="18" charset="0"/>
            </a:endParaRPr>
          </a:p>
          <a:p>
            <a:pPr lvl="2" indent="-457200" fontAlgn="auto">
              <a:spcBef>
                <a:spcPts val="0"/>
              </a:spcBef>
              <a:spcAft>
                <a:spcPts val="0"/>
              </a:spcAft>
              <a:buFont typeface="Times New Roman" pitchFamily="18" charset="0"/>
              <a:buChar char="–"/>
              <a:defRPr/>
            </a:pPr>
            <a:r>
              <a:rPr lang="en-US" sz="1200" dirty="0">
                <a:solidFill>
                  <a:schemeClr val="tx2"/>
                </a:solidFill>
                <a:latin typeface="Franklin Gothic Book" pitchFamily="34" charset="0"/>
                <a:cs typeface="Times New Roman" pitchFamily="18" charset="0"/>
              </a:rPr>
              <a:t>GPS network could fall to </a:t>
            </a:r>
            <a:r>
              <a:rPr lang="en-US" sz="1200" dirty="0">
                <a:solidFill>
                  <a:srgbClr val="FF0000"/>
                </a:solidFill>
                <a:latin typeface="Franklin Gothic Book" pitchFamily="34" charset="0"/>
                <a:cs typeface="Times New Roman" pitchFamily="18" charset="0"/>
              </a:rPr>
              <a:t>25 usable satellites </a:t>
            </a:r>
            <a:r>
              <a:rPr lang="en-US" sz="1200" dirty="0">
                <a:solidFill>
                  <a:schemeClr val="tx2"/>
                </a:solidFill>
                <a:latin typeface="Franklin Gothic Book" pitchFamily="34" charset="0"/>
                <a:cs typeface="Times New Roman" pitchFamily="18" charset="0"/>
              </a:rPr>
              <a:t>by the end of </a:t>
            </a:r>
            <a:r>
              <a:rPr lang="en-US" sz="1200" dirty="0">
                <a:solidFill>
                  <a:srgbClr val="FF0000"/>
                </a:solidFill>
                <a:latin typeface="Franklin Gothic Book" pitchFamily="34" charset="0"/>
                <a:cs typeface="Times New Roman" pitchFamily="18" charset="0"/>
              </a:rPr>
              <a:t>2012</a:t>
            </a:r>
            <a:r>
              <a:rPr lang="en-US" sz="1200" dirty="0">
                <a:solidFill>
                  <a:schemeClr val="tx2"/>
                </a:solidFill>
                <a:latin typeface="Franklin Gothic Book" pitchFamily="34" charset="0"/>
                <a:cs typeface="Times New Roman" pitchFamily="18" charset="0"/>
              </a:rPr>
              <a:t> and </a:t>
            </a:r>
            <a:r>
              <a:rPr lang="en-US" sz="1200" dirty="0">
                <a:solidFill>
                  <a:srgbClr val="FF0000"/>
                </a:solidFill>
                <a:latin typeface="Franklin Gothic Book" pitchFamily="34" charset="0"/>
                <a:cs typeface="Times New Roman" pitchFamily="18" charset="0"/>
              </a:rPr>
              <a:t>24 satellites </a:t>
            </a:r>
            <a:r>
              <a:rPr lang="en-US" sz="1200" dirty="0">
                <a:solidFill>
                  <a:schemeClr val="tx2"/>
                </a:solidFill>
                <a:latin typeface="Franklin Gothic Book" pitchFamily="34" charset="0"/>
                <a:cs typeface="Times New Roman" pitchFamily="18" charset="0"/>
              </a:rPr>
              <a:t>by late </a:t>
            </a:r>
            <a:r>
              <a:rPr lang="en-US" sz="1200" dirty="0">
                <a:solidFill>
                  <a:srgbClr val="FF0000"/>
                </a:solidFill>
                <a:latin typeface="Franklin Gothic Book" pitchFamily="34" charset="0"/>
                <a:cs typeface="Times New Roman" pitchFamily="18" charset="0"/>
              </a:rPr>
              <a:t>2014</a:t>
            </a:r>
            <a:r>
              <a:rPr lang="en-US" sz="1200" dirty="0">
                <a:solidFill>
                  <a:schemeClr val="tx2"/>
                </a:solidFill>
                <a:latin typeface="Franklin Gothic Book" pitchFamily="34" charset="0"/>
                <a:cs typeface="Times New Roman" pitchFamily="18" charset="0"/>
              </a:rPr>
              <a:t>, if no further program.</a:t>
            </a:r>
          </a:p>
          <a:p>
            <a:pPr lvl="2" indent="-457200" fontAlgn="auto">
              <a:spcBef>
                <a:spcPts val="0"/>
              </a:spcBef>
              <a:spcAft>
                <a:spcPts val="0"/>
              </a:spcAft>
              <a:defRPr/>
            </a:pPr>
            <a:endParaRPr lang="en-US" sz="1200" dirty="0">
              <a:solidFill>
                <a:schemeClr val="tx2"/>
              </a:solidFill>
              <a:latin typeface="Franklin Gothic Book" pitchFamily="34" charset="0"/>
              <a:cs typeface="Times New Roman" pitchFamily="18" charset="0"/>
            </a:endParaRPr>
          </a:p>
          <a:p>
            <a:pPr marL="274320" lvl="1" indent="-274320" fontAlgn="auto">
              <a:spcBef>
                <a:spcPts val="0"/>
              </a:spcBef>
              <a:spcAft>
                <a:spcPts val="0"/>
              </a:spcAft>
              <a:buFont typeface="Arial" pitchFamily="34" charset="0"/>
              <a:buChar char="•"/>
              <a:defRPr/>
            </a:pPr>
            <a:r>
              <a:rPr lang="en-US" dirty="0">
                <a:solidFill>
                  <a:schemeClr val="tx2"/>
                </a:solidFill>
                <a:latin typeface="Franklin Gothic Book" pitchFamily="34" charset="0"/>
                <a:cs typeface="Times New Roman" pitchFamily="18" charset="0"/>
              </a:rPr>
              <a:t>Should the network fall </a:t>
            </a:r>
            <a:r>
              <a:rPr lang="en-US" dirty="0">
                <a:solidFill>
                  <a:srgbClr val="FF0000"/>
                </a:solidFill>
                <a:latin typeface="Franklin Gothic Book" pitchFamily="34" charset="0"/>
                <a:cs typeface="Times New Roman" pitchFamily="18" charset="0"/>
              </a:rPr>
              <a:t>below</a:t>
            </a:r>
            <a:r>
              <a:rPr lang="en-US" dirty="0">
                <a:solidFill>
                  <a:schemeClr val="tx2"/>
                </a:solidFill>
                <a:latin typeface="Franklin Gothic Book" pitchFamily="34" charset="0"/>
                <a:cs typeface="Times New Roman" pitchFamily="18" charset="0"/>
              </a:rPr>
              <a:t> the required </a:t>
            </a:r>
            <a:r>
              <a:rPr lang="en-US" dirty="0">
                <a:solidFill>
                  <a:srgbClr val="FF0000"/>
                </a:solidFill>
                <a:latin typeface="Franklin Gothic Book" pitchFamily="34" charset="0"/>
                <a:cs typeface="Times New Roman" pitchFamily="18" charset="0"/>
              </a:rPr>
              <a:t>24 satellites</a:t>
            </a:r>
            <a:r>
              <a:rPr lang="en-US" dirty="0">
                <a:solidFill>
                  <a:schemeClr val="tx2"/>
                </a:solidFill>
                <a:latin typeface="Franklin Gothic Book" pitchFamily="34" charset="0"/>
                <a:cs typeface="Times New Roman" pitchFamily="18" charset="0"/>
              </a:rPr>
              <a:t>, </a:t>
            </a:r>
            <a:r>
              <a:rPr lang="en-US" dirty="0">
                <a:solidFill>
                  <a:srgbClr val="FF0000"/>
                </a:solidFill>
                <a:latin typeface="Franklin Gothic Book" pitchFamily="34" charset="0"/>
                <a:cs typeface="Times New Roman" pitchFamily="18" charset="0"/>
              </a:rPr>
              <a:t>position information may not be available for portions of the day</a:t>
            </a:r>
            <a:r>
              <a:rPr lang="en-US" dirty="0">
                <a:solidFill>
                  <a:schemeClr val="tx2"/>
                </a:solidFill>
                <a:latin typeface="Franklin Gothic Book" pitchFamily="34" charset="0"/>
                <a:cs typeface="Times New Roman" pitchFamily="18" charset="0"/>
              </a:rPr>
              <a:t> when the requisite 4-6 satellites are not above the horizon for specific geographic locations.  Impacts E911.</a:t>
            </a:r>
          </a:p>
          <a:p>
            <a:pPr marL="274320" lvl="1" indent="-274320" fontAlgn="auto">
              <a:spcBef>
                <a:spcPts val="0"/>
              </a:spcBef>
              <a:spcAft>
                <a:spcPts val="0"/>
              </a:spcAft>
              <a:buFont typeface="Arial" pitchFamily="34" charset="0"/>
              <a:buChar char="•"/>
              <a:defRPr/>
            </a:pPr>
            <a:endParaRPr lang="en-US" sz="1200" dirty="0">
              <a:solidFill>
                <a:schemeClr val="tx2"/>
              </a:solidFill>
              <a:latin typeface="Franklin Gothic Book" pitchFamily="34" charset="0"/>
              <a:cs typeface="Times New Roman" pitchFamily="18" charset="0"/>
            </a:endParaRPr>
          </a:p>
          <a:p>
            <a:pPr marL="274320" lvl="2" indent="-274320" fontAlgn="auto">
              <a:spcBef>
                <a:spcPts val="0"/>
              </a:spcBef>
              <a:spcAft>
                <a:spcPts val="0"/>
              </a:spcAft>
              <a:buFont typeface="Arial" pitchFamily="34" charset="0"/>
              <a:buChar char="•"/>
              <a:defRPr/>
            </a:pPr>
            <a:r>
              <a:rPr lang="en-US" dirty="0">
                <a:solidFill>
                  <a:schemeClr val="tx2"/>
                </a:solidFill>
                <a:latin typeface="Franklin Gothic Book" pitchFamily="34" charset="0"/>
                <a:cs typeface="Times New Roman" pitchFamily="18" charset="0"/>
              </a:rPr>
              <a:t>Loss of GPS timing could cause some </a:t>
            </a:r>
            <a:r>
              <a:rPr lang="en-US" dirty="0">
                <a:solidFill>
                  <a:srgbClr val="FF0000"/>
                </a:solidFill>
                <a:latin typeface="Franklin Gothic Book" pitchFamily="34" charset="0"/>
                <a:cs typeface="Times New Roman" pitchFamily="18" charset="0"/>
              </a:rPr>
              <a:t>cellular towers</a:t>
            </a:r>
            <a:r>
              <a:rPr lang="en-US" dirty="0">
                <a:solidFill>
                  <a:schemeClr val="tx2"/>
                </a:solidFill>
                <a:latin typeface="Franklin Gothic Book" pitchFamily="34" charset="0"/>
                <a:cs typeface="Times New Roman" pitchFamily="18" charset="0"/>
              </a:rPr>
              <a:t> to go into </a:t>
            </a:r>
            <a:r>
              <a:rPr lang="en-US" dirty="0">
                <a:solidFill>
                  <a:srgbClr val="FF0000"/>
                </a:solidFill>
                <a:latin typeface="Franklin Gothic Book" pitchFamily="34" charset="0"/>
                <a:cs typeface="Times New Roman" pitchFamily="18" charset="0"/>
              </a:rPr>
              <a:t>“island mode”</a:t>
            </a:r>
            <a:r>
              <a:rPr lang="en-US" dirty="0">
                <a:solidFill>
                  <a:schemeClr val="tx2"/>
                </a:solidFill>
                <a:latin typeface="Franklin Gothic Book" pitchFamily="34" charset="0"/>
                <a:cs typeface="Times New Roman" pitchFamily="18" charset="0"/>
              </a:rPr>
              <a:t> where they are unable to hand off calls from one cell tower to another, resulting in dropped calls for users moving between tower coverage areas.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12"/>
          </p:nvPr>
        </p:nvSpPr>
        <p:spPr>
          <a:xfrm>
            <a:off x="457200" y="6280150"/>
            <a:ext cx="2133600" cy="365125"/>
          </a:xfrm>
        </p:spPr>
        <p:txBody>
          <a:bodyPr/>
          <a:lstStyle/>
          <a:p>
            <a:pPr algn="l">
              <a:defRPr/>
            </a:pPr>
            <a:fld id="{3060BF69-E694-4229-B801-ADC136CF6AF0}" type="slidenum">
              <a:rPr lang="en-US"/>
              <a:pPr algn="l">
                <a:defRPr/>
              </a:pPr>
              <a:t>40</a:t>
            </a:fld>
            <a:endParaRPr lang="en-US" dirty="0"/>
          </a:p>
        </p:txBody>
      </p:sp>
      <p:sp>
        <p:nvSpPr>
          <p:cNvPr id="129026" name="Rectangle 2"/>
          <p:cNvSpPr>
            <a:spLocks noGrp="1" noChangeArrowheads="1"/>
          </p:cNvSpPr>
          <p:nvPr>
            <p:ph type="body" idx="1"/>
          </p:nvPr>
        </p:nvSpPr>
        <p:spPr>
          <a:xfrm>
            <a:off x="0" y="1447800"/>
            <a:ext cx="8991600" cy="4648200"/>
          </a:xfrm>
        </p:spPr>
        <p:txBody>
          <a:bodyPr/>
          <a:lstStyle/>
          <a:p>
            <a:pPr lvl="1">
              <a:lnSpc>
                <a:spcPct val="90000"/>
              </a:lnSpc>
            </a:pPr>
            <a:r>
              <a:rPr lang="en-US" sz="1800" smtClean="0"/>
              <a:t>Satellites</a:t>
            </a:r>
            <a:endParaRPr lang="en-US" sz="1400" smtClean="0">
              <a:solidFill>
                <a:srgbClr val="3333CC"/>
              </a:solidFill>
            </a:endParaRPr>
          </a:p>
          <a:p>
            <a:pPr lvl="2">
              <a:lnSpc>
                <a:spcPct val="90000"/>
              </a:lnSpc>
            </a:pPr>
            <a:r>
              <a:rPr lang="en-US" sz="1400" smtClean="0">
                <a:solidFill>
                  <a:srgbClr val="000000"/>
                </a:solidFill>
                <a:cs typeface="Times New Roman" pitchFamily="18" charset="0"/>
              </a:rPr>
              <a:t>1994:</a:t>
            </a:r>
            <a:r>
              <a:rPr lang="en-US" sz="1400" smtClean="0"/>
              <a:t> Anik E1 &amp; E2 damaged  (TV and data services lost to 1600 communities)</a:t>
            </a:r>
          </a:p>
          <a:p>
            <a:pPr lvl="2">
              <a:lnSpc>
                <a:spcPct val="90000"/>
              </a:lnSpc>
            </a:pPr>
            <a:r>
              <a:rPr lang="en-US" sz="1400" smtClean="0"/>
              <a:t>1998: PanAmSat's Galaxy IV satellite (disrupted pager service)</a:t>
            </a:r>
          </a:p>
          <a:p>
            <a:pPr lvl="2">
              <a:lnSpc>
                <a:spcPct val="90000"/>
              </a:lnSpc>
            </a:pPr>
            <a:r>
              <a:rPr lang="en-US" sz="1400" smtClean="0"/>
              <a:t>2003: Extensive satellite upsets and damage due to a solar storm </a:t>
            </a:r>
          </a:p>
          <a:p>
            <a:pPr lvl="1">
              <a:lnSpc>
                <a:spcPct val="90000"/>
              </a:lnSpc>
            </a:pPr>
            <a:r>
              <a:rPr lang="en-US" sz="1800" smtClean="0"/>
              <a:t>Power grid </a:t>
            </a:r>
            <a:r>
              <a:rPr lang="en-US" sz="1600" smtClean="0"/>
              <a:t>(especially Extra High Voltage (EHV) transformers)</a:t>
            </a:r>
          </a:p>
          <a:p>
            <a:pPr lvl="2">
              <a:lnSpc>
                <a:spcPct val="90000"/>
              </a:lnSpc>
            </a:pPr>
            <a:r>
              <a:rPr lang="en-US" sz="1400" smtClean="0">
                <a:cs typeface="Times New Roman" pitchFamily="18" charset="0"/>
              </a:rPr>
              <a:t>1958 &amp; 1972</a:t>
            </a:r>
            <a:r>
              <a:rPr lang="en-US" sz="1400" smtClean="0"/>
              <a:t>: T</a:t>
            </a:r>
            <a:r>
              <a:rPr lang="en-US" sz="1400" smtClean="0">
                <a:cs typeface="Times New Roman" pitchFamily="18" charset="0"/>
              </a:rPr>
              <a:t>ransformer failures at British Columbia Hydro and Power Authority</a:t>
            </a:r>
            <a:r>
              <a:rPr lang="en-US" sz="1400" smtClean="0"/>
              <a:t> </a:t>
            </a:r>
          </a:p>
          <a:p>
            <a:pPr lvl="2">
              <a:lnSpc>
                <a:spcPct val="90000"/>
              </a:lnSpc>
            </a:pPr>
            <a:r>
              <a:rPr lang="en-US" sz="1400" smtClean="0"/>
              <a:t>1989: Hydro Quebec power interrupted/damaged; Salem NJ nuclear plant transformers failed</a:t>
            </a:r>
          </a:p>
          <a:p>
            <a:pPr lvl="2">
              <a:lnSpc>
                <a:spcPct val="90000"/>
              </a:lnSpc>
            </a:pPr>
            <a:r>
              <a:rPr lang="en-US" sz="1400" smtClean="0"/>
              <a:t>2003: 14 transformers damaged in South Africa</a:t>
            </a:r>
            <a:endParaRPr lang="en-US" sz="1400" smtClean="0">
              <a:solidFill>
                <a:srgbClr val="3333CC"/>
              </a:solidFill>
            </a:endParaRPr>
          </a:p>
          <a:p>
            <a:pPr lvl="1">
              <a:lnSpc>
                <a:spcPct val="90000"/>
              </a:lnSpc>
            </a:pPr>
            <a:r>
              <a:rPr lang="en-US" sz="1800" smtClean="0"/>
              <a:t>Long communications lines </a:t>
            </a:r>
            <a:r>
              <a:rPr lang="en-US" sz="1400" smtClean="0"/>
              <a:t>1859, 1882, 1909, 1921, 1926: Telegraph lines disrupted, operators shocked, fires started </a:t>
            </a:r>
          </a:p>
          <a:p>
            <a:pPr lvl="2">
              <a:lnSpc>
                <a:spcPct val="90000"/>
              </a:lnSpc>
            </a:pPr>
            <a:r>
              <a:rPr lang="en-US" sz="1400" smtClean="0"/>
              <a:t>1940 and 1958: Landline and undersea lines disrupted and/or damaged</a:t>
            </a:r>
          </a:p>
          <a:p>
            <a:pPr lvl="2">
              <a:lnSpc>
                <a:spcPct val="90000"/>
              </a:lnSpc>
            </a:pPr>
            <a:r>
              <a:rPr lang="en-US" sz="1400" smtClean="0"/>
              <a:t>1972: US and Canada’s telephone system damaged/disrupted</a:t>
            </a:r>
          </a:p>
          <a:p>
            <a:pPr lvl="1">
              <a:lnSpc>
                <a:spcPct val="90000"/>
              </a:lnSpc>
            </a:pPr>
            <a:r>
              <a:rPr lang="en-US" sz="1800" smtClean="0"/>
              <a:t>HF radio paths</a:t>
            </a:r>
          </a:p>
          <a:p>
            <a:pPr lvl="2">
              <a:lnSpc>
                <a:spcPct val="90000"/>
              </a:lnSpc>
            </a:pPr>
            <a:r>
              <a:rPr lang="en-US" sz="1400" smtClean="0"/>
              <a:t>1991 upset of HF radio support Gulf War</a:t>
            </a:r>
          </a:p>
          <a:p>
            <a:pPr lvl="1">
              <a:lnSpc>
                <a:spcPct val="90000"/>
              </a:lnSpc>
            </a:pPr>
            <a:r>
              <a:rPr lang="en-US" sz="1800" smtClean="0"/>
              <a:t>Global Positioning System (GPS) (disruption)</a:t>
            </a:r>
          </a:p>
          <a:p>
            <a:pPr lvl="1">
              <a:lnSpc>
                <a:spcPct val="90000"/>
              </a:lnSpc>
            </a:pPr>
            <a:endParaRPr lang="en-US" sz="1800" smtClean="0"/>
          </a:p>
        </p:txBody>
      </p:sp>
      <p:sp>
        <p:nvSpPr>
          <p:cNvPr id="39" name="Text Box 8"/>
          <p:cNvSpPr txBox="1">
            <a:spLocks noChangeArrowheads="1"/>
          </p:cNvSpPr>
          <p:nvPr/>
        </p:nvSpPr>
        <p:spPr>
          <a:xfrm>
            <a:off x="381000" y="152400"/>
            <a:ext cx="8534400" cy="1816100"/>
          </a:xfrm>
          <a:prstGeom prst="rect">
            <a:avLst/>
          </a:prstGeom>
          <a:noFill/>
        </p:spPr>
        <p:txBody>
          <a:bodyPr>
            <a:spAutoFit/>
          </a:bodyPr>
          <a:lstStyle/>
          <a:p>
            <a:pPr algn="ctr" defTabSz="755650" fontAlgn="auto">
              <a:spcBef>
                <a:spcPct val="50000"/>
              </a:spcBef>
              <a:spcAft>
                <a:spcPts val="0"/>
              </a:spcAft>
              <a:defRPr/>
            </a:pPr>
            <a:r>
              <a:rPr lang="en-US" sz="3200" b="1" dirty="0">
                <a:solidFill>
                  <a:schemeClr val="bg1"/>
                </a:solidFill>
                <a:latin typeface="+mj-lt"/>
                <a:cs typeface="Times New Roman" pitchFamily="18" charset="0"/>
              </a:rPr>
              <a:t>Examples of historical Solar Storm  </a:t>
            </a:r>
            <a:r>
              <a:rPr lang="en-US" sz="3200" b="1" dirty="0">
                <a:solidFill>
                  <a:schemeClr val="bg1"/>
                </a:solidFill>
                <a:latin typeface="+mj-lt"/>
                <a:cs typeface="Times New Roman" pitchFamily="18" charset="0"/>
              </a:rPr>
              <a:t/>
            </a:r>
            <a:br>
              <a:rPr lang="en-US" sz="3200" b="1" dirty="0">
                <a:solidFill>
                  <a:schemeClr val="bg1"/>
                </a:solidFill>
                <a:latin typeface="+mj-lt"/>
                <a:cs typeface="Times New Roman" pitchFamily="18" charset="0"/>
              </a:rPr>
            </a:br>
            <a:r>
              <a:rPr lang="en-US" sz="3200" dirty="0">
                <a:latin typeface="+mn-lt"/>
              </a:rPr>
              <a:t>Solar Storms Damage Critical Infrastructure</a:t>
            </a:r>
          </a:p>
          <a:p>
            <a:pPr algn="ctr" defTabSz="755650" fontAlgn="auto">
              <a:spcBef>
                <a:spcPct val="50000"/>
              </a:spcBef>
              <a:spcAft>
                <a:spcPts val="0"/>
              </a:spcAft>
              <a:defRPr/>
            </a:pPr>
            <a:r>
              <a:rPr lang="en-US" sz="3200" b="1" dirty="0">
                <a:solidFill>
                  <a:schemeClr val="bg1"/>
                </a:solidFill>
                <a:latin typeface="+mj-lt"/>
                <a:cs typeface="Times New Roman" pitchFamily="18" charset="0"/>
              </a:rPr>
              <a:t>age </a:t>
            </a:r>
            <a:r>
              <a:rPr lang="en-US" sz="3200" b="1" dirty="0">
                <a:solidFill>
                  <a:schemeClr val="bg1"/>
                </a:solidFill>
                <a:latin typeface="+mj-lt"/>
                <a:cs typeface="Times New Roman" pitchFamily="18" charset="0"/>
              </a:rPr>
              <a:t>to infrastructure</a:t>
            </a:r>
          </a:p>
        </p:txBody>
      </p:sp>
      <p:sp>
        <p:nvSpPr>
          <p:cNvPr id="129028" name="Line 8"/>
          <p:cNvSpPr>
            <a:spLocks noChangeShapeType="1"/>
          </p:cNvSpPr>
          <p:nvPr/>
        </p:nvSpPr>
        <p:spPr bwMode="auto">
          <a:xfrm flipV="1">
            <a:off x="6019800" y="5943600"/>
            <a:ext cx="457200" cy="304800"/>
          </a:xfrm>
          <a:prstGeom prst="line">
            <a:avLst/>
          </a:prstGeom>
          <a:noFill/>
          <a:ln w="76200">
            <a:solidFill>
              <a:srgbClr val="FF0000"/>
            </a:solidFill>
            <a:round/>
            <a:headEnd/>
            <a:tailEnd type="triangle" w="med" len="med"/>
          </a:ln>
        </p:spPr>
        <p:txBody>
          <a:bodyPr lIns="84138" tIns="41275" rIns="84138" bIns="41275"/>
          <a:lstStyle/>
          <a:p>
            <a:endParaRPr lang="en-US"/>
          </a:p>
        </p:txBody>
      </p:sp>
      <p:pic>
        <p:nvPicPr>
          <p:cNvPr id="8" name="Content Placeholder 6" descr="Solar%20Pics%20front_slideshow_604x500.jpg"/>
          <p:cNvPicPr>
            <a:picLocks noChangeAspect="1"/>
          </p:cNvPicPr>
          <p:nvPr/>
        </p:nvPicPr>
        <p:blipFill>
          <a:blip r:embed="rId3" cstate="print">
            <a:lum bright="10000" contrast="-20000"/>
          </a:blip>
          <a:stretch>
            <a:fillRect/>
          </a:stretch>
        </p:blipFill>
        <p:spPr>
          <a:xfrm>
            <a:off x="5375238" y="4648200"/>
            <a:ext cx="3622712" cy="2039275"/>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bile Operations.bmp"/>
          <p:cNvPicPr>
            <a:picLocks noChangeAspect="1"/>
          </p:cNvPicPr>
          <p:nvPr/>
        </p:nvPicPr>
        <p:blipFill>
          <a:blip r:embed="rId3" cstate="print"/>
          <a:stretch>
            <a:fillRect/>
          </a:stretch>
        </p:blipFill>
        <p:spPr>
          <a:xfrm>
            <a:off x="391602" y="609600"/>
            <a:ext cx="14619798" cy="8534400"/>
          </a:xfrm>
          <a:prstGeom prst="rect">
            <a:avLst/>
          </a:prstGeom>
          <a:ln>
            <a:noFill/>
          </a:ln>
          <a:effectLst>
            <a:softEdge rad="112500"/>
          </a:effectLst>
        </p:spPr>
      </p:pic>
      <p:sp>
        <p:nvSpPr>
          <p:cNvPr id="131074" name="TextBox 2"/>
          <p:cNvSpPr txBox="1">
            <a:spLocks noChangeArrowheads="1"/>
          </p:cNvSpPr>
          <p:nvPr/>
        </p:nvSpPr>
        <p:spPr bwMode="auto">
          <a:xfrm>
            <a:off x="3733800" y="2362200"/>
            <a:ext cx="5105400" cy="2862263"/>
          </a:xfrm>
          <a:prstGeom prst="rect">
            <a:avLst/>
          </a:prstGeom>
          <a:noFill/>
          <a:ln w="9525">
            <a:noFill/>
            <a:miter lim="800000"/>
            <a:headEnd/>
            <a:tailEnd/>
          </a:ln>
        </p:spPr>
        <p:txBody>
          <a:bodyPr>
            <a:spAutoFit/>
          </a:bodyPr>
          <a:lstStyle/>
          <a:p>
            <a:pPr>
              <a:buFont typeface="Wingdings" pitchFamily="2" charset="2"/>
              <a:buChar char="§"/>
            </a:pPr>
            <a:r>
              <a:rPr lang="en-US" sz="2000" b="1">
                <a:latin typeface="Calibri" pitchFamily="34" charset="0"/>
              </a:rPr>
              <a:t>Microelectronics at altitude: </a:t>
            </a:r>
            <a:r>
              <a:rPr lang="en-US" sz="2000">
                <a:latin typeface="Calibri" pitchFamily="34" charset="0"/>
              </a:rPr>
              <a:t>computer errors degrade data/control</a:t>
            </a:r>
          </a:p>
          <a:p>
            <a:pPr>
              <a:buFont typeface="Wingdings" pitchFamily="2" charset="2"/>
              <a:buChar char="§"/>
            </a:pPr>
            <a:r>
              <a:rPr lang="en-US" sz="2000" b="1">
                <a:latin typeface="Calibri" pitchFamily="34" charset="0"/>
              </a:rPr>
              <a:t>Aviation: </a:t>
            </a:r>
            <a:r>
              <a:rPr lang="en-US" sz="2000">
                <a:latin typeface="Calibri" pitchFamily="34" charset="0"/>
              </a:rPr>
              <a:t>Irradiation of people and equipment, reroute polar flights </a:t>
            </a:r>
          </a:p>
          <a:p>
            <a:pPr>
              <a:buFont typeface="Wingdings" pitchFamily="2" charset="2"/>
              <a:buChar char="§"/>
            </a:pPr>
            <a:r>
              <a:rPr lang="en-US" sz="2000" b="1">
                <a:latin typeface="Calibri" pitchFamily="34" charset="0"/>
              </a:rPr>
              <a:t>Telecom long lines</a:t>
            </a:r>
            <a:r>
              <a:rPr lang="en-US" sz="2000">
                <a:latin typeface="Calibri" pitchFamily="34" charset="0"/>
              </a:rPr>
              <a:t>: i.e. sea cables</a:t>
            </a:r>
          </a:p>
          <a:p>
            <a:pPr>
              <a:buFont typeface="Wingdings" pitchFamily="2" charset="2"/>
              <a:buChar char="§"/>
            </a:pPr>
            <a:r>
              <a:rPr lang="en-US" sz="2000" b="1">
                <a:latin typeface="Calibri" pitchFamily="34" charset="0"/>
              </a:rPr>
              <a:t>Geographically distributed systems:</a:t>
            </a:r>
          </a:p>
          <a:p>
            <a:pPr>
              <a:buFont typeface="Wingdings" pitchFamily="2" charset="2"/>
              <a:buChar char="Ø"/>
            </a:pPr>
            <a:r>
              <a:rPr lang="en-US" sz="2000">
                <a:latin typeface="Calibri" pitchFamily="34" charset="0"/>
              </a:rPr>
              <a:t>Pipelines (gas, oil, water) and pumps</a:t>
            </a:r>
          </a:p>
          <a:p>
            <a:pPr>
              <a:buFont typeface="Wingdings" pitchFamily="2" charset="2"/>
              <a:buChar char="Ø"/>
            </a:pPr>
            <a:r>
              <a:rPr lang="en-US" sz="2000">
                <a:latin typeface="Calibri" pitchFamily="34" charset="0"/>
              </a:rPr>
              <a:t>Railway signals</a:t>
            </a:r>
          </a:p>
          <a:p>
            <a:pPr>
              <a:buFont typeface="Wingdings" pitchFamily="2" charset="2"/>
              <a:buChar char="Ø"/>
            </a:pPr>
            <a:r>
              <a:rPr lang="en-US" sz="2000">
                <a:latin typeface="Calibri" pitchFamily="34" charset="0"/>
              </a:rPr>
              <a:t>SCADA systems  i.e. water management </a:t>
            </a:r>
          </a:p>
        </p:txBody>
      </p:sp>
      <p:sp>
        <p:nvSpPr>
          <p:cNvPr id="4" name="TextBox 3"/>
          <p:cNvSpPr txBox="1"/>
          <p:nvPr/>
        </p:nvSpPr>
        <p:spPr>
          <a:xfrm>
            <a:off x="4267200" y="1066800"/>
            <a:ext cx="4572000" cy="1384300"/>
          </a:xfrm>
          <a:prstGeom prst="rect">
            <a:avLst/>
          </a:prstGeom>
          <a:noFill/>
        </p:spPr>
        <p:txBody>
          <a:bodyPr>
            <a:spAutoFit/>
          </a:bodyPr>
          <a:lstStyle/>
          <a:p>
            <a:pPr fontAlgn="auto">
              <a:spcBef>
                <a:spcPts val="0"/>
              </a:spcBef>
              <a:spcAft>
                <a:spcPts val="0"/>
              </a:spcAft>
              <a:defRPr/>
            </a:pPr>
            <a:r>
              <a:rPr lang="en-US" sz="2800" dirty="0">
                <a:latin typeface="+mn-lt"/>
              </a:rPr>
              <a:t> Civil Emergency Planning </a:t>
            </a:r>
            <a:r>
              <a:rPr lang="en-US" sz="2800" dirty="0">
                <a:latin typeface="+mj-lt"/>
              </a:rPr>
              <a:t>vulnerabilities beyond communications</a:t>
            </a:r>
            <a:endParaRPr lang="en-US" sz="2800" dirty="0">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r>
              <a:rPr lang="en-US" smtClean="0">
                <a:latin typeface="Franklin Gothic Book" pitchFamily="34" charset="0"/>
              </a:rPr>
              <a:t>Source Acknowledgements</a:t>
            </a:r>
            <a:endParaRPr lang="en-US" sz="3600" smtClean="0">
              <a:latin typeface="Franklin Gothic Book" pitchFamily="34" charset="0"/>
            </a:endParaRPr>
          </a:p>
        </p:txBody>
      </p:sp>
      <p:sp>
        <p:nvSpPr>
          <p:cNvPr id="133122" name="Rectangle 1"/>
          <p:cNvSpPr>
            <a:spLocks noChangeArrowheads="1"/>
          </p:cNvSpPr>
          <p:nvPr/>
        </p:nvSpPr>
        <p:spPr bwMode="auto">
          <a:xfrm>
            <a:off x="261938" y="1035050"/>
            <a:ext cx="8629650" cy="5264150"/>
          </a:xfrm>
          <a:prstGeom prst="rect">
            <a:avLst/>
          </a:prstGeom>
          <a:noFill/>
          <a:ln w="9525">
            <a:noFill/>
            <a:miter lim="800000"/>
            <a:headEnd/>
            <a:tailEnd/>
          </a:ln>
        </p:spPr>
        <p:txBody>
          <a:bodyPr anchor="ctr">
            <a:spAutoFit/>
          </a:bodyPr>
          <a:lstStyle/>
          <a:p>
            <a:pPr>
              <a:buClr>
                <a:schemeClr val="tx2"/>
              </a:buClr>
              <a:buSzPct val="125000"/>
              <a:buFont typeface="Webdings" pitchFamily="18" charset="2"/>
              <a:buNone/>
            </a:pPr>
            <a:r>
              <a:rPr lang="en-US" sz="1600">
                <a:solidFill>
                  <a:schemeClr val="tx2"/>
                </a:solidFill>
                <a:latin typeface="Franklin Gothic Book" pitchFamily="34" charset="0"/>
                <a:cs typeface="Times New Roman" pitchFamily="18" charset="0"/>
              </a:rPr>
              <a:t>Mark H. MacAlester National Response Coordinator, Disaster Emergency Communications Division</a:t>
            </a:r>
          </a:p>
          <a:p>
            <a:pPr>
              <a:buClr>
                <a:schemeClr val="tx2"/>
              </a:buClr>
              <a:buSzPct val="125000"/>
              <a:buFont typeface="Webdings" pitchFamily="18" charset="2"/>
              <a:buNone/>
            </a:pPr>
            <a:r>
              <a:rPr lang="en-US" sz="1600">
                <a:solidFill>
                  <a:schemeClr val="tx2"/>
                </a:solidFill>
                <a:latin typeface="Franklin Gothic Book" pitchFamily="34" charset="0"/>
                <a:cs typeface="Times New Roman" pitchFamily="18" charset="0"/>
              </a:rPr>
              <a:t>Federal Emergency Management Agency</a:t>
            </a:r>
          </a:p>
          <a:p>
            <a:endParaRPr lang="en-US" sz="1600">
              <a:solidFill>
                <a:schemeClr val="tx2"/>
              </a:solidFill>
              <a:latin typeface="Franklin Gothic Book" pitchFamily="34" charset="0"/>
              <a:ea typeface="Calibri" pitchFamily="34" charset="0"/>
              <a:cs typeface="Times New Roman" pitchFamily="18" charset="0"/>
            </a:endParaRPr>
          </a:p>
          <a:p>
            <a:r>
              <a:rPr lang="en-US" sz="1600">
                <a:solidFill>
                  <a:schemeClr val="tx2"/>
                </a:solidFill>
                <a:latin typeface="Franklin Gothic Book" pitchFamily="34" charset="0"/>
                <a:ea typeface="Calibri" pitchFamily="34" charset="0"/>
                <a:cs typeface="Times New Roman" pitchFamily="18" charset="0"/>
              </a:rPr>
              <a:t>William (“Bill”) Murtagh, the Program Coordinator for NOAA's Space Weather Prediction Center in Boulder, CO, and his staff for their assistance with space weather physics and effects on communications, and especially for the scenario timeline used in this paper.</a:t>
            </a:r>
          </a:p>
          <a:p>
            <a:endParaRPr lang="en-US" sz="1600">
              <a:solidFill>
                <a:schemeClr val="tx2"/>
              </a:solidFill>
              <a:latin typeface="Franklin Gothic Book" pitchFamily="34" charset="0"/>
              <a:ea typeface="Calibri" pitchFamily="34" charset="0"/>
              <a:cs typeface="Times New Roman" pitchFamily="18" charset="0"/>
            </a:endParaRPr>
          </a:p>
          <a:p>
            <a:r>
              <a:rPr lang="en-US" sz="1600">
                <a:solidFill>
                  <a:schemeClr val="tx2"/>
                </a:solidFill>
                <a:latin typeface="Franklin Gothic Book" pitchFamily="34" charset="0"/>
                <a:ea typeface="Calibri" pitchFamily="34" charset="0"/>
                <a:cs typeface="Times New Roman" pitchFamily="18" charset="0"/>
              </a:rPr>
              <a:t>The members of the Communications Infrastructure Information Sharing and Analysis Center (Comm ISAC) and the Federal Communications Commission (FCC) for their assistance in understanding the effects of extreme solar weather on the telecommunications industry.</a:t>
            </a:r>
          </a:p>
          <a:p>
            <a:endParaRPr lang="en-US" sz="1600">
              <a:solidFill>
                <a:schemeClr val="tx2"/>
              </a:solidFill>
              <a:latin typeface="Franklin Gothic Book" pitchFamily="34" charset="0"/>
              <a:ea typeface="Calibri" pitchFamily="34" charset="0"/>
              <a:cs typeface="Times New Roman" pitchFamily="18" charset="0"/>
            </a:endParaRPr>
          </a:p>
          <a:p>
            <a:r>
              <a:rPr lang="en-US" sz="1600">
                <a:solidFill>
                  <a:schemeClr val="tx2"/>
                </a:solidFill>
                <a:latin typeface="Franklin Gothic Book" pitchFamily="34" charset="0"/>
                <a:ea typeface="Calibri" pitchFamily="34" charset="0"/>
                <a:cs typeface="Times New Roman" pitchFamily="18" charset="0"/>
              </a:rPr>
              <a:t>Kevin Briggs of the National Communications System (NCS).</a:t>
            </a:r>
          </a:p>
          <a:p>
            <a:endParaRPr lang="en-US" sz="1600">
              <a:solidFill>
                <a:schemeClr val="tx2"/>
              </a:solidFill>
              <a:latin typeface="Franklin Gothic Book" pitchFamily="34" charset="0"/>
              <a:ea typeface="Calibri" pitchFamily="34" charset="0"/>
              <a:cs typeface="Times New Roman" pitchFamily="18" charset="0"/>
            </a:endParaRPr>
          </a:p>
          <a:p>
            <a:r>
              <a:rPr lang="en-US" sz="1600">
                <a:solidFill>
                  <a:schemeClr val="tx2"/>
                </a:solidFill>
                <a:latin typeface="Franklin Gothic Book" pitchFamily="34" charset="0"/>
                <a:ea typeface="Calibri" pitchFamily="34" charset="0"/>
                <a:cs typeface="Times New Roman" pitchFamily="18" charset="0"/>
              </a:rPr>
              <a:t>Kenneth Friedman and John Greenhill of the Department of Energy (DOE).</a:t>
            </a:r>
          </a:p>
          <a:p>
            <a:endParaRPr lang="en-US" sz="1600">
              <a:solidFill>
                <a:schemeClr val="tx2"/>
              </a:solidFill>
              <a:latin typeface="Franklin Gothic Book" pitchFamily="34" charset="0"/>
              <a:ea typeface="Calibri" pitchFamily="34" charset="0"/>
              <a:cs typeface="Times New Roman" pitchFamily="18" charset="0"/>
            </a:endParaRPr>
          </a:p>
          <a:p>
            <a:r>
              <a:rPr lang="en-US" sz="1600">
                <a:solidFill>
                  <a:schemeClr val="tx2"/>
                </a:solidFill>
                <a:latin typeface="Franklin Gothic Book" pitchFamily="34" charset="0"/>
                <a:ea typeface="Calibri" pitchFamily="34" charset="0"/>
                <a:cs typeface="Times New Roman" pitchFamily="18" charset="0"/>
              </a:rPr>
              <a:t>The communications technicians of the FEMA Mobile Emergency Response Support (MERS) Detachment in Denver, CO, for understanding the challenges and potential solutions for HF and satellite communications.</a:t>
            </a:r>
          </a:p>
          <a:p>
            <a:endParaRPr lang="en-US" sz="1600">
              <a:solidFill>
                <a:schemeClr val="tx2"/>
              </a:solidFill>
              <a:latin typeface="Franklin Gothic Book" pitchFamily="34" charset="0"/>
              <a:ea typeface="Calibri" pitchFamily="34" charset="0"/>
              <a:cs typeface="Times New Roman" pitchFamily="18" charset="0"/>
            </a:endParaRPr>
          </a:p>
          <a:p>
            <a:r>
              <a:rPr lang="en-US" sz="1600">
                <a:solidFill>
                  <a:schemeClr val="tx2"/>
                </a:solidFill>
                <a:latin typeface="Franklin Gothic Book" pitchFamily="34" charset="0"/>
                <a:ea typeface="Calibri" pitchFamily="34" charset="0"/>
                <a:cs typeface="Times New Roman" pitchFamily="18" charset="0"/>
              </a:rPr>
              <a:t>Vincent Boyer and Gregory Boren, FEMA Regional Emergency Communications Coordinators for FEMA Regions 4 and 6, for their assistance on Scintillation and HF.</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457200" y="274638"/>
            <a:ext cx="8229600" cy="868362"/>
          </a:xfrm>
        </p:spPr>
        <p:txBody>
          <a:bodyPr/>
          <a:lstStyle/>
          <a:p>
            <a:r>
              <a:rPr lang="en-US" smtClean="0">
                <a:latin typeface="Franklin Gothic Book" pitchFamily="34" charset="0"/>
              </a:rPr>
              <a:t>Subject References</a:t>
            </a:r>
            <a:endParaRPr lang="en-US" sz="3600" smtClean="0">
              <a:latin typeface="Franklin Gothic Book" pitchFamily="34" charset="0"/>
            </a:endParaRPr>
          </a:p>
        </p:txBody>
      </p:sp>
      <p:sp>
        <p:nvSpPr>
          <p:cNvPr id="135170" name="Rectangle 1"/>
          <p:cNvSpPr>
            <a:spLocks noChangeArrowheads="1"/>
          </p:cNvSpPr>
          <p:nvPr/>
        </p:nvSpPr>
        <p:spPr bwMode="auto">
          <a:xfrm>
            <a:off x="242888" y="938213"/>
            <a:ext cx="8758237" cy="5262562"/>
          </a:xfrm>
          <a:prstGeom prst="rect">
            <a:avLst/>
          </a:prstGeom>
          <a:noFill/>
          <a:ln w="9525">
            <a:noFill/>
            <a:miter lim="800000"/>
            <a:headEnd/>
            <a:tailEnd/>
          </a:ln>
        </p:spPr>
        <p:txBody>
          <a:bodyPr anchor="ctr">
            <a:spAutoFit/>
          </a:bodyPr>
          <a:lstStyle/>
          <a:p>
            <a:pPr indent="-457200">
              <a:tabLst>
                <a:tab pos="457200" algn="l"/>
              </a:tabLst>
            </a:pPr>
            <a:r>
              <a:rPr lang="en-US" sz="1200">
                <a:latin typeface="Times New Roman" pitchFamily="18" charset="0"/>
                <a:cs typeface="Times New Roman" pitchFamily="18" charset="0"/>
              </a:rPr>
              <a:t>Bell, T. &amp; Phillips, T. (2008, May 6). </a:t>
            </a:r>
            <a:r>
              <a:rPr lang="en-US" sz="1200" i="1">
                <a:latin typeface="Times New Roman" pitchFamily="18" charset="0"/>
                <a:cs typeface="Times New Roman" pitchFamily="18" charset="0"/>
              </a:rPr>
              <a:t>A super solar flare</a:t>
            </a:r>
            <a:r>
              <a:rPr lang="en-US" sz="1200">
                <a:latin typeface="Times New Roman" pitchFamily="18" charset="0"/>
                <a:cs typeface="Times New Roman" pitchFamily="18" charset="0"/>
              </a:rPr>
              <a:t>. Retrieved from</a:t>
            </a:r>
          </a:p>
          <a:p>
            <a:pPr indent="-457200">
              <a:tabLst>
                <a:tab pos="457200" algn="l"/>
              </a:tabLst>
            </a:pPr>
            <a:r>
              <a:rPr lang="en-US" sz="1200">
                <a:latin typeface="Times New Roman" pitchFamily="18" charset="0"/>
                <a:cs typeface="Times New Roman" pitchFamily="18" charset="0"/>
              </a:rPr>
              <a:t>     http://science.nasa.gov/headlines/y2008/06may_carringtonflare.htm</a:t>
            </a:r>
          </a:p>
          <a:p>
            <a:pPr indent="-457200" eaLnBrk="0" hangingPunct="0">
              <a:tabLst>
                <a:tab pos="457200" algn="l"/>
              </a:tabLst>
            </a:pPr>
            <a:r>
              <a:rPr lang="en-US" sz="1200">
                <a:latin typeface="Times New Roman" pitchFamily="18" charset="0"/>
                <a:cs typeface="Times New Roman" pitchFamily="18" charset="0"/>
              </a:rPr>
              <a:t>Boteler, D. H. (2006). The super storms of August/September 1859 and their effects on the telegraph system. </a:t>
            </a:r>
            <a:r>
              <a:rPr lang="en-US" sz="1200" i="1">
                <a:latin typeface="Times New Roman" pitchFamily="18" charset="0"/>
                <a:cs typeface="Times New Roman" pitchFamily="18" charset="0"/>
              </a:rPr>
              <a:t>Advances in Space Research,</a:t>
            </a:r>
          </a:p>
          <a:p>
            <a:pPr indent="-457200" eaLnBrk="0" hangingPunct="0">
              <a:tabLst>
                <a:tab pos="457200" algn="l"/>
              </a:tabLst>
            </a:pPr>
            <a:r>
              <a:rPr lang="en-US" sz="1200" i="1">
                <a:latin typeface="Times New Roman" pitchFamily="18" charset="0"/>
                <a:cs typeface="Times New Roman" pitchFamily="18" charset="0"/>
              </a:rPr>
              <a:t>     (38)</a:t>
            </a:r>
            <a:r>
              <a:rPr lang="en-US" sz="1200">
                <a:latin typeface="Times New Roman" pitchFamily="18" charset="0"/>
                <a:cs typeface="Times New Roman" pitchFamily="18" charset="0"/>
              </a:rPr>
              <a:t>2, 159-172. doi:10.1016/j.asr.2006.01.013</a:t>
            </a:r>
          </a:p>
          <a:p>
            <a:pPr indent="-457200" eaLnBrk="0" hangingPunct="0">
              <a:tabLst>
                <a:tab pos="457200" algn="l"/>
              </a:tabLst>
            </a:pPr>
            <a:r>
              <a:rPr lang="en-US" sz="1200">
                <a:latin typeface="Times New Roman" pitchFamily="18" charset="0"/>
                <a:cs typeface="Times New Roman" pitchFamily="18" charset="0"/>
              </a:rPr>
              <a:t>Bowen, K. D. &amp; Underhill, H.W. (2010, December). The last mile. In Chatry, P. (Chair), </a:t>
            </a:r>
            <a:r>
              <a:rPr lang="en-US" sz="1200" i="1">
                <a:latin typeface="Times New Roman" pitchFamily="18" charset="0"/>
                <a:cs typeface="Times New Roman" pitchFamily="18" charset="0"/>
              </a:rPr>
              <a:t>ESF-2 training conference</a:t>
            </a:r>
            <a:r>
              <a:rPr lang="en-US" sz="1200">
                <a:latin typeface="Times New Roman" pitchFamily="18" charset="0"/>
                <a:cs typeface="Times New Roman" pitchFamily="18" charset="0"/>
              </a:rPr>
              <a:t>. Breakout session</a:t>
            </a:r>
          </a:p>
          <a:p>
            <a:pPr indent="-457200" eaLnBrk="0" hangingPunct="0">
              <a:tabLst>
                <a:tab pos="457200" algn="l"/>
              </a:tabLst>
            </a:pPr>
            <a:r>
              <a:rPr lang="en-US" sz="1200">
                <a:latin typeface="Times New Roman" pitchFamily="18" charset="0"/>
                <a:cs typeface="Times New Roman" pitchFamily="18" charset="0"/>
              </a:rPr>
              <a:t>     conducted at the National Communications System Winter Workshop, Washington, D.C.</a:t>
            </a:r>
          </a:p>
          <a:p>
            <a:pPr indent="-457200" eaLnBrk="0" hangingPunct="0">
              <a:tabLst>
                <a:tab pos="457200" algn="l"/>
              </a:tabLst>
            </a:pPr>
            <a:r>
              <a:rPr lang="en-US" sz="1200">
                <a:latin typeface="Times New Roman" pitchFamily="18" charset="0"/>
                <a:cs typeface="Times New Roman" pitchFamily="18" charset="0"/>
              </a:rPr>
              <a:t>Carrington, R. C. (1860). Description of a singular appearance seen in the sun on September 1, 1859. </a:t>
            </a:r>
            <a:r>
              <a:rPr lang="en-US" sz="1200" i="1">
                <a:latin typeface="Times New Roman" pitchFamily="18" charset="0"/>
                <a:cs typeface="Times New Roman" pitchFamily="18" charset="0"/>
              </a:rPr>
              <a:t>Royal Astronomical Society, 20, </a:t>
            </a:r>
            <a:r>
              <a:rPr lang="en-US" sz="1200">
                <a:latin typeface="Times New Roman" pitchFamily="18" charset="0"/>
                <a:cs typeface="Times New Roman" pitchFamily="18" charset="0"/>
              </a:rPr>
              <a:t>13-</a:t>
            </a:r>
          </a:p>
          <a:p>
            <a:pPr indent="-457200" eaLnBrk="0" hangingPunct="0">
              <a:tabLst>
                <a:tab pos="457200" algn="l"/>
              </a:tabLst>
            </a:pPr>
            <a:r>
              <a:rPr lang="en-US" sz="1200">
                <a:latin typeface="Times New Roman" pitchFamily="18" charset="0"/>
                <a:cs typeface="Times New Roman" pitchFamily="18" charset="0"/>
              </a:rPr>
              <a:t>     5. Retrieved from http://www-spof.gsfc.nasa.gov/Education/whcarr.html</a:t>
            </a:r>
          </a:p>
          <a:p>
            <a:pPr indent="-457200" eaLnBrk="0" hangingPunct="0">
              <a:tabLst>
                <a:tab pos="457200" algn="l"/>
              </a:tabLst>
            </a:pPr>
            <a:r>
              <a:rPr lang="en-US" sz="1200">
                <a:latin typeface="Times New Roman" pitchFamily="18" charset="0"/>
                <a:cs typeface="Times New Roman" pitchFamily="18" charset="0"/>
              </a:rPr>
              <a:t>Cliver, E. W. (2006). The 1859 space weather event: Then and now. </a:t>
            </a:r>
            <a:r>
              <a:rPr lang="en-US" sz="1200" i="1">
                <a:latin typeface="Times New Roman" pitchFamily="18" charset="0"/>
                <a:cs typeface="Times New Roman" pitchFamily="18" charset="0"/>
              </a:rPr>
              <a:t>Advances in Space Research, (38)</a:t>
            </a:r>
            <a:r>
              <a:rPr lang="en-US" sz="1200">
                <a:latin typeface="Times New Roman" pitchFamily="18" charset="0"/>
                <a:cs typeface="Times New Roman" pitchFamily="18" charset="0"/>
              </a:rPr>
              <a:t>2, 119-129.</a:t>
            </a:r>
          </a:p>
          <a:p>
            <a:pPr indent="-457200" eaLnBrk="0" hangingPunct="0">
              <a:tabLst>
                <a:tab pos="457200" algn="l"/>
              </a:tabLst>
            </a:pPr>
            <a:r>
              <a:rPr lang="en-US" sz="1200">
                <a:latin typeface="Times New Roman" pitchFamily="18" charset="0"/>
                <a:cs typeface="Times New Roman" pitchFamily="18" charset="0"/>
              </a:rPr>
              <a:t>     doi:10.1016/j.asr.2005.07.077</a:t>
            </a:r>
          </a:p>
          <a:p>
            <a:pPr indent="-457200" eaLnBrk="0" hangingPunct="0">
              <a:tabLst>
                <a:tab pos="457200" algn="l"/>
              </a:tabLst>
            </a:pPr>
            <a:r>
              <a:rPr lang="en-US" sz="1200">
                <a:latin typeface="Times New Roman" pitchFamily="18" charset="0"/>
                <a:cs typeface="Times New Roman" pitchFamily="18" charset="0"/>
              </a:rPr>
              <a:t>Crystal Communications. (2007). </a:t>
            </a:r>
            <a:r>
              <a:rPr lang="en-US" sz="1200" i="1">
                <a:latin typeface="Times New Roman" pitchFamily="18" charset="0"/>
                <a:cs typeface="Times New Roman" pitchFamily="18" charset="0"/>
              </a:rPr>
              <a:t>About Globalstar</a:t>
            </a:r>
            <a:r>
              <a:rPr lang="en-US" sz="1200">
                <a:latin typeface="Times New Roman" pitchFamily="18" charset="0"/>
                <a:cs typeface="Times New Roman" pitchFamily="18" charset="0"/>
              </a:rPr>
              <a:t>. Retrieved from</a:t>
            </a:r>
          </a:p>
          <a:p>
            <a:pPr indent="-457200" eaLnBrk="0" hangingPunct="0">
              <a:tabLst>
                <a:tab pos="457200" algn="l"/>
              </a:tabLst>
            </a:pPr>
            <a:r>
              <a:rPr lang="en-US" sz="1200">
                <a:latin typeface="Times New Roman" pitchFamily="18" charset="0"/>
                <a:cs typeface="Times New Roman" pitchFamily="18" charset="0"/>
              </a:rPr>
              <a:t>     http://www.crystalcommunications.net/satellite/globalstar/about_globalstar.htm</a:t>
            </a:r>
          </a:p>
          <a:p>
            <a:pPr indent="-457200" eaLnBrk="0" hangingPunct="0">
              <a:tabLst>
                <a:tab pos="457200" algn="l"/>
              </a:tabLst>
            </a:pPr>
            <a:r>
              <a:rPr lang="en-US" sz="1200">
                <a:latin typeface="Times New Roman" pitchFamily="18" charset="0"/>
                <a:cs typeface="Times New Roman" pitchFamily="18" charset="0"/>
              </a:rPr>
              <a:t>Gaunt, C. T., &amp; Coetzee, G. (2007, July). Transformer failures in regions incorrectly considered to have low GIC-risk. </a:t>
            </a:r>
            <a:r>
              <a:rPr lang="en-US" sz="1200" i="1">
                <a:latin typeface="Times New Roman" pitchFamily="18" charset="0"/>
                <a:cs typeface="Times New Roman" pitchFamily="18" charset="0"/>
              </a:rPr>
              <a:t>Power Tech, 2007</a:t>
            </a:r>
          </a:p>
          <a:p>
            <a:pPr indent="-457200" eaLnBrk="0" hangingPunct="0">
              <a:tabLst>
                <a:tab pos="457200" algn="l"/>
              </a:tabLst>
            </a:pPr>
            <a:r>
              <a:rPr lang="en-US" sz="1200" i="1">
                <a:latin typeface="Times New Roman" pitchFamily="18" charset="0"/>
                <a:cs typeface="Times New Roman" pitchFamily="18" charset="0"/>
              </a:rPr>
              <a:t>     IEEE Lausanne</a:t>
            </a:r>
            <a:r>
              <a:rPr lang="en-US" sz="1200">
                <a:latin typeface="Times New Roman" pitchFamily="18" charset="0"/>
                <a:cs typeface="Times New Roman" pitchFamily="18" charset="0"/>
              </a:rPr>
              <a:t>, 807-812. doi:10.1109/PCT.2007.4538419</a:t>
            </a:r>
          </a:p>
          <a:p>
            <a:pPr indent="-457200" eaLnBrk="0" hangingPunct="0">
              <a:tabLst>
                <a:tab pos="457200" algn="l"/>
              </a:tabLst>
            </a:pPr>
            <a:r>
              <a:rPr lang="en-US" sz="1200">
                <a:latin typeface="Times New Roman" pitchFamily="18" charset="0"/>
                <a:cs typeface="Times New Roman" pitchFamily="18" charset="0"/>
              </a:rPr>
              <a:t>Government Accountability Office. (2010, September). </a:t>
            </a:r>
            <a:r>
              <a:rPr lang="en-US" sz="1200" i="1">
                <a:latin typeface="Times New Roman" pitchFamily="18" charset="0"/>
                <a:cs typeface="Times New Roman" pitchFamily="18" charset="0"/>
              </a:rPr>
              <a:t>Global positioning system: Challenges in sustaining and upgrading capabilities</a:t>
            </a:r>
          </a:p>
          <a:p>
            <a:pPr indent="-457200" eaLnBrk="0" hangingPunct="0">
              <a:tabLst>
                <a:tab pos="457200" algn="l"/>
              </a:tabLst>
            </a:pPr>
            <a:r>
              <a:rPr lang="en-US" sz="1200" i="1">
                <a:latin typeface="Times New Roman" pitchFamily="18" charset="0"/>
                <a:cs typeface="Times New Roman" pitchFamily="18" charset="0"/>
              </a:rPr>
              <a:t>     persist</a:t>
            </a:r>
            <a:r>
              <a:rPr lang="en-US" sz="1200">
                <a:latin typeface="Times New Roman" pitchFamily="18" charset="0"/>
                <a:cs typeface="Times New Roman" pitchFamily="18" charset="0"/>
              </a:rPr>
              <a:t>. Retrieved from http://www.gao.gov/new.items/d10636.pdf</a:t>
            </a:r>
          </a:p>
          <a:p>
            <a:pPr indent="-457200" eaLnBrk="0" hangingPunct="0">
              <a:tabLst>
                <a:tab pos="457200" algn="l"/>
              </a:tabLst>
            </a:pPr>
            <a:r>
              <a:rPr lang="en-US" sz="1200">
                <a:latin typeface="Times New Roman" pitchFamily="18" charset="0"/>
                <a:cs typeface="Times New Roman" pitchFamily="18" charset="0"/>
              </a:rPr>
              <a:t>Green, J. L., &amp; Boardsen, S. (2006). Duration and extent of the great auroral storm of 1859. </a:t>
            </a:r>
            <a:r>
              <a:rPr lang="en-US" sz="1200" i="1">
                <a:latin typeface="Times New Roman" pitchFamily="18" charset="0"/>
                <a:cs typeface="Times New Roman" pitchFamily="18" charset="0"/>
              </a:rPr>
              <a:t>Advances in Space Research, (38)</a:t>
            </a:r>
            <a:r>
              <a:rPr lang="en-US" sz="1200">
                <a:latin typeface="Times New Roman" pitchFamily="18" charset="0"/>
                <a:cs typeface="Times New Roman" pitchFamily="18" charset="0"/>
              </a:rPr>
              <a:t>2, 130-135.</a:t>
            </a:r>
          </a:p>
          <a:p>
            <a:pPr indent="-457200" eaLnBrk="0" hangingPunct="0">
              <a:tabLst>
                <a:tab pos="457200" algn="l"/>
              </a:tabLst>
            </a:pPr>
            <a:r>
              <a:rPr lang="en-US" sz="1200">
                <a:latin typeface="Times New Roman" pitchFamily="18" charset="0"/>
                <a:cs typeface="Times New Roman" pitchFamily="18" charset="0"/>
              </a:rPr>
              <a:t>    doi:10.1016/j.asr.2005.08.054</a:t>
            </a:r>
          </a:p>
          <a:p>
            <a:pPr indent="-457200" eaLnBrk="0" hangingPunct="0">
              <a:tabLst>
                <a:tab pos="457200" algn="l"/>
              </a:tabLst>
            </a:pPr>
            <a:r>
              <a:rPr lang="en-US" sz="1200">
                <a:latin typeface="Times New Roman" pitchFamily="18" charset="0"/>
                <a:cs typeface="Times New Roman" pitchFamily="18" charset="0"/>
              </a:rPr>
              <a:t>Green, J. L., Boardsen, S., Odenwald, S., Humble, J., &amp; Pazamicka, K. A. (2006). Eyewitness reports of the great auroral storm of 1859.</a:t>
            </a:r>
          </a:p>
          <a:p>
            <a:pPr indent="-457200" eaLnBrk="0" hangingPunct="0">
              <a:tabLst>
                <a:tab pos="457200" algn="l"/>
              </a:tabLst>
            </a:pPr>
            <a:r>
              <a:rPr lang="en-US" sz="1200">
                <a:latin typeface="Times New Roman" pitchFamily="18" charset="0"/>
                <a:cs typeface="Times New Roman" pitchFamily="18" charset="0"/>
              </a:rPr>
              <a:t>     </a:t>
            </a:r>
            <a:r>
              <a:rPr lang="en-US" sz="1200" i="1">
                <a:latin typeface="Times New Roman" pitchFamily="18" charset="0"/>
                <a:cs typeface="Times New Roman" pitchFamily="18" charset="0"/>
              </a:rPr>
              <a:t>Advances in Space Research, (38)</a:t>
            </a:r>
            <a:r>
              <a:rPr lang="en-US" sz="1200">
                <a:latin typeface="Times New Roman" pitchFamily="18" charset="0"/>
                <a:cs typeface="Times New Roman" pitchFamily="18" charset="0"/>
              </a:rPr>
              <a:t>2, 145-154. doi:10.1016/j.asr.2005.12.021</a:t>
            </a:r>
          </a:p>
          <a:p>
            <a:pPr indent="-457200" eaLnBrk="0" hangingPunct="0">
              <a:tabLst>
                <a:tab pos="457200" algn="l"/>
              </a:tabLst>
            </a:pPr>
            <a:r>
              <a:rPr lang="en-US" sz="1200">
                <a:latin typeface="Times New Roman" pitchFamily="18" charset="0"/>
                <a:cs typeface="Times New Roman" pitchFamily="18" charset="0"/>
              </a:rPr>
              <a:t>Grubesic, T. H., &amp; Murray, A. T. (2006). Vital nodes, interconnected infrastructures, and the geographies of network survivability. </a:t>
            </a:r>
            <a:r>
              <a:rPr lang="en-US" sz="1200" i="1">
                <a:latin typeface="Times New Roman" pitchFamily="18" charset="0"/>
                <a:cs typeface="Times New Roman" pitchFamily="18" charset="0"/>
              </a:rPr>
              <a:t>Annals of</a:t>
            </a:r>
          </a:p>
          <a:p>
            <a:pPr indent="-457200" eaLnBrk="0" hangingPunct="0">
              <a:tabLst>
                <a:tab pos="457200" algn="l"/>
              </a:tabLst>
            </a:pPr>
            <a:r>
              <a:rPr lang="en-US" sz="1200" i="1">
                <a:latin typeface="Times New Roman" pitchFamily="18" charset="0"/>
                <a:cs typeface="Times New Roman" pitchFamily="18" charset="0"/>
              </a:rPr>
              <a:t>     the Association of American Geographers</a:t>
            </a:r>
            <a:r>
              <a:rPr lang="en-US" sz="1200">
                <a:latin typeface="Times New Roman" pitchFamily="18" charset="0"/>
                <a:cs typeface="Times New Roman" pitchFamily="18" charset="0"/>
              </a:rPr>
              <a:t>, </a:t>
            </a:r>
            <a:r>
              <a:rPr lang="en-US" sz="1200" i="1">
                <a:latin typeface="Times New Roman" pitchFamily="18" charset="0"/>
                <a:cs typeface="Times New Roman" pitchFamily="18" charset="0"/>
              </a:rPr>
              <a:t>96</a:t>
            </a:r>
            <a:r>
              <a:rPr lang="en-US" sz="1200">
                <a:latin typeface="Times New Roman" pitchFamily="18" charset="0"/>
                <a:cs typeface="Times New Roman" pitchFamily="18" charset="0"/>
              </a:rPr>
              <a:t>(1), 64-83. doi:10.1111/j.1467-8306.2006.00499.x</a:t>
            </a:r>
          </a:p>
          <a:p>
            <a:pPr indent="-457200" eaLnBrk="0" hangingPunct="0">
              <a:tabLst>
                <a:tab pos="457200" algn="l"/>
              </a:tabLst>
            </a:pPr>
            <a:r>
              <a:rPr lang="en-US" sz="1200">
                <a:latin typeface="Times New Roman" pitchFamily="18" charset="0"/>
                <a:cs typeface="Times New Roman" pitchFamily="18" charset="0"/>
              </a:rPr>
              <a:t>Humble, J. E. (2006). The solar events of August/September 1859 – Surviving Australian observations. </a:t>
            </a:r>
            <a:r>
              <a:rPr lang="en-US" sz="1200" i="1">
                <a:latin typeface="Times New Roman" pitchFamily="18" charset="0"/>
                <a:cs typeface="Times New Roman" pitchFamily="18" charset="0"/>
              </a:rPr>
              <a:t>Advances in Space Research, (38)</a:t>
            </a:r>
            <a:r>
              <a:rPr lang="en-US" sz="1200">
                <a:latin typeface="Times New Roman" pitchFamily="18" charset="0"/>
                <a:cs typeface="Times New Roman" pitchFamily="18" charset="0"/>
              </a:rPr>
              <a:t>2,</a:t>
            </a:r>
          </a:p>
          <a:p>
            <a:pPr indent="-457200" eaLnBrk="0" hangingPunct="0">
              <a:tabLst>
                <a:tab pos="457200" algn="l"/>
              </a:tabLst>
            </a:pPr>
            <a:r>
              <a:rPr lang="en-US" sz="1200">
                <a:latin typeface="Times New Roman" pitchFamily="18" charset="0"/>
                <a:cs typeface="Times New Roman" pitchFamily="18" charset="0"/>
              </a:rPr>
              <a:t>     155-158. doi:10.1016/j.asr.2005.08.053</a:t>
            </a:r>
          </a:p>
          <a:p>
            <a:pPr indent="-457200" eaLnBrk="0" hangingPunct="0">
              <a:tabLst>
                <a:tab pos="457200" algn="l"/>
              </a:tabLst>
            </a:pPr>
            <a:r>
              <a:rPr lang="en-US" sz="1200">
                <a:latin typeface="Times New Roman" pitchFamily="18" charset="0"/>
                <a:cs typeface="Times New Roman" pitchFamily="18" charset="0"/>
              </a:rPr>
              <a:t>Iridium. (2010). </a:t>
            </a:r>
            <a:r>
              <a:rPr lang="en-US" sz="1200" i="1">
                <a:latin typeface="Times New Roman" pitchFamily="18" charset="0"/>
                <a:cs typeface="Times New Roman" pitchFamily="18" charset="0"/>
              </a:rPr>
              <a:t>Iridium Next satellite constellation</a:t>
            </a:r>
            <a:r>
              <a:rPr lang="en-US" sz="1200">
                <a:latin typeface="Times New Roman" pitchFamily="18" charset="0"/>
                <a:cs typeface="Times New Roman" pitchFamily="18" charset="0"/>
              </a:rPr>
              <a:t>. Retrieved from http://www.iridium.com/solutions/library/Brochures.aspx</a:t>
            </a:r>
          </a:p>
          <a:p>
            <a:pPr indent="-457200" eaLnBrk="0" hangingPunct="0">
              <a:tabLst>
                <a:tab pos="457200" algn="l"/>
              </a:tabLst>
            </a:pPr>
            <a:r>
              <a:rPr lang="en-US" sz="1200">
                <a:latin typeface="Times New Roman" pitchFamily="18" charset="0"/>
                <a:cs typeface="Times New Roman" pitchFamily="18" charset="0"/>
              </a:rPr>
              <a:t>Kappenman, J. G. (2005). Great geomagnetic storms and extreme impulsive geomagnetic field disturbance events – An analysis of</a:t>
            </a:r>
          </a:p>
          <a:p>
            <a:pPr indent="-457200" eaLnBrk="0" hangingPunct="0">
              <a:tabLst>
                <a:tab pos="457200" algn="l"/>
              </a:tabLst>
            </a:pPr>
            <a:r>
              <a:rPr lang="en-US" sz="1200">
                <a:latin typeface="Times New Roman" pitchFamily="18" charset="0"/>
                <a:cs typeface="Times New Roman" pitchFamily="18" charset="0"/>
              </a:rPr>
              <a:t>     observational evidence including the great storm of May 1921. </a:t>
            </a:r>
            <a:r>
              <a:rPr lang="en-US" sz="1200" i="1">
                <a:latin typeface="Times New Roman" pitchFamily="18" charset="0"/>
                <a:cs typeface="Times New Roman" pitchFamily="18" charset="0"/>
              </a:rPr>
              <a:t>Advances in Space Research, (38)</a:t>
            </a:r>
            <a:r>
              <a:rPr lang="en-US" sz="1200">
                <a:latin typeface="Times New Roman" pitchFamily="18" charset="0"/>
                <a:cs typeface="Times New Roman" pitchFamily="18" charset="0"/>
              </a:rPr>
              <a:t>2, 188-199.</a:t>
            </a:r>
          </a:p>
          <a:p>
            <a:pPr indent="-457200" eaLnBrk="0" hangingPunct="0">
              <a:tabLst>
                <a:tab pos="457200" algn="l"/>
              </a:tabLst>
            </a:pPr>
            <a:r>
              <a:rPr lang="en-US" sz="1200">
                <a:latin typeface="Times New Roman" pitchFamily="18" charset="0"/>
                <a:cs typeface="Times New Roman" pitchFamily="18" charset="0"/>
              </a:rPr>
              <a:t>     doi:10.1016/j.asr.2005.08.055</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p:txBody>
          <a:bodyPr/>
          <a:lstStyle/>
          <a:p>
            <a:r>
              <a:rPr lang="en-US" smtClean="0">
                <a:latin typeface="Franklin Gothic Book" pitchFamily="34" charset="0"/>
              </a:rPr>
              <a:t>References (Cont.)</a:t>
            </a:r>
            <a:endParaRPr lang="en-US" sz="3600" smtClean="0">
              <a:latin typeface="Franklin Gothic Book" pitchFamily="34" charset="0"/>
            </a:endParaRPr>
          </a:p>
        </p:txBody>
      </p:sp>
      <p:sp>
        <p:nvSpPr>
          <p:cNvPr id="137218" name="Rectangle 1"/>
          <p:cNvSpPr>
            <a:spLocks noChangeArrowheads="1"/>
          </p:cNvSpPr>
          <p:nvPr/>
        </p:nvSpPr>
        <p:spPr bwMode="auto">
          <a:xfrm>
            <a:off x="242888" y="854075"/>
            <a:ext cx="8758237" cy="5262563"/>
          </a:xfrm>
          <a:prstGeom prst="rect">
            <a:avLst/>
          </a:prstGeom>
          <a:noFill/>
          <a:ln w="9525">
            <a:noFill/>
            <a:miter lim="800000"/>
            <a:headEnd/>
            <a:tailEnd/>
          </a:ln>
        </p:spPr>
        <p:txBody>
          <a:bodyPr anchor="ctr">
            <a:spAutoFit/>
          </a:bodyPr>
          <a:lstStyle/>
          <a:p>
            <a:r>
              <a:rPr lang="en-US" sz="1200">
                <a:latin typeface="Times New Roman" pitchFamily="18" charset="0"/>
                <a:cs typeface="Times New Roman" pitchFamily="18" charset="0"/>
              </a:rPr>
              <a:t>Kappenman, J. G., Warner, P., &amp; Radasky, W.A. (2007). </a:t>
            </a:r>
            <a:r>
              <a:rPr lang="en-US" sz="1200" i="1">
                <a:latin typeface="Times New Roman" pitchFamily="18" charset="0"/>
                <a:cs typeface="Times New Roman" pitchFamily="18" charset="0"/>
              </a:rPr>
              <a:t>An assessment of the threat potential to the US electric power grids from extreme</a:t>
            </a:r>
          </a:p>
          <a:p>
            <a:r>
              <a:rPr lang="en-US" sz="1200" i="1">
                <a:latin typeface="Times New Roman" pitchFamily="18" charset="0"/>
                <a:cs typeface="Times New Roman" pitchFamily="18" charset="0"/>
              </a:rPr>
              <a:t>     space weather storms – analysis of the US power system impacts from large geomagnetic storm events</a:t>
            </a:r>
            <a:r>
              <a:rPr lang="en-US" sz="1200">
                <a:latin typeface="Times New Roman" pitchFamily="18" charset="0"/>
                <a:cs typeface="Times New Roman" pitchFamily="18" charset="0"/>
              </a:rPr>
              <a:t>. Report prepared by Metatech</a:t>
            </a:r>
          </a:p>
          <a:p>
            <a:r>
              <a:rPr lang="en-US" sz="1200">
                <a:latin typeface="Times New Roman" pitchFamily="18" charset="0"/>
                <a:cs typeface="Times New Roman" pitchFamily="18" charset="0"/>
              </a:rPr>
              <a:t>     Corp. for contract HSFEMW-06-0302.</a:t>
            </a:r>
          </a:p>
          <a:p>
            <a:r>
              <a:rPr lang="en-US" sz="1200">
                <a:latin typeface="Times New Roman" pitchFamily="18" charset="0"/>
                <a:cs typeface="Times New Roman" pitchFamily="18" charset="0"/>
              </a:rPr>
              <a:t>Kos, T., Botinčan, M., &amp; Dlesk, A. (2009). Mitigating GNSS positioning errors due to atmospheric signal delays. </a:t>
            </a:r>
            <a:r>
              <a:rPr lang="en-US" sz="1200" i="1">
                <a:latin typeface="Times New Roman" pitchFamily="18" charset="0"/>
                <a:cs typeface="Times New Roman" pitchFamily="18" charset="0"/>
              </a:rPr>
              <a:t>Pomorstvo / Journal of</a:t>
            </a:r>
          </a:p>
          <a:p>
            <a:r>
              <a:rPr lang="en-US" sz="1200" i="1">
                <a:latin typeface="Times New Roman" pitchFamily="18" charset="0"/>
                <a:cs typeface="Times New Roman" pitchFamily="18" charset="0"/>
              </a:rPr>
              <a:t>     Maritime Studies</a:t>
            </a:r>
            <a:r>
              <a:rPr lang="en-US" sz="1200">
                <a:latin typeface="Times New Roman" pitchFamily="18" charset="0"/>
                <a:cs typeface="Times New Roman" pitchFamily="18" charset="0"/>
              </a:rPr>
              <a:t>, </a:t>
            </a:r>
            <a:r>
              <a:rPr lang="en-US" sz="1200" i="1">
                <a:latin typeface="Times New Roman" pitchFamily="18" charset="0"/>
                <a:cs typeface="Times New Roman" pitchFamily="18" charset="0"/>
              </a:rPr>
              <a:t>23</a:t>
            </a:r>
            <a:r>
              <a:rPr lang="en-US" sz="1200">
                <a:latin typeface="Times New Roman" pitchFamily="18" charset="0"/>
                <a:cs typeface="Times New Roman" pitchFamily="18" charset="0"/>
              </a:rPr>
              <a:t>(2), 495-513. Retrieved from Academic Search Complete database.</a:t>
            </a:r>
          </a:p>
          <a:p>
            <a:r>
              <a:rPr lang="en-US" sz="1200">
                <a:latin typeface="Times New Roman" pitchFamily="18" charset="0"/>
                <a:cs typeface="Times New Roman" pitchFamily="18" charset="0"/>
              </a:rPr>
              <a:t>Koskinen, H. E., &amp; Huttunen, K. E. (2006). Geoeffectivity of coronal mass ejections. </a:t>
            </a:r>
            <a:r>
              <a:rPr lang="en-US" sz="1200" i="1">
                <a:latin typeface="Times New Roman" pitchFamily="18" charset="0"/>
                <a:cs typeface="Times New Roman" pitchFamily="18" charset="0"/>
              </a:rPr>
              <a:t>Space Science Reviews</a:t>
            </a:r>
            <a:r>
              <a:rPr lang="en-US" sz="1200">
                <a:latin typeface="Times New Roman" pitchFamily="18" charset="0"/>
                <a:cs typeface="Times New Roman" pitchFamily="18" charset="0"/>
              </a:rPr>
              <a:t>, </a:t>
            </a:r>
            <a:r>
              <a:rPr lang="en-US" sz="1200" i="1">
                <a:latin typeface="Times New Roman" pitchFamily="18" charset="0"/>
                <a:cs typeface="Times New Roman" pitchFamily="18" charset="0"/>
              </a:rPr>
              <a:t>124</a:t>
            </a:r>
            <a:r>
              <a:rPr lang="en-US" sz="1200">
                <a:latin typeface="Times New Roman" pitchFamily="18" charset="0"/>
                <a:cs typeface="Times New Roman" pitchFamily="18" charset="0"/>
              </a:rPr>
              <a:t>(1-4), 169-181.</a:t>
            </a:r>
          </a:p>
          <a:p>
            <a:r>
              <a:rPr lang="en-US" sz="1200">
                <a:latin typeface="Times New Roman" pitchFamily="18" charset="0"/>
                <a:cs typeface="Times New Roman" pitchFamily="18" charset="0"/>
              </a:rPr>
              <a:t>     doi:10.1007/s11214-006-9103-0</a:t>
            </a:r>
          </a:p>
          <a:p>
            <a:r>
              <a:rPr lang="en-US" sz="1200">
                <a:latin typeface="Times New Roman" pitchFamily="18" charset="0"/>
                <a:cs typeface="Times New Roman" pitchFamily="18" charset="0"/>
              </a:rPr>
              <a:t>Lanzerotti, L. J. (2001). </a:t>
            </a:r>
            <a:r>
              <a:rPr lang="en-US" sz="1200" i="1">
                <a:latin typeface="Times New Roman" pitchFamily="18" charset="0"/>
                <a:cs typeface="Times New Roman" pitchFamily="18" charset="0"/>
              </a:rPr>
              <a:t>Space weather effects on communications</a:t>
            </a:r>
            <a:r>
              <a:rPr lang="en-US" sz="1200">
                <a:latin typeface="Times New Roman" pitchFamily="18" charset="0"/>
                <a:cs typeface="Times New Roman" pitchFamily="18" charset="0"/>
              </a:rPr>
              <a:t>. Retrieved from http://128.235.88.54/preprints/lanzerotti1284.pdf</a:t>
            </a:r>
          </a:p>
          <a:p>
            <a:r>
              <a:rPr lang="en-US" sz="1200">
                <a:latin typeface="Times New Roman" pitchFamily="18" charset="0"/>
                <a:cs typeface="Times New Roman" pitchFamily="18" charset="0"/>
              </a:rPr>
              <a:t>North American Electric Reliability Corporation. (2010, June). </a:t>
            </a:r>
            <a:r>
              <a:rPr lang="en-US" sz="1200" i="1">
                <a:latin typeface="Times New Roman" pitchFamily="18" charset="0"/>
                <a:cs typeface="Times New Roman" pitchFamily="18" charset="0"/>
              </a:rPr>
              <a:t>High-impact, low-frequency event risk to the North American bulk power</a:t>
            </a:r>
          </a:p>
          <a:p>
            <a:r>
              <a:rPr lang="en-US" sz="1200" i="1">
                <a:latin typeface="Times New Roman" pitchFamily="18" charset="0"/>
                <a:cs typeface="Times New Roman" pitchFamily="18" charset="0"/>
              </a:rPr>
              <a:t>     system</a:t>
            </a:r>
            <a:r>
              <a:rPr lang="en-US" sz="1200">
                <a:latin typeface="Times New Roman" pitchFamily="18" charset="0"/>
                <a:cs typeface="Times New Roman" pitchFamily="18" charset="0"/>
              </a:rPr>
              <a:t>. Retrieved from http://www.nerc.com/files/HILF.pdf</a:t>
            </a:r>
          </a:p>
          <a:p>
            <a:r>
              <a:rPr lang="en-US" sz="1200">
                <a:latin typeface="Times New Roman" pitchFamily="18" charset="0"/>
                <a:cs typeface="Times New Roman" pitchFamily="18" charset="0"/>
              </a:rPr>
              <a:t>National Academy of Sciences. (2008). </a:t>
            </a:r>
            <a:r>
              <a:rPr lang="en-US" sz="1200" i="1">
                <a:latin typeface="Times New Roman" pitchFamily="18" charset="0"/>
                <a:cs typeface="Times New Roman" pitchFamily="18" charset="0"/>
              </a:rPr>
              <a:t>Severe space weather events--understanding societal and economic impacts: A workshop report</a:t>
            </a:r>
            <a:r>
              <a:rPr lang="en-US" sz="1200">
                <a:latin typeface="Times New Roman" pitchFamily="18" charset="0"/>
                <a:cs typeface="Times New Roman" pitchFamily="18" charset="0"/>
              </a:rPr>
              <a:t>.</a:t>
            </a:r>
          </a:p>
          <a:p>
            <a:r>
              <a:rPr lang="en-US" sz="1200">
                <a:latin typeface="Times New Roman" pitchFamily="18" charset="0"/>
                <a:cs typeface="Times New Roman" pitchFamily="18" charset="0"/>
              </a:rPr>
              <a:t>     Retrieved from http://www.nap.edu/catalog.php?record_id=12507#toc</a:t>
            </a:r>
          </a:p>
          <a:p>
            <a:r>
              <a:rPr lang="en-US" sz="1200">
                <a:latin typeface="Times New Roman" pitchFamily="18" charset="0"/>
                <a:cs typeface="Times New Roman" pitchFamily="18" charset="0"/>
              </a:rPr>
              <a:t>National Aeronautics and Space Administration. (2008). </a:t>
            </a:r>
            <a:r>
              <a:rPr lang="en-US" sz="1200" i="1">
                <a:latin typeface="Times New Roman" pitchFamily="18" charset="0"/>
                <a:cs typeface="Times New Roman" pitchFamily="18" charset="0"/>
              </a:rPr>
              <a:t>Advanced Composition Explorer (ACE)</a:t>
            </a:r>
            <a:r>
              <a:rPr lang="en-US" sz="1200">
                <a:latin typeface="Times New Roman" pitchFamily="18" charset="0"/>
                <a:cs typeface="Times New Roman" pitchFamily="18" charset="0"/>
              </a:rPr>
              <a:t>. Retrieved from</a:t>
            </a:r>
          </a:p>
          <a:p>
            <a:r>
              <a:rPr lang="en-US" sz="1200">
                <a:latin typeface="Times New Roman" pitchFamily="18" charset="0"/>
                <a:cs typeface="Times New Roman" pitchFamily="18" charset="0"/>
              </a:rPr>
              <a:t>     http://www.srl.caltech.edu/ACE/ace_mission.html</a:t>
            </a:r>
          </a:p>
          <a:p>
            <a:r>
              <a:rPr lang="en-US" sz="1200">
                <a:latin typeface="Times New Roman" pitchFamily="18" charset="0"/>
                <a:cs typeface="Times New Roman" pitchFamily="18" charset="0"/>
              </a:rPr>
              <a:t>National Aeronautics and Space Administration. (2003, October 23). </a:t>
            </a:r>
            <a:r>
              <a:rPr lang="en-US" sz="1200" i="1">
                <a:latin typeface="Times New Roman" pitchFamily="18" charset="0"/>
                <a:cs typeface="Times New Roman" pitchFamily="18" charset="0"/>
              </a:rPr>
              <a:t>Solar superstorm</a:t>
            </a:r>
            <a:r>
              <a:rPr lang="en-US" sz="1200">
                <a:latin typeface="Times New Roman" pitchFamily="18" charset="0"/>
                <a:cs typeface="Times New Roman" pitchFamily="18" charset="0"/>
              </a:rPr>
              <a:t>. Retrieved from</a:t>
            </a:r>
          </a:p>
          <a:p>
            <a:r>
              <a:rPr lang="en-US" sz="1200">
                <a:latin typeface="Times New Roman" pitchFamily="18" charset="0"/>
                <a:cs typeface="Times New Roman" pitchFamily="18" charset="0"/>
              </a:rPr>
              <a:t>     http://science.nasa.gov/headlines/y2003/23oct_superstorm.htm</a:t>
            </a:r>
          </a:p>
          <a:p>
            <a:r>
              <a:rPr lang="en-US" sz="1200">
                <a:latin typeface="Times New Roman" pitchFamily="18" charset="0"/>
                <a:cs typeface="Times New Roman" pitchFamily="18" charset="0"/>
              </a:rPr>
              <a:t>National Oceanographic and Atmospheric Administration. (2010). </a:t>
            </a:r>
            <a:r>
              <a:rPr lang="en-US" sz="1200" i="1">
                <a:latin typeface="Times New Roman" pitchFamily="18" charset="0"/>
                <a:cs typeface="Times New Roman" pitchFamily="18" charset="0"/>
              </a:rPr>
              <a:t>A primer on space weather</a:t>
            </a:r>
            <a:r>
              <a:rPr lang="en-US" sz="1200">
                <a:latin typeface="Times New Roman" pitchFamily="18" charset="0"/>
                <a:cs typeface="Times New Roman" pitchFamily="18" charset="0"/>
              </a:rPr>
              <a:t>. Retrieved from</a:t>
            </a:r>
          </a:p>
          <a:p>
            <a:r>
              <a:rPr lang="en-US" sz="1200">
                <a:latin typeface="Times New Roman" pitchFamily="18" charset="0"/>
                <a:cs typeface="Times New Roman" pitchFamily="18" charset="0"/>
              </a:rPr>
              <a:t>     http://www.swpc.noaa.gov/primer/primer.html</a:t>
            </a:r>
          </a:p>
          <a:p>
            <a:r>
              <a:rPr lang="en-US" sz="1200">
                <a:latin typeface="Times New Roman" pitchFamily="18" charset="0"/>
                <a:cs typeface="Times New Roman" pitchFamily="18" charset="0"/>
              </a:rPr>
              <a:t>National Oceanographic and Atmospheric Administration. (2005, March 1). </a:t>
            </a:r>
            <a:r>
              <a:rPr lang="en-US" sz="1200" i="1">
                <a:latin typeface="Times New Roman" pitchFamily="18" charset="0"/>
                <a:cs typeface="Times New Roman" pitchFamily="18" charset="0"/>
              </a:rPr>
              <a:t>NOAA space weather scales</a:t>
            </a:r>
            <a:r>
              <a:rPr lang="en-US" sz="1200">
                <a:latin typeface="Times New Roman" pitchFamily="18" charset="0"/>
                <a:cs typeface="Times New Roman" pitchFamily="18" charset="0"/>
              </a:rPr>
              <a:t>. Retrieved from</a:t>
            </a:r>
          </a:p>
          <a:p>
            <a:r>
              <a:rPr lang="en-US" sz="1200">
                <a:latin typeface="Times New Roman" pitchFamily="18" charset="0"/>
                <a:cs typeface="Times New Roman" pitchFamily="18" charset="0"/>
              </a:rPr>
              <a:t>     http://www.swpc.noaa.gov/NOAAscales/</a:t>
            </a:r>
          </a:p>
          <a:p>
            <a:r>
              <a:rPr lang="en-US" sz="1200">
                <a:latin typeface="Times New Roman" pitchFamily="18" charset="0"/>
                <a:cs typeface="Times New Roman" pitchFamily="18" charset="0"/>
              </a:rPr>
              <a:t>Odenwald, S., Green, J., &amp; Taylor, W. (2005). Forecasting the impact of an 1859-calibre superstorm on satellite resources. </a:t>
            </a:r>
            <a:r>
              <a:rPr lang="en-US" sz="1200" i="1">
                <a:latin typeface="Times New Roman" pitchFamily="18" charset="0"/>
                <a:cs typeface="Times New Roman" pitchFamily="18" charset="0"/>
              </a:rPr>
              <a:t>Advances in</a:t>
            </a:r>
          </a:p>
          <a:p>
            <a:r>
              <a:rPr lang="en-US" sz="1200" i="1">
                <a:latin typeface="Times New Roman" pitchFamily="18" charset="0"/>
                <a:cs typeface="Times New Roman" pitchFamily="18" charset="0"/>
              </a:rPr>
              <a:t>     Space Research, (38)</a:t>
            </a:r>
            <a:r>
              <a:rPr lang="en-US" sz="1200">
                <a:latin typeface="Times New Roman" pitchFamily="18" charset="0"/>
                <a:cs typeface="Times New Roman" pitchFamily="18" charset="0"/>
              </a:rPr>
              <a:t>2, 280-297. doi:10.1016/j.asr.2005.10.046</a:t>
            </a:r>
          </a:p>
          <a:p>
            <a:r>
              <a:rPr lang="en-US" sz="1200">
                <a:latin typeface="Times New Roman" pitchFamily="18" charset="0"/>
                <a:cs typeface="Times New Roman" pitchFamily="18" charset="0"/>
              </a:rPr>
              <a:t>Pireau, S., Defraigne, P., Wauters, L., Bergeot, N., Baire, Q, &amp; Bruyninx, C. (2009). Influence of ionospheric perturbations in GPS time and</a:t>
            </a:r>
          </a:p>
          <a:p>
            <a:r>
              <a:rPr lang="en-US" sz="1200">
                <a:latin typeface="Times New Roman" pitchFamily="18" charset="0"/>
                <a:cs typeface="Times New Roman" pitchFamily="18" charset="0"/>
              </a:rPr>
              <a:t>     frequency transfer. </a:t>
            </a:r>
            <a:r>
              <a:rPr lang="en-US" sz="1200" i="1">
                <a:latin typeface="Times New Roman" pitchFamily="18" charset="0"/>
                <a:cs typeface="Times New Roman" pitchFamily="18" charset="0"/>
              </a:rPr>
              <a:t>Advances in Space Research, (45)</a:t>
            </a:r>
            <a:r>
              <a:rPr lang="en-US" sz="1200">
                <a:latin typeface="Times New Roman" pitchFamily="18" charset="0"/>
                <a:cs typeface="Times New Roman" pitchFamily="18" charset="0"/>
              </a:rPr>
              <a:t>9, 1101-1112. doi:10.1016/j.asr.2009.07.011</a:t>
            </a:r>
          </a:p>
          <a:p>
            <a:r>
              <a:rPr lang="en-US" sz="1200">
                <a:latin typeface="Times New Roman" pitchFamily="18" charset="0"/>
                <a:cs typeface="Times New Roman" pitchFamily="18" charset="0"/>
              </a:rPr>
              <a:t>Pirjola, R. (2002). Fundamentals about the flow of geomagnetically induced currents in a power system applicable to estimating space</a:t>
            </a:r>
          </a:p>
          <a:p>
            <a:r>
              <a:rPr lang="en-US" sz="1200">
                <a:latin typeface="Times New Roman" pitchFamily="18" charset="0"/>
                <a:cs typeface="Times New Roman" pitchFamily="18" charset="0"/>
              </a:rPr>
              <a:t>     weather risks and designing remedies. </a:t>
            </a:r>
            <a:r>
              <a:rPr lang="en-US" sz="1200" i="1">
                <a:latin typeface="Times New Roman" pitchFamily="18" charset="0"/>
                <a:cs typeface="Times New Roman" pitchFamily="18" charset="0"/>
              </a:rPr>
              <a:t>Journal of Atmospheric and Solar-Terrestrial Physics, (64)</a:t>
            </a:r>
            <a:r>
              <a:rPr lang="en-US" sz="1200">
                <a:latin typeface="Times New Roman" pitchFamily="18" charset="0"/>
                <a:cs typeface="Times New Roman" pitchFamily="18" charset="0"/>
              </a:rPr>
              <a:t>18, 1967-1972. doi:10.1016/S1364-</a:t>
            </a:r>
          </a:p>
          <a:p>
            <a:r>
              <a:rPr lang="en-US" sz="1200">
                <a:latin typeface="Times New Roman" pitchFamily="18" charset="0"/>
                <a:cs typeface="Times New Roman" pitchFamily="18" charset="0"/>
              </a:rPr>
              <a:t>     6826(02)00228-6</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p:txBody>
          <a:bodyPr/>
          <a:lstStyle/>
          <a:p>
            <a:r>
              <a:rPr lang="en-US" smtClean="0">
                <a:latin typeface="Franklin Gothic Book" pitchFamily="34" charset="0"/>
              </a:rPr>
              <a:t>References (Cont.)</a:t>
            </a:r>
            <a:endParaRPr lang="en-US" sz="3600" smtClean="0">
              <a:latin typeface="Franklin Gothic Book" pitchFamily="34" charset="0"/>
            </a:endParaRPr>
          </a:p>
        </p:txBody>
      </p:sp>
      <p:sp>
        <p:nvSpPr>
          <p:cNvPr id="139266" name="Rectangle 1"/>
          <p:cNvSpPr>
            <a:spLocks noChangeArrowheads="1"/>
          </p:cNvSpPr>
          <p:nvPr/>
        </p:nvSpPr>
        <p:spPr bwMode="auto">
          <a:xfrm>
            <a:off x="242888" y="954088"/>
            <a:ext cx="8758237" cy="3786187"/>
          </a:xfrm>
          <a:prstGeom prst="rect">
            <a:avLst/>
          </a:prstGeom>
          <a:noFill/>
          <a:ln w="9525">
            <a:noFill/>
            <a:miter lim="800000"/>
            <a:headEnd/>
            <a:tailEnd/>
          </a:ln>
        </p:spPr>
        <p:txBody>
          <a:bodyPr anchor="ctr">
            <a:spAutoFit/>
          </a:bodyPr>
          <a:lstStyle/>
          <a:p>
            <a:r>
              <a:rPr lang="en-US" sz="1200">
                <a:latin typeface="Times New Roman" pitchFamily="18" charset="0"/>
                <a:cs typeface="Times New Roman" pitchFamily="18" charset="0"/>
              </a:rPr>
              <a:t>Pulkkinen, T. (2007). Space weather: Terrestrial perspective. </a:t>
            </a:r>
            <a:r>
              <a:rPr lang="en-US" sz="1200" i="1">
                <a:latin typeface="Times New Roman" pitchFamily="18" charset="0"/>
                <a:cs typeface="Times New Roman" pitchFamily="18" charset="0"/>
              </a:rPr>
              <a:t>Living Reviews in Solar Physics</a:t>
            </a:r>
            <a:r>
              <a:rPr lang="en-US" sz="1200">
                <a:latin typeface="Times New Roman" pitchFamily="18" charset="0"/>
                <a:cs typeface="Times New Roman" pitchFamily="18" charset="0"/>
              </a:rPr>
              <a:t>, </a:t>
            </a:r>
            <a:r>
              <a:rPr lang="en-US" sz="1200" i="1">
                <a:latin typeface="Times New Roman" pitchFamily="18" charset="0"/>
                <a:cs typeface="Times New Roman" pitchFamily="18" charset="0"/>
              </a:rPr>
              <a:t>4</a:t>
            </a:r>
            <a:r>
              <a:rPr lang="en-US" sz="1200">
                <a:latin typeface="Times New Roman" pitchFamily="18" charset="0"/>
                <a:cs typeface="Times New Roman" pitchFamily="18" charset="0"/>
              </a:rPr>
              <a:t>(1), 1-60. Retrieved from Academic Search</a:t>
            </a:r>
          </a:p>
          <a:p>
            <a:r>
              <a:rPr lang="en-US" sz="1200">
                <a:latin typeface="Times New Roman" pitchFamily="18" charset="0"/>
                <a:cs typeface="Times New Roman" pitchFamily="18" charset="0"/>
              </a:rPr>
              <a:t>     Complete database.</a:t>
            </a:r>
          </a:p>
          <a:p>
            <a:r>
              <a:rPr lang="en-US" sz="1200">
                <a:latin typeface="Times New Roman" pitchFamily="18" charset="0"/>
                <a:cs typeface="Times New Roman" pitchFamily="18" charset="0"/>
              </a:rPr>
              <a:t>Pulkkinen, A., Pirjola, R., &amp; Viljanen, A. (2008). Statistics of extreme geomagnetically induced current events. </a:t>
            </a:r>
            <a:r>
              <a:rPr lang="en-US" sz="1200" i="1">
                <a:latin typeface="Times New Roman" pitchFamily="18" charset="0"/>
                <a:cs typeface="Times New Roman" pitchFamily="18" charset="0"/>
              </a:rPr>
              <a:t>Space Weather, (6)</a:t>
            </a:r>
            <a:r>
              <a:rPr lang="en-US" sz="1200">
                <a:latin typeface="Times New Roman" pitchFamily="18" charset="0"/>
                <a:cs typeface="Times New Roman" pitchFamily="18" charset="0"/>
              </a:rPr>
              <a:t>.</a:t>
            </a:r>
          </a:p>
          <a:p>
            <a:r>
              <a:rPr lang="en-US" sz="1200">
                <a:latin typeface="Times New Roman" pitchFamily="18" charset="0"/>
                <a:cs typeface="Times New Roman" pitchFamily="18" charset="0"/>
              </a:rPr>
              <a:t>     doi:10.1029/2008SW000388</a:t>
            </a:r>
          </a:p>
          <a:p>
            <a:r>
              <a:rPr lang="en-US" sz="1200">
                <a:latin typeface="Times New Roman" pitchFamily="18" charset="0"/>
                <a:cs typeface="Times New Roman" pitchFamily="18" charset="0"/>
              </a:rPr>
              <a:t>Silverman, S. M. (2005). Low latitude auroras prior to 1200 C.E. and Ezekiel’s vision. </a:t>
            </a:r>
            <a:r>
              <a:rPr lang="en-US" sz="1200" i="1">
                <a:latin typeface="Times New Roman" pitchFamily="18" charset="0"/>
                <a:cs typeface="Times New Roman" pitchFamily="18" charset="0"/>
              </a:rPr>
              <a:t>Advances in Space Research, (38)</a:t>
            </a:r>
            <a:r>
              <a:rPr lang="en-US" sz="1200">
                <a:latin typeface="Times New Roman" pitchFamily="18" charset="0"/>
                <a:cs typeface="Times New Roman" pitchFamily="18" charset="0"/>
              </a:rPr>
              <a:t>2, 200-208.</a:t>
            </a:r>
          </a:p>
          <a:p>
            <a:r>
              <a:rPr lang="en-US" sz="1200">
                <a:latin typeface="Times New Roman" pitchFamily="18" charset="0"/>
                <a:cs typeface="Times New Roman" pitchFamily="18" charset="0"/>
              </a:rPr>
              <a:t>     doi:10.1016/j.asr.2005.03.158</a:t>
            </a:r>
          </a:p>
          <a:p>
            <a:r>
              <a:rPr lang="en-US" sz="1200">
                <a:latin typeface="Times New Roman" pitchFamily="18" charset="0"/>
                <a:cs typeface="Times New Roman" pitchFamily="18" charset="0"/>
              </a:rPr>
              <a:t>Silverman, S. M., &amp; Cliver, E. W. (2001). Low-latitude auroras: The magnetic storm of 14–15 May 1921. </a:t>
            </a:r>
            <a:r>
              <a:rPr lang="en-US" sz="1200" i="1">
                <a:latin typeface="Times New Roman" pitchFamily="18" charset="0"/>
                <a:cs typeface="Times New Roman" pitchFamily="18" charset="0"/>
              </a:rPr>
              <a:t>Journal of Atmospheric and</a:t>
            </a:r>
          </a:p>
          <a:p>
            <a:r>
              <a:rPr lang="en-US" sz="1200" i="1">
                <a:latin typeface="Times New Roman" pitchFamily="18" charset="0"/>
                <a:cs typeface="Times New Roman" pitchFamily="18" charset="0"/>
              </a:rPr>
              <a:t>     Solar-Terrestrial Physics, 63</a:t>
            </a:r>
            <a:r>
              <a:rPr lang="en-US" sz="1200">
                <a:latin typeface="Times New Roman" pitchFamily="18" charset="0"/>
                <a:cs typeface="Times New Roman" pitchFamily="18" charset="0"/>
              </a:rPr>
              <a:t>(5), 523-535. doi:10.1016/S1364-6826(00)00174-7</a:t>
            </a:r>
          </a:p>
          <a:p>
            <a:r>
              <a:rPr lang="en-US" sz="1200">
                <a:latin typeface="Times New Roman" pitchFamily="18" charset="0"/>
                <a:cs typeface="Times New Roman" pitchFamily="18" charset="0"/>
              </a:rPr>
              <a:t>The New York Times. (1921a, May 17). </a:t>
            </a:r>
            <a:r>
              <a:rPr lang="en-US" sz="1200" i="1">
                <a:latin typeface="Times New Roman" pitchFamily="18" charset="0"/>
                <a:cs typeface="Times New Roman" pitchFamily="18" charset="0"/>
              </a:rPr>
              <a:t>Cables damaged by sunspot aurora</a:t>
            </a:r>
            <a:r>
              <a:rPr lang="en-US" sz="1200">
                <a:latin typeface="Times New Roman" pitchFamily="18" charset="0"/>
                <a:cs typeface="Times New Roman" pitchFamily="18" charset="0"/>
              </a:rPr>
              <a:t>. Retrieved from http://query.nytimes.com/mem/archive-</a:t>
            </a:r>
          </a:p>
          <a:p>
            <a:r>
              <a:rPr lang="en-US" sz="1200">
                <a:latin typeface="Times New Roman" pitchFamily="18" charset="0"/>
                <a:cs typeface="Times New Roman" pitchFamily="18" charset="0"/>
              </a:rPr>
              <a:t>     free/pdf?res=9407E2D61E3FEE3ABC4F52DFB366838A639EDE</a:t>
            </a:r>
          </a:p>
          <a:p>
            <a:r>
              <a:rPr lang="en-US" sz="1200">
                <a:latin typeface="Times New Roman" pitchFamily="18" charset="0"/>
                <a:cs typeface="Times New Roman" pitchFamily="18" charset="0"/>
              </a:rPr>
              <a:t>The New York Times. (1921b, May 17). </a:t>
            </a:r>
            <a:r>
              <a:rPr lang="en-US" sz="1200" i="1">
                <a:latin typeface="Times New Roman" pitchFamily="18" charset="0"/>
                <a:cs typeface="Times New Roman" pitchFamily="18" charset="0"/>
              </a:rPr>
              <a:t>Electric disturbances affect French wires</a:t>
            </a:r>
            <a:r>
              <a:rPr lang="en-US" sz="1200">
                <a:latin typeface="Times New Roman" pitchFamily="18" charset="0"/>
                <a:cs typeface="Times New Roman" pitchFamily="18" charset="0"/>
              </a:rPr>
              <a:t>. Retrieved from http://query.nytimes.com/mem/archive-</a:t>
            </a:r>
          </a:p>
          <a:p>
            <a:r>
              <a:rPr lang="en-US" sz="1200">
                <a:latin typeface="Times New Roman" pitchFamily="18" charset="0"/>
                <a:cs typeface="Times New Roman" pitchFamily="18" charset="0"/>
              </a:rPr>
              <a:t>     free/pdf?res=FB0A14FE345B1B7A93CAA8178ED85F458285F9</a:t>
            </a:r>
          </a:p>
          <a:p>
            <a:r>
              <a:rPr lang="en-US" sz="1200">
                <a:latin typeface="Times New Roman" pitchFamily="18" charset="0"/>
                <a:cs typeface="Times New Roman" pitchFamily="18" charset="0"/>
              </a:rPr>
              <a:t>Thomson, A. W. P., Gaunt, C. T., Cilliers, P., Wild, J. A., Opperman, B., McKinnell, L.-A., Kotze, P., Ngwira, C. M., &amp; Lotz, S. I. (2010). Present day challenges in understanding the geomagnetic hazard to national power grids. </a:t>
            </a:r>
            <a:r>
              <a:rPr lang="en-US" sz="1200" i="1">
                <a:latin typeface="Times New Roman" pitchFamily="18" charset="0"/>
                <a:cs typeface="Times New Roman" pitchFamily="18" charset="0"/>
              </a:rPr>
              <a:t>Advances in Space Research, (45)9</a:t>
            </a:r>
            <a:r>
              <a:rPr lang="en-US" sz="1200">
                <a:latin typeface="Times New Roman" pitchFamily="18" charset="0"/>
                <a:cs typeface="Times New Roman" pitchFamily="18" charset="0"/>
              </a:rPr>
              <a:t>, 1182-1190.</a:t>
            </a:r>
          </a:p>
          <a:p>
            <a:r>
              <a:rPr lang="en-US" sz="1200">
                <a:latin typeface="Times New Roman" pitchFamily="18" charset="0"/>
                <a:cs typeface="Times New Roman" pitchFamily="18" charset="0"/>
              </a:rPr>
              <a:t>     doi:10.1016/j.asr.2009.11.023</a:t>
            </a:r>
          </a:p>
          <a:p>
            <a:r>
              <a:rPr lang="en-US" sz="1200">
                <a:latin typeface="Times New Roman" pitchFamily="18" charset="0"/>
                <a:cs typeface="Times New Roman" pitchFamily="18" charset="0"/>
              </a:rPr>
              <a:t>Tulunay, Y. K., &amp; Bradley, P. A. (2004). The impact of space weather on communication. </a:t>
            </a:r>
            <a:r>
              <a:rPr lang="en-US" sz="1200" i="1">
                <a:latin typeface="Times New Roman" pitchFamily="18" charset="0"/>
                <a:cs typeface="Times New Roman" pitchFamily="18" charset="0"/>
              </a:rPr>
              <a:t>Annals Of Geophysics, 47</a:t>
            </a:r>
            <a:r>
              <a:rPr lang="en-US" sz="1200">
                <a:latin typeface="Times New Roman" pitchFamily="18" charset="0"/>
                <a:cs typeface="Times New Roman" pitchFamily="18" charset="0"/>
              </a:rPr>
              <a:t>(2-3 Sup.). Retrieved</a:t>
            </a:r>
          </a:p>
          <a:p>
            <a:r>
              <a:rPr lang="en-US" sz="1200">
                <a:latin typeface="Times New Roman" pitchFamily="18" charset="0"/>
                <a:cs typeface="Times New Roman" pitchFamily="18" charset="0"/>
              </a:rPr>
              <a:t>     from http://www.annalsofgeophysics.eu/index.php/annals/article/view/3279/3325</a:t>
            </a:r>
          </a:p>
          <a:p>
            <a:r>
              <a:rPr lang="en-US" sz="1200">
                <a:latin typeface="Times New Roman" pitchFamily="18" charset="0"/>
                <a:cs typeface="Times New Roman" pitchFamily="18" charset="0"/>
              </a:rPr>
              <a:t>United States Naval Observatory. (2010). </a:t>
            </a:r>
            <a:r>
              <a:rPr lang="en-US" sz="1200" i="1">
                <a:latin typeface="Times New Roman" pitchFamily="18" charset="0"/>
                <a:cs typeface="Times New Roman" pitchFamily="18" charset="0"/>
              </a:rPr>
              <a:t>Block II satellite information</a:t>
            </a:r>
            <a:r>
              <a:rPr lang="en-US" sz="1200">
                <a:latin typeface="Times New Roman" pitchFamily="18" charset="0"/>
                <a:cs typeface="Times New Roman" pitchFamily="18" charset="0"/>
              </a:rPr>
              <a:t>. Retrieved from ftp://tycho.usno.navy.mil/pub/gps/gpsb2.txt</a:t>
            </a:r>
          </a:p>
          <a:p>
            <a:r>
              <a:rPr lang="en-US" sz="1200">
                <a:latin typeface="Times New Roman" pitchFamily="18" charset="0"/>
                <a:cs typeface="Times New Roman" pitchFamily="18" charset="0"/>
              </a:rPr>
              <a:t>Welling, D. (2010). The long-term effects of space weather on satellite operations. </a:t>
            </a:r>
            <a:r>
              <a:rPr lang="en-US" sz="1200" i="1">
                <a:latin typeface="Times New Roman" pitchFamily="18" charset="0"/>
                <a:cs typeface="Times New Roman" pitchFamily="18" charset="0"/>
              </a:rPr>
              <a:t>Annales Geophysicae (09927689)</a:t>
            </a:r>
            <a:r>
              <a:rPr lang="en-US" sz="1200">
                <a:latin typeface="Times New Roman" pitchFamily="18" charset="0"/>
                <a:cs typeface="Times New Roman" pitchFamily="18" charset="0"/>
              </a:rPr>
              <a:t>, </a:t>
            </a:r>
            <a:r>
              <a:rPr lang="en-US" sz="1200" i="1">
                <a:latin typeface="Times New Roman" pitchFamily="18" charset="0"/>
                <a:cs typeface="Times New Roman" pitchFamily="18" charset="0"/>
              </a:rPr>
              <a:t>28</a:t>
            </a:r>
            <a:r>
              <a:rPr lang="en-US" sz="1200">
                <a:latin typeface="Times New Roman" pitchFamily="18" charset="0"/>
                <a:cs typeface="Times New Roman" pitchFamily="18" charset="0"/>
              </a:rPr>
              <a:t>(6), 1361-1367.</a:t>
            </a:r>
          </a:p>
          <a:p>
            <a:r>
              <a:rPr lang="en-US" sz="1200">
                <a:latin typeface="Times New Roman" pitchFamily="18" charset="0"/>
                <a:cs typeface="Times New Roman" pitchFamily="18" charset="0"/>
              </a:rPr>
              <a:t>    doi:10.5194/angeo-28-1361-2010</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PTXSS_ORIGINAL" val="233476,Picture 4,338,Slide83"/>
  <p:tag name="PPTXSS_SETTINGS" val="0,13,5,150,50,3,True,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TotalTime>
  <Words>5614</Words>
  <Application>Microsoft Office PowerPoint</Application>
  <PresentationFormat>On-screen Show (4:3)</PresentationFormat>
  <Paragraphs>546</Paragraphs>
  <Slides>45</Slides>
  <Notes>41</Notes>
  <HiddenSlides>0</HiddenSlides>
  <MMClips>2</MMClips>
  <ScaleCrop>false</ScaleCrop>
  <HeadingPairs>
    <vt:vector size="8" baseType="variant">
      <vt:variant>
        <vt:lpstr>Fonts Used</vt:lpstr>
      </vt:variant>
      <vt:variant>
        <vt:i4>10</vt:i4>
      </vt:variant>
      <vt:variant>
        <vt:lpstr>Design Template</vt:lpstr>
      </vt:variant>
      <vt:variant>
        <vt:i4>1</vt:i4>
      </vt:variant>
      <vt:variant>
        <vt:lpstr>Embedded OLE Servers</vt:lpstr>
      </vt:variant>
      <vt:variant>
        <vt:i4>2</vt:i4>
      </vt:variant>
      <vt:variant>
        <vt:lpstr>Slide Titles</vt:lpstr>
      </vt:variant>
      <vt:variant>
        <vt:i4>45</vt:i4>
      </vt:variant>
    </vt:vector>
  </HeadingPairs>
  <TitlesOfParts>
    <vt:vector size="58" baseType="lpstr">
      <vt:lpstr>Calibri</vt:lpstr>
      <vt:lpstr>Arial</vt:lpstr>
      <vt:lpstr>Times</vt:lpstr>
      <vt:lpstr>Wingdings</vt:lpstr>
      <vt:lpstr>Franklin Gothic Book</vt:lpstr>
      <vt:lpstr>Times New Roman</vt:lpstr>
      <vt:lpstr>Verdana</vt:lpstr>
      <vt:lpstr>Webdings</vt:lpstr>
      <vt:lpstr>ArialMT</vt:lpstr>
      <vt:lpstr>Arial-BoldMT</vt:lpstr>
      <vt:lpstr>Office Theme</vt:lpstr>
      <vt:lpstr>Acrobat Document</vt:lpstr>
      <vt:lpstr>Clip</vt:lpstr>
      <vt:lpstr>Severe Space Weather  NATO Relevance </vt:lpstr>
      <vt:lpstr>Contents</vt:lpstr>
      <vt:lpstr>Slide 3</vt:lpstr>
      <vt:lpstr>Slide 4</vt:lpstr>
      <vt:lpstr>Slide 5</vt:lpstr>
      <vt:lpstr>NATO Networks Use Space</vt:lpstr>
      <vt:lpstr>Slide 7</vt:lpstr>
      <vt:lpstr>Civil Disaster Roles NATO Supports</vt:lpstr>
      <vt:lpstr>Necessary for Disaster Recovery</vt:lpstr>
      <vt:lpstr>Slide 10</vt:lpstr>
      <vt:lpstr>Slide 11</vt:lpstr>
      <vt:lpstr>NOAA Space Weather Scales</vt:lpstr>
      <vt:lpstr>Slide 13</vt:lpstr>
      <vt:lpstr>Slide 14</vt:lpstr>
      <vt:lpstr>Slide 15</vt:lpstr>
      <vt:lpstr>Slide 16</vt:lpstr>
      <vt:lpstr>Slide 17</vt:lpstr>
      <vt:lpstr>Slide 18</vt:lpstr>
      <vt:lpstr>Slide 19</vt:lpstr>
      <vt:lpstr>Slide 20</vt:lpstr>
      <vt:lpstr>Space Weather Alerts and Notifications</vt:lpstr>
      <vt:lpstr>Scenario: (Baseline)</vt:lpstr>
      <vt:lpstr>Scenario: R5 Radio Blackout Event</vt:lpstr>
      <vt:lpstr>Scenario: S5 Solar Radiation Storm</vt:lpstr>
      <vt:lpstr>Power is the fundamental for NATO</vt:lpstr>
      <vt:lpstr>Scenario: G5 Geomagnetic Storm</vt:lpstr>
      <vt:lpstr>Scenario: G5 Geomagnetic Storm</vt:lpstr>
      <vt:lpstr>Scenario: G + 8 Hours</vt:lpstr>
      <vt:lpstr>Scenario: G + 24 Hours</vt:lpstr>
      <vt:lpstr>Scenario: G +72 Hours</vt:lpstr>
      <vt:lpstr>Scenario: G +8 Days</vt:lpstr>
      <vt:lpstr>Conclusion</vt:lpstr>
      <vt:lpstr>Backup Slides for Discussions</vt:lpstr>
      <vt:lpstr>What is the worst storm?</vt:lpstr>
      <vt:lpstr>Extreme Solar Weather Has Happened Before</vt:lpstr>
      <vt:lpstr>Scenario: Power</vt:lpstr>
      <vt:lpstr>Slide 37</vt:lpstr>
      <vt:lpstr>Scenario: Scintillation</vt:lpstr>
      <vt:lpstr>Scenario: Global Positioning System</vt:lpstr>
      <vt:lpstr>Slide 40</vt:lpstr>
      <vt:lpstr>Slide 41</vt:lpstr>
      <vt:lpstr>Source Acknowledgements</vt:lpstr>
      <vt:lpstr>Subject References</vt:lpstr>
      <vt:lpstr>References (Cont.)</vt:lpstr>
      <vt:lpstr>References (Cont.)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timnlori</cp:lastModifiedBy>
  <cp:revision>69</cp:revision>
  <dcterms:created xsi:type="dcterms:W3CDTF">2006-08-16T00:00:00Z</dcterms:created>
  <dcterms:modified xsi:type="dcterms:W3CDTF">2012-10-04T19:21:23Z</dcterms:modified>
</cp:coreProperties>
</file>