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0" r:id="rId2"/>
    <p:sldId id="564" r:id="rId3"/>
    <p:sldId id="570" r:id="rId4"/>
    <p:sldId id="571" r:id="rId5"/>
    <p:sldId id="582" r:id="rId6"/>
    <p:sldId id="555" r:id="rId7"/>
    <p:sldId id="576" r:id="rId8"/>
    <p:sldId id="566" r:id="rId9"/>
    <p:sldId id="586" r:id="rId10"/>
    <p:sldId id="572" r:id="rId11"/>
    <p:sldId id="573" r:id="rId12"/>
    <p:sldId id="565" r:id="rId13"/>
    <p:sldId id="552" r:id="rId14"/>
    <p:sldId id="584" r:id="rId15"/>
    <p:sldId id="574" r:id="rId16"/>
    <p:sldId id="562" r:id="rId17"/>
    <p:sldId id="568" r:id="rId18"/>
    <p:sldId id="569" r:id="rId19"/>
    <p:sldId id="583" r:id="rId20"/>
    <p:sldId id="547" r:id="rId21"/>
    <p:sldId id="585" r:id="rId22"/>
    <p:sldId id="535" r:id="rId23"/>
  </p:sldIdLst>
  <p:sldSz cx="9144000" cy="6858000" type="screen4x3"/>
  <p:notesSz cx="6946900" cy="9220200"/>
  <p:defaultTextStyle>
    <a:defPPr>
      <a:defRPr lang="en-US"/>
    </a:defPPr>
    <a:lvl1pPr algn="l" rtl="0" fontAlgn="base">
      <a:lnSpc>
        <a:spcPct val="80000"/>
      </a:lnSpc>
      <a:spcBef>
        <a:spcPct val="50000"/>
      </a:spcBef>
      <a:spcAft>
        <a:spcPct val="0"/>
      </a:spcAft>
      <a:buChar char="•"/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lnSpc>
        <a:spcPct val="80000"/>
      </a:lnSpc>
      <a:spcBef>
        <a:spcPct val="50000"/>
      </a:spcBef>
      <a:spcAft>
        <a:spcPct val="0"/>
      </a:spcAft>
      <a:buChar char="•"/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lnSpc>
        <a:spcPct val="80000"/>
      </a:lnSpc>
      <a:spcBef>
        <a:spcPct val="50000"/>
      </a:spcBef>
      <a:spcAft>
        <a:spcPct val="0"/>
      </a:spcAft>
      <a:buChar char="•"/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lnSpc>
        <a:spcPct val="80000"/>
      </a:lnSpc>
      <a:spcBef>
        <a:spcPct val="50000"/>
      </a:spcBef>
      <a:spcAft>
        <a:spcPct val="0"/>
      </a:spcAft>
      <a:buChar char="•"/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lnSpc>
        <a:spcPct val="80000"/>
      </a:lnSpc>
      <a:spcBef>
        <a:spcPct val="50000"/>
      </a:spcBef>
      <a:spcAft>
        <a:spcPct val="0"/>
      </a:spcAft>
      <a:buChar char="•"/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3300"/>
    <a:srgbClr val="CCECFF"/>
    <a:srgbClr val="000099"/>
    <a:srgbClr val="D60093"/>
    <a:srgbClr val="993366"/>
    <a:srgbClr val="99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9" autoAdjust="0"/>
    <p:restoredTop sz="83462" autoAdjust="0"/>
  </p:normalViewPr>
  <p:slideViewPr>
    <p:cSldViewPr>
      <p:cViewPr>
        <p:scale>
          <a:sx n="60" d="100"/>
          <a:sy n="60" d="100"/>
        </p:scale>
        <p:origin x="-1116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"/>
    </p:cViewPr>
  </p:sorterViewPr>
  <p:notesViewPr>
    <p:cSldViewPr>
      <p:cViewPr>
        <p:scale>
          <a:sx n="66" d="100"/>
          <a:sy n="66" d="100"/>
        </p:scale>
        <p:origin x="-2256" y="-396"/>
      </p:cViewPr>
      <p:guideLst>
        <p:guide orient="horz" pos="2904"/>
        <p:guide pos="218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4B3DF6-7B2F-4A74-816F-EA3737AA0CD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5CC12D-DBCD-42F8-B102-CC78B632BC7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500" baseline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FAOC- West</a:t>
          </a:r>
          <a:endParaRPr lang="en-US" sz="2500" baseline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947B499-AE43-4F46-B214-74B9401E1B25}" type="parTrans" cxnId="{E20AA9BE-D947-4199-9319-8ABF5AE42EF0}">
      <dgm:prSet/>
      <dgm:spPr/>
      <dgm:t>
        <a:bodyPr/>
        <a:lstStyle/>
        <a:p>
          <a:endParaRPr lang="en-US"/>
        </a:p>
      </dgm:t>
    </dgm:pt>
    <dgm:pt modelId="{D2D6DA21-FD0F-46A1-8DD7-2A6642562E07}" type="sibTrans" cxnId="{E20AA9BE-D947-4199-9319-8ABF5AE42EF0}">
      <dgm:prSet/>
      <dgm:spPr/>
      <dgm:t>
        <a:bodyPr/>
        <a:lstStyle/>
        <a:p>
          <a:endParaRPr lang="en-US"/>
        </a:p>
      </dgm:t>
    </dgm:pt>
    <dgm:pt modelId="{AA6229BA-0D2E-42F3-A844-154D77962E9C}">
      <dgm:prSet phldrT="[Text]"/>
      <dgm:spPr>
        <a:noFill/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ENS to MOCs &amp; Watches; Send Plain Language Email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B0717155-1C07-4A13-AFD2-D86594013E6F}" type="parTrans" cxnId="{6ED58510-CFC1-4862-A7DB-5E7E9D349B6D}">
      <dgm:prSet/>
      <dgm:spPr/>
      <dgm:t>
        <a:bodyPr/>
        <a:lstStyle/>
        <a:p>
          <a:endParaRPr lang="en-US"/>
        </a:p>
      </dgm:t>
    </dgm:pt>
    <dgm:pt modelId="{CBA3575F-F4BE-4AAC-B8AD-9B2B1DA93C60}" type="sibTrans" cxnId="{6ED58510-CFC1-4862-A7DB-5E7E9D349B6D}">
      <dgm:prSet/>
      <dgm:spPr/>
      <dgm:t>
        <a:bodyPr/>
        <a:lstStyle/>
        <a:p>
          <a:endParaRPr lang="en-US"/>
        </a:p>
      </dgm:t>
    </dgm:pt>
    <dgm:pt modelId="{39A6D4D0-4DCF-49B7-8782-1914F781509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FAOC- East</a:t>
          </a:r>
          <a:endParaRPr lang="en-US" sz="25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2628A8-DFC1-4B0E-979C-1688528E391B}" type="parTrans" cxnId="{C40A35FF-45C6-43D7-B89D-5AB0FF0A8B1C}">
      <dgm:prSet/>
      <dgm:spPr/>
      <dgm:t>
        <a:bodyPr/>
        <a:lstStyle/>
        <a:p>
          <a:endParaRPr lang="en-US"/>
        </a:p>
      </dgm:t>
    </dgm:pt>
    <dgm:pt modelId="{6444623A-37CC-4061-AAD6-A6735C1C95A4}" type="sibTrans" cxnId="{C40A35FF-45C6-43D7-B89D-5AB0FF0A8B1C}">
      <dgm:prSet/>
      <dgm:spPr/>
      <dgm:t>
        <a:bodyPr/>
        <a:lstStyle/>
        <a:p>
          <a:endParaRPr lang="en-US"/>
        </a:p>
      </dgm:t>
    </dgm:pt>
    <dgm:pt modelId="{7CE12110-0732-4649-A898-9C27C479DA31}">
      <dgm:prSet phldrT="[Text]"/>
      <dgm:spPr>
        <a:noFill/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NAWAS / WAWAS </a:t>
          </a:r>
        </a:p>
        <a:p>
          <a:r>
            <a:rPr lang="en-US" b="1" i="1" dirty="0" smtClean="0">
              <a:latin typeface="Arial" pitchFamily="34" charset="0"/>
              <a:cs typeface="Arial" pitchFamily="34" charset="0"/>
            </a:rPr>
            <a:t>(S5, G5 only)</a:t>
          </a:r>
          <a:endParaRPr lang="en-US" b="1" i="1" dirty="0">
            <a:latin typeface="Arial" pitchFamily="34" charset="0"/>
            <a:cs typeface="Arial" pitchFamily="34" charset="0"/>
          </a:endParaRPr>
        </a:p>
      </dgm:t>
    </dgm:pt>
    <dgm:pt modelId="{8848A496-7232-49EE-AF65-B9272B768426}" type="parTrans" cxnId="{B1FBE045-3077-4EE2-8F43-62AA956DE4E5}">
      <dgm:prSet/>
      <dgm:spPr/>
      <dgm:t>
        <a:bodyPr/>
        <a:lstStyle/>
        <a:p>
          <a:endParaRPr lang="en-US"/>
        </a:p>
      </dgm:t>
    </dgm:pt>
    <dgm:pt modelId="{742D6BDC-12B7-4BF9-A98F-257660BDB486}" type="sibTrans" cxnId="{B1FBE045-3077-4EE2-8F43-62AA956DE4E5}">
      <dgm:prSet/>
      <dgm:spPr/>
      <dgm:t>
        <a:bodyPr/>
        <a:lstStyle/>
        <a:p>
          <a:endParaRPr lang="en-US"/>
        </a:p>
      </dgm:t>
    </dgm:pt>
    <dgm:pt modelId="{C5A97793-92EE-4862-8E27-7F62C373BF29}">
      <dgm:prSet phldrT="[Text]"/>
      <dgm:spPr>
        <a:noFill/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Notify</a:t>
          </a:r>
        </a:p>
        <a:p>
          <a:r>
            <a:rPr lang="en-US" b="1" dirty="0" smtClean="0">
              <a:latin typeface="Arial" pitchFamily="34" charset="0"/>
              <a:cs typeface="Arial" pitchFamily="34" charset="0"/>
            </a:rPr>
            <a:t>Leadership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550D9B88-5B97-489E-9013-DEC50119663E}" type="parTrans" cxnId="{2D9BC2F0-CCFA-4D4B-8AC4-D7F718E66264}">
      <dgm:prSet/>
      <dgm:spPr/>
      <dgm:t>
        <a:bodyPr/>
        <a:lstStyle/>
        <a:p>
          <a:endParaRPr lang="en-US"/>
        </a:p>
      </dgm:t>
    </dgm:pt>
    <dgm:pt modelId="{0307E26C-AD54-481D-8352-9FCFA0F9E0A9}" type="sibTrans" cxnId="{2D9BC2F0-CCFA-4D4B-8AC4-D7F718E66264}">
      <dgm:prSet/>
      <dgm:spPr/>
      <dgm:t>
        <a:bodyPr/>
        <a:lstStyle/>
        <a:p>
          <a:endParaRPr lang="en-US"/>
        </a:p>
      </dgm:t>
    </dgm:pt>
    <dgm:pt modelId="{BA5E504C-330A-4909-AFF9-72880588537F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NRCC-RWC</a:t>
          </a:r>
          <a:endParaRPr lang="en-US" sz="25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46D4E4E-7BFD-4808-ABA9-0EDE3364DF27}" type="parTrans" cxnId="{A84C43F3-74DA-4DBE-BFAA-890C8FC63058}">
      <dgm:prSet/>
      <dgm:spPr/>
      <dgm:t>
        <a:bodyPr/>
        <a:lstStyle/>
        <a:p>
          <a:endParaRPr lang="en-US"/>
        </a:p>
      </dgm:t>
    </dgm:pt>
    <dgm:pt modelId="{5B648E79-8BDD-4AC0-9E83-6BB1227A19D1}" type="sibTrans" cxnId="{A84C43F3-74DA-4DBE-BFAA-890C8FC63058}">
      <dgm:prSet/>
      <dgm:spPr/>
      <dgm:t>
        <a:bodyPr/>
        <a:lstStyle/>
        <a:p>
          <a:endParaRPr lang="en-US"/>
        </a:p>
      </dgm:t>
    </dgm:pt>
    <dgm:pt modelId="{D14DA8B3-C6CD-4F11-B229-9C8B93219748}">
      <dgm:prSet/>
      <dgm:spPr>
        <a:noFill/>
      </dgm:spPr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Notify NOC;  Broad </a:t>
          </a:r>
          <a:r>
            <a:rPr lang="en-US" b="1" dirty="0" err="1" smtClean="0">
              <a:latin typeface="Arial" pitchFamily="34" charset="0"/>
              <a:cs typeface="Arial" pitchFamily="34" charset="0"/>
            </a:rPr>
            <a:t>Distro</a:t>
          </a:r>
          <a:r>
            <a:rPr lang="en-US" b="1" dirty="0" smtClean="0">
              <a:latin typeface="Arial" pitchFamily="34" charset="0"/>
              <a:cs typeface="Arial" pitchFamily="34" charset="0"/>
            </a:rPr>
            <a:t> Plain Language Email 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1702EF7E-F32D-42CF-9901-8DC62225ACD6}" type="parTrans" cxnId="{772AE226-F315-466B-B73A-FDA10C90BB50}">
      <dgm:prSet/>
      <dgm:spPr/>
      <dgm:t>
        <a:bodyPr/>
        <a:lstStyle/>
        <a:p>
          <a:endParaRPr lang="en-US"/>
        </a:p>
      </dgm:t>
    </dgm:pt>
    <dgm:pt modelId="{A5E5D3CF-2C4F-4F32-AF0B-F542D09134FB}" type="sibTrans" cxnId="{772AE226-F315-466B-B73A-FDA10C90BB50}">
      <dgm:prSet/>
      <dgm:spPr/>
      <dgm:t>
        <a:bodyPr/>
        <a:lstStyle/>
        <a:p>
          <a:endParaRPr lang="en-US"/>
        </a:p>
      </dgm:t>
    </dgm:pt>
    <dgm:pt modelId="{0D1371C8-4771-4971-9234-7AE6BA98FFE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500" baseline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FOC</a:t>
          </a:r>
          <a:endParaRPr lang="en-US" sz="2500" baseline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898E558-52F0-4094-9841-C99079C518AC}" type="sibTrans" cxnId="{BB023B90-3824-4F8D-BAAA-B879FE3E53F9}">
      <dgm:prSet/>
      <dgm:spPr/>
      <dgm:t>
        <a:bodyPr/>
        <a:lstStyle/>
        <a:p>
          <a:endParaRPr lang="en-US"/>
        </a:p>
      </dgm:t>
    </dgm:pt>
    <dgm:pt modelId="{9AEE35EE-70B2-44D6-956A-201953AC1667}" type="parTrans" cxnId="{BB023B90-3824-4F8D-BAAA-B879FE3E53F9}">
      <dgm:prSet/>
      <dgm:spPr/>
      <dgm:t>
        <a:bodyPr/>
        <a:lstStyle/>
        <a:p>
          <a:endParaRPr lang="en-US"/>
        </a:p>
      </dgm:t>
    </dgm:pt>
    <dgm:pt modelId="{A12860FC-75FA-45A8-8AF9-030C4E7A7208}" type="pres">
      <dgm:prSet presAssocID="{474B3DF6-7B2F-4A74-816F-EA3737AA0CD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E249D7A-843E-4202-9E03-4A02532D43E4}" type="pres">
      <dgm:prSet presAssocID="{0D1371C8-4771-4971-9234-7AE6BA98FFE0}" presName="horFlow" presStyleCnt="0"/>
      <dgm:spPr/>
    </dgm:pt>
    <dgm:pt modelId="{5C9BED4F-0714-430E-AFF6-5070130245DE}" type="pres">
      <dgm:prSet presAssocID="{0D1371C8-4771-4971-9234-7AE6BA98FFE0}" presName="bigChev" presStyleLbl="node1" presStyleIdx="0" presStyleCnt="4" custLinFactX="-36737" custLinFactNeighborX="-100000"/>
      <dgm:spPr/>
      <dgm:t>
        <a:bodyPr/>
        <a:lstStyle/>
        <a:p>
          <a:endParaRPr lang="en-US"/>
        </a:p>
      </dgm:t>
    </dgm:pt>
    <dgm:pt modelId="{AE7C0EFB-A44B-45F5-B287-16DFDDA67CCB}" type="pres">
      <dgm:prSet presAssocID="{550D9B88-5B97-489E-9013-DEC50119663E}" presName="parTrans" presStyleCnt="0"/>
      <dgm:spPr/>
    </dgm:pt>
    <dgm:pt modelId="{9C6A2D1D-0EF3-4A75-A471-5078087F807B}" type="pres">
      <dgm:prSet presAssocID="{C5A97793-92EE-4862-8E27-7F62C373BF29}" presName="node" presStyleLbl="alignAccFollowNode1" presStyleIdx="0" presStyleCnt="4" custLinFactX="-4784" custLinFactNeighborX="-100000" custLinFactNeighborY="-73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3A60A6B-DFA6-4509-B52D-0AFC94787A7F}" type="pres">
      <dgm:prSet presAssocID="{0D1371C8-4771-4971-9234-7AE6BA98FFE0}" presName="vSp" presStyleCnt="0"/>
      <dgm:spPr/>
    </dgm:pt>
    <dgm:pt modelId="{F1B81580-463C-4D4F-8548-BF01D5D52E79}" type="pres">
      <dgm:prSet presAssocID="{ED5CC12D-DBCD-42F8-B102-CC78B632BC78}" presName="horFlow" presStyleCnt="0"/>
      <dgm:spPr/>
    </dgm:pt>
    <dgm:pt modelId="{63707309-1C11-4B61-81B6-9DDDB8556424}" type="pres">
      <dgm:prSet presAssocID="{ED5CC12D-DBCD-42F8-B102-CC78B632BC78}" presName="bigChev" presStyleLbl="node1" presStyleIdx="1" presStyleCnt="4" custLinFactX="-36737" custLinFactNeighborX="-100000" custLinFactNeighborY="-352"/>
      <dgm:spPr/>
      <dgm:t>
        <a:bodyPr/>
        <a:lstStyle/>
        <a:p>
          <a:endParaRPr lang="en-US"/>
        </a:p>
      </dgm:t>
    </dgm:pt>
    <dgm:pt modelId="{3769E1A2-1C2F-43A2-BA09-A3ADA96BB133}" type="pres">
      <dgm:prSet presAssocID="{B0717155-1C07-4A13-AFD2-D86594013E6F}" presName="parTrans" presStyleCnt="0"/>
      <dgm:spPr/>
    </dgm:pt>
    <dgm:pt modelId="{973F2C43-A106-48AB-948F-F2610578392B}" type="pres">
      <dgm:prSet presAssocID="{AA6229BA-0D2E-42F3-A844-154D77962E9C}" presName="node" presStyleLbl="alignAccFollowNode1" presStyleIdx="1" presStyleCnt="4" custScaleX="127728" custLinFactX="-4784" custLinFactNeighborX="-100000" custLinFactNeighborY="-306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0DDC55C-7A8C-4D1F-B598-B85B578AAA99}" type="pres">
      <dgm:prSet presAssocID="{ED5CC12D-DBCD-42F8-B102-CC78B632BC78}" presName="vSp" presStyleCnt="0"/>
      <dgm:spPr/>
    </dgm:pt>
    <dgm:pt modelId="{91218EC9-A18B-47BC-932D-34F647CF8704}" type="pres">
      <dgm:prSet presAssocID="{BA5E504C-330A-4909-AFF9-72880588537F}" presName="horFlow" presStyleCnt="0"/>
      <dgm:spPr/>
    </dgm:pt>
    <dgm:pt modelId="{C898FD3D-817E-4EA5-B9D6-9E3A03A2BD5B}" type="pres">
      <dgm:prSet presAssocID="{BA5E504C-330A-4909-AFF9-72880588537F}" presName="bigChev" presStyleLbl="node1" presStyleIdx="2" presStyleCnt="4" custLinFactNeighborX="25804"/>
      <dgm:spPr/>
      <dgm:t>
        <a:bodyPr/>
        <a:lstStyle/>
        <a:p>
          <a:endParaRPr lang="en-US"/>
        </a:p>
      </dgm:t>
    </dgm:pt>
    <dgm:pt modelId="{FB28045E-40A4-48EC-BA2E-F30890A71C68}" type="pres">
      <dgm:prSet presAssocID="{1702EF7E-F32D-42CF-9901-8DC62225ACD6}" presName="parTrans" presStyleCnt="0"/>
      <dgm:spPr/>
    </dgm:pt>
    <dgm:pt modelId="{579B03CF-6DD0-47E5-875D-D512AB75CD30}" type="pres">
      <dgm:prSet presAssocID="{D14DA8B3-C6CD-4F11-B229-9C8B93219748}" presName="node" presStyleLbl="alignAccFollowNode1" presStyleIdx="2" presStyleCnt="4" custLinFactX="8956" custLinFactNeighborX="100000" custLinFactNeighborY="-255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29E9D4D-3F9D-4C20-A5A3-E6FF0CF83249}" type="pres">
      <dgm:prSet presAssocID="{BA5E504C-330A-4909-AFF9-72880588537F}" presName="vSp" presStyleCnt="0"/>
      <dgm:spPr/>
    </dgm:pt>
    <dgm:pt modelId="{DFD8EA91-1881-4630-90CD-58D661336EEE}" type="pres">
      <dgm:prSet presAssocID="{39A6D4D0-4DCF-49B7-8782-1914F7815093}" presName="horFlow" presStyleCnt="0"/>
      <dgm:spPr/>
    </dgm:pt>
    <dgm:pt modelId="{22A761BB-E5F6-4CBD-A50C-5870153FE232}" type="pres">
      <dgm:prSet presAssocID="{39A6D4D0-4DCF-49B7-8782-1914F7815093}" presName="bigChev" presStyleLbl="node1" presStyleIdx="3" presStyleCnt="4" custLinFactNeighborX="26876" custLinFactNeighborY="10419"/>
      <dgm:spPr/>
      <dgm:t>
        <a:bodyPr/>
        <a:lstStyle/>
        <a:p>
          <a:endParaRPr lang="en-US"/>
        </a:p>
      </dgm:t>
    </dgm:pt>
    <dgm:pt modelId="{B4799D07-0645-427D-9F0A-7A267985778B}" type="pres">
      <dgm:prSet presAssocID="{8848A496-7232-49EE-AF65-B9272B768426}" presName="parTrans" presStyleCnt="0"/>
      <dgm:spPr/>
    </dgm:pt>
    <dgm:pt modelId="{E45C5D16-24EA-4765-9984-3D8597DAD9B2}" type="pres">
      <dgm:prSet presAssocID="{7CE12110-0732-4649-A898-9C27C479DA31}" presName="node" presStyleLbl="alignAccFollowNode1" presStyleIdx="3" presStyleCnt="4" custLinFactX="8187" custLinFactNeighborX="100000" custLinFactNeighborY="-529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BB023B90-3824-4F8D-BAAA-B879FE3E53F9}" srcId="{474B3DF6-7B2F-4A74-816F-EA3737AA0CD1}" destId="{0D1371C8-4771-4971-9234-7AE6BA98FFE0}" srcOrd="0" destOrd="0" parTransId="{9AEE35EE-70B2-44D6-956A-201953AC1667}" sibTransId="{5898E558-52F0-4094-9841-C99079C518AC}"/>
    <dgm:cxn modelId="{EE40D462-C6CA-42C4-B082-2597426D87BD}" type="presOf" srcId="{0D1371C8-4771-4971-9234-7AE6BA98FFE0}" destId="{5C9BED4F-0714-430E-AFF6-5070130245DE}" srcOrd="0" destOrd="0" presId="urn:microsoft.com/office/officeart/2005/8/layout/lProcess3"/>
    <dgm:cxn modelId="{E65A4D31-2B60-461F-A52A-E512973B3F12}" type="presOf" srcId="{7CE12110-0732-4649-A898-9C27C479DA31}" destId="{E45C5D16-24EA-4765-9984-3D8597DAD9B2}" srcOrd="0" destOrd="0" presId="urn:microsoft.com/office/officeart/2005/8/layout/lProcess3"/>
    <dgm:cxn modelId="{772AE226-F315-466B-B73A-FDA10C90BB50}" srcId="{BA5E504C-330A-4909-AFF9-72880588537F}" destId="{D14DA8B3-C6CD-4F11-B229-9C8B93219748}" srcOrd="0" destOrd="0" parTransId="{1702EF7E-F32D-42CF-9901-8DC62225ACD6}" sibTransId="{A5E5D3CF-2C4F-4F32-AF0B-F542D09134FB}"/>
    <dgm:cxn modelId="{92BD2DFD-0DB8-4E72-ADA7-69C0A1D36FD9}" type="presOf" srcId="{474B3DF6-7B2F-4A74-816F-EA3737AA0CD1}" destId="{A12860FC-75FA-45A8-8AF9-030C4E7A7208}" srcOrd="0" destOrd="0" presId="urn:microsoft.com/office/officeart/2005/8/layout/lProcess3"/>
    <dgm:cxn modelId="{A84C43F3-74DA-4DBE-BFAA-890C8FC63058}" srcId="{474B3DF6-7B2F-4A74-816F-EA3737AA0CD1}" destId="{BA5E504C-330A-4909-AFF9-72880588537F}" srcOrd="2" destOrd="0" parTransId="{846D4E4E-7BFD-4808-ABA9-0EDE3364DF27}" sibTransId="{5B648E79-8BDD-4AC0-9E83-6BB1227A19D1}"/>
    <dgm:cxn modelId="{E20AA9BE-D947-4199-9319-8ABF5AE42EF0}" srcId="{474B3DF6-7B2F-4A74-816F-EA3737AA0CD1}" destId="{ED5CC12D-DBCD-42F8-B102-CC78B632BC78}" srcOrd="1" destOrd="0" parTransId="{A947B499-AE43-4F46-B214-74B9401E1B25}" sibTransId="{D2D6DA21-FD0F-46A1-8DD7-2A6642562E07}"/>
    <dgm:cxn modelId="{1BC9D4F3-C2DD-4E55-977D-78CEFFDE7F5B}" type="presOf" srcId="{39A6D4D0-4DCF-49B7-8782-1914F7815093}" destId="{22A761BB-E5F6-4CBD-A50C-5870153FE232}" srcOrd="0" destOrd="0" presId="urn:microsoft.com/office/officeart/2005/8/layout/lProcess3"/>
    <dgm:cxn modelId="{6ED58510-CFC1-4862-A7DB-5E7E9D349B6D}" srcId="{ED5CC12D-DBCD-42F8-B102-CC78B632BC78}" destId="{AA6229BA-0D2E-42F3-A844-154D77962E9C}" srcOrd="0" destOrd="0" parTransId="{B0717155-1C07-4A13-AFD2-D86594013E6F}" sibTransId="{CBA3575F-F4BE-4AAC-B8AD-9B2B1DA93C60}"/>
    <dgm:cxn modelId="{B1FBE045-3077-4EE2-8F43-62AA956DE4E5}" srcId="{39A6D4D0-4DCF-49B7-8782-1914F7815093}" destId="{7CE12110-0732-4649-A898-9C27C479DA31}" srcOrd="0" destOrd="0" parTransId="{8848A496-7232-49EE-AF65-B9272B768426}" sibTransId="{742D6BDC-12B7-4BF9-A98F-257660BDB486}"/>
    <dgm:cxn modelId="{2D9BC2F0-CCFA-4D4B-8AC4-D7F718E66264}" srcId="{0D1371C8-4771-4971-9234-7AE6BA98FFE0}" destId="{C5A97793-92EE-4862-8E27-7F62C373BF29}" srcOrd="0" destOrd="0" parTransId="{550D9B88-5B97-489E-9013-DEC50119663E}" sibTransId="{0307E26C-AD54-481D-8352-9FCFA0F9E0A9}"/>
    <dgm:cxn modelId="{C51635F5-76AC-4336-9320-F29DB661E59C}" type="presOf" srcId="{BA5E504C-330A-4909-AFF9-72880588537F}" destId="{C898FD3D-817E-4EA5-B9D6-9E3A03A2BD5B}" srcOrd="0" destOrd="0" presId="urn:microsoft.com/office/officeart/2005/8/layout/lProcess3"/>
    <dgm:cxn modelId="{F44172E4-0BFF-45BD-BE02-9EC3F47EAC77}" type="presOf" srcId="{ED5CC12D-DBCD-42F8-B102-CC78B632BC78}" destId="{63707309-1C11-4B61-81B6-9DDDB8556424}" srcOrd="0" destOrd="0" presId="urn:microsoft.com/office/officeart/2005/8/layout/lProcess3"/>
    <dgm:cxn modelId="{AC5488BB-0225-486E-9C4E-D4D0B272AD7C}" type="presOf" srcId="{D14DA8B3-C6CD-4F11-B229-9C8B93219748}" destId="{579B03CF-6DD0-47E5-875D-D512AB75CD30}" srcOrd="0" destOrd="0" presId="urn:microsoft.com/office/officeart/2005/8/layout/lProcess3"/>
    <dgm:cxn modelId="{E0CD17F0-D355-4976-B53E-625724653648}" type="presOf" srcId="{C5A97793-92EE-4862-8E27-7F62C373BF29}" destId="{9C6A2D1D-0EF3-4A75-A471-5078087F807B}" srcOrd="0" destOrd="0" presId="urn:microsoft.com/office/officeart/2005/8/layout/lProcess3"/>
    <dgm:cxn modelId="{C40A35FF-45C6-43D7-B89D-5AB0FF0A8B1C}" srcId="{474B3DF6-7B2F-4A74-816F-EA3737AA0CD1}" destId="{39A6D4D0-4DCF-49B7-8782-1914F7815093}" srcOrd="3" destOrd="0" parTransId="{4E2628A8-DFC1-4B0E-979C-1688528E391B}" sibTransId="{6444623A-37CC-4061-AAD6-A6735C1C95A4}"/>
    <dgm:cxn modelId="{FE0FBFF4-4231-478E-BF09-33DA5A6F5CA7}" type="presOf" srcId="{AA6229BA-0D2E-42F3-A844-154D77962E9C}" destId="{973F2C43-A106-48AB-948F-F2610578392B}" srcOrd="0" destOrd="0" presId="urn:microsoft.com/office/officeart/2005/8/layout/lProcess3"/>
    <dgm:cxn modelId="{517B2DAD-3052-4A91-987C-8971705FC37D}" type="presParOf" srcId="{A12860FC-75FA-45A8-8AF9-030C4E7A7208}" destId="{4E249D7A-843E-4202-9E03-4A02532D43E4}" srcOrd="0" destOrd="0" presId="urn:microsoft.com/office/officeart/2005/8/layout/lProcess3"/>
    <dgm:cxn modelId="{86A109D4-B85C-418E-B98A-BA3D7FDAAF15}" type="presParOf" srcId="{4E249D7A-843E-4202-9E03-4A02532D43E4}" destId="{5C9BED4F-0714-430E-AFF6-5070130245DE}" srcOrd="0" destOrd="0" presId="urn:microsoft.com/office/officeart/2005/8/layout/lProcess3"/>
    <dgm:cxn modelId="{3A82C011-1A13-4F83-9F65-D092DDDE2C73}" type="presParOf" srcId="{4E249D7A-843E-4202-9E03-4A02532D43E4}" destId="{AE7C0EFB-A44B-45F5-B287-16DFDDA67CCB}" srcOrd="1" destOrd="0" presId="urn:microsoft.com/office/officeart/2005/8/layout/lProcess3"/>
    <dgm:cxn modelId="{F2D5E254-4DF2-4AC3-A40C-15BD9671D0C2}" type="presParOf" srcId="{4E249D7A-843E-4202-9E03-4A02532D43E4}" destId="{9C6A2D1D-0EF3-4A75-A471-5078087F807B}" srcOrd="2" destOrd="0" presId="urn:microsoft.com/office/officeart/2005/8/layout/lProcess3"/>
    <dgm:cxn modelId="{250E986F-724C-4B0B-A5BE-243789887180}" type="presParOf" srcId="{A12860FC-75FA-45A8-8AF9-030C4E7A7208}" destId="{43A60A6B-DFA6-4509-B52D-0AFC94787A7F}" srcOrd="1" destOrd="0" presId="urn:microsoft.com/office/officeart/2005/8/layout/lProcess3"/>
    <dgm:cxn modelId="{D9991D4B-D468-48D3-A9A4-2E4CE710947F}" type="presParOf" srcId="{A12860FC-75FA-45A8-8AF9-030C4E7A7208}" destId="{F1B81580-463C-4D4F-8548-BF01D5D52E79}" srcOrd="2" destOrd="0" presId="urn:microsoft.com/office/officeart/2005/8/layout/lProcess3"/>
    <dgm:cxn modelId="{EAF03F45-90FB-4734-924A-30363DBED901}" type="presParOf" srcId="{F1B81580-463C-4D4F-8548-BF01D5D52E79}" destId="{63707309-1C11-4B61-81B6-9DDDB8556424}" srcOrd="0" destOrd="0" presId="urn:microsoft.com/office/officeart/2005/8/layout/lProcess3"/>
    <dgm:cxn modelId="{A1CBD187-14EF-4B80-9E7C-46698FFA61F2}" type="presParOf" srcId="{F1B81580-463C-4D4F-8548-BF01D5D52E79}" destId="{3769E1A2-1C2F-43A2-BA09-A3ADA96BB133}" srcOrd="1" destOrd="0" presId="urn:microsoft.com/office/officeart/2005/8/layout/lProcess3"/>
    <dgm:cxn modelId="{B7439CA2-11C7-4886-9509-E7A9A596CE03}" type="presParOf" srcId="{F1B81580-463C-4D4F-8548-BF01D5D52E79}" destId="{973F2C43-A106-48AB-948F-F2610578392B}" srcOrd="2" destOrd="0" presId="urn:microsoft.com/office/officeart/2005/8/layout/lProcess3"/>
    <dgm:cxn modelId="{C2E39DD4-1991-470D-B990-FF397217D98C}" type="presParOf" srcId="{A12860FC-75FA-45A8-8AF9-030C4E7A7208}" destId="{50DDC55C-7A8C-4D1F-B598-B85B578AAA99}" srcOrd="3" destOrd="0" presId="urn:microsoft.com/office/officeart/2005/8/layout/lProcess3"/>
    <dgm:cxn modelId="{B02FACB2-808F-4100-820B-863E8C91F90C}" type="presParOf" srcId="{A12860FC-75FA-45A8-8AF9-030C4E7A7208}" destId="{91218EC9-A18B-47BC-932D-34F647CF8704}" srcOrd="4" destOrd="0" presId="urn:microsoft.com/office/officeart/2005/8/layout/lProcess3"/>
    <dgm:cxn modelId="{AF7288B8-4337-4E11-B12B-531098F9CAB5}" type="presParOf" srcId="{91218EC9-A18B-47BC-932D-34F647CF8704}" destId="{C898FD3D-817E-4EA5-B9D6-9E3A03A2BD5B}" srcOrd="0" destOrd="0" presId="urn:microsoft.com/office/officeart/2005/8/layout/lProcess3"/>
    <dgm:cxn modelId="{57A41CD2-6881-4A2E-B61D-B62B978BB997}" type="presParOf" srcId="{91218EC9-A18B-47BC-932D-34F647CF8704}" destId="{FB28045E-40A4-48EC-BA2E-F30890A71C68}" srcOrd="1" destOrd="0" presId="urn:microsoft.com/office/officeart/2005/8/layout/lProcess3"/>
    <dgm:cxn modelId="{D5BD9883-4EB7-4F79-B162-80AB90B3C83B}" type="presParOf" srcId="{91218EC9-A18B-47BC-932D-34F647CF8704}" destId="{579B03CF-6DD0-47E5-875D-D512AB75CD30}" srcOrd="2" destOrd="0" presId="urn:microsoft.com/office/officeart/2005/8/layout/lProcess3"/>
    <dgm:cxn modelId="{64EE03E3-98B9-4320-9316-F0FFCD26D59D}" type="presParOf" srcId="{A12860FC-75FA-45A8-8AF9-030C4E7A7208}" destId="{C29E9D4D-3F9D-4C20-A5A3-E6FF0CF83249}" srcOrd="5" destOrd="0" presId="urn:microsoft.com/office/officeart/2005/8/layout/lProcess3"/>
    <dgm:cxn modelId="{F1442DDF-D312-4D93-8B14-0047278E11ED}" type="presParOf" srcId="{A12860FC-75FA-45A8-8AF9-030C4E7A7208}" destId="{DFD8EA91-1881-4630-90CD-58D661336EEE}" srcOrd="6" destOrd="0" presId="urn:microsoft.com/office/officeart/2005/8/layout/lProcess3"/>
    <dgm:cxn modelId="{4F7B2793-4263-4994-8022-D20501D30CD7}" type="presParOf" srcId="{DFD8EA91-1881-4630-90CD-58D661336EEE}" destId="{22A761BB-E5F6-4CBD-A50C-5870153FE232}" srcOrd="0" destOrd="0" presId="urn:microsoft.com/office/officeart/2005/8/layout/lProcess3"/>
    <dgm:cxn modelId="{96E7936D-344E-46A0-BC0B-539B5D3E2E60}" type="presParOf" srcId="{DFD8EA91-1881-4630-90CD-58D661336EEE}" destId="{B4799D07-0645-427D-9F0A-7A267985778B}" srcOrd="1" destOrd="0" presId="urn:microsoft.com/office/officeart/2005/8/layout/lProcess3"/>
    <dgm:cxn modelId="{94C5068A-F2E5-4122-B149-95A92560DCC8}" type="presParOf" srcId="{DFD8EA91-1881-4630-90CD-58D661336EEE}" destId="{E45C5D16-24EA-4765-9984-3D8597DAD9B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BED4F-0714-430E-AFF6-5070130245DE}">
      <dsp:nvSpPr>
        <dsp:cNvPr id="0" name=""/>
        <dsp:cNvSpPr/>
      </dsp:nvSpPr>
      <dsp:spPr>
        <a:xfrm>
          <a:off x="0" y="1097"/>
          <a:ext cx="1868202" cy="747280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baseline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FOC</a:t>
          </a:r>
          <a:endParaRPr lang="en-US" sz="2500" kern="1200" baseline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73640" y="1097"/>
        <a:ext cx="1120922" cy="747280"/>
      </dsp:txXfrm>
    </dsp:sp>
    <dsp:sp modelId="{9C6A2D1D-0EF3-4A75-A471-5078087F807B}">
      <dsp:nvSpPr>
        <dsp:cNvPr id="0" name=""/>
        <dsp:cNvSpPr/>
      </dsp:nvSpPr>
      <dsp:spPr>
        <a:xfrm>
          <a:off x="1905640" y="60057"/>
          <a:ext cx="1550607" cy="620243"/>
        </a:xfrm>
        <a:prstGeom prst="round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Notify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Leadership</a:t>
          </a:r>
          <a:endParaRPr lang="en-US" sz="1300" b="1" kern="1200" dirty="0">
            <a:latin typeface="Arial" pitchFamily="34" charset="0"/>
            <a:cs typeface="Arial" pitchFamily="34" charset="0"/>
          </a:endParaRPr>
        </a:p>
      </dsp:txBody>
      <dsp:txXfrm>
        <a:off x="1935918" y="90335"/>
        <a:ext cx="1490051" cy="559687"/>
      </dsp:txXfrm>
    </dsp:sp>
    <dsp:sp modelId="{63707309-1C11-4B61-81B6-9DDDB8556424}">
      <dsp:nvSpPr>
        <dsp:cNvPr id="0" name=""/>
        <dsp:cNvSpPr/>
      </dsp:nvSpPr>
      <dsp:spPr>
        <a:xfrm>
          <a:off x="0" y="850367"/>
          <a:ext cx="1868202" cy="747280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baseline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FAOC- West</a:t>
          </a:r>
          <a:endParaRPr lang="en-US" sz="2500" kern="1200" baseline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73640" y="850367"/>
        <a:ext cx="1120922" cy="747280"/>
      </dsp:txXfrm>
    </dsp:sp>
    <dsp:sp modelId="{973F2C43-A106-48AB-948F-F2610578392B}">
      <dsp:nvSpPr>
        <dsp:cNvPr id="0" name=""/>
        <dsp:cNvSpPr/>
      </dsp:nvSpPr>
      <dsp:spPr>
        <a:xfrm>
          <a:off x="1905640" y="897499"/>
          <a:ext cx="1980560" cy="620243"/>
        </a:xfrm>
        <a:prstGeom prst="round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ENS to MOCs &amp; Watches; Send Plain Language Email</a:t>
          </a:r>
          <a:endParaRPr lang="en-US" sz="1300" b="1" kern="1200" dirty="0">
            <a:latin typeface="Arial" pitchFamily="34" charset="0"/>
            <a:cs typeface="Arial" pitchFamily="34" charset="0"/>
          </a:endParaRPr>
        </a:p>
      </dsp:txBody>
      <dsp:txXfrm>
        <a:off x="1935918" y="927777"/>
        <a:ext cx="1920004" cy="559687"/>
      </dsp:txXfrm>
    </dsp:sp>
    <dsp:sp modelId="{C898FD3D-817E-4EA5-B9D6-9E3A03A2BD5B}">
      <dsp:nvSpPr>
        <dsp:cNvPr id="0" name=""/>
        <dsp:cNvSpPr/>
      </dsp:nvSpPr>
      <dsp:spPr>
        <a:xfrm>
          <a:off x="660021" y="1704897"/>
          <a:ext cx="1868202" cy="747280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NRCC-RWC</a:t>
          </a:r>
          <a:endParaRPr lang="en-US" sz="25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033661" y="1704897"/>
        <a:ext cx="1120922" cy="747280"/>
      </dsp:txXfrm>
    </dsp:sp>
    <dsp:sp modelId="{579B03CF-6DD0-47E5-875D-D512AB75CD30}">
      <dsp:nvSpPr>
        <dsp:cNvPr id="0" name=""/>
        <dsp:cNvSpPr/>
      </dsp:nvSpPr>
      <dsp:spPr>
        <a:xfrm>
          <a:off x="2604426" y="1752600"/>
          <a:ext cx="1550607" cy="620243"/>
        </a:xfrm>
        <a:prstGeom prst="round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Notify NOC;  Broad </a:t>
          </a:r>
          <a:r>
            <a:rPr lang="en-US" sz="1300" b="1" kern="1200" dirty="0" err="1" smtClean="0">
              <a:latin typeface="Arial" pitchFamily="34" charset="0"/>
              <a:cs typeface="Arial" pitchFamily="34" charset="0"/>
            </a:rPr>
            <a:t>Distro</a:t>
          </a: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 Plain Language Email </a:t>
          </a:r>
          <a:endParaRPr lang="en-US" sz="1300" b="1" kern="1200" dirty="0">
            <a:latin typeface="Arial" pitchFamily="34" charset="0"/>
            <a:cs typeface="Arial" pitchFamily="34" charset="0"/>
          </a:endParaRPr>
        </a:p>
      </dsp:txBody>
      <dsp:txXfrm>
        <a:off x="2634704" y="1782878"/>
        <a:ext cx="1490051" cy="559687"/>
      </dsp:txXfrm>
    </dsp:sp>
    <dsp:sp modelId="{22A761BB-E5F6-4CBD-A50C-5870153FE232}">
      <dsp:nvSpPr>
        <dsp:cNvPr id="0" name=""/>
        <dsp:cNvSpPr/>
      </dsp:nvSpPr>
      <dsp:spPr>
        <a:xfrm>
          <a:off x="662624" y="2557895"/>
          <a:ext cx="1868202" cy="747280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FAOC- East</a:t>
          </a:r>
          <a:endParaRPr lang="en-US" sz="25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036264" y="2557895"/>
        <a:ext cx="1120922" cy="747280"/>
      </dsp:txXfrm>
    </dsp:sp>
    <dsp:sp modelId="{E45C5D16-24EA-4765-9984-3D8597DAD9B2}">
      <dsp:nvSpPr>
        <dsp:cNvPr id="0" name=""/>
        <dsp:cNvSpPr/>
      </dsp:nvSpPr>
      <dsp:spPr>
        <a:xfrm>
          <a:off x="2592502" y="2587487"/>
          <a:ext cx="1550607" cy="620243"/>
        </a:xfrm>
        <a:prstGeom prst="round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pitchFamily="34" charset="0"/>
              <a:cs typeface="Arial" pitchFamily="34" charset="0"/>
            </a:rPr>
            <a:t>NAWAS / WAWAS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i="1" kern="1200" dirty="0" smtClean="0">
              <a:latin typeface="Arial" pitchFamily="34" charset="0"/>
              <a:cs typeface="Arial" pitchFamily="34" charset="0"/>
            </a:rPr>
            <a:t>(S5, G5 only)</a:t>
          </a:r>
          <a:endParaRPr lang="en-US" sz="1300" b="1" i="1" kern="1200" dirty="0">
            <a:latin typeface="Arial" pitchFamily="34" charset="0"/>
            <a:cs typeface="Arial" pitchFamily="34" charset="0"/>
          </a:endParaRPr>
        </a:p>
      </dsp:txBody>
      <dsp:txXfrm>
        <a:off x="2622780" y="2617765"/>
        <a:ext cx="1490051" cy="559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064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t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260" y="1"/>
            <a:ext cx="3010641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t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9826"/>
            <a:ext cx="301064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b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260" y="8759826"/>
            <a:ext cx="3010641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b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B390112-1C4E-4771-A936-E297718C1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84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064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t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260" y="1"/>
            <a:ext cx="3010641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t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0563"/>
            <a:ext cx="4611688" cy="3459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209" y="4379914"/>
            <a:ext cx="5092485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6"/>
            <a:ext cx="301064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b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260" y="8759826"/>
            <a:ext cx="3010641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6" tIns="46323" rIns="92646" bIns="46323" numCol="1" anchor="b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B1E58B3-2DE2-4F7B-8012-BD1BCB990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32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978711-C991-405A-AD70-CE056E1E6E1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/>
            <a:fld id="{9F4981BA-D8ED-47DF-AB80-BF95CE6BF592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64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52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/>
            <a:fld id="{9F4981BA-D8ED-47DF-AB80-BF95CE6BF592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 lIns="91333" tIns="45664" rIns="91333" bIns="45664"/>
          <a:lstStyle/>
          <a:p>
            <a:fld id="{543598C7-9324-4E46-B479-EFDF84763D6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6388" y="311150"/>
            <a:ext cx="3502025" cy="2627313"/>
          </a:xfrm>
          <a:ln/>
        </p:spPr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43724" y="2989263"/>
            <a:ext cx="6126250" cy="5961062"/>
          </a:xfrm>
          <a:noFill/>
          <a:ln/>
        </p:spPr>
        <p:txBody>
          <a:bodyPr/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5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00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4F7590-C63B-45E4-943B-2D69C1F5786F}" type="slidenum">
              <a:rPr lang="en-US" sz="1300" smtClean="0">
                <a:latin typeface="Times New Roman" pitchFamily="18" charset="0"/>
              </a:rPr>
              <a:pPr eaLnBrk="1" hangingPunct="1"/>
              <a:t>10</a:t>
            </a:fld>
            <a:endParaRPr lang="en-US" sz="13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FFC892-9A1B-47D5-97E8-EEC84B2A9FCD}" type="slidenum">
              <a:rPr lang="en-US" sz="1300" smtClean="0"/>
              <a:pPr/>
              <a:t>11</a:t>
            </a:fld>
            <a:endParaRPr lang="en-US" sz="13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1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19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/>
            <a:fld id="{9F4981BA-D8ED-47DF-AB80-BF95CE6BF592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5372" indent="-282835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1341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3878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36415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8951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1488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4024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46561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746FBC-4DE0-465A-AAFA-F14BF1C61F9E}" type="slidenum">
              <a:rPr lang="en-US" sz="1100">
                <a:latin typeface="Times New Roman" pitchFamily="18" charset="0"/>
                <a:ea typeface="MS PGothic" pitchFamily="34" charset="-128"/>
              </a:rPr>
              <a:pPr eaLnBrk="1" hangingPunct="1"/>
              <a:t>15</a:t>
            </a:fld>
            <a:endParaRPr lang="en-US" sz="1100">
              <a:latin typeface="Times New Roman" pitchFamily="18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2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58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11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/>
            <a:fld id="{9F4981BA-D8ED-47DF-AB80-BF95CE6BF592}" type="slidenum">
              <a:rPr lang="en-US" sz="1200" smtClean="0"/>
              <a:pPr eaLnBrk="1" hangingPunct="1"/>
              <a:t>19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1E58B3-2DE2-4F7B-8012-BD1BCB99080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63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3" rIns="91407" bIns="45703"/>
          <a:lstStyle>
            <a:lvl1pPr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5372" indent="-282835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1341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3878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36415" indent="-226268" defTabSz="92235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8951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1488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4024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46561" indent="-226268" defTabSz="9223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F15FF2-F1F3-46DB-8D61-C6983ECBB9AF}" type="slidenum">
              <a:rPr lang="en-US" sz="1100">
                <a:latin typeface="Times New Roman" pitchFamily="18" charset="0"/>
                <a:ea typeface="MS PGothic" pitchFamily="34" charset="-128"/>
              </a:rPr>
              <a:pPr eaLnBrk="1" hangingPunct="1"/>
              <a:t>21</a:t>
            </a:fld>
            <a:endParaRPr lang="en-US" sz="110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57225" y="158750"/>
            <a:ext cx="2327275" cy="17462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168" y="1941840"/>
            <a:ext cx="6276393" cy="69450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10" tIns="46152" rIns="92310" bIns="46152"/>
          <a:lstStyle/>
          <a:p>
            <a:pPr marL="106849" indent="-106849" eaLnBrk="1" hangingPunct="1">
              <a:spcBef>
                <a:spcPct val="20000"/>
              </a:spcBef>
            </a:pPr>
            <a:endParaRPr lang="en-US" altLang="ko-KR" sz="1000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FA130-80AA-4A5A-877C-EDF3524E9F60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933079" y="8756651"/>
            <a:ext cx="301223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33" tIns="44118" rIns="88233" bIns="44118" anchor="b"/>
          <a:lstStyle/>
          <a:p>
            <a:pPr algn="r" defTabSz="882650"/>
            <a:fld id="{28FDC117-4B02-4F3B-AF19-5AC59D0A0B18}" type="slidenum">
              <a:rPr lang="en-US" sz="1200"/>
              <a:pPr algn="r" defTabSz="882650"/>
              <a:t>22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0325" y="458788"/>
            <a:ext cx="4373563" cy="3279775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430" y="4060826"/>
            <a:ext cx="6492043" cy="3698875"/>
          </a:xfrm>
          <a:noFill/>
          <a:ln/>
        </p:spPr>
        <p:txBody>
          <a:bodyPr lIns="88233" tIns="44118" rIns="88233" bIns="44118"/>
          <a:lstStyle/>
          <a:p>
            <a:pPr eaLnBrk="1" hangingPunct="1">
              <a:spcBef>
                <a:spcPct val="0"/>
              </a:spcBef>
            </a:pPr>
            <a:endParaRPr lang="en-US" sz="1400" dirty="0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F42FA-DB19-4FEA-A870-8640D004D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C5C71-4A42-47F2-8E44-A5302F676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EAD6-7D15-42D0-B2CC-AE530E893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025A1-3162-4590-9288-533A5564E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74A0-2F42-413A-B89C-EFCD19D15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8E203-4EFA-4C59-978A-B9A20E925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83A5-1B60-4AEF-9D85-46D97E05D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6ECE-5C37-4504-9F25-DA8C5DADB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0F729-F6E8-4D52-859A-9F8B7C0D5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DFAC1-237F-4FE7-BC8D-30110CF846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BB619-7D00-4AD2-B5AB-01E809F28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172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5A7FD-4CD3-467C-8DFB-4FEBD8208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28600"/>
            <a:ext cx="617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6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8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36E6754-B325-4496-A435-1EA6E3796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304800" y="1447800"/>
            <a:ext cx="8686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" name="Picture 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228600"/>
            <a:ext cx="989013" cy="99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32" name="Picture 12" descr="doc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24800" y="228600"/>
            <a:ext cx="99060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dr.gov/docs/SDRGrandChallengesforDisasterReduction.pdf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18" Type="http://schemas.openxmlformats.org/officeDocument/2006/relationships/hyperlink" Target="http://gong.nso.edu/" TargetMode="External"/><Relationship Id="rId3" Type="http://schemas.openxmlformats.org/officeDocument/2006/relationships/image" Target="../media/image47.pn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9.jpeg"/><Relationship Id="rId20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gif"/><Relationship Id="rId11" Type="http://schemas.openxmlformats.org/officeDocument/2006/relationships/image" Target="../media/image54.gif"/><Relationship Id="rId5" Type="http://schemas.openxmlformats.org/officeDocument/2006/relationships/hyperlink" Target="http://www.ampere.com/indexmov.htm" TargetMode="External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19" Type="http://schemas.openxmlformats.org/officeDocument/2006/relationships/image" Target="../media/image61.jpeg"/><Relationship Id="rId4" Type="http://schemas.openxmlformats.org/officeDocument/2006/relationships/image" Target="../media/image48.gif"/><Relationship Id="rId9" Type="http://schemas.openxmlformats.org/officeDocument/2006/relationships/image" Target="../media/image52.png"/><Relationship Id="rId14" Type="http://schemas.openxmlformats.org/officeDocument/2006/relationships/image" Target="../media/image5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79.jpeg"/><Relationship Id="rId3" Type="http://schemas.openxmlformats.org/officeDocument/2006/relationships/image" Target="../media/image72.jpeg"/><Relationship Id="rId7" Type="http://schemas.openxmlformats.org/officeDocument/2006/relationships/image" Target="../media/image75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hyperlink" Target="http://www.astrosurf.com/luxorion/Documents/aurore-8sep02-stevoss.jpg" TargetMode="External"/><Relationship Id="rId5" Type="http://schemas.openxmlformats.org/officeDocument/2006/relationships/image" Target="../media/image73.jpeg"/><Relationship Id="rId10" Type="http://schemas.openxmlformats.org/officeDocument/2006/relationships/image" Target="../media/image77.jpeg"/><Relationship Id="rId4" Type="http://schemas.microsoft.com/office/2007/relationships/hdphoto" Target="../media/hdphoto1.wdp"/><Relationship Id="rId9" Type="http://schemas.openxmlformats.org/officeDocument/2006/relationships/hyperlink" Target="http://www.noaanews.noaa.gov/stories/images/sxi-0130200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609600" y="457200"/>
            <a:ext cx="5181600" cy="236220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14339" name="Picture 2" descr="Northern Lights over the fjor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46038" y="-20638"/>
            <a:ext cx="919003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26151CA-91E5-423E-95E6-06E3EB049E60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14341" name="Picture 11" descr="SWPCbanner_8x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0"/>
            <a:ext cx="3124200" cy="68580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4342" name="Line 15"/>
          <p:cNvSpPr>
            <a:spLocks noChangeShapeType="1"/>
          </p:cNvSpPr>
          <p:nvPr/>
        </p:nvSpPr>
        <p:spPr bwMode="auto">
          <a:xfrm>
            <a:off x="6019800" y="3581400"/>
            <a:ext cx="6096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17"/>
          <p:cNvSpPr>
            <a:spLocks noChangeShapeType="1"/>
          </p:cNvSpPr>
          <p:nvPr/>
        </p:nvSpPr>
        <p:spPr bwMode="auto">
          <a:xfrm flipH="1">
            <a:off x="4572000" y="3048000"/>
            <a:ext cx="2286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Rectangle 12"/>
          <p:cNvSpPr>
            <a:spLocks noChangeArrowheads="1"/>
          </p:cNvSpPr>
          <p:nvPr/>
        </p:nvSpPr>
        <p:spPr bwMode="auto">
          <a:xfrm>
            <a:off x="0" y="533400"/>
            <a:ext cx="2133600" cy="12954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243840" y="624840"/>
            <a:ext cx="5547360" cy="1447800"/>
          </a:xfrm>
          <a:prstGeom prst="rect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Rectangle 22"/>
          <p:cNvSpPr>
            <a:spLocks noGrp="1" noChangeArrowheads="1"/>
          </p:cNvSpPr>
          <p:nvPr>
            <p:ph type="ctrTitle"/>
          </p:nvPr>
        </p:nvSpPr>
        <p:spPr>
          <a:xfrm>
            <a:off x="-46038" y="819150"/>
            <a:ext cx="6065838" cy="1638300"/>
          </a:xfrm>
        </p:spPr>
        <p:txBody>
          <a:bodyPr/>
          <a:lstStyle/>
          <a:p>
            <a:pPr algn="ctr" eaLnBrk="1" hangingPunct="1"/>
            <a:r>
              <a:rPr lang="en-US" sz="3000" dirty="0" smtClean="0">
                <a:solidFill>
                  <a:srgbClr val="FFFF00"/>
                </a:solidFill>
              </a:rPr>
              <a:t>Preparing the U.S. to Respond to Space Weather Events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cxnSp>
        <p:nvCxnSpPr>
          <p:cNvPr id="14347" name="Straight Connector 14"/>
          <p:cNvCxnSpPr>
            <a:cxnSpLocks noChangeShapeType="1"/>
          </p:cNvCxnSpPr>
          <p:nvPr/>
        </p:nvCxnSpPr>
        <p:spPr bwMode="auto">
          <a:xfrm>
            <a:off x="762000" y="1981200"/>
            <a:ext cx="4419600" cy="2286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14348" name="Straight Connector 16"/>
          <p:cNvCxnSpPr>
            <a:cxnSpLocks noChangeShapeType="1"/>
          </p:cNvCxnSpPr>
          <p:nvPr/>
        </p:nvCxnSpPr>
        <p:spPr bwMode="auto">
          <a:xfrm>
            <a:off x="533400" y="2209800"/>
            <a:ext cx="4648200" cy="0"/>
          </a:xfrm>
          <a:prstGeom prst="line">
            <a:avLst/>
          </a:prstGeom>
          <a:noFill/>
          <a:ln w="539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49" name="Straight Connector 18"/>
          <p:cNvCxnSpPr>
            <a:cxnSpLocks noChangeShapeType="1"/>
          </p:cNvCxnSpPr>
          <p:nvPr/>
        </p:nvCxnSpPr>
        <p:spPr bwMode="auto">
          <a:xfrm>
            <a:off x="609600" y="533400"/>
            <a:ext cx="4648200" cy="0"/>
          </a:xfrm>
          <a:prstGeom prst="line">
            <a:avLst/>
          </a:prstGeom>
          <a:noFill/>
          <a:ln w="539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350" name="TextBox 19"/>
          <p:cNvSpPr txBox="1">
            <a:spLocks noChangeArrowheads="1"/>
          </p:cNvSpPr>
          <p:nvPr/>
        </p:nvSpPr>
        <p:spPr bwMode="auto">
          <a:xfrm>
            <a:off x="457200" y="2743200"/>
            <a:ext cx="51054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Dr. </a:t>
            </a:r>
            <a:r>
              <a:rPr lang="en-US" b="1" dirty="0" err="1" smtClean="0">
                <a:solidFill>
                  <a:schemeClr val="tx1"/>
                </a:solidFill>
              </a:rPr>
              <a:t>Genene</a:t>
            </a:r>
            <a:r>
              <a:rPr lang="en-US" b="1" dirty="0" smtClean="0">
                <a:solidFill>
                  <a:schemeClr val="tx1"/>
                </a:solidFill>
              </a:rPr>
              <a:t> Fisher</a:t>
            </a:r>
            <a:endParaRPr lang="en-US" b="1" dirty="0">
              <a:solidFill>
                <a:schemeClr val="tx1"/>
              </a:solidFill>
            </a:endParaRPr>
          </a:p>
          <a:p>
            <a:pPr algn="ctr"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Senior Advisor for Space Weather</a:t>
            </a:r>
            <a:endParaRPr lang="en-US" b="1" dirty="0">
              <a:solidFill>
                <a:schemeClr val="tx1"/>
              </a:solidFill>
            </a:endParaRPr>
          </a:p>
          <a:p>
            <a:pPr algn="ctr"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NOAA </a:t>
            </a:r>
            <a:r>
              <a:rPr lang="en-US" b="1" dirty="0" smtClean="0">
                <a:solidFill>
                  <a:schemeClr val="tx1"/>
                </a:solidFill>
              </a:rPr>
              <a:t>National Weather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351" name="TextBox 20"/>
          <p:cNvSpPr txBox="1">
            <a:spLocks noChangeArrowheads="1"/>
          </p:cNvSpPr>
          <p:nvPr/>
        </p:nvSpPr>
        <p:spPr bwMode="auto">
          <a:xfrm>
            <a:off x="76200" y="6043613"/>
            <a:ext cx="479509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TIEMS Oslo Space Weather Conference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24 October </a:t>
            </a:r>
            <a:r>
              <a:rPr lang="en-US" sz="2000" dirty="0">
                <a:solidFill>
                  <a:schemeClr val="bg1"/>
                </a:solidFill>
              </a:rPr>
              <a:t>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Northern Lights over the fjord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8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17"/>
          <p:cNvSpPr txBox="1">
            <a:spLocks noChangeArrowheads="1"/>
          </p:cNvSpPr>
          <p:nvPr/>
        </p:nvSpPr>
        <p:spPr bwMode="auto">
          <a:xfrm>
            <a:off x="152400" y="452438"/>
            <a:ext cx="5715000" cy="535531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</a:rPr>
              <a:t>Outline</a:t>
            </a:r>
          </a:p>
        </p:txBody>
      </p:sp>
      <p:sp>
        <p:nvSpPr>
          <p:cNvPr id="4100" name="Line 18"/>
          <p:cNvSpPr>
            <a:spLocks noChangeShapeType="1"/>
          </p:cNvSpPr>
          <p:nvPr/>
        </p:nvSpPr>
        <p:spPr bwMode="auto">
          <a:xfrm>
            <a:off x="141288" y="1219200"/>
            <a:ext cx="5715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19"/>
          <p:cNvSpPr>
            <a:spLocks noChangeShapeType="1"/>
          </p:cNvSpPr>
          <p:nvPr/>
        </p:nvSpPr>
        <p:spPr bwMode="auto">
          <a:xfrm>
            <a:off x="141288" y="381000"/>
            <a:ext cx="5715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Text Box 21"/>
          <p:cNvSpPr txBox="1">
            <a:spLocks noChangeArrowheads="1"/>
          </p:cNvSpPr>
          <p:nvPr/>
        </p:nvSpPr>
        <p:spPr bwMode="auto">
          <a:xfrm>
            <a:off x="457200" y="1524000"/>
            <a:ext cx="60198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457200" indent="-457200"/>
            <a:r>
              <a:rPr lang="en-US" sz="2800" b="1" dirty="0" smtClean="0"/>
              <a:t>Customers </a:t>
            </a:r>
            <a:r>
              <a:rPr lang="en-US" sz="2800" b="1" dirty="0"/>
              <a:t>&amp; Service Trends</a:t>
            </a:r>
          </a:p>
          <a:p>
            <a:pPr marL="457200" indent="-457200"/>
            <a:r>
              <a:rPr lang="en-US" sz="2800" b="1" dirty="0"/>
              <a:t>Improving Operational Services for a Weather Ready Nation</a:t>
            </a:r>
          </a:p>
          <a:p>
            <a:pPr marL="457200" indent="-457200"/>
            <a:r>
              <a:rPr lang="en-US" sz="2800" b="1" dirty="0"/>
              <a:t>Interagency </a:t>
            </a:r>
            <a:r>
              <a:rPr lang="en-US" sz="2800" b="1" dirty="0" smtClean="0"/>
              <a:t>Activities</a:t>
            </a:r>
            <a:endParaRPr lang="en-US" sz="2800" b="1" dirty="0"/>
          </a:p>
          <a:p>
            <a:pPr marL="457200" indent="-457200"/>
            <a:r>
              <a:rPr lang="en-US" sz="2800" b="1" dirty="0"/>
              <a:t>International </a:t>
            </a:r>
            <a:r>
              <a:rPr lang="en-US" sz="2800" b="1" dirty="0" smtClean="0"/>
              <a:t>Collaborations</a:t>
            </a:r>
            <a:endParaRPr lang="en-US" sz="2800" b="1" dirty="0"/>
          </a:p>
          <a:p>
            <a:pPr marL="285750" indent="-285750" eaLnBrk="1" hangingPunct="1">
              <a:lnSpc>
                <a:spcPct val="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800" b="1" dirty="0" smtClean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1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75635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809037" cy="64325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4799" y="1371600"/>
            <a:ext cx="281679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/>
            <a:r>
              <a:rPr lang="en-US" sz="1600" dirty="0" smtClean="0"/>
              <a:t>All major airlines</a:t>
            </a:r>
          </a:p>
          <a:p>
            <a:pPr marL="285750" indent="-285750"/>
            <a:r>
              <a:rPr lang="en-US" sz="1600" dirty="0" smtClean="0"/>
              <a:t>Drilling and oil exploration</a:t>
            </a:r>
          </a:p>
          <a:p>
            <a:pPr marL="285750" indent="-285750"/>
            <a:r>
              <a:rPr lang="en-US" sz="1600" dirty="0"/>
              <a:t>S</a:t>
            </a:r>
            <a:r>
              <a:rPr lang="en-US" sz="1600" dirty="0" smtClean="0"/>
              <a:t>atellite companies</a:t>
            </a:r>
          </a:p>
          <a:p>
            <a:pPr marL="285750" indent="-285750"/>
            <a:r>
              <a:rPr lang="en-US" sz="1600" dirty="0" smtClean="0"/>
              <a:t>Transportation sector</a:t>
            </a:r>
          </a:p>
          <a:p>
            <a:pPr marL="285750" indent="-285750"/>
            <a:r>
              <a:rPr lang="en-US" sz="1600" dirty="0" smtClean="0"/>
              <a:t>Emergency responders</a:t>
            </a:r>
            <a:endParaRPr lang="en-US" sz="1600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3886200" y="4038600"/>
            <a:ext cx="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>
            <a:off x="3886200" y="4125805"/>
            <a:ext cx="0" cy="979595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431628" y="3368675"/>
            <a:ext cx="1447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s</a:t>
            </a:r>
            <a:r>
              <a:rPr lang="en-US" sz="1800" dirty="0" smtClean="0"/>
              <a:t>ubscription service begins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9181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" y="201221"/>
            <a:ext cx="8797925" cy="642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86600" y="1238992"/>
            <a:ext cx="1497526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Mar 2012 (X5)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55019" y="3580304"/>
            <a:ext cx="135836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Jan 2012 (X2)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6669" y="4096114"/>
            <a:ext cx="1517531" cy="2893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Mar 2011 (M5)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527" y="1852221"/>
            <a:ext cx="406265" cy="312420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>
              <a:buNone/>
            </a:pPr>
            <a:r>
              <a:rPr lang="en-US" sz="1800" dirty="0" smtClean="0"/>
              <a:t>Number of Registrations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9232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Northern Lights over the fjord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8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21"/>
          <p:cNvSpPr txBox="1">
            <a:spLocks noChangeArrowheads="1"/>
          </p:cNvSpPr>
          <p:nvPr/>
        </p:nvSpPr>
        <p:spPr bwMode="auto">
          <a:xfrm>
            <a:off x="457200" y="1524000"/>
            <a:ext cx="60198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457200" indent="-457200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Customers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&amp; Service Trends</a:t>
            </a:r>
          </a:p>
          <a:p>
            <a:pPr marL="457200" indent="-457200"/>
            <a:r>
              <a:rPr lang="en-US" sz="2800" b="1" dirty="0" smtClean="0"/>
              <a:t>Improving Operational Services for a Weather Ready Nation</a:t>
            </a:r>
          </a:p>
          <a:p>
            <a:pPr marL="457200" indent="-457200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Interagency activities</a:t>
            </a:r>
          </a:p>
          <a:p>
            <a:pPr marL="457200" indent="-457200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International collaborations</a:t>
            </a:r>
          </a:p>
          <a:p>
            <a:pPr marL="285750" indent="-285750" eaLnBrk="1" hangingPunct="1">
              <a:lnSpc>
                <a:spcPct val="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800" b="1" dirty="0" smtClean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1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47277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3250" y="161925"/>
            <a:ext cx="8312150" cy="4370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NOAA’s commitment to improved operations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388" y="325868"/>
            <a:ext cx="8489950" cy="635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n-US" sz="2800" dirty="0">
              <a:latin typeface="+mn-lt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+mn-lt"/>
              </a:rPr>
              <a:t> Observations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000" dirty="0" smtClean="0">
                <a:latin typeface="+mn-lt"/>
              </a:rPr>
              <a:t>DSCOVR launch 2014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000" dirty="0" smtClean="0"/>
              <a:t>GOES-R </a:t>
            </a:r>
            <a:r>
              <a:rPr lang="en-US" sz="2000" dirty="0"/>
              <a:t>launch </a:t>
            </a:r>
            <a:r>
              <a:rPr lang="en-US" sz="2000" dirty="0" smtClean="0"/>
              <a:t>FY2016</a:t>
            </a:r>
            <a:endParaRPr lang="en-US" sz="2000" dirty="0"/>
          </a:p>
          <a:p>
            <a:pPr marL="628650" lvl="1" indent="-171450">
              <a:buFont typeface="Arial" pitchFamily="34" charset="0"/>
              <a:buChar char="•"/>
              <a:defRPr/>
            </a:pPr>
            <a:endParaRPr lang="en-US" sz="800" dirty="0" smtClean="0">
              <a:latin typeface="+mn-lt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+mn-lt"/>
              </a:rPr>
              <a:t> Model </a:t>
            </a:r>
            <a:r>
              <a:rPr lang="en-US" sz="2000" b="1" dirty="0">
                <a:latin typeface="+mn-lt"/>
              </a:rPr>
              <a:t>transition</a:t>
            </a: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 </a:t>
            </a:r>
            <a:r>
              <a:rPr lang="en-US" sz="2000" dirty="0" smtClean="0">
                <a:latin typeface="+mn-lt"/>
              </a:rPr>
              <a:t>WSA-</a:t>
            </a:r>
            <a:r>
              <a:rPr lang="en-US" sz="2000" dirty="0" err="1" smtClean="0">
                <a:latin typeface="+mn-lt"/>
              </a:rPr>
              <a:t>Enlil</a:t>
            </a:r>
            <a:r>
              <a:rPr lang="en-US" sz="2000" dirty="0" smtClean="0">
                <a:latin typeface="+mn-lt"/>
              </a:rPr>
              <a:t> model</a:t>
            </a: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Ovation – </a:t>
            </a:r>
            <a:r>
              <a:rPr lang="en-US" sz="2000" dirty="0" err="1">
                <a:latin typeface="+mn-lt"/>
              </a:rPr>
              <a:t>a</a:t>
            </a:r>
            <a:r>
              <a:rPr lang="en-US" sz="2000" dirty="0" err="1" smtClean="0">
                <a:latin typeface="+mn-lt"/>
              </a:rPr>
              <a:t>uroral</a:t>
            </a:r>
            <a:r>
              <a:rPr lang="en-US" sz="2000" dirty="0" smtClean="0">
                <a:latin typeface="+mn-lt"/>
              </a:rPr>
              <a:t> forecast model</a:t>
            </a:r>
          </a:p>
          <a:p>
            <a:pPr marL="739775">
              <a:buFont typeface="Arial" pitchFamily="34" charset="0"/>
              <a:buChar char="•"/>
              <a:defRPr/>
            </a:pPr>
            <a:endParaRPr lang="en-US" sz="800" dirty="0">
              <a:latin typeface="Arial" pitchFamily="34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b="1" dirty="0">
                <a:latin typeface="+mn-lt"/>
              </a:rPr>
              <a:t> </a:t>
            </a:r>
            <a:r>
              <a:rPr lang="en-US" sz="2000" b="1" dirty="0" smtClean="0">
                <a:latin typeface="+mn-lt"/>
              </a:rPr>
              <a:t>Space </a:t>
            </a:r>
            <a:r>
              <a:rPr lang="en-US" sz="2000" b="1" dirty="0">
                <a:latin typeface="+mn-lt"/>
              </a:rPr>
              <a:t>Weather Prediction </a:t>
            </a:r>
            <a:r>
              <a:rPr lang="en-US" sz="2000" b="1" dirty="0" err="1">
                <a:latin typeface="+mn-lt"/>
              </a:rPr>
              <a:t>Testbed</a:t>
            </a:r>
            <a:endParaRPr lang="en-US" sz="2000" b="1" dirty="0">
              <a:latin typeface="+mn-lt"/>
            </a:endParaRP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 </a:t>
            </a:r>
            <a:r>
              <a:rPr lang="en-US" sz="2000" dirty="0" err="1">
                <a:latin typeface="+mn-lt"/>
              </a:rPr>
              <a:t>Geospace</a:t>
            </a:r>
            <a:r>
              <a:rPr lang="en-US" sz="2000" dirty="0">
                <a:latin typeface="+mn-lt"/>
              </a:rPr>
              <a:t> Model </a:t>
            </a:r>
            <a:endParaRPr lang="en-US" sz="2000" dirty="0" smtClean="0">
              <a:latin typeface="+mn-lt"/>
            </a:endParaRP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The </a:t>
            </a:r>
            <a:r>
              <a:rPr lang="en-US" sz="2000" dirty="0">
                <a:latin typeface="+mn-lt"/>
              </a:rPr>
              <a:t>Whole </a:t>
            </a:r>
            <a:r>
              <a:rPr lang="en-US" sz="2000" dirty="0" smtClean="0">
                <a:latin typeface="+mn-lt"/>
              </a:rPr>
              <a:t>Atmosphere Model</a:t>
            </a:r>
          </a:p>
          <a:p>
            <a:pPr>
              <a:defRPr/>
            </a:pPr>
            <a:endParaRPr lang="en-US" sz="800" dirty="0">
              <a:latin typeface="+mn-lt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dirty="0">
                <a:latin typeface="+mn-lt"/>
              </a:rPr>
              <a:t> </a:t>
            </a:r>
            <a:r>
              <a:rPr lang="en-US" sz="2000" b="1" dirty="0" smtClean="0">
                <a:latin typeface="+mn-lt"/>
              </a:rPr>
              <a:t>Upgrade </a:t>
            </a:r>
            <a:r>
              <a:rPr lang="en-US" sz="2000" b="1" dirty="0">
                <a:latin typeface="+mn-lt"/>
              </a:rPr>
              <a:t>operational product suite – critical new data sets</a:t>
            </a: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	  Geomagnetic Storm Products</a:t>
            </a: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  USGS and </a:t>
            </a:r>
            <a:r>
              <a:rPr lang="en-US" sz="2000" dirty="0" smtClean="0">
                <a:latin typeface="+mn-lt"/>
              </a:rPr>
              <a:t>INTERMAGNET data</a:t>
            </a:r>
          </a:p>
          <a:p>
            <a:pPr marL="739775"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 International Partners – magnetometer data</a:t>
            </a:r>
            <a:endParaRPr lang="en-US" sz="2000" dirty="0">
              <a:latin typeface="+mn-lt"/>
            </a:endParaRPr>
          </a:p>
        </p:txBody>
      </p:sp>
      <p:grpSp>
        <p:nvGrpSpPr>
          <p:cNvPr id="19461" name="Group 25"/>
          <p:cNvGrpSpPr>
            <a:grpSpLocks/>
          </p:cNvGrpSpPr>
          <p:nvPr/>
        </p:nvGrpSpPr>
        <p:grpSpPr bwMode="auto">
          <a:xfrm>
            <a:off x="5040509" y="2394046"/>
            <a:ext cx="3417692" cy="1796954"/>
            <a:chOff x="1490597" y="1618233"/>
            <a:chExt cx="5116398" cy="3211594"/>
          </a:xfrm>
        </p:grpSpPr>
        <p:pic>
          <p:nvPicPr>
            <p:cNvPr id="19463" name="Picture 3" descr="Enlil2.6b-Density_20100803T000000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90597" y="1698320"/>
              <a:ext cx="5010411" cy="31315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9464" name="Text Box 38"/>
            <p:cNvSpPr txBox="1">
              <a:spLocks noChangeArrowheads="1"/>
            </p:cNvSpPr>
            <p:nvPr/>
          </p:nvSpPr>
          <p:spPr bwMode="auto">
            <a:xfrm>
              <a:off x="5149708" y="1618233"/>
              <a:ext cx="1457287" cy="391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100" b="1" dirty="0">
                  <a:latin typeface="Tw Cen MT Condensed" pitchFamily="34" charset="0"/>
                </a:rPr>
                <a:t>WSA-ENLIL Model</a:t>
              </a:r>
            </a:p>
          </p:txBody>
        </p:sp>
      </p:grpSp>
      <p:pic>
        <p:nvPicPr>
          <p:cNvPr id="19462" name="Picture 11" descr="http://www.space.dtu.dk/upload/institutter/space/forskning/09_scientic_models_and_data/magnetic_ground_stations/logo-intermagnet_origina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3517" y="5403419"/>
            <a:ext cx="1406525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http://astrobob.areavoices.com/files/2012/03/Aurora-oval-ovation-March-15-1024x8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3062" y="3291044"/>
            <a:ext cx="1981200" cy="1590089"/>
          </a:xfrm>
          <a:prstGeom prst="rect">
            <a:avLst/>
          </a:prstGeom>
          <a:noFill/>
        </p:spPr>
      </p:pic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5040508" y="878312"/>
            <a:ext cx="2025660" cy="1158451"/>
            <a:chOff x="6389066" y="5259793"/>
            <a:chExt cx="2670903" cy="1384979"/>
          </a:xfrm>
        </p:grpSpPr>
        <p:pic>
          <p:nvPicPr>
            <p:cNvPr id="11" name="Picture 26" descr="http://www.skyrocket.de/space/img_sat/triana__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1" r="5898"/>
            <a:stretch>
              <a:fillRect/>
            </a:stretch>
          </p:blipFill>
          <p:spPr bwMode="auto">
            <a:xfrm>
              <a:off x="6389066" y="5259793"/>
              <a:ext cx="2524125" cy="136683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>
              <a:off x="7801946" y="6328326"/>
              <a:ext cx="1258023" cy="316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None/>
              </a:pPr>
              <a:r>
                <a:rPr lang="en-US" sz="1400" dirty="0">
                  <a:solidFill>
                    <a:srgbClr val="FFFF00"/>
                  </a:solidFill>
                  <a:latin typeface="TradeGothic"/>
                </a:rPr>
                <a:t>DSCOVR</a:t>
              </a:r>
            </a:p>
          </p:txBody>
        </p:sp>
      </p:grp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7129274" y="852289"/>
            <a:ext cx="1854988" cy="1385887"/>
            <a:chOff x="6249143" y="2590509"/>
            <a:chExt cx="2547004" cy="1766887"/>
          </a:xfrm>
        </p:grpSpPr>
        <p:pic>
          <p:nvPicPr>
            <p:cNvPr id="14" name="Picture 28" descr="http://weblogs.sun-sentinel.com/news/weather/hurricane/blog/goesr_satellite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022" y="2590509"/>
              <a:ext cx="2524125" cy="176688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31"/>
            <p:cNvSpPr txBox="1">
              <a:spLocks noChangeArrowheads="1"/>
            </p:cNvSpPr>
            <p:nvPr/>
          </p:nvSpPr>
          <p:spPr bwMode="auto">
            <a:xfrm>
              <a:off x="6249143" y="4010514"/>
              <a:ext cx="1226405" cy="337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buNone/>
              </a:pPr>
              <a:r>
                <a:rPr lang="en-US" sz="1400" dirty="0">
                  <a:solidFill>
                    <a:srgbClr val="FFFF00"/>
                  </a:solidFill>
                  <a:latin typeface="TradeGothic"/>
                </a:rPr>
                <a:t>GOES-R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Spangler2"/>
          <p:cNvPicPr>
            <a:picLocks noChangeAspect="1" noChangeArrowheads="1"/>
          </p:cNvPicPr>
          <p:nvPr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"/>
          <a:stretch>
            <a:fillRect/>
          </a:stretch>
        </p:blipFill>
        <p:spPr bwMode="auto">
          <a:xfrm>
            <a:off x="304800" y="1371600"/>
            <a:ext cx="37734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387600" y="838200"/>
            <a:ext cx="5086777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000" b="1" i="1" dirty="0">
                <a:solidFill>
                  <a:schemeClr val="bg1"/>
                </a:solidFill>
              </a:rPr>
              <a:t>http://www.swpc.noaa.gov/NOAAscales</a:t>
            </a:r>
            <a:r>
              <a:rPr lang="en-US" b="1" i="1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62000" y="5181600"/>
            <a:ext cx="1798890" cy="26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n-US" sz="1400" b="1" dirty="0">
                <a:solidFill>
                  <a:schemeClr val="bg1"/>
                </a:solidFill>
                <a:latin typeface="Verdana" pitchFamily="34" charset="0"/>
              </a:rPr>
              <a:t>Radio Blackouts</a:t>
            </a: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2667000" y="1828800"/>
            <a:ext cx="3781425" cy="4151313"/>
            <a:chOff x="1680" y="1296"/>
            <a:chExt cx="2382" cy="2615"/>
          </a:xfrm>
        </p:grpSpPr>
        <p:pic>
          <p:nvPicPr>
            <p:cNvPr id="12300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32"/>
            <a:stretch>
              <a:fillRect/>
            </a:stretch>
          </p:blipFill>
          <p:spPr bwMode="auto">
            <a:xfrm>
              <a:off x="1680" y="1296"/>
              <a:ext cx="2382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Text Box 8"/>
            <p:cNvSpPr txBox="1">
              <a:spLocks noChangeArrowheads="1"/>
            </p:cNvSpPr>
            <p:nvPr/>
          </p:nvSpPr>
          <p:spPr bwMode="auto">
            <a:xfrm>
              <a:off x="1920" y="3744"/>
              <a:ext cx="1214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Radiation Storms</a:t>
              </a:r>
            </a:p>
          </p:txBody>
        </p:sp>
      </p:grpSp>
      <p:grpSp>
        <p:nvGrpSpPr>
          <p:cNvPr id="12295" name="Group 9"/>
          <p:cNvGrpSpPr>
            <a:grpSpLocks/>
          </p:cNvGrpSpPr>
          <p:nvPr/>
        </p:nvGrpSpPr>
        <p:grpSpPr bwMode="auto">
          <a:xfrm>
            <a:off x="5105400" y="2362200"/>
            <a:ext cx="3657600" cy="4062413"/>
            <a:chOff x="3216" y="1632"/>
            <a:chExt cx="2304" cy="2559"/>
          </a:xfrm>
        </p:grpSpPr>
        <p:pic>
          <p:nvPicPr>
            <p:cNvPr id="12298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8"/>
            <a:stretch>
              <a:fillRect/>
            </a:stretch>
          </p:blipFill>
          <p:spPr bwMode="auto">
            <a:xfrm>
              <a:off x="3216" y="1632"/>
              <a:ext cx="2304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3672" y="4024"/>
              <a:ext cx="143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buNone/>
              </a:pPr>
              <a:r>
                <a:rPr lang="en-US" sz="1400" b="1" dirty="0" smtClean="0">
                  <a:solidFill>
                    <a:schemeClr val="bg1"/>
                  </a:solidFill>
                  <a:latin typeface="Verdana" pitchFamily="34" charset="0"/>
                </a:rPr>
                <a:t>Geomagnetic </a:t>
              </a: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Storms</a:t>
              </a:r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 bwMode="auto">
          <a:xfrm>
            <a:off x="685800" y="-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None/>
              <a:defRPr/>
            </a:pPr>
            <a:r>
              <a:rPr lang="en-US" sz="3400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NOAA Space Weather Scales</a:t>
            </a:r>
          </a:p>
        </p:txBody>
      </p:sp>
      <p:cxnSp>
        <p:nvCxnSpPr>
          <p:cNvPr id="12297" name="Straight Connector 14"/>
          <p:cNvCxnSpPr>
            <a:cxnSpLocks noChangeShapeType="1"/>
          </p:cNvCxnSpPr>
          <p:nvPr/>
        </p:nvCxnSpPr>
        <p:spPr bwMode="auto">
          <a:xfrm>
            <a:off x="990600" y="838200"/>
            <a:ext cx="708660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3643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04788" y="188191"/>
            <a:ext cx="87217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None/>
              <a:defRPr/>
            </a:pPr>
            <a:r>
              <a:rPr lang="en-US" sz="3200" b="1" dirty="0" smtClean="0">
                <a:latin typeface="+mn-lt"/>
              </a:rPr>
              <a:t>Contributing to Federal Level Activities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258763" y="927966"/>
            <a:ext cx="6196012" cy="254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Space weather being addressed at all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levels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of government.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Government working on ways forward to develop and implement mitigation strategies to safeguard critical infrastructure from the impacts of severe space weather.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</a:t>
            </a:r>
          </a:p>
          <a:p>
            <a:pPr marL="0" indent="0" eaLnBrk="1" hangingPunct="1">
              <a:defRPr/>
            </a:pPr>
            <a:endParaRPr lang="en-US" dirty="0">
              <a:latin typeface="+mn-lt"/>
            </a:endParaRPr>
          </a:p>
        </p:txBody>
      </p:sp>
      <p:pic>
        <p:nvPicPr>
          <p:cNvPr id="13317" name="Picture 19" descr="picture-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21" y="4181874"/>
            <a:ext cx="3858199" cy="256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" descr="National Response Framework Broch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85" y="3656615"/>
            <a:ext cx="25082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84015"/>
            <a:ext cx="2568575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Grand Challenges Document Ima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14880"/>
            <a:ext cx="2282411" cy="294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05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8" t="20040" r="15554" b="6250"/>
          <a:stretch/>
        </p:blipFill>
        <p:spPr bwMode="auto">
          <a:xfrm>
            <a:off x="228599" y="380999"/>
            <a:ext cx="5731511" cy="34177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5" t="11475" r="11450" b="8542"/>
          <a:stretch>
            <a:fillRect/>
          </a:stretch>
        </p:blipFill>
        <p:spPr bwMode="auto">
          <a:xfrm>
            <a:off x="2912111" y="3048000"/>
            <a:ext cx="6096000" cy="363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3352800" y="5139049"/>
            <a:ext cx="5867400" cy="4235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867400" y="533400"/>
            <a:ext cx="3090863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>
                <a:solidFill>
                  <a:schemeClr val="tx1"/>
                </a:solidFill>
              </a:rPr>
              <a:t>Strategic National Risk Assessment </a:t>
            </a:r>
          </a:p>
        </p:txBody>
      </p:sp>
    </p:spTree>
    <p:extLst>
      <p:ext uri="{BB962C8B-B14F-4D97-AF65-F5344CB8AC3E}">
        <p14:creationId xmlns:p14="http://schemas.microsoft.com/office/powerpoint/2010/main" val="44231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Diagram 99"/>
          <p:cNvGraphicFramePr/>
          <p:nvPr/>
        </p:nvGraphicFramePr>
        <p:xfrm>
          <a:off x="4724400" y="2105024"/>
          <a:ext cx="4800600" cy="3305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315" name="TextBox 75"/>
          <p:cNvSpPr txBox="1">
            <a:spLocks noChangeArrowheads="1"/>
          </p:cNvSpPr>
          <p:nvPr/>
        </p:nvSpPr>
        <p:spPr bwMode="auto">
          <a:xfrm>
            <a:off x="5719026" y="1751397"/>
            <a:ext cx="312420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None/>
            </a:pPr>
            <a:r>
              <a:rPr lang="en-US" b="1" i="1" u="sng" dirty="0"/>
              <a:t>Notification / Action</a:t>
            </a:r>
          </a:p>
        </p:txBody>
      </p:sp>
      <p:sp>
        <p:nvSpPr>
          <p:cNvPr id="42" name="Bent Arrow 41"/>
          <p:cNvSpPr/>
          <p:nvPr/>
        </p:nvSpPr>
        <p:spPr>
          <a:xfrm rot="10800000" flipH="1">
            <a:off x="4800600" y="3733800"/>
            <a:ext cx="473075" cy="1131888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Rectangle 2"/>
          <p:cNvSpPr txBox="1">
            <a:spLocks noChangeArrowheads="1"/>
          </p:cNvSpPr>
          <p:nvPr/>
        </p:nvSpPr>
        <p:spPr>
          <a:xfrm>
            <a:off x="727664" y="203365"/>
            <a:ext cx="8416335" cy="19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buNone/>
              <a:defRPr/>
            </a:pPr>
            <a:r>
              <a:rPr lang="en-US" sz="2800" b="1" kern="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Space Weather Event Alert &amp; Notification –  </a:t>
            </a:r>
            <a:r>
              <a:rPr lang="en-US" sz="2700" b="1" kern="0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Federal Emergency Management Agency (FEMA)</a:t>
            </a:r>
            <a:endParaRPr lang="en-US" sz="2700" b="1" kern="0" dirty="0">
              <a:solidFill>
                <a:schemeClr val="tx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13318" name="Group 44"/>
          <p:cNvGrpSpPr>
            <a:grpSpLocks/>
          </p:cNvGrpSpPr>
          <p:nvPr/>
        </p:nvGrpSpPr>
        <p:grpSpPr bwMode="auto">
          <a:xfrm>
            <a:off x="76200" y="2084388"/>
            <a:ext cx="4657725" cy="1676400"/>
            <a:chOff x="76200" y="1723416"/>
            <a:chExt cx="4657928" cy="1676400"/>
          </a:xfrm>
        </p:grpSpPr>
        <p:sp>
          <p:nvSpPr>
            <p:cNvPr id="13327" name="TextBox 35"/>
            <p:cNvSpPr txBox="1">
              <a:spLocks noChangeArrowheads="1"/>
            </p:cNvSpPr>
            <p:nvPr/>
          </p:nvSpPr>
          <p:spPr bwMode="auto">
            <a:xfrm>
              <a:off x="76200" y="1953055"/>
              <a:ext cx="4373504" cy="867930"/>
            </a:xfrm>
            <a:prstGeom prst="rect">
              <a:avLst/>
            </a:prstGeom>
            <a:solidFill>
              <a:srgbClr val="FFFFA3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2400" b="1" dirty="0"/>
                <a:t>S4-S5  Radiation </a:t>
              </a:r>
              <a:r>
                <a:rPr lang="en-US" sz="2400" b="1" dirty="0" smtClean="0"/>
                <a:t>Storms</a:t>
              </a:r>
              <a:endParaRPr lang="en-US" sz="2400" b="1" dirty="0"/>
            </a:p>
            <a:p>
              <a:pPr eaLnBrk="1" hangingPunct="1">
                <a:buNone/>
              </a:pPr>
              <a:r>
                <a:rPr lang="en-US" sz="2400" b="1" dirty="0"/>
                <a:t>G4-G5  Geomagnetic Storms</a:t>
              </a:r>
            </a:p>
          </p:txBody>
        </p:sp>
        <p:cxnSp>
          <p:nvCxnSpPr>
            <p:cNvPr id="13328" name="Straight Connector 37"/>
            <p:cNvCxnSpPr>
              <a:cxnSpLocks noChangeShapeType="1"/>
            </p:cNvCxnSpPr>
            <p:nvPr/>
          </p:nvCxnSpPr>
          <p:spPr bwMode="auto">
            <a:xfrm>
              <a:off x="4439056" y="2542160"/>
              <a:ext cx="295072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9" name="Straight Connector 39"/>
            <p:cNvCxnSpPr>
              <a:cxnSpLocks noChangeShapeType="1"/>
            </p:cNvCxnSpPr>
            <p:nvPr/>
          </p:nvCxnSpPr>
          <p:spPr bwMode="auto">
            <a:xfrm rot="5400000">
              <a:off x="3886200" y="2561616"/>
              <a:ext cx="1676400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6" name="Rectangle 35"/>
          <p:cNvSpPr>
            <a:spLocks noChangeArrowheads="1"/>
          </p:cNvSpPr>
          <p:nvPr/>
        </p:nvSpPr>
        <p:spPr bwMode="auto">
          <a:xfrm>
            <a:off x="804067" y="994905"/>
            <a:ext cx="7993064" cy="7478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Directly or indirectly cause or exacerbate a major disaster or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emergency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Interfere with or seriously degrade FEMA’s response &amp;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recovery capability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20" name="Picture 61" descr="http://seeker401.files.wordpress.com/2010/09/fema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871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76200" y="4338637"/>
            <a:ext cx="4583113" cy="2006703"/>
            <a:chOff x="76200" y="4338696"/>
            <a:chExt cx="4583352" cy="2006646"/>
          </a:xfrm>
        </p:grpSpPr>
        <p:sp>
          <p:nvSpPr>
            <p:cNvPr id="13323" name="TextBox 46"/>
            <p:cNvSpPr txBox="1">
              <a:spLocks noChangeArrowheads="1"/>
            </p:cNvSpPr>
            <p:nvPr/>
          </p:nvSpPr>
          <p:spPr bwMode="auto">
            <a:xfrm>
              <a:off x="76200" y="5181600"/>
              <a:ext cx="1706005" cy="387787"/>
            </a:xfrm>
            <a:prstGeom prst="rect">
              <a:avLst/>
            </a:prstGeom>
            <a:solidFill>
              <a:srgbClr val="F8F9D7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2400" b="1" dirty="0"/>
                <a:t>R2, S3, G3</a:t>
              </a:r>
            </a:p>
          </p:txBody>
        </p:sp>
        <p:sp>
          <p:nvSpPr>
            <p:cNvPr id="13324" name="TextBox 47"/>
            <p:cNvSpPr txBox="1">
              <a:spLocks noChangeArrowheads="1"/>
            </p:cNvSpPr>
            <p:nvPr/>
          </p:nvSpPr>
          <p:spPr bwMode="auto">
            <a:xfrm>
              <a:off x="2065504" y="4338696"/>
              <a:ext cx="2590800" cy="2006646"/>
            </a:xfrm>
            <a:prstGeom prst="rect">
              <a:avLst/>
            </a:prstGeom>
            <a:solidFill>
              <a:srgbClr val="F8F9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buNone/>
              </a:pPr>
              <a:r>
                <a:rPr lang="en-US" sz="2000" i="1" dirty="0"/>
                <a:t>E-mail alert via Subscription Service</a:t>
              </a:r>
            </a:p>
            <a:p>
              <a:pPr algn="ctr" eaLnBrk="1" hangingPunct="1">
                <a:buNone/>
              </a:pPr>
              <a:r>
                <a:rPr lang="en-US" sz="2400" dirty="0" smtClean="0"/>
                <a:t>FEMA Operation Centers</a:t>
              </a:r>
              <a:endParaRPr lang="en-US" sz="2400" dirty="0"/>
            </a:p>
            <a:p>
              <a:pPr algn="ctr" eaLnBrk="1" hangingPunct="1">
                <a:buNone/>
              </a:pPr>
              <a:r>
                <a:rPr lang="en-US" sz="2000" i="1" dirty="0"/>
                <a:t>Situational Awareness</a:t>
              </a:r>
            </a:p>
          </p:txBody>
        </p:sp>
        <p:sp>
          <p:nvSpPr>
            <p:cNvPr id="13325" name="Rectangle 48"/>
            <p:cNvSpPr>
              <a:spLocks noChangeArrowheads="1"/>
            </p:cNvSpPr>
            <p:nvPr/>
          </p:nvSpPr>
          <p:spPr bwMode="auto">
            <a:xfrm>
              <a:off x="2068752" y="4982184"/>
              <a:ext cx="2590800" cy="762000"/>
            </a:xfrm>
            <a:prstGeom prst="rect">
              <a:avLst/>
            </a:prstGeom>
            <a:solidFill>
              <a:srgbClr val="FF0000">
                <a:alpha val="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3326" name="Straight Connector 49"/>
            <p:cNvCxnSpPr>
              <a:cxnSpLocks noChangeShapeType="1"/>
            </p:cNvCxnSpPr>
            <p:nvPr/>
          </p:nvCxnSpPr>
          <p:spPr bwMode="auto">
            <a:xfrm>
              <a:off x="1772056" y="5421552"/>
              <a:ext cx="295072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3322" name="Picture 4" descr="416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10200"/>
            <a:ext cx="19812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8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rot="10800000">
            <a:off x="1066800" y="2362200"/>
            <a:ext cx="1524000" cy="129540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743200" y="3429000"/>
            <a:ext cx="2209800" cy="38100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6" name="Picture 12" descr="http://www.nerc.com/fileUploads/File/AboutNERC/maps/NERC_Interconnections_col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9117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/>
          <p:cNvSpPr/>
          <p:nvPr/>
        </p:nvSpPr>
        <p:spPr>
          <a:xfrm>
            <a:off x="2438400" y="3886200"/>
            <a:ext cx="3048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09600" y="2514600"/>
            <a:ext cx="3048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953000" y="3048000"/>
            <a:ext cx="3048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2971800"/>
            <a:ext cx="3048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441" name="TextBox 15"/>
          <p:cNvSpPr txBox="1">
            <a:spLocks noChangeArrowheads="1"/>
          </p:cNvSpPr>
          <p:nvPr/>
        </p:nvSpPr>
        <p:spPr bwMode="auto">
          <a:xfrm>
            <a:off x="1905000" y="4572000"/>
            <a:ext cx="2514600" cy="535531"/>
          </a:xfrm>
          <a:prstGeom prst="rect">
            <a:avLst/>
          </a:prstGeom>
          <a:solidFill>
            <a:srgbClr val="FFFF47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n-US" sz="1800" dirty="0">
                <a:latin typeface="Arial" charset="0"/>
                <a:cs typeface="Arial" charset="0"/>
              </a:rPr>
              <a:t>SWPC G2 Alerts and Warning dissemination 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16200000" flipV="1">
            <a:off x="762000" y="2971800"/>
            <a:ext cx="1752600" cy="1447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429000" y="3352800"/>
            <a:ext cx="1524000" cy="1219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962400" y="3200400"/>
            <a:ext cx="2895600" cy="1371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2" idx="4"/>
          </p:cNvCxnSpPr>
          <p:nvPr/>
        </p:nvCxnSpPr>
        <p:spPr>
          <a:xfrm rot="16200000" flipV="1">
            <a:off x="2400300" y="4305300"/>
            <a:ext cx="457200" cy="76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6" name="Rectangle 28"/>
          <p:cNvSpPr>
            <a:spLocks noChangeArrowheads="1"/>
          </p:cNvSpPr>
          <p:nvPr/>
        </p:nvSpPr>
        <p:spPr bwMode="auto">
          <a:xfrm>
            <a:off x="3216275" y="3121025"/>
            <a:ext cx="1928733" cy="264688"/>
          </a:xfrm>
          <a:prstGeom prst="rect">
            <a:avLst/>
          </a:prstGeom>
          <a:solidFill>
            <a:srgbClr val="FFFF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dirty="0">
                <a:latin typeface="Arial" charset="0"/>
                <a:cs typeface="Arial" charset="0"/>
              </a:rPr>
              <a:t>Midwest ISO, St. Paul</a:t>
            </a:r>
          </a:p>
        </p:txBody>
      </p:sp>
      <p:sp>
        <p:nvSpPr>
          <p:cNvPr id="18447" name="Rectangle 29"/>
          <p:cNvSpPr>
            <a:spLocks noChangeArrowheads="1"/>
          </p:cNvSpPr>
          <p:nvPr/>
        </p:nvSpPr>
        <p:spPr bwMode="auto">
          <a:xfrm>
            <a:off x="6781800" y="3352800"/>
            <a:ext cx="744114" cy="264688"/>
          </a:xfrm>
          <a:prstGeom prst="rect">
            <a:avLst/>
          </a:prstGeom>
          <a:solidFill>
            <a:srgbClr val="FFFF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dirty="0">
                <a:latin typeface="Arial" charset="0"/>
                <a:cs typeface="Arial" charset="0"/>
              </a:rPr>
              <a:t>NYISO</a:t>
            </a:r>
          </a:p>
        </p:txBody>
      </p:sp>
      <p:sp>
        <p:nvSpPr>
          <p:cNvPr id="18448" name="Rectangle 30"/>
          <p:cNvSpPr>
            <a:spLocks noChangeArrowheads="1"/>
          </p:cNvSpPr>
          <p:nvPr/>
        </p:nvSpPr>
        <p:spPr bwMode="auto">
          <a:xfrm>
            <a:off x="304800" y="1905000"/>
            <a:ext cx="2286000" cy="437043"/>
          </a:xfrm>
          <a:prstGeom prst="rect">
            <a:avLst/>
          </a:prstGeom>
          <a:solidFill>
            <a:srgbClr val="FFFF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1400" dirty="0">
                <a:latin typeface="Arial" charset="0"/>
                <a:cs typeface="Arial" charset="0"/>
              </a:rPr>
              <a:t>WECC Reliability Coordinator, Vancouver </a:t>
            </a:r>
          </a:p>
        </p:txBody>
      </p:sp>
      <p:sp>
        <p:nvSpPr>
          <p:cNvPr id="18449" name="Rectangle 31"/>
          <p:cNvSpPr>
            <a:spLocks noChangeArrowheads="1"/>
          </p:cNvSpPr>
          <p:nvPr/>
        </p:nvSpPr>
        <p:spPr bwMode="auto">
          <a:xfrm>
            <a:off x="914400" y="3440113"/>
            <a:ext cx="1905000" cy="264688"/>
          </a:xfrm>
          <a:prstGeom prst="rect">
            <a:avLst/>
          </a:prstGeom>
          <a:solidFill>
            <a:srgbClr val="FFFF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1400" dirty="0">
                <a:latin typeface="Arial" charset="0"/>
                <a:cs typeface="Arial" charset="0"/>
              </a:rPr>
              <a:t>WECC Loveland, CO </a:t>
            </a:r>
          </a:p>
        </p:txBody>
      </p:sp>
      <p:sp>
        <p:nvSpPr>
          <p:cNvPr id="18450" name="TextBox 19"/>
          <p:cNvSpPr txBox="1">
            <a:spLocks noChangeArrowheads="1"/>
          </p:cNvSpPr>
          <p:nvPr/>
        </p:nvSpPr>
        <p:spPr bwMode="auto">
          <a:xfrm>
            <a:off x="381000" y="304800"/>
            <a:ext cx="5105400" cy="4370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en-US" sz="2800" b="1" dirty="0">
                <a:latin typeface="Arial" charset="0"/>
                <a:cs typeface="Arial" charset="0"/>
              </a:rPr>
              <a:t>SWPC product distribution</a:t>
            </a:r>
          </a:p>
        </p:txBody>
      </p:sp>
    </p:spTree>
    <p:extLst>
      <p:ext uri="{BB962C8B-B14F-4D97-AF65-F5344CB8AC3E}">
        <p14:creationId xmlns:p14="http://schemas.microsoft.com/office/powerpoint/2010/main" val="6803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" t="14999" r="20000" b="38000"/>
          <a:stretch>
            <a:fillRect/>
          </a:stretch>
        </p:blipFill>
        <p:spPr bwMode="auto">
          <a:xfrm>
            <a:off x="3389292" y="4595008"/>
            <a:ext cx="5559425" cy="2057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0000" r="13750" b="3999"/>
          <a:stretch>
            <a:fillRect/>
          </a:stretch>
        </p:blipFill>
        <p:spPr bwMode="auto">
          <a:xfrm>
            <a:off x="5011737" y="922317"/>
            <a:ext cx="3352800" cy="19605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4" t="22000" r="40625" b="46001"/>
          <a:stretch>
            <a:fillRect/>
          </a:stretch>
        </p:blipFill>
        <p:spPr bwMode="auto">
          <a:xfrm>
            <a:off x="0" y="4373730"/>
            <a:ext cx="3505200" cy="2438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42" name="Group 10"/>
          <p:cNvGrpSpPr>
            <a:grpSpLocks/>
          </p:cNvGrpSpPr>
          <p:nvPr/>
        </p:nvGrpSpPr>
        <p:grpSpPr bwMode="auto">
          <a:xfrm>
            <a:off x="6688137" y="2362200"/>
            <a:ext cx="2455863" cy="2724150"/>
            <a:chOff x="2667000" y="914400"/>
            <a:chExt cx="2819400" cy="2120956"/>
          </a:xfrm>
        </p:grpSpPr>
        <p:pic>
          <p:nvPicPr>
            <p:cNvPr id="1434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5" t="19000" r="32500" b="20000"/>
            <a:stretch>
              <a:fillRect/>
            </a:stretch>
          </p:blipFill>
          <p:spPr bwMode="auto">
            <a:xfrm>
              <a:off x="2667000" y="914400"/>
              <a:ext cx="2816352" cy="2120956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667000" y="2445790"/>
              <a:ext cx="2819400" cy="5858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dirty="0">
                  <a:latin typeface="Arial" pitchFamily="34" charset="0"/>
                </a:rPr>
                <a:t>The overarching purpose of the 2011 (VERTEX) series is to develop and test a statewide strategy to respond to and manage the effects of </a:t>
              </a:r>
              <a:r>
                <a:rPr lang="en-US" sz="800" dirty="0" err="1">
                  <a:latin typeface="Arial" pitchFamily="34" charset="0"/>
                </a:rPr>
                <a:t>Geomagnetically</a:t>
              </a:r>
              <a:r>
                <a:rPr lang="en-US" sz="800" dirty="0">
                  <a:latin typeface="Arial" pitchFamily="34" charset="0"/>
                </a:rPr>
                <a:t> Induced Currents on the Commonwealth’s electrical power and communications systems, 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4638" y="1258888"/>
            <a:ext cx="4602162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800" b="1" dirty="0"/>
              <a:t> </a:t>
            </a:r>
            <a:r>
              <a:rPr lang="en-US" sz="1800" b="1" dirty="0">
                <a:latin typeface="+mn-lt"/>
              </a:rPr>
              <a:t>National &amp; State Exercises</a:t>
            </a:r>
            <a:endParaRPr lang="en-US" sz="1800" dirty="0">
              <a:latin typeface="+mn-lt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US" sz="1800" dirty="0">
                <a:latin typeface="+mn-lt"/>
              </a:rPr>
              <a:t> Table top exercises to discuss space weather and how to incorporate into planning documents </a:t>
            </a:r>
          </a:p>
          <a:p>
            <a:pPr lvl="1">
              <a:buFont typeface="Arial" charset="0"/>
              <a:buChar char="•"/>
              <a:defRPr/>
            </a:pPr>
            <a:endParaRPr lang="en-US" sz="1800" dirty="0">
              <a:latin typeface="+mn-lt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1800" b="1" dirty="0">
                <a:latin typeface="+mn-lt"/>
              </a:rPr>
              <a:t> Emergency Planning</a:t>
            </a:r>
            <a:r>
              <a:rPr lang="en-US" sz="1800" dirty="0">
                <a:latin typeface="+mn-lt"/>
              </a:rPr>
              <a:t>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>
                <a:latin typeface="+mn-lt"/>
              </a:rPr>
              <a:t> Integrating into plans and procedures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>
                <a:latin typeface="+mn-lt"/>
              </a:rPr>
              <a:t> Training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>
                <a:latin typeface="+mn-lt"/>
              </a:rPr>
              <a:t> Response and preparation documentation</a:t>
            </a:r>
          </a:p>
          <a:p>
            <a:pPr>
              <a:defRPr/>
            </a:pPr>
            <a:endParaRPr lang="en-US" sz="1200" dirty="0">
              <a:latin typeface="+mn-lt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420584" y="141267"/>
            <a:ext cx="81534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800" b="1" dirty="0">
                <a:solidFill>
                  <a:schemeClr val="tx1"/>
                </a:solidFill>
              </a:rPr>
              <a:t>Contributing operational support to national and state exercises on space weather</a:t>
            </a:r>
          </a:p>
        </p:txBody>
      </p:sp>
    </p:spTree>
    <p:extLst>
      <p:ext uri="{BB962C8B-B14F-4D97-AF65-F5344CB8AC3E}">
        <p14:creationId xmlns:p14="http://schemas.microsoft.com/office/powerpoint/2010/main" val="151003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828800" y="-152400"/>
            <a:ext cx="6172200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Education &amp; Outreach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17698" y="838200"/>
            <a:ext cx="5968317" cy="60198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National Space Weather Portal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NWS </a:t>
            </a:r>
            <a:r>
              <a:rPr lang="en-US" sz="2000" b="1" dirty="0">
                <a:solidFill>
                  <a:schemeClr val="tx1"/>
                </a:solidFill>
              </a:rPr>
              <a:t>Training Center </a:t>
            </a:r>
            <a:r>
              <a:rPr lang="en-US" sz="2000" b="1" dirty="0" smtClean="0">
                <a:solidFill>
                  <a:schemeClr val="tx1"/>
                </a:solidFill>
              </a:rPr>
              <a:t>just released </a:t>
            </a:r>
            <a:r>
              <a:rPr lang="en-US" sz="2000" b="1" dirty="0">
                <a:solidFill>
                  <a:schemeClr val="tx1"/>
                </a:solidFill>
              </a:rPr>
              <a:t>module for NWS Weather Forecast Offices 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  <a:ea typeface="ＭＳ Ｐゴシック" charset="-128"/>
                <a:cs typeface="Arial" charset="0"/>
              </a:rPr>
              <a:t>WMO Space Weather Product Portal</a:t>
            </a:r>
            <a:endParaRPr lang="en-US" sz="2000" dirty="0" smtClean="0">
              <a:solidFill>
                <a:schemeClr val="tx1"/>
              </a:solidFill>
              <a:ea typeface="ＭＳ Ｐゴシック" charset="-128"/>
              <a:cs typeface="Arial" charset="0"/>
            </a:endParaRP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WMO Training Modules </a:t>
            </a:r>
            <a:r>
              <a:rPr lang="en-US" sz="2000" b="1" dirty="0" smtClean="0">
                <a:solidFill>
                  <a:schemeClr val="tx1"/>
                </a:solidFill>
              </a:rPr>
              <a:t>developed via </a:t>
            </a:r>
            <a:r>
              <a:rPr lang="en-US" sz="2000" b="1" dirty="0">
                <a:solidFill>
                  <a:schemeClr val="tx1"/>
                </a:solidFill>
              </a:rPr>
              <a:t>NWS Training Center </a:t>
            </a:r>
            <a:r>
              <a:rPr lang="en-US" sz="2000" dirty="0">
                <a:solidFill>
                  <a:schemeClr val="tx1"/>
                </a:solidFill>
              </a:rPr>
              <a:t>(2013)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Social Media – </a:t>
            </a:r>
            <a:r>
              <a:rPr lang="en-US" sz="2000" dirty="0" smtClean="0">
                <a:solidFill>
                  <a:schemeClr val="tx1"/>
                </a:solidFill>
              </a:rPr>
              <a:t>Visit SWPC on </a:t>
            </a:r>
            <a:r>
              <a:rPr lang="en-US" sz="2000" dirty="0" err="1" smtClean="0">
                <a:solidFill>
                  <a:schemeClr val="tx1"/>
                </a:solidFill>
              </a:rPr>
              <a:t>Facebook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Overhaul of SWPC Web Page </a:t>
            </a:r>
            <a:r>
              <a:rPr lang="en-US" sz="2000" dirty="0">
                <a:solidFill>
                  <a:schemeClr val="tx1"/>
                </a:solidFill>
              </a:rPr>
              <a:t>– </a:t>
            </a:r>
            <a:r>
              <a:rPr lang="en-US" sz="2000" dirty="0" smtClean="0">
                <a:solidFill>
                  <a:schemeClr val="tx1"/>
                </a:solidFill>
              </a:rPr>
              <a:t>in progress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Training developed via COMET  </a:t>
            </a:r>
          </a:p>
          <a:p>
            <a:pPr lvl="1"/>
            <a:r>
              <a:rPr lang="en-US" sz="2000" b="1" dirty="0" err="1" smtClean="0">
                <a:solidFill>
                  <a:schemeClr val="tx1"/>
                </a:solidFill>
              </a:rPr>
              <a:t>SWx</a:t>
            </a:r>
            <a:r>
              <a:rPr lang="en-US" sz="2000" b="1" dirty="0" smtClean="0">
                <a:solidFill>
                  <a:schemeClr val="tx1"/>
                </a:solidFill>
              </a:rPr>
              <a:t> Basics Module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b="1" dirty="0" err="1" smtClean="0">
                <a:solidFill>
                  <a:schemeClr val="tx1"/>
                </a:solidFill>
              </a:rPr>
              <a:t>SWx</a:t>
            </a:r>
            <a:r>
              <a:rPr lang="en-US" sz="2000" b="1" dirty="0" smtClean="0">
                <a:solidFill>
                  <a:schemeClr val="tx1"/>
                </a:solidFill>
              </a:rPr>
              <a:t> Impacts on Aviation Module</a:t>
            </a:r>
            <a:endParaRPr lang="en-US" sz="2000" b="1" i="1" dirty="0" smtClean="0">
              <a:solidFill>
                <a:schemeClr val="tx1"/>
              </a:solidFill>
            </a:endParaRPr>
          </a:p>
          <a:p>
            <a:endParaRPr lang="en-US" sz="2000" b="1" i="1" dirty="0" smtClean="0">
              <a:solidFill>
                <a:schemeClr val="tx1"/>
              </a:solidFill>
            </a:endParaRPr>
          </a:p>
        </p:txBody>
      </p:sp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 cstate="print"/>
          <a:srcRect l="8749" t="17999" r="30624" b="42000"/>
          <a:stretch>
            <a:fillRect/>
          </a:stretch>
        </p:blipFill>
        <p:spPr bwMode="auto">
          <a:xfrm>
            <a:off x="5943600" y="2057400"/>
            <a:ext cx="3200400" cy="131921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4" cstate="print"/>
          <a:srcRect t="14999" r="15625" b="24001"/>
          <a:stretch>
            <a:fillRect/>
          </a:stretch>
        </p:blipFill>
        <p:spPr bwMode="auto">
          <a:xfrm>
            <a:off x="6166180" y="685800"/>
            <a:ext cx="2698750" cy="1219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5" cstate="print"/>
          <a:srcRect l="11874" t="16000" r="22501" b="28000"/>
          <a:stretch>
            <a:fillRect/>
          </a:stretch>
        </p:blipFill>
        <p:spPr bwMode="auto">
          <a:xfrm>
            <a:off x="6553200" y="3581400"/>
            <a:ext cx="2428196" cy="1295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32" name="Picture 5"/>
          <p:cNvPicPr>
            <a:picLocks noChangeAspect="1" noChangeArrowheads="1"/>
          </p:cNvPicPr>
          <p:nvPr/>
        </p:nvPicPr>
        <p:blipFill>
          <a:blip r:embed="rId6" cstate="print"/>
          <a:srcRect l="7500" t="14999" r="37500" b="24001"/>
          <a:stretch>
            <a:fillRect/>
          </a:stretch>
        </p:blipFill>
        <p:spPr bwMode="auto">
          <a:xfrm>
            <a:off x="6431478" y="5003633"/>
            <a:ext cx="2455744" cy="170196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Northern Lights over the fjord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8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21"/>
          <p:cNvSpPr txBox="1">
            <a:spLocks noChangeArrowheads="1"/>
          </p:cNvSpPr>
          <p:nvPr/>
        </p:nvSpPr>
        <p:spPr bwMode="auto">
          <a:xfrm>
            <a:off x="457200" y="1524000"/>
            <a:ext cx="60198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457200" indent="-457200"/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Customers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&amp; Service Trends</a:t>
            </a:r>
          </a:p>
          <a:p>
            <a:pPr marL="457200" indent="-457200"/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Improving Operational Services for a Weather Ready Nation</a:t>
            </a:r>
          </a:p>
          <a:p>
            <a:pPr marL="457200" indent="-457200"/>
            <a:r>
              <a:rPr lang="en-US" sz="2800" b="1" dirty="0" smtClean="0"/>
              <a:t>Interagency activities</a:t>
            </a:r>
          </a:p>
          <a:p>
            <a:pPr marL="457200" indent="-457200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International collaborations</a:t>
            </a:r>
          </a:p>
          <a:p>
            <a:pPr marL="285750" indent="-285750" eaLnBrk="1" hangingPunct="1">
              <a:lnSpc>
                <a:spcPct val="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16098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456612" cy="4168775"/>
          </a:xfrm>
        </p:spPr>
        <p:txBody>
          <a:bodyPr/>
          <a:lstStyle/>
          <a:p>
            <a:pPr marL="234950" indent="-234950"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2100" b="1" kern="1200" dirty="0" smtClean="0">
                <a:latin typeface="Arial" pitchFamily="34" charset="0"/>
                <a:cs typeface="Arial" pitchFamily="34" charset="0"/>
              </a:rPr>
              <a:t>Improve use and integration of available space weather  observations into operations</a:t>
            </a:r>
          </a:p>
          <a:p>
            <a:pPr marL="234950" indent="-234950"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2100" b="1" kern="1200" dirty="0" smtClean="0">
                <a:latin typeface="Arial" pitchFamily="34" charset="0"/>
                <a:cs typeface="Arial" pitchFamily="34" charset="0"/>
              </a:rPr>
              <a:t>Improve and accelerate research to operations</a:t>
            </a:r>
          </a:p>
          <a:p>
            <a:pPr marL="234950" indent="-234950"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2100" b="1" kern="1200" dirty="0" smtClean="0">
                <a:latin typeface="Arial" pitchFamily="34" charset="0"/>
                <a:cs typeface="Arial" pitchFamily="34" charset="0"/>
              </a:rPr>
              <a:t>Develop new and improved mission-tailored space weather products and services</a:t>
            </a:r>
          </a:p>
          <a:p>
            <a:pPr marL="234950" indent="-234950"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2100" b="1" kern="1200" dirty="0" smtClean="0">
                <a:latin typeface="Arial" pitchFamily="34" charset="0"/>
                <a:cs typeface="Arial" pitchFamily="34" charset="0"/>
              </a:rPr>
              <a:t>Improve collaboration between National Space Weather Program agencies </a:t>
            </a:r>
          </a:p>
          <a:p>
            <a:pPr marL="234950" indent="-234950"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2100" b="1" kern="1200" dirty="0" smtClean="0">
                <a:latin typeface="Arial" pitchFamily="34" charset="0"/>
                <a:cs typeface="Arial" pitchFamily="34" charset="0"/>
              </a:rPr>
              <a:t>Improve coordination &amp; cooperation with international community</a:t>
            </a:r>
            <a:endParaRPr lang="en-US" sz="21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09600" y="990600"/>
            <a:ext cx="7742238" cy="1052596"/>
          </a:xfrm>
          <a:prstGeom prst="rect">
            <a:avLst/>
          </a:prstGeom>
          <a:solidFill>
            <a:srgbClr val="DEF4D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2600" b="1" dirty="0">
                <a:cs typeface="Arial" pitchFamily="34" charset="0"/>
              </a:rPr>
              <a:t>Federal agencies working together to develop a unified approach to understand and mitigate impacts of space weather on our Nation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847725" y="192086"/>
            <a:ext cx="7265988" cy="6064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sz="3600" b="1" dirty="0" smtClean="0">
                <a:latin typeface="Tw Cen MT Condensed" pitchFamily="34" charset="0"/>
              </a:rPr>
              <a:t>Unified </a:t>
            </a:r>
            <a:r>
              <a:rPr lang="en-US" sz="3600" b="1" dirty="0">
                <a:latin typeface="Tw Cen MT Condensed" pitchFamily="34" charset="0"/>
              </a:rPr>
              <a:t>National Space Weather Capability</a:t>
            </a:r>
            <a:endParaRPr lang="en-US" sz="3600" b="1" dirty="0" smtClean="0">
              <a:latin typeface="Tw Cen MT Condensed" pitchFamily="34" charset="0"/>
            </a:endParaRPr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38" y="6165376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165376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150447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934" y="6158408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294" y="6150447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166227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150447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215344"/>
            <a:ext cx="7048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6166227"/>
            <a:ext cx="7048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03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r="12500" b="7001"/>
          <a:stretch>
            <a:fillRect/>
          </a:stretch>
        </p:blipFill>
        <p:spPr bwMode="auto">
          <a:xfrm>
            <a:off x="228600" y="879556"/>
            <a:ext cx="8610600" cy="43782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0" y="21647"/>
            <a:ext cx="9067800" cy="6064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National Space Weather Portal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257800"/>
            <a:ext cx="8610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Coordinated through </a:t>
            </a:r>
            <a:r>
              <a:rPr lang="en-US" sz="2000" dirty="0" smtClean="0">
                <a:solidFill>
                  <a:schemeClr val="tx1"/>
                </a:solidFill>
              </a:rPr>
              <a:t>the National Space Weather Program </a:t>
            </a:r>
          </a:p>
          <a:p>
            <a:pPr marL="233363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Provides </a:t>
            </a:r>
            <a:r>
              <a:rPr lang="en-US" sz="2000" dirty="0">
                <a:solidFill>
                  <a:schemeClr val="tx1"/>
                </a:solidFill>
              </a:rPr>
              <a:t>a gateway to access federally funded space weather information, services, and </a:t>
            </a:r>
            <a:r>
              <a:rPr lang="en-US" sz="2000" dirty="0" smtClean="0">
                <a:solidFill>
                  <a:schemeClr val="tx1"/>
                </a:solidFill>
              </a:rPr>
              <a:t>activities</a:t>
            </a:r>
            <a:endParaRPr lang="en-US" sz="2000" dirty="0">
              <a:solidFill>
                <a:schemeClr val="tx1"/>
              </a:solidFill>
            </a:endParaRPr>
          </a:p>
          <a:p>
            <a:pPr marL="233363" indent="-233363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Connects to a system of existing portals and websites, providing national information to enhance </a:t>
            </a:r>
            <a:r>
              <a:rPr lang="en-US" sz="2000" dirty="0" smtClean="0">
                <a:solidFill>
                  <a:schemeClr val="tx1"/>
                </a:solidFill>
              </a:rPr>
              <a:t>understanding</a:t>
            </a:r>
            <a:endParaRPr lang="en-US" dirty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228600" y="491758"/>
            <a:ext cx="883920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 smtClean="0"/>
              <a:t>www.spaceweather.gov/portal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47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5" t="10800" r="18486" b="7600"/>
          <a:stretch/>
        </p:blipFill>
        <p:spPr bwMode="auto">
          <a:xfrm>
            <a:off x="152400" y="457200"/>
            <a:ext cx="8595360" cy="621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 flipH="1">
            <a:off x="2743200" y="4540469"/>
            <a:ext cx="2057400" cy="7620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" t="14600" r="52258" b="18202"/>
          <a:stretch/>
        </p:blipFill>
        <p:spPr bwMode="auto">
          <a:xfrm>
            <a:off x="4829503" y="1554480"/>
            <a:ext cx="4084320" cy="3630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 flipH="1" flipV="1">
            <a:off x="2133600" y="4864421"/>
            <a:ext cx="1933903" cy="641131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" t="2909" r="7858" b="4511"/>
          <a:stretch/>
        </p:blipFill>
        <p:spPr bwMode="auto">
          <a:xfrm>
            <a:off x="2743200" y="2262089"/>
            <a:ext cx="6729984" cy="455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94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t="14405" r="25001" b="9989"/>
          <a:stretch/>
        </p:blipFill>
        <p:spPr bwMode="auto">
          <a:xfrm>
            <a:off x="228600" y="304800"/>
            <a:ext cx="7863840" cy="637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http://helios.gsfc.nasa.gov/ace/ace_half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304" y="811747"/>
            <a:ext cx="1170296" cy="117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mpere logo">
            <a:hlinkClick r:id="rId5" tooltip="ampere websit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23" y="12192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0.google.com/images?q=tbn:ANd9GcSXXHdhCwlJcp5bxIyPzv5PUKaeGVulF0Bts9eLffxHpC8-xkW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628" y="2468261"/>
            <a:ext cx="1614488" cy="65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s1.mm.bing.net/th?id=I4652176013330404&amp;pid=1.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02" y="3273019"/>
            <a:ext cx="1336116" cy="132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8" descr="data:image/jpeg;base64,/9j/4AAQSkZJRgABAQAAAQABAAD/2wCEAAkGBhQSERQUExQUFRUWGRUZFxgXFx0eGhUdGBwXFxgcGRkXHSYfGhsjHRgcHy8gIygpLC0sFx4xNzAqNScrLCkBCQoKDgwOGg8PGjYkHyQsLzQsLTAqLC0qKTQsLCksLy8sLC00LCwwLSwvMCwsLywsKSwsLSosLC8sLCwsLCwsLP/AABEIAOEA4QMBIgACEQEDEQH/xAAcAAACAgMBAQAAAAAAAAAAAAAABQQGAgMHAQj/xABGEAACAQIDBAYGBwYFBAIDAAABAgMAEQQSIQUxQVEGEyJhcYEHMlKRobEUI0JyksHRM2KCotLwFlOy4fEVQ8LiY5MXJET/xAAbAQACAwEBAQAAAAAAAAAAAAAABQIDBAYBB//EADgRAAEDAQUECgEDAwUBAAAAAAEAAgMRBBIhMUETIlFhBTJxgZGhscHR8BRCUuEjYqIVM4LC8ST/2gAMAwEAAhEDEQA/AO40UUUIRRRRQhFFFFCEUV4zAAkmwGpJ4VUduekSKK6wDrW9r7A897eWnfVsUL5TRgqqJrRHAL0horcTSTaPTPDRaZ87co+18fV+Ncy2r0inxJ+skJHsjRfwjf53NQWhYKGI7JJAPO2+m0XRjRjI7uCRT9MuOELe8/CvON9JLn9lEq97kk+4Wt7zSXE9McU//dKjkgC/EC/xqC2ylWPOese6BrqAFF91yTqQeApVet8dns46rfvelU1qtTuu892HomU21JX9aWRvF2PzNR2JO+5pnh1kEcPUIGBH1nZBu19Q5I0FrVrwjKuLcx2yr1pXlop08L6VYHgVoFnMRNLzs1ABtW+LaEq+rJIvg7D5GpGJKHDu8egd47p7BAa48NQRSdXsQeVTBDxioFhYRQqwYbpbik3TMfvWb/UL04wfpIlH7SNHHNSVPxuPlVb2hIgSP6pA7pmJW4y3JC9m9twrQ+zG6qNwGOcncNAL2Go4ms7oYHjeb97lrZaLTEdyQ+vqumbP6c4aXQsYzycWH4hce+1P45AwBBBB3EG4PnXDMRhmR2TeVJBy67t9q37N21NhzeKRl5i/ZPip0NYpejGEVjd4pnD0y9ppM2vMZ/fBduoqj7E9JKtZcSuQ+2tyvmu8eV/KrrDOrqGVgyncQbg+BFKZYHxGjwn0FpinFYzX1WdFFFUrQiiiihCKKKKEIooooQiiiihCKKKKEIpXt3pFDhEzSNqfVQes3gOXedKXdLemaYQZFs8xGi8FB4vb4DefDWuWPJNipSzEu7asx3ADiTuVR7qY2Wx7Tfkwb6pVbOkBDuR4u9Ez6QdMZsUbN2I+EanT+I/aPjp3CsNmYJXjMgUysGylLhVXS4ZjfVfdSzHYEx5e0rqwurKdDY2O8DiKz2ZtARlsy5kdSrLz5a8CDx8aeXWNZSPBc4XF8l6XErZNjGSYspUMDvj9Xy4W/wB63bTx6yRxMMqkZwyLpYk3zW5GoO0Ntdi3YiiGuUbr8CSdWNVnGdKQNI1zd7aDyG8/CoukjZQvwKlHC+SrWCoPgriu2BkRTErlM1i1zYE39UWHvvSzF7XjBJdkUkk2uB7lFUmfacst8zm1r2Gg9w3+fKoOQcqxutzQdxvimDejCQNo7w+Vdn6VwruZj90HX32rQ3S+L2ZD5L/VVVRFziw0uu+1+F93fetbR2NrbqoNukJWgdFwhtcVbh0wi9iT3L/VW1OlUB4sPFf0vVSkwRWNJDlyuXAsyk9i17qDmXeLXAvwvWE8QBtbcB8hQLdICg9FwkVx+1V/XbyS2+sViAALtrYbhY602w23CJY2YEKgVcqG1wt7bzrrvrlHU6XsLXtw3792/wA6lYfHSRgZXYd28e46f8Vc23NOD2+Cod0YRjG7x++y6rsKW7ySb5LHKoYBmLesVzcQL++ou1cYS2VlNwfWZArnTc1t/HWqVg+lXCRf4l/NT+Rp9FjxKMwbPuF73ItoAb6jTnW2OSN7rzT8pfLDJE264d+im4dGdgqKWY8BTLZm3sRgpLDMvtRv6reX5isdhpYFkHWN2lki3Eo1tU4k3Gv9msdtAh1gF3ykFL6uucD6s+B+dScWvNwioVbGmMB7TQrqPRzpdDjBZexIPWjJ18VP2h/ZAp5XASXhk0JV0O8HVSORFdM6HdOxiLRTkLNuVtwk/IN3bjw5Umtdiub8eI9F0Ni6REh2cuDvX+VcqKKKVpwiiiihCKKKKEIooooQiqx026YDBx5UsZ3HZHBRuzN+Q4nuBpl0l6QJg4GkbU7kX22O4eHEnkK420UmKZ55pVUM1i7nQtb1VA5C2nAWpjYrMJDff1R5pbbrWYhcZ1j5KHJimdi7knM3abebn5nQ6d1MllOGkB0lgkHlInhwdeXA+NYjNhj1coEkEov2TcNydDwYf3wNRcfjkKLFEGEaktd7ZmY6XNtALC1hT3A4DJc5QDHVSdrbYLFk+rkUHsPkysq77C1rDh5VXMbtoJooDN8B4/pUfG4+91TdxPPw/WlvVDlWSWcN3I/Fa47Pe3pFjimZ2Oc5mF+II035baW8KjdWOVTEWxuKzmw4GoGh1H6eVLTW9jqmrQNnVumY5aH2PdxUWPKCpt97Xfcm9tNOybW13E8bDGbD5WItuNqlhjw00K6aXBJJBtv38fDcBUzaGEBjilA0Zcp+8mh94sarduvFdcO/P5VrHB8TuLaHuOB87vmlCwaZraXtfhffa/Ot+1MJkmkXkzfqK2S4JlVWZCA4JQkEBgCVJU8RcEacRTPpRhgMRe3rpG3vUD5iouNJmt4g+RahrqwOPAt9HfwkQgDPZVtmNgL3IubAX41u2pCBNKANA7D3EimXR2HNiYlF7F1zAHeFIfXnqt/Ko2NizSStb7bE682Pv315Ws13gPU/wi9SCvF3oP5S1YbmwFya3Y2AK5TTsdnzGh+N6b7Awg6wyMOzCrSHvK+oPNre6lxuRY7ibnx5/GpA3pC0aDzP8eq8LrsIP7j5D5J8lrx5iZ7xRGNbKMpcvqAAxzEDebm3C9a4SUsykqeFv73Uyi2QSUuVysnWEqwbItyDmAPZbT1TrqOdRZQCb2sOA5DgKmDvUGigeoXO1wHv958k0wG3r2D9luDbgf0NWXYeMAZ7sqSMpEbtuVjvueBIuM3CqK6gm9gO4bqm4HHFLBvV+X+1MorRXdk8Uqks4BvRjuVsxqpGgTsySsQWZTcJyVSPWY31PhUXFQyQsA65WsGHPXUbtx/MV5s/aHVXZVBcjsMfsHmBuJtuPCnHSNY1YlznlZIwoB9SyrdmPEk3sORvxFba0NFjugiqu3QLpt9IAgnP1w9Vv8wAcf3x8Rrzq7V86RTFWDKSGUggjeCNQR312noV0pGMh7VhMlhIOfJgOR+BBHKktvsgjO0ZlryT/o+2bQbN+enNWKiiilabIooooQisXcAEkgAakncLVlVF9KnSPqYBh0PbmvmtvWMb/wAR7PgGq2GMyvDBqqpZBEwvOiovTPpUcZiCwv1SXWMd3FvFrX8LDhWjCYiKaBYnkETxsxVmBysHsSCRuIIpFRXUNia1oa3Rcs95e4udqnG1cagSKGNusEecl7WBZyCQoOuUW86Q4zEX7I0HH9K2PurT9HrPM4NF0KUbKmvBRo8OSQFuSdwAuT4DjXrYcHUeY5f7VJ6kWFr31ufdaw4ceJ8qEjsb1jdGc25+q2wzMrdk6p8RzHuNRzoRFWEcb8d3gbfG3lU3ZmEEl4vtNqh5MOHgR8q2ts/srIO0l+0BoV13E8Ljj31gqKqqylxKGJOgygDKVI1vmve99N1UECeM3DQ+hHH34jkVeHOsk1H4jyc08Dz04HmFAfDWJBuCNCOVqd7KwvXYWeLeyESp5CzfAfGpW2sD1sa4pBYNYSAcG3X/AC93OvejIEOKi7asJFsct+zn1CtcDtBgL2uNd9YZ5DPY3SsG8zGnBzDUj25gq+JogtQjcatdhXiHCgPvyIVYMd7C5sN3dx0qwdK8KCmEf2oVHmoB/wDKo22tldTO6bhe6/dOo/Typ5t/C5tn4R/ZsvvU/wBFeTzNMtmlad1xP+TSR6KEQLY543ZgDyclvQnD5sWpJuI0Yi/AeqP9VV94rknnr76unQPC2+kyeygHvzMf9IqtbPwLSSKi73IXdf1tCdeQ1vUoXg2y0EnBgYPJzvdRkJ/HiAzJd7D2U44QQ7Pv9rEOPwJr8x/NSDqat3TcASxwposSAAcr/wDqFrT0c2YCWxEv7OEA7gMzKBYWG+2niSN9zVdltAjsZtcn6yXAamuDQOZFArJmGS0CzsPVFK6CmLj41KXY3C/R4RFukls8nNVHqJ79T4VBmxTtFHEzkxxlyi2HZLkFtbXNyBvqVjHaeVnYjM7cTYC+gFybAAWFzyrfs7ZedSznLCpuxtqT7K8STy763MaLPFfmO8cT2nQeg7lnc82iW5FlkOwan1KVJguzmPq3t948hWPUXubgWHv1AsPffyNNJSssgzHqowCFAUtlABKiwIuSbAnvvwqLFg2bdu5nd5c/71q+Njji7A8OH3VQe8HcjxHHjz7OHysMJPk0J0+VTuurZDgEXhmPM6/DcK14nB5FzLfKN45DmPDlyphE4tFHZLJJBXEZo66mXR7pC2EnSVLm2jLf11PrL+Y7wKUUVpcxrhQrM3dIcMwvpHA41Jo0kjN0cBlPcfzrfXMvRL0j9bCOebxX/nUf6h/FXTa5e0QmGQtXVQSiVgciiiiqFevGNta+eulXSH6Vi5Zfsk2TuRdF9418WNdc9Je2vo+z5bGzS2iX+O+b+QN8K4H1lNujwG1eexK7eS6jApXXd1AlvwqL1lTdnxZrnlp/f98abCSuASh7LgqQszDXqYcndrvOnIC58rC9SDFXvUnuqu6HVCpvPjo7LgfgqMYaziUBXBUMWACm5GQ3BJAGhuARrzqUmELFVXVmsLW4k2AHPh76kwQgExyjLYkE8VINiD51klD4BeAvN1H6h2cRyz4VyTCN8NqFHEMfof0O7f2nmMOIBqVE2dMYWBIujDUEaMtyDa+/UEeRFbtq7FyjrIjeJtx9m/A93/Hjsxuxnj10ZeDD8+VS9hbR6smOSxifff7N+PhzrBNVzfzbEb37mj9QHo4aa6K2M3T+HbBd/aT+kn1addNVh0XmysYZLFJhoL8dR5XtbnotL9o7LfDTWv6pDIeYvdT8LHvBpptrYDQkSR36sm4PFDw1+R/svcVgxjsIrr+1S/vHrL4HQjypY+2wwzMtsZrDLuv/ALXaE8ODvHHBX7GR8brM8UkjxbzGoHqFA6Z4MPHDiVAIIsb8mGZL25XPmRWybC59jr+7Y+6Qr8jTPYGG+k7PaE+sMyeBHaT5j3Vs2Fgy+y5EI1yzi3IgsR8aQmcwQss5zgtDR/xN4g+vdRaz/UkdKMpIz44VSrophsmz8S/Prf5Y/wBSah+j7ZGaZpTujFh95tPgt/eKsWCw2TY7fvRyH8bED4EV7h8L9E2Wx3O6k/xS2VfcCPcatnmkcy1Mj60s2zHYMCeymHeq4wAYXOyYy8fX72KiYiB8Xi2yamRzbuXgT3BR8Kb9LGWGOPCRHsqAz9/EX7ye0fKnnRnZQwmGfEyjtMtwOIX7IHext8Kr+y9iyY2ZnfRS13Yd+uVe/wCQ8rtRaIZLQZHGlns2AOjn0phxujAcyKZrLSRsdxuMsvk3+deSW7F6PtOSScsS+u3xsL8flXu28eJCI4xlhTRRz/eP9/EmnXSXaKgfR4LLGujW4kcO8X3nifio2fsSSY9kWXix3D9T3Uys7jIP9Qtm4wdRp/SP3H+52g0GAxKpkN3/AOSzbzj1iNeQ/tHmUpXDkkAak7gONNNkbOkmUZV4XY2sq3ueGg7gOVTZ5oocqQm7E2eXS+vBOAudL7hfjUzZcTxO6RtliEasJGNy4OYLZeLDRTpbMDvvYk3Sbh1WUqN2uZHGmnIZ8QFssthFKl1cd6mQ5V15nLgSorbHZZREv1jlA9kBJAIubrvFrHne2nG3uG2dpY9oa7+PAjvq0dHMI0WLiMxUSmKU5QdQo6tVuOBPa7tDypztXARyEtbK/tDe33h9r599WQ2x1BtMVbJYxUli4xjcKYJGjN7DVSeKnd+niDWrru6rD0y2fNMJCsWUYYPmds31l94S1hov1gueA33samkmgprBag8U4JZPZSw14ppszazQTRyp60bBh324HuI086+jMBjVmiSVDdXVWXwYXFfMHWV2j0O7a63CPCT2oG0+492X+bOPIVl6QAe0PGi02Alji05FX6iiik6brj3px2x9dh8PwVWkbxc5V9wRvxVzHrxT70o7V63amJ4hCsY/gUA/zZqqnX1vjfdaAsMjLziVN68VYsFHlRR3XPnrVWwjZnVeZH+/wq25632d+bkot7TusaFnevGTcQd/D9RQHFjz4a7vK2tY5q0ODZR7/BCwxyzWZxAw4gjA9rTge8LOFSxy21PurY0ZQglePEaHu761Kd+oFvHXUbtPPyNMYNotGq5sjo99MwLCxscwGo7sw1FZJXWqLGPfHA4O7jl4jvW5rrHaOu3Zu4tqW97TiO405LzZm1jEbEZk4j9P0pniNhJMvWYcjX7PDw/dPcdPCtOHwWHxHqNkf2f/AFO/yNew7NxOGbPGM445dbjvXf7q5ye0xumMlnfsZ9WvFGv7dDXQg19Q0ZBKyIRzt2sOjmmpb2a9oIopnR3aVj9GnH7qhhz+yb8OXu5U12Rsl8NiMqAtBKDr/lkajN3cL8bjlWvDNBjkysLSLvG508DxH92FWbBQlVALFiABmO824m3GuO6Ut5Y+RoZcdJhJGerXMPae3H5BTKCCrWm9eDeo7WmrT6fBCw2dsdYpJXW/1pBK8ARe5Hje5phDhlUEKoAJJIAtcnUk24ms0FadpbRTDxNLISFW17C5NzYADmTULJBJOQXEkmg7aCg8lebrBhgMfkrbJhVZSrKpU6FSAQR4bqjbV2Ok6qr3yq6vYbmy30b93WouxemeGxJsr5G3BZLKT93Wx8Ab00x+0IoVzSuqC4Gp1udwAGpPhyp3+HLAdQR5Kq8yRvEFV7pJsuXFSRwgFIR25H5nUBV5kanlqDw1V9JdpLh0XCYYdsi3Z1Kg+Gpdt/PjxFXgi+oqsYiPDbPUyMS8rk9prGSQnU25DnuHjpVLHCrI3Mv3DVkYyc4/qd2emGVVmniIvPa6l7NxzA4D750VcwHRMRp1uKIVR9i/+oj/AEj/AGqFtTbolVkjPVotsihf2mtiCRogA1txqXisDjMc+Z16uP7Ia4Ve8C2Zj3291asZsOPDxu37V0FzfRF3WuAbk67r+NtLt47VEJhLb5NpNoxmLY/+teJJrw0KwNglewxWVlxmrjgXe9OQHbwSXA4dJDIHWRlEbHsG1iLWzG4sLX40xOLMJLxqFJjJRpSrlTbNmWwOpzBbX9a433Ba4mMR4NyABeO5sALkqLnSq+I3MaGRjGCoYRg2a6WMee3qrv0J0IvbfWg2r8mczOrQZCtRl75pjBZvxodkDjqaUTzoxladZs0nWmNsysTcat2mvv8AWYAG3r35VcY4C2//AJqn9GMWIDdw7KVQZt7AgsScu8r2rADUBd1dF2X1ciB0ZXU8Qb+IPI92+rmNuiitJqscNgb8P0/3qkekH0cYZcPNiofqXiRnZVH1cmUXtl+wTzWw7jXR3kCikvSLEfUN2OsuUAjB9e7qLedWNcWmoUHNDhQrimzujRCLNig0cTer7TcwBa+axuBxt5U39D+2BHtExAkrMsiAnS5S7oSOBsrafvU32rI5kzXSaVAboP2MBUFhGvBiVzArcXt6wI7PNOiu1+pxmHm3BZo2NtAFLDN4DKTXkUzpJJAThh2Lx8TWNYQF9VUV5aivFNfI/SLaBkxeJkuDnmmbjuLsRv7qX9caWSYosSTvJJPnrWPXmrL68uhWbYBzTDuDH4W/OrTVO6HMTM3ch/1LVvvTqxOpF3rnOksZqclv6g5M91tmy2zDNe1/Vvmt37r6VqvXinUX3f3w41l1Z4Anyq17YXGrgK8cj45qENptUYpGTThmPA4eS3wogJEl+G7h7qnw7JikHYmseRt8tDS1MFIdyOfBT+lSoth4gg/USm+45TpqNd2umnnS+aMDGO0Fh5kOHg6vqtwtD3/71mDuxpYf8KDyUw9E5d6sh8yD8vzplgMTjIdGiMqeILDwIufeDS7CbJx6eokq91xb3MbU92f/ANQGjYdX/iVT8Gt8KQdIG0yMuSOimbzN13dQgDxW2ziBrr0bJIjy3m9+FT4J9syVZLSdWVaxXtpZxzHO1OYKh4XDSZVLJlNhcXBt3XG+p0URHCvmksUhlwYaA4DE05V1T8kXc/byUhah9IdlfSMM8fE2I8VIPxtbzqaqGtyg11vR5fGWuANRTRYpWh7S05FcJ2lgwkpQFgQbcQw/MGrA3R+aCTPMqyRm5Mh0MmY3KswFlO+5b17gagADpmI2JDI4do1LD7Vhf31LaIWtbTdauntlqFoaHBtDxWKyQGz1aTUJPsTpBBiUAibUKCUbRgCLg24j94XHfW3aUiRoZnW/VqzXCgsBa7Zb7t3wpVtPoNGWMmH+pkve66AnysQdd4IOtK26S4mAiHExRszXys8gRXAsDZ8pBOo9YLa+pO+uZtED5TuCvLInjit+FFph6QTYwZkBgg1sbjrJB3EaIO8a8jxGnbwC4ZwNB2R/MKkYIhYVJAjAFytxZN5tcaWG6+7So6RSYvWMWiUggtp1zLqAOKrfjv8AlVscUcZ3GhoH3E5k9/kpNFBnVYbXm+ocAEqAuYjhqBvPG+nv38KtsqNVUA7l3X3LyzcjwudNNKtW38WgwPVrZSzxgKdGazAtce0MpVuRU8LVW8NCQbgkHmOFdF0XZNpE51aGvsEvtdq2Tw2mif4dNw8Ke7Owxzl0Zo3Nu0vH76nRx94eFqruCe1rDKe4dg+MY9TxTT9w1ZNiY9GOUkB9bAn1vunc3hvHECr3xuYaOClHI14q1NW2wyftgB/8i3yfxA3MfncfvVA6R41RDcs9maMfVeuQT9jUb928b99SNqTBUJJsADc8qouM6Qx4W8gkA3sEPqR7wHZDrn35Y1sSdWsAbVVAzVi1dLmVUYTJ1KdU3VxR2vlt2WkJ7JKtb1tO0AOGbkSzkLpy0rd0m6VyYuRiS2Qm9mN2c+05G877AaLc23klL1xqMbbhceKk4hwA4L6d/wDyWntx/wA9FfOn+Jpua+6ipqK6qcBGP+3H+Bf0rz6DH/lx/gX9K3bSiyTSr7LuPcxFR712IukVXztwcCRVV7p1hwsCGMBD1guUABtlfiPCqZHtHELummHg7frV+6UQ5sOe5lPxt+dUz6J3Ug6RZ/W7l1XREpbB3leR9Jsau7E4j/7D+tSY+m20BuxM3mQfmKjrg7mwBJ5DfTLD9EZ3F+qKDnIQo/m1+FLtmE4/Idx81gvpC2iP/wChz4pGfmtS4fSptNdOuU+MMf8ATWyPopAv7bFRDuj7R9/+1Sol2bFujkmPNgSPcxUfComJpzHkj8h5zPmscN6XNpk2Xq3PIQgn3LVi2b062yxBMOGUc5FZfgJM3wpSemyoLQ4YKO8gD8KD86zwe08dif2aRxp7ZXTyLXzeQqBs0Z/SEbd3FX+Dpricq5xDmsM2VWy342u17eNbP8az8o/wn+qkWAwzogEjmRtbsVA8gBwFScvdVf4cP7QjalNv8cT8ovwn+qvf8dYjlF+E/wBVKMvdRl7qsEDBkF5tE3/x3iOUX4T/AFUf47xHKL8J/qpPl7qMte7JvBF9OD06n5RfhP8AVSnpHteTGRZHyqQcysgIZTYroc3ImvMvdULbMrJBIyXzWNiADY8DY6WrzYsrWi9EhTXYGyHxMcTTdmFVUJGD6+UAXYjvG7/mnO2NuphgsaLnlYfVxLy5t7KDn3G3G1I6N9IcVFE8ax36wgxO5ByFv2l1VR4hd3jqDYtj4JFBcMZJH1eRvWY/kOQ3aCks8RY/fy0C2NdUYKFi9lzMjNJIrMX6xlC2AIW1kPDS173vYHfqdWFwtwCN3wqx0vweHyyNHw1dPAntD+En3MKc9EWylYXdoS+22e8Q8LLD4T/mpGI2Ckq2cEcmU2Ycjfu771KEkaMqsyh2F1XiQOQoxGMtupy438Fla25iuY9PsXtDCKiviVxEDZ0UsoD3I/7ntFRqGuRfeOFKeiLHEyTPOqtlEYUFRZfX3X8N51NOfSjPn+jryMh+CCl3Q/D5Y5DzYD3D/wBqjZYgLSPuiz9ITE2V1DnT1Vi+gx/5cf4F/Sj6DH/lx/gX9KxvXhNdBRq5He4qT/0Zf8lPwL+lFdA/wl3H8Qopf+bEm3+mTcSqd0zh6vHTjmwYfxgN8yaSdaKuXpUwWWeKXg6FT4ob/Jh7qpF602V7XwtPJU2yK5O8c/XFY49c8TrzU28d4+NVSMAfZB+9c/C9vhVtvSWfC2YjvrPbIg6hCuscuzBaog2jKBZXKDkgCf6AKiyIWN2LMe83+dMeo76mYbYjuMxKontvovlxbyvWDZUW/bkpB1HjTLZfRiafVQQvtNoPLifKnMbYaH1VM7+04sg8F3nzqPjtrzS6M9l9ldB8NT515sicgpbYDMqZDs3BYTWVuukHC17HuUaD+I1jJ0nmncR4aPKTuJ1a3PXsqPfUPZXR952suij1mI0H6nuqwS4yHBqY4gHk+0e/94j/AEj4VAxUNMyrBOSK5BPOguDiwk4lxcuaVxkEkjdlGYiyrfde1r/KrG+zZJMaiYkh+ySCBYOozMNB36Ed3HeaN0Vi61nmxcS4hCAEVzlylTe6WGg0seet7603PS6XFY5XiypHCLadq+/S5Avc+Gi+ZodE69gtcdobcFdcuKssW35BimiIUw9YYhHkGgByAi34tbjWtuzcEsW0nRNFyEgcswBt4XHypf8A4qR5WIw8Znjy5mzkKCRoSMup7rki2+tez9pvHM07ASO1765RrYaaGwAFgKruHgr9s3jqlkiZnfeSZJPPttVun2TfDthQjZkjWRXt2WkuxKg7r6W8H7qSf9QUSI6wIgQsxUSEl2JuCWKXABubczWB6SvFMJpHazuQIy7ZO1cKvIWHG28Xr2445KIla2pJTHocGyYjJoxRct9wNnsTfvpL6QdmrP1KZ8uLjS7yR3AGYCwO64Yg+Fju3Vhi+lP0Vpi0P1WJ7Oj/ALInPm+xdgc1wNLZba1E6WY9psPFIq3liAtOj6sh3hly9teO/frzFSEbqgqLp23CK4hU59tz4c9ViUEg57iRzVgLH3X8KlQbfJOaOUX4rLcMf4luHPh2jxvUvDbWixK9ViAFbg24X5g/YPw+VJttdGWhOvajO5rfBhwPzq19ma8XXhZW2pzN5pqFZU6bqI7lc75bhVNtbBmDFgAuX7R4WO+qrH03nM8cxAsrXIG7KdCovuFj51ATC5SpB9U3AIuP7/QU6MuHlFpI+qb249QfvIf9z31nh6ObE69RXS9Ih7aNV7kx8coWRcrWF1bS65h7wbHdSba+3kiUl2t8z5VVv+kyw3eCTMvFo9QPvIdV8xWGBmkP1TOXSQ9pSASSeROouQNAQDpW8l7W1Y2p++az7ZjjR5oPvkl22tq/SXVihVRmC3Op593DvtzpxsRMkKjXW59+74WqHtDZxz6j1b5eYW5IU+F/f40zjtYW3WFq12JjrxfJgUv6Qe0gNYahb+tFS9kxdbPFHr23RfeRf4UvvVm9HWC6zGq3CNWc+7KPi1/Kt8z2sjc7gEugh2krW8Suu0V7RXILulWPSLs3rcEzAXaIiQeAuG/lJPlXHutFfQssQZSrC4IIIPEHQiuB7d2UcNiJIT9hjY81OqnzBFPOjJAWmM6Yrn+lYN4SccFG60VgyBjWNeq1jemxYCKJNSmS2ooX1QL82F/cDoPjWMqFjdmLHmdfnUxTcXrILfQCqtk1V7Z2SXfRqZYDYIK9ZM2SL4v3KPzqWiJFq4DvwT7K/fPE/ujzqPicU0hu5ufl4DhUDGHZfexTEt3F2fD5+Fddl7RRNlzTRwxHq5MqrIoIIJiBvbX7Z41F2h0dhb6JjIESISWLxEApfKWsFItbQqeFrEAGtXRva0P0Z8LJFLIHfO2QqAAMhGpYEaoPfUTpL0lM2WKNRHDGMqqpvfS2p5W005nU3pbsHbUtaDnnpROTaY9gHvIOGA1rVWvaM2HigbGKsbxtGFjiyjKXN1tbdbSxAHBjXnRXZCnBMsuRZGY9sIoKs9ioFgL2ZrAeW7SkWz9pJLg4sPkf6l+sZjlyb5GA9a+ma+7hWrEdKlbCzQBZM8jgxsLWFjGRc3zXJUnQaXFVGzPoWiuflorxa46te4ihblz1+ExbZ5wmzfrVUSrM+drC7jM5U5rXIOlr8DW7oNgkGFUzC5xMkiqbbtHJa/C5BF+eWovS3pCHwqQOH6y6MXGXKcpsTa4NyL6Wtessf0ndcOjYYvDGiIqKwQliDYlvW4Dnzo2UjmUpi53cvdtEyStcGty1+09VI6M7OyyLDKA+UyRuHAYNlzZT2r7wFbzqftDo1BM5ZmXqA/bF9zo4Up4FtLd5A3ioeH6UxySnELHIAqnOvZuSFIBXtcjbW3qikmydrCTFSnt5HlM6qbbweIBtmsefCvNjI4l2VBivdvC1oaTUE4dlPoVmxUMb7QERRCqrH2Cq2OYOb2tYnh5Cluwtnh9o4xGA6iI3CAWAOgAAG5dCSOJ8TddjekqDaYxGSQKoCsvZzGwcadq1tQd9bv8Arpw+JOMjUtHMTnUkA2NiDcXAOnwPPSQgeBSmbfOvwoOtUZcSTgHY9lM+yqhdI9pZoCFwuFWKQDIyIA8WoK3YaG400A3nzcvZdlxNhoopo+rK4jMLyL2e0RfirXJB3C1tNaWzbcwWR0iimHWHc5XJFc9rKAxPlw4WqU+2YMFFIIIpc86AXZgYtARmFiT9q9rctwqTot0ANNa+Kg2YXy4vFKaaeWKqGL2ErL1mHOZftJ9pPLeR/etKvo1M8PKYyCpII4ipbskuuiSe5H/pb4eFNBEG55JIZb2WB+5fCRxxFTdSQRxGh94rY/a9YAn2h2W8dND42v31MeMqSCLEbwaxqeyaVXtnDBQMXM7G7don7W6/eRzoiawAole5vWNWNjAVxcXChW3rRXUPRXs3LBJMR+0bKv3UuL/iJH8NcvwuGaR1RBdnIVRzJNhXftlbPWCGOJdyKF8bbz4k6+dLekpA2MMGqadFwVkMnD3UqiiikC6NFc/9KuwMyLikGqWWTvUnsnyJt/F3V0CteIw6yIyOLqwKsDxBFiPdV0MpieHBUzwiaMsK+c8/fRn76n9KejzYPENE1yvrRt7SncfEbj3ilFdQ0hwDgcFyjoy0lpzTDCYixsTv3Uyic6BN50vx10sOQ/vuqu012fi81hftDd324+NTpossrKbwV62pBhdntFE+HGIZkzSOzEWuSBkW1uDctw1rVtvo5Ek2EkhBMOIZOwbm1yrHvsVJ8LHXlt2jtbCY1UbEGWGdRlJRCwbuFgdL6gGxFzvrRtXpKry4dIwyQQFBc+sQCuY2HcttNTrztSlm1qM72N6uX3hRNpDZ7pO7dwu0pXnXXtqrFtLYcMaYpeo6mJYwwlVjdmsbjLvIGncb0h6JbIifCSy9SuInU2ERa1hYbu89o3trlsKaP0ywqTSzq08jOiqIspCdm+va0uefK+hpN0SxGHw4E8jyo6FlZVUlHDDsjQedr8AaqYJRE6tdOPhxV8ps5nZdu61ywHHhhwTjo5gYXM8RiB0L5Lns5icqXGu4AeQpLhMDn2hAjYZcOLKWizZva7RPebAeFSNhdJYkxGLllzRif1QqliLlt+Xcdx8TRszE4eGUTrJNIq5A8koJZjpYBbX0VRz391TpI1zqg4jnmR4KusT2NoRg48MgfH2TTpHsaFo8WzwmIwAdVLmNpeyGtY6escvHfob0txuBWTZKOigPGUL2+0N27+MN5Gs9q9J4MUJ4pS/VllfDyZCSjBQCCu+2bN5Md2lbNj7fjw2RJbmN4Vv2S3aFgulr2IzcOVRYJmsGdQQQMeH3BTkdZ3SGhFCCCcM64eGh1XuNwEeHVMOqgSdTnmPEkgqB78x8hRF0ejjwoyj/APbijSdt9yrFrrb7oZfEDnS3Zm1RLtB5pL5HLWFrnKtsi2Hcov4mp8HT1vpZZlQQEstxH9ZlF8pJ3nWxtbjUnMnGAzpePx/Ci2Syk3nUArdHz/K8wMUD4mON4Fk667dYXOgCaAKBr6oN7/arx+qmxJwKQiJQ8i5gxJbKL3sR2bWJ46gVhs7HwJIkwZuqgkexym4R1YKMtr6Ehf4b0nl2vlxzYmLtDrC63BGYNvBB1GhIqxsbnuwr1cM6V08tFS+aONmNMXUOVbtMeedcU5eXAx4o4VsKCgZUMuc5sxAuSOVzbQ8N1bsJsRYsf9DkAlhZTIgbeujcR3qR/wAmteMxWAmkGLJmRlZC8YS+Zha1yBYXta97G3A1FwnSlW2j9KlBRApVQAWIFiFBy8SWJPjVYEhBpXqmta58ufYrHOia4Xi3rC7SnV1ry7dVK6SbDhXCyS9T9HdJSkYzE9cuYKDZua3b+HiKz2XsDD4yGCVQkXVsRiVBIDAC/E6XsPAO3Koe1tvQ4uJ0lLCSOSQ4eTIbMjMSFawuvZsD4KdbGo2wNqRwYfFxSFg8yFVAUnXK41I0AuwqQbNsTibwPPI+vHkvHPs5tAFG3CMcsxU93DmEq2rjo5JWMaBYr2jAvcKNxuddd9juvbSk+MnA7IPjWzFz5B3ncPzpSTemjWXWhqVNBlcZCt+fvoz99R6mbI2U+JmSGMdpzbuA3lj3Aa0HAVJV4ZU0CvXor2BnkbEsOzHdU73I1Pkpt4t3V1KoeyNlphoY4Y/VQW7yd5J7yST51MrmLRNtZC7wXU2aAQxhviiiiis60oooooQq/wBNOiy42AqLCVLmNu/ip/da1vceFcLngZGZHUqykhgRqCN4NfSlUP0j9BPpKnEQD69R2lH/AHQP/MDdzAtyszsNr2ZuOy9Etttk2m+3P1XI69U21FRWuNDcGvM1PLwSS4rJgNpZtDo3z8O+plU/NTXA7btpJqPa4+fPxqQeFgmshGLPBPFUkgDUmt+KlGiL6q8faJ9Y/kO4CtEEwtmU3vuI+P8AffXlSpUrFWgoip2MbLHFH3Z28W3fy/OokMeZgOZA8OdZYmbO7NzOncNwHkLCvCKkL0GjTzWqp+2m+sA9lEHwB/OoIFSNpPeWQ/vEe7T8qCN4d/sgHcPaPdZbJkyzRn94D36fnWidbMw5E/M1jG9iDyIPu1rdtAfWyfeb5mim93IruU5+v/i27La5aM7pFK+Y1X4/OoVZI5BBG8EEeVbMZbOSNzdofxa28r28qKUcgmrRyXuEnykg+qwsw7uY7wdR4Vrljykjl8eRHcRrWFZPJprw493+1e0xqo1qKLGo+N2gEFt7cBy8e6oOO22BpHqfa4eXPxpM0hJuSSTUS8LbDZS7F+SlySFiSdSaxqLmozVG8Ew2algV2f0d9EPokXWyD6+Qag/9td4Xx4nvsOFIPRn0CIy4vEKQd8KMN3KRgePsjz5W6fSa3Wu9/TZlqnFislz+o/PRFFFFKU1RRRRQhFFFFCEUUUUIXP8A0gejYYnNPhgFn3smgWXv13P37jx51xmZGRirgqymzKwsQRvBB1Br6mqq9M/R9Dj1Lfs5wOzKBvtuDj7Q+I4HhWyG1FouuyWOazNdvAYrjXRrAqzNNMbQQ2Zz7RJ7KADeSfgO+t+M2G7mfEM8SxWLrJH6jEmyoqjUNwsRcHfvpX0i6O4nAydXOmUH1WGqSW9luPOxsRyFexbUEyYfDdmCINeRydGZjYux4WXQDcPDdtE1cVhdDRYo80IV7MquLqSOy4+R+dNcH0jQ6SKVPMaj3bx8aZ49osZHAS/VxrNLFHGovJIo6tI1QbhoLljoL0p2jsiGTF4hIT1UOHjZnbVhmTQgAkb27Nr8Ce6rG2hzclmlskU3WFDxCe4WdGF0YNodx56eWlbI4QSBzIrm64hgbg2PdvqdB0jnX7d/vAH4nX41e21jVL5OiJB1HV7V0+SONi8gAFtLcPWAVh/Dfz8a1Ps9Sh3dZ6511sdStvDtVQ4umUg9ZEPhcfrUhem3/wAR8n/9a9EzP3Kt1jtGrK9hHirqmBUxaLY5CSWVt+uocG3gLVlNAjIFJUOwD3OhuRuJta1u/fVHPTXTSI/j/wDWtMnTN/sxoPEk/K1BmZ+5AsdoOGz8wrT1Qryd1VQWIAHEm3fx8TVKm6TTt9vL90AfHf8AGoLYlmN2bza5t8zXjrYNFKPoiQ9d1OzFWzGdIY10QFzz3D9TSZ8XLO6pvLEBVBAFzoN5t5k0zxnRxcOsmZJ52RMxdAEhTMtwc7XMhF72Ft1Gw8dBO0CyBYJ42TJIotHKFYNlcD1XPBuJOvKqXWhzs0xhscUQq0V5lbtibHUrMxCSTQtlaORssSKLgyMftqCDpp56XW7TgdzJMD1kYYAyhMiliALKCBuOmg3WJtescRttsPj5pYyrDrJdL3WRWY6EjeCDWGHXF7RmWONTIwHZRQFjiXuHqoved/eaq2tMVqENTkoQY11X0fejEjLiMYtjoY4T7w0g58k4ceQd9CPRjFg8ss2WbEbwbdiP7gO8/vHXkBV4rJNaiRdatsVlaMXBFFFFYVtRRRRQhFFFFCEUUUUIRRRRQhFFFFCFG2hs6OeMxzIsiNvVhcf899co6WehBtZMA/M9TIfgkh+T/irsFFSa4tyUS0HNfKrDFbPxCl0aGVb5RIg4ggkXFiNTqvvrHD7dyYWaEKc8zoWkvvVLnLa3ta3ub19R4/ZsU6FJo0kQ/ZdQw9x499c9296CcJLdsPJJhm5Xzx/hY5h5N5VaJiqzCCuJYHEKJUMoLRhlLqDYst+0AfCpG3cXC87thkaOI2yqd+4X4mwJubXNWfa/oR2jFcx9XiF/cfK34ZLD3E1UtpdGMZh/22GxEYHExtl/EBl+NS2i82WNU86G7H60yTyRNNFELdWouZXbQKLcgcx5WHOtj7CWPa64Z1vE0q2GovG+q7rEWBt4qaqM22HMaQs/YjZmVbKLM3rE2FyfG9TV6Wy9Zh5LoXwyqsZy8F9UPr2rX+NS2goqzC+pKd9HdlCXGSgxtJFD1ztGoJLBcyogtrcsVHka0dMNjHDT9lWWKUdZGGFioO9CDqGUm1j3c6Sr0hcRzRgqBMwZyL5uySwAN9FuTpWqTbztCsBcGNGLKCFupbfZrZgDyvajaCi92Lr1U46N4jDCU/TA7R5TbJf1tLXykHdfztelbS6m17cL77cL1ns/YOKn/Y4eeTvSNiPeBYe+rZsn0MbSmtmRIF5yyC/4Y8x99qjtFPZY1USbpVC8GHEsLzSwpk7UhWKwJyEqvaZgthvXzpP9biprRRXd7WjhQ20AGii9hYanxNde2F6BMPGQ2KnknPsp9WngbEufIiui7I2FBhUyYeJIl45VAJ+8d7HvJNRMyGwgLkPRT0JzSWfGv1Kf5aEGQ/ebVU8sx8K69sfYUGEjEcEaxr3byebMdWPeSan0VU5xdmrQ0DJFFFFRUkUUUUIRRRRQhFFFFCEUUUUIRRRRQhFFFFCEUUUUIRRRRQhFeLRRQhc49KHqP93/AM6+ftv/ALY+C0UVIIWjZX7ZPGu6ei/h96T/AEivKKELrhr2iiooRRRRQhFFFFCEUUUUIRRRRQhFFFFCEUUUUIX/2Q=="/>
          <p:cNvSpPr>
            <a:spLocks noChangeAspect="1" noChangeArrowheads="1"/>
          </p:cNvSpPr>
          <p:nvPr/>
        </p:nvSpPr>
        <p:spPr bwMode="auto">
          <a:xfrm>
            <a:off x="63500" y="-712788"/>
            <a:ext cx="146685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0" descr="data:image/jpeg;base64,/9j/4AAQSkZJRgABAQAAAQABAAD/2wCEAAkGBhQSERQUExQUFRUWGRUZFxgXFx0eGhUdGBwXFxgcGRkXHSYfGhsjHRgcHy8gIygpLC0sFx4xNzAqNScrLCkBCQoKDgwOGg8PGjYkHyQsLzQsLTAqLC0qKTQsLCksLy8sLC00LCwwLSwvMCwsLywsKSwsLSosLC8sLCwsLCwsLP/AABEIAOEA4QMBIgACEQEDEQH/xAAcAAACAgMBAQAAAAAAAAAAAAAABQQGAgMHAQj/xABGEAACAQIDBAYGBwYFBAIDAAABAgMAEQQSIQUxQVEGEyJhcYEHMlKRobEUI0JyksHRM2KCotLwFlOy4fEVQ8LiY5MXJET/xAAbAQACAwEBAQAAAAAAAAAAAAAABQIDBAYBB//EADgRAAEDAQUECgEDAwUBAAAAAAEAAgMRBBIhMUETIlFhBTJxgZGhscHR8BRCUuEjYqIVM4LC8ST/2gAMAwEAAhEDEQA/AO40UUUIRRRRQhFFFFCEUV4zAAkmwGpJ4VUduekSKK6wDrW9r7A897eWnfVsUL5TRgqqJrRHAL0horcTSTaPTPDRaZ87co+18fV+Ncy2r0inxJ+skJHsjRfwjf53NQWhYKGI7JJAPO2+m0XRjRjI7uCRT9MuOELe8/CvON9JLn9lEq97kk+4Wt7zSXE9McU//dKjkgC/EC/xqC2ylWPOese6BrqAFF91yTqQeApVet8dns46rfvelU1qtTuu892HomU21JX9aWRvF2PzNR2JO+5pnh1kEcPUIGBH1nZBu19Q5I0FrVrwjKuLcx2yr1pXlop08L6VYHgVoFnMRNLzs1ABtW+LaEq+rJIvg7D5GpGJKHDu8egd47p7BAa48NQRSdXsQeVTBDxioFhYRQqwYbpbik3TMfvWb/UL04wfpIlH7SNHHNSVPxuPlVb2hIgSP6pA7pmJW4y3JC9m9twrQ+zG6qNwGOcncNAL2Go4ms7oYHjeb97lrZaLTEdyQ+vqumbP6c4aXQsYzycWH4hce+1P45AwBBBB3EG4PnXDMRhmR2TeVJBy67t9q37N21NhzeKRl5i/ZPip0NYpejGEVjd4pnD0y9ppM2vMZ/fBduoqj7E9JKtZcSuQ+2tyvmu8eV/KrrDOrqGVgyncQbg+BFKZYHxGjwn0FpinFYzX1WdFFFUrQiiiihCKKKKEIooooQiiiihCKKKKEIpXt3pFDhEzSNqfVQes3gOXedKXdLemaYQZFs8xGi8FB4vb4DefDWuWPJNipSzEu7asx3ADiTuVR7qY2Wx7Tfkwb6pVbOkBDuR4u9Ez6QdMZsUbN2I+EanT+I/aPjp3CsNmYJXjMgUysGylLhVXS4ZjfVfdSzHYEx5e0rqwurKdDY2O8DiKz2ZtARlsy5kdSrLz5a8CDx8aeXWNZSPBc4XF8l6XErZNjGSYspUMDvj9Xy4W/wB63bTx6yRxMMqkZwyLpYk3zW5GoO0Ntdi3YiiGuUbr8CSdWNVnGdKQNI1zd7aDyG8/CoukjZQvwKlHC+SrWCoPgriu2BkRTErlM1i1zYE39UWHvvSzF7XjBJdkUkk2uB7lFUmfacst8zm1r2Gg9w3+fKoOQcqxutzQdxvimDejCQNo7w+Vdn6VwruZj90HX32rQ3S+L2ZD5L/VVVRFziw0uu+1+F93fetbR2NrbqoNukJWgdFwhtcVbh0wi9iT3L/VW1OlUB4sPFf0vVSkwRWNJDlyuXAsyk9i17qDmXeLXAvwvWE8QBtbcB8hQLdICg9FwkVx+1V/XbyS2+sViAALtrYbhY602w23CJY2YEKgVcqG1wt7bzrrvrlHU6XsLXtw3792/wA6lYfHSRgZXYd28e46f8Vc23NOD2+Cod0YRjG7x++y6rsKW7ySb5LHKoYBmLesVzcQL++ou1cYS2VlNwfWZArnTc1t/HWqVg+lXCRf4l/NT+Rp9FjxKMwbPuF73ItoAb6jTnW2OSN7rzT8pfLDJE264d+im4dGdgqKWY8BTLZm3sRgpLDMvtRv6reX5isdhpYFkHWN2lki3Eo1tU4k3Gv9msdtAh1gF3ykFL6uucD6s+B+dScWvNwioVbGmMB7TQrqPRzpdDjBZexIPWjJ18VP2h/ZAp5XASXhk0JV0O8HVSORFdM6HdOxiLRTkLNuVtwk/IN3bjw5Umtdiub8eI9F0Ni6REh2cuDvX+VcqKKKVpwiiiihCKKKKEIooooQiqx026YDBx5UsZ3HZHBRuzN+Q4nuBpl0l6QJg4GkbU7kX22O4eHEnkK420UmKZ55pVUM1i7nQtb1VA5C2nAWpjYrMJDff1R5pbbrWYhcZ1j5KHJimdi7knM3abebn5nQ6d1MllOGkB0lgkHlInhwdeXA+NYjNhj1coEkEov2TcNydDwYf3wNRcfjkKLFEGEaktd7ZmY6XNtALC1hT3A4DJc5QDHVSdrbYLFk+rkUHsPkysq77C1rDh5VXMbtoJooDN8B4/pUfG4+91TdxPPw/WlvVDlWSWcN3I/Fa47Pe3pFjimZ2Oc5mF+II035baW8KjdWOVTEWxuKzmw4GoGh1H6eVLTW9jqmrQNnVumY5aH2PdxUWPKCpt97Xfcm9tNOybW13E8bDGbD5WItuNqlhjw00K6aXBJJBtv38fDcBUzaGEBjilA0Zcp+8mh94sarduvFdcO/P5VrHB8TuLaHuOB87vmlCwaZraXtfhffa/Ot+1MJkmkXkzfqK2S4JlVWZCA4JQkEBgCVJU8RcEacRTPpRhgMRe3rpG3vUD5iouNJmt4g+RahrqwOPAt9HfwkQgDPZVtmNgL3IubAX41u2pCBNKANA7D3EimXR2HNiYlF7F1zAHeFIfXnqt/Ko2NizSStb7bE682Pv315Ws13gPU/wi9SCvF3oP5S1YbmwFya3Y2AK5TTsdnzGh+N6b7Awg6wyMOzCrSHvK+oPNre6lxuRY7ibnx5/GpA3pC0aDzP8eq8LrsIP7j5D5J8lrx5iZ7xRGNbKMpcvqAAxzEDebm3C9a4SUsykqeFv73Uyi2QSUuVysnWEqwbItyDmAPZbT1TrqOdRZQCb2sOA5DgKmDvUGigeoXO1wHv958k0wG3r2D9luDbgf0NWXYeMAZ7sqSMpEbtuVjvueBIuM3CqK6gm9gO4bqm4HHFLBvV+X+1MorRXdk8Uqks4BvRjuVsxqpGgTsySsQWZTcJyVSPWY31PhUXFQyQsA65WsGHPXUbtx/MV5s/aHVXZVBcjsMfsHmBuJtuPCnHSNY1YlznlZIwoB9SyrdmPEk3sORvxFba0NFjugiqu3QLpt9IAgnP1w9Vv8wAcf3x8Rrzq7V86RTFWDKSGUggjeCNQR312noV0pGMh7VhMlhIOfJgOR+BBHKktvsgjO0ZlryT/o+2bQbN+enNWKiiilabIooooQisXcAEkgAakncLVlVF9KnSPqYBh0PbmvmtvWMb/wAR7PgGq2GMyvDBqqpZBEwvOiovTPpUcZiCwv1SXWMd3FvFrX8LDhWjCYiKaBYnkETxsxVmBysHsSCRuIIpFRXUNia1oa3Rcs95e4udqnG1cagSKGNusEecl7WBZyCQoOuUW86Q4zEX7I0HH9K2PurT9HrPM4NF0KUbKmvBRo8OSQFuSdwAuT4DjXrYcHUeY5f7VJ6kWFr31ufdaw4ceJ8qEjsb1jdGc25+q2wzMrdk6p8RzHuNRzoRFWEcb8d3gbfG3lU3ZmEEl4vtNqh5MOHgR8q2ts/srIO0l+0BoV13E8Ljj31gqKqqylxKGJOgygDKVI1vmve99N1UECeM3DQ+hHH34jkVeHOsk1H4jyc08Dz04HmFAfDWJBuCNCOVqd7KwvXYWeLeyESp5CzfAfGpW2sD1sa4pBYNYSAcG3X/AC93OvejIEOKi7asJFsct+zn1CtcDtBgL2uNd9YZ5DPY3SsG8zGnBzDUj25gq+JogtQjcatdhXiHCgPvyIVYMd7C5sN3dx0qwdK8KCmEf2oVHmoB/wDKo22tldTO6bhe6/dOo/Typ5t/C5tn4R/ZsvvU/wBFeTzNMtmlad1xP+TSR6KEQLY543ZgDyclvQnD5sWpJuI0Yi/AeqP9VV94rknnr76unQPC2+kyeygHvzMf9IqtbPwLSSKi73IXdf1tCdeQ1vUoXg2y0EnBgYPJzvdRkJ/HiAzJd7D2U44QQ7Pv9rEOPwJr8x/NSDqat3TcASxwposSAAcr/wDqFrT0c2YCWxEv7OEA7gMzKBYWG+2niSN9zVdltAjsZtcn6yXAamuDQOZFArJmGS0CzsPVFK6CmLj41KXY3C/R4RFukls8nNVHqJ79T4VBmxTtFHEzkxxlyi2HZLkFtbXNyBvqVjHaeVnYjM7cTYC+gFybAAWFzyrfs7ZedSznLCpuxtqT7K8STy763MaLPFfmO8cT2nQeg7lnc82iW5FlkOwan1KVJguzmPq3t948hWPUXubgWHv1AsPffyNNJSssgzHqowCFAUtlABKiwIuSbAnvvwqLFg2bdu5nd5c/71q+Njji7A8OH3VQe8HcjxHHjz7OHysMJPk0J0+VTuurZDgEXhmPM6/DcK14nB5FzLfKN45DmPDlyphE4tFHZLJJBXEZo66mXR7pC2EnSVLm2jLf11PrL+Y7wKUUVpcxrhQrM3dIcMwvpHA41Jo0kjN0cBlPcfzrfXMvRL0j9bCOebxX/nUf6h/FXTa5e0QmGQtXVQSiVgciiiiqFevGNta+eulXSH6Vi5Zfsk2TuRdF9418WNdc9Je2vo+z5bGzS2iX+O+b+QN8K4H1lNujwG1eexK7eS6jApXXd1AlvwqL1lTdnxZrnlp/f98abCSuASh7LgqQszDXqYcndrvOnIC58rC9SDFXvUnuqu6HVCpvPjo7LgfgqMYaziUBXBUMWACm5GQ3BJAGhuARrzqUmELFVXVmsLW4k2AHPh76kwQgExyjLYkE8VINiD51klD4BeAvN1H6h2cRyz4VyTCN8NqFHEMfof0O7f2nmMOIBqVE2dMYWBIujDUEaMtyDa+/UEeRFbtq7FyjrIjeJtx9m/A93/Hjsxuxnj10ZeDD8+VS9hbR6smOSxifff7N+PhzrBNVzfzbEb37mj9QHo4aa6K2M3T+HbBd/aT+kn1addNVh0XmysYZLFJhoL8dR5XtbnotL9o7LfDTWv6pDIeYvdT8LHvBpptrYDQkSR36sm4PFDw1+R/svcVgxjsIrr+1S/vHrL4HQjypY+2wwzMtsZrDLuv/ALXaE8ODvHHBX7GR8brM8UkjxbzGoHqFA6Z4MPHDiVAIIsb8mGZL25XPmRWybC59jr+7Y+6Qr8jTPYGG+k7PaE+sMyeBHaT5j3Vs2Fgy+y5EI1yzi3IgsR8aQmcwQss5zgtDR/xN4g+vdRaz/UkdKMpIz44VSrophsmz8S/Prf5Y/wBSah+j7ZGaZpTujFh95tPgt/eKsWCw2TY7fvRyH8bED4EV7h8L9E2Wx3O6k/xS2VfcCPcatnmkcy1Mj60s2zHYMCeymHeq4wAYXOyYy8fX72KiYiB8Xi2yamRzbuXgT3BR8Kb9LGWGOPCRHsqAz9/EX7ye0fKnnRnZQwmGfEyjtMtwOIX7IHext8Kr+y9iyY2ZnfRS13Yd+uVe/wCQ8rtRaIZLQZHGlns2AOjn0phxujAcyKZrLSRsdxuMsvk3+deSW7F6PtOSScsS+u3xsL8flXu28eJCI4xlhTRRz/eP9/EmnXSXaKgfR4LLGujW4kcO8X3nifio2fsSSY9kWXix3D9T3Uys7jIP9Qtm4wdRp/SP3H+52g0GAxKpkN3/AOSzbzj1iNeQ/tHmUpXDkkAak7gONNNkbOkmUZV4XY2sq3ueGg7gOVTZ5oocqQm7E2eXS+vBOAudL7hfjUzZcTxO6RtliEasJGNy4OYLZeLDRTpbMDvvYk3Sbh1WUqN2uZHGmnIZ8QFssthFKl1cd6mQ5V15nLgSorbHZZREv1jlA9kBJAIubrvFrHne2nG3uG2dpY9oa7+PAjvq0dHMI0WLiMxUSmKU5QdQo6tVuOBPa7tDypztXARyEtbK/tDe33h9r599WQ2x1BtMVbJYxUli4xjcKYJGjN7DVSeKnd+niDWrru6rD0y2fNMJCsWUYYPmds31l94S1hov1gueA33samkmgprBag8U4JZPZSw14ppszazQTRyp60bBh324HuI086+jMBjVmiSVDdXVWXwYXFfMHWV2j0O7a63CPCT2oG0+492X+bOPIVl6QAe0PGi02Alji05FX6iiik6brj3px2x9dh8PwVWkbxc5V9wRvxVzHrxT70o7V63amJ4hCsY/gUA/zZqqnX1vjfdaAsMjLziVN68VYsFHlRR3XPnrVWwjZnVeZH+/wq25632d+bkot7TusaFnevGTcQd/D9RQHFjz4a7vK2tY5q0ODZR7/BCwxyzWZxAw4gjA9rTge8LOFSxy21PurY0ZQglePEaHu761Kd+oFvHXUbtPPyNMYNotGq5sjo99MwLCxscwGo7sw1FZJXWqLGPfHA4O7jl4jvW5rrHaOu3Zu4tqW97TiO405LzZm1jEbEZk4j9P0pniNhJMvWYcjX7PDw/dPcdPCtOHwWHxHqNkf2f/AFO/yNew7NxOGbPGM445dbjvXf7q5ye0xumMlnfsZ9WvFGv7dDXQg19Q0ZBKyIRzt2sOjmmpb2a9oIopnR3aVj9GnH7qhhz+yb8OXu5U12Rsl8NiMqAtBKDr/lkajN3cL8bjlWvDNBjkysLSLvG508DxH92FWbBQlVALFiABmO824m3GuO6Ut5Y+RoZcdJhJGerXMPae3H5BTKCCrWm9eDeo7WmrT6fBCw2dsdYpJXW/1pBK8ARe5Hje5phDhlUEKoAJJIAtcnUk24ms0FadpbRTDxNLISFW17C5NzYADmTULJBJOQXEkmg7aCg8lebrBhgMfkrbJhVZSrKpU6FSAQR4bqjbV2Ok6qr3yq6vYbmy30b93WouxemeGxJsr5G3BZLKT93Wx8Ab00x+0IoVzSuqC4Gp1udwAGpPhyp3+HLAdQR5Kq8yRvEFV7pJsuXFSRwgFIR25H5nUBV5kanlqDw1V9JdpLh0XCYYdsi3Z1Kg+Gpdt/PjxFXgi+oqsYiPDbPUyMS8rk9prGSQnU25DnuHjpVLHCrI3Mv3DVkYyc4/qd2emGVVmniIvPa6l7NxzA4D750VcwHRMRp1uKIVR9i/+oj/AEj/AGqFtTbolVkjPVotsihf2mtiCRogA1txqXisDjMc+Z16uP7Ia4Ve8C2Zj3291asZsOPDxu37V0FzfRF3WuAbk67r+NtLt47VEJhLb5NpNoxmLY/+teJJrw0KwNglewxWVlxmrjgXe9OQHbwSXA4dJDIHWRlEbHsG1iLWzG4sLX40xOLMJLxqFJjJRpSrlTbNmWwOpzBbX9a433Ba4mMR4NyABeO5sALkqLnSq+I3MaGRjGCoYRg2a6WMee3qrv0J0IvbfWg2r8mczOrQZCtRl75pjBZvxodkDjqaUTzoxladZs0nWmNsysTcat2mvv8AWYAG3r35VcY4C2//AJqn9GMWIDdw7KVQZt7AgsScu8r2rADUBd1dF2X1ciB0ZXU8Qb+IPI92+rmNuiitJqscNgb8P0/3qkekH0cYZcPNiofqXiRnZVH1cmUXtl+wTzWw7jXR3kCikvSLEfUN2OsuUAjB9e7qLedWNcWmoUHNDhQrimzujRCLNig0cTer7TcwBa+axuBxt5U39D+2BHtExAkrMsiAnS5S7oSOBsrafvU32rI5kzXSaVAboP2MBUFhGvBiVzArcXt6wI7PNOiu1+pxmHm3BZo2NtAFLDN4DKTXkUzpJJAThh2Lx8TWNYQF9VUV5aivFNfI/SLaBkxeJkuDnmmbjuLsRv7qX9caWSYosSTvJJPnrWPXmrL68uhWbYBzTDuDH4W/OrTVO6HMTM3ch/1LVvvTqxOpF3rnOksZqclv6g5M91tmy2zDNe1/Vvmt37r6VqvXinUX3f3w41l1Z4Anyq17YXGrgK8cj45qENptUYpGTThmPA4eS3wogJEl+G7h7qnw7JikHYmseRt8tDS1MFIdyOfBT+lSoth4gg/USm+45TpqNd2umnnS+aMDGO0Fh5kOHg6vqtwtD3/71mDuxpYf8KDyUw9E5d6sh8yD8vzplgMTjIdGiMqeILDwIufeDS7CbJx6eokq91xb3MbU92f/ANQGjYdX/iVT8Gt8KQdIG0yMuSOimbzN13dQgDxW2ziBrr0bJIjy3m9+FT4J9syVZLSdWVaxXtpZxzHO1OYKh4XDSZVLJlNhcXBt3XG+p0URHCvmksUhlwYaA4DE05V1T8kXc/byUhah9IdlfSMM8fE2I8VIPxtbzqaqGtyg11vR5fGWuANRTRYpWh7S05FcJ2lgwkpQFgQbcQw/MGrA3R+aCTPMqyRm5Mh0MmY3KswFlO+5b17gagADpmI2JDI4do1LD7Vhf31LaIWtbTdauntlqFoaHBtDxWKyQGz1aTUJPsTpBBiUAibUKCUbRgCLg24j94XHfW3aUiRoZnW/VqzXCgsBa7Zb7t3wpVtPoNGWMmH+pkve66AnysQdd4IOtK26S4mAiHExRszXys8gRXAsDZ8pBOo9YLa+pO+uZtED5TuCvLInjit+FFph6QTYwZkBgg1sbjrJB3EaIO8a8jxGnbwC4ZwNB2R/MKkYIhYVJAjAFytxZN5tcaWG6+7So6RSYvWMWiUggtp1zLqAOKrfjv8AlVscUcZ3GhoH3E5k9/kpNFBnVYbXm+ocAEqAuYjhqBvPG+nv38KtsqNVUA7l3X3LyzcjwudNNKtW38WgwPVrZSzxgKdGazAtce0MpVuRU8LVW8NCQbgkHmOFdF0XZNpE51aGvsEvtdq2Tw2mif4dNw8Ke7Owxzl0Zo3Nu0vH76nRx94eFqruCe1rDKe4dg+MY9TxTT9w1ZNiY9GOUkB9bAn1vunc3hvHECr3xuYaOClHI14q1NW2wyftgB/8i3yfxA3MfncfvVA6R41RDcs9maMfVeuQT9jUb928b99SNqTBUJJsADc8qouM6Qx4W8gkA3sEPqR7wHZDrn35Y1sSdWsAbVVAzVi1dLmVUYTJ1KdU3VxR2vlt2WkJ7JKtb1tO0AOGbkSzkLpy0rd0m6VyYuRiS2Qm9mN2c+05G877AaLc23klL1xqMbbhceKk4hwA4L6d/wDyWntx/wA9FfOn+Jpua+6ipqK6qcBGP+3H+Bf0rz6DH/lx/gX9K3bSiyTSr7LuPcxFR712IukVXztwcCRVV7p1hwsCGMBD1guUABtlfiPCqZHtHELummHg7frV+6UQ5sOe5lPxt+dUz6J3Ug6RZ/W7l1XREpbB3leR9Jsau7E4j/7D+tSY+m20BuxM3mQfmKjrg7mwBJ5DfTLD9EZ3F+qKDnIQo/m1+FLtmE4/Idx81gvpC2iP/wChz4pGfmtS4fSptNdOuU+MMf8ATWyPopAv7bFRDuj7R9/+1Sol2bFujkmPNgSPcxUfComJpzHkj8h5zPmscN6XNpk2Xq3PIQgn3LVi2b062yxBMOGUc5FZfgJM3wpSemyoLQ4YKO8gD8KD86zwe08dif2aRxp7ZXTyLXzeQqBs0Z/SEbd3FX+Dpricq5xDmsM2VWy342u17eNbP8az8o/wn+qkWAwzogEjmRtbsVA8gBwFScvdVf4cP7QjalNv8cT8ovwn+qvf8dYjlF+E/wBVKMvdRl7qsEDBkF5tE3/x3iOUX4T/AFUf47xHKL8J/qpPl7qMte7JvBF9OD06n5RfhP8AVSnpHteTGRZHyqQcysgIZTYroc3ImvMvdULbMrJBIyXzWNiADY8DY6WrzYsrWi9EhTXYGyHxMcTTdmFVUJGD6+UAXYjvG7/mnO2NuphgsaLnlYfVxLy5t7KDn3G3G1I6N9IcVFE8ax36wgxO5ByFv2l1VR4hd3jqDYtj4JFBcMZJH1eRvWY/kOQ3aCks8RY/fy0C2NdUYKFi9lzMjNJIrMX6xlC2AIW1kPDS173vYHfqdWFwtwCN3wqx0vweHyyNHw1dPAntD+En3MKc9EWylYXdoS+22e8Q8LLD4T/mpGI2Ckq2cEcmU2Ycjfu771KEkaMqsyh2F1XiQOQoxGMtupy438Fla25iuY9PsXtDCKiviVxEDZ0UsoD3I/7ntFRqGuRfeOFKeiLHEyTPOqtlEYUFRZfX3X8N51NOfSjPn+jryMh+CCl3Q/D5Y5DzYD3D/wBqjZYgLSPuiz9ITE2V1DnT1Vi+gx/5cf4F/Sj6DH/lx/gX9KxvXhNdBRq5He4qT/0Zf8lPwL+lFdA/wl3H8Qopf+bEm3+mTcSqd0zh6vHTjmwYfxgN8yaSdaKuXpUwWWeKXg6FT4ob/Jh7qpF602V7XwtPJU2yK5O8c/XFY49c8TrzU28d4+NVSMAfZB+9c/C9vhVtvSWfC2YjvrPbIg6hCuscuzBaog2jKBZXKDkgCf6AKiyIWN2LMe83+dMeo76mYbYjuMxKontvovlxbyvWDZUW/bkpB1HjTLZfRiafVQQvtNoPLifKnMbYaH1VM7+04sg8F3nzqPjtrzS6M9l9ldB8NT515sicgpbYDMqZDs3BYTWVuukHC17HuUaD+I1jJ0nmncR4aPKTuJ1a3PXsqPfUPZXR952suij1mI0H6nuqwS4yHBqY4gHk+0e/94j/AEj4VAxUNMyrBOSK5BPOguDiwk4lxcuaVxkEkjdlGYiyrfde1r/KrG+zZJMaiYkh+ySCBYOozMNB36Ed3HeaN0Vi61nmxcS4hCAEVzlylTe6WGg0seet7603PS6XFY5XiypHCLadq+/S5Avc+Gi+ZodE69gtcdobcFdcuKssW35BimiIUw9YYhHkGgByAi34tbjWtuzcEsW0nRNFyEgcswBt4XHypf8A4qR5WIw8Znjy5mzkKCRoSMup7rki2+tez9pvHM07ASO1765RrYaaGwAFgKruHgr9s3jqlkiZnfeSZJPPttVun2TfDthQjZkjWRXt2WkuxKg7r6W8H7qSf9QUSI6wIgQsxUSEl2JuCWKXABubczWB6SvFMJpHazuQIy7ZO1cKvIWHG28Xr2445KIla2pJTHocGyYjJoxRct9wNnsTfvpL6QdmrP1KZ8uLjS7yR3AGYCwO64Yg+Fju3Vhi+lP0Vpi0P1WJ7Oj/ALInPm+xdgc1wNLZba1E6WY9psPFIq3liAtOj6sh3hly9teO/frzFSEbqgqLp23CK4hU59tz4c9ViUEg57iRzVgLH3X8KlQbfJOaOUX4rLcMf4luHPh2jxvUvDbWixK9ViAFbg24X5g/YPw+VJttdGWhOvajO5rfBhwPzq19ma8XXhZW2pzN5pqFZU6bqI7lc75bhVNtbBmDFgAuX7R4WO+qrH03nM8cxAsrXIG7KdCovuFj51ATC5SpB9U3AIuP7/QU6MuHlFpI+qb249QfvIf9z31nh6ObE69RXS9Ih7aNV7kx8coWRcrWF1bS65h7wbHdSba+3kiUl2t8z5VVv+kyw3eCTMvFo9QPvIdV8xWGBmkP1TOXSQ9pSASSeROouQNAQDpW8l7W1Y2p++az7ZjjR5oPvkl22tq/SXVihVRmC3Op593DvtzpxsRMkKjXW59+74WqHtDZxz6j1b5eYW5IU+F/f40zjtYW3WFq12JjrxfJgUv6Qe0gNYahb+tFS9kxdbPFHr23RfeRf4UvvVm9HWC6zGq3CNWc+7KPi1/Kt8z2sjc7gEugh2krW8Suu0V7RXILulWPSLs3rcEzAXaIiQeAuG/lJPlXHutFfQssQZSrC4IIIPEHQiuB7d2UcNiJIT9hjY81OqnzBFPOjJAWmM6Yrn+lYN4SccFG60VgyBjWNeq1jemxYCKJNSmS2ooX1QL82F/cDoPjWMqFjdmLHmdfnUxTcXrILfQCqtk1V7Z2SXfRqZYDYIK9ZM2SL4v3KPzqWiJFq4DvwT7K/fPE/ujzqPicU0hu5ufl4DhUDGHZfexTEt3F2fD5+Fddl7RRNlzTRwxHq5MqrIoIIJiBvbX7Z41F2h0dhb6JjIESISWLxEApfKWsFItbQqeFrEAGtXRva0P0Z8LJFLIHfO2QqAAMhGpYEaoPfUTpL0lM2WKNRHDGMqqpvfS2p5W005nU3pbsHbUtaDnnpROTaY9gHvIOGA1rVWvaM2HigbGKsbxtGFjiyjKXN1tbdbSxAHBjXnRXZCnBMsuRZGY9sIoKs9ioFgL2ZrAeW7SkWz9pJLg4sPkf6l+sZjlyb5GA9a+ma+7hWrEdKlbCzQBZM8jgxsLWFjGRc3zXJUnQaXFVGzPoWiuflorxa46te4ihblz1+ExbZ5wmzfrVUSrM+drC7jM5U5rXIOlr8DW7oNgkGFUzC5xMkiqbbtHJa/C5BF+eWovS3pCHwqQOH6y6MXGXKcpsTa4NyL6Wtessf0ndcOjYYvDGiIqKwQliDYlvW4Dnzo2UjmUpi53cvdtEyStcGty1+09VI6M7OyyLDKA+UyRuHAYNlzZT2r7wFbzqftDo1BM5ZmXqA/bF9zo4Up4FtLd5A3ioeH6UxySnELHIAqnOvZuSFIBXtcjbW3qikmydrCTFSnt5HlM6qbbweIBtmsefCvNjI4l2VBivdvC1oaTUE4dlPoVmxUMb7QERRCqrH2Cq2OYOb2tYnh5Cluwtnh9o4xGA6iI3CAWAOgAAG5dCSOJ8TddjekqDaYxGSQKoCsvZzGwcadq1tQd9bv8Arpw+JOMjUtHMTnUkA2NiDcXAOnwPPSQgeBSmbfOvwoOtUZcSTgHY9lM+yqhdI9pZoCFwuFWKQDIyIA8WoK3YaG400A3nzcvZdlxNhoopo+rK4jMLyL2e0RfirXJB3C1tNaWzbcwWR0iimHWHc5XJFc9rKAxPlw4WqU+2YMFFIIIpc86AXZgYtARmFiT9q9rctwqTot0ANNa+Kg2YXy4vFKaaeWKqGL2ErL1mHOZftJ9pPLeR/etKvo1M8PKYyCpII4ipbskuuiSe5H/pb4eFNBEG55JIZb2WB+5fCRxxFTdSQRxGh94rY/a9YAn2h2W8dND42v31MeMqSCLEbwaxqeyaVXtnDBQMXM7G7don7W6/eRzoiawAole5vWNWNjAVxcXChW3rRXUPRXs3LBJMR+0bKv3UuL/iJH8NcvwuGaR1RBdnIVRzJNhXftlbPWCGOJdyKF8bbz4k6+dLekpA2MMGqadFwVkMnD3UqiiikC6NFc/9KuwMyLikGqWWTvUnsnyJt/F3V0CteIw6yIyOLqwKsDxBFiPdV0MpieHBUzwiaMsK+c8/fRn76n9KejzYPENE1yvrRt7SncfEbj3ilFdQ0hwDgcFyjoy0lpzTDCYixsTv3Uyic6BN50vx10sOQ/vuqu012fi81hftDd324+NTpossrKbwV62pBhdntFE+HGIZkzSOzEWuSBkW1uDctw1rVtvo5Ek2EkhBMOIZOwbm1yrHvsVJ8LHXlt2jtbCY1UbEGWGdRlJRCwbuFgdL6gGxFzvrRtXpKry4dIwyQQFBc+sQCuY2HcttNTrztSlm1qM72N6uX3hRNpDZ7pO7dwu0pXnXXtqrFtLYcMaYpeo6mJYwwlVjdmsbjLvIGncb0h6JbIifCSy9SuInU2ERa1hYbu89o3trlsKaP0ywqTSzq08jOiqIspCdm+va0uefK+hpN0SxGHw4E8jyo6FlZVUlHDDsjQedr8AaqYJRE6tdOPhxV8ps5nZdu61ywHHhhwTjo5gYXM8RiB0L5Lns5icqXGu4AeQpLhMDn2hAjYZcOLKWizZva7RPebAeFSNhdJYkxGLllzRif1QqliLlt+Xcdx8TRszE4eGUTrJNIq5A8koJZjpYBbX0VRz391TpI1zqg4jnmR4KusT2NoRg48MgfH2TTpHsaFo8WzwmIwAdVLmNpeyGtY6escvHfob0txuBWTZKOigPGUL2+0N27+MN5Gs9q9J4MUJ4pS/VllfDyZCSjBQCCu+2bN5Md2lbNj7fjw2RJbmN4Vv2S3aFgulr2IzcOVRYJmsGdQQQMeH3BTkdZ3SGhFCCCcM64eGh1XuNwEeHVMOqgSdTnmPEkgqB78x8hRF0ejjwoyj/APbijSdt9yrFrrb7oZfEDnS3Zm1RLtB5pL5HLWFrnKtsi2Hcov4mp8HT1vpZZlQQEstxH9ZlF8pJ3nWxtbjUnMnGAzpePx/Ci2Syk3nUArdHz/K8wMUD4mON4Fk667dYXOgCaAKBr6oN7/arx+qmxJwKQiJQ8i5gxJbKL3sR2bWJ46gVhs7HwJIkwZuqgkexym4R1YKMtr6Ehf4b0nl2vlxzYmLtDrC63BGYNvBB1GhIqxsbnuwr1cM6V08tFS+aONmNMXUOVbtMeedcU5eXAx4o4VsKCgZUMuc5sxAuSOVzbQ8N1bsJsRYsf9DkAlhZTIgbeujcR3qR/wAmteMxWAmkGLJmRlZC8YS+Zha1yBYXta97G3A1FwnSlW2j9KlBRApVQAWIFiFBy8SWJPjVYEhBpXqmta58ufYrHOia4Xi3rC7SnV1ry7dVK6SbDhXCyS9T9HdJSkYzE9cuYKDZua3b+HiKz2XsDD4yGCVQkXVsRiVBIDAC/E6XsPAO3Koe1tvQ4uJ0lLCSOSQ4eTIbMjMSFawuvZsD4KdbGo2wNqRwYfFxSFg8yFVAUnXK41I0AuwqQbNsTibwPPI+vHkvHPs5tAFG3CMcsxU93DmEq2rjo5JWMaBYr2jAvcKNxuddd9juvbSk+MnA7IPjWzFz5B3ncPzpSTemjWXWhqVNBlcZCt+fvoz99R6mbI2U+JmSGMdpzbuA3lj3Aa0HAVJV4ZU0CvXor2BnkbEsOzHdU73I1Pkpt4t3V1KoeyNlphoY4Y/VQW7yd5J7yST51MrmLRNtZC7wXU2aAQxhviiiiis60oooooQq/wBNOiy42AqLCVLmNu/ip/da1vceFcLngZGZHUqykhgRqCN4NfSlUP0j9BPpKnEQD69R2lH/AHQP/MDdzAtyszsNr2ZuOy9Etttk2m+3P1XI69U21FRWuNDcGvM1PLwSS4rJgNpZtDo3z8O+plU/NTXA7btpJqPa4+fPxqQeFgmshGLPBPFUkgDUmt+KlGiL6q8faJ9Y/kO4CtEEwtmU3vuI+P8AffXlSpUrFWgoip2MbLHFH3Z28W3fy/OokMeZgOZA8OdZYmbO7NzOncNwHkLCvCKkL0GjTzWqp+2m+sA9lEHwB/OoIFSNpPeWQ/vEe7T8qCN4d/sgHcPaPdZbJkyzRn94D36fnWidbMw5E/M1jG9iDyIPu1rdtAfWyfeb5mim93IruU5+v/i27La5aM7pFK+Y1X4/OoVZI5BBG8EEeVbMZbOSNzdofxa28r28qKUcgmrRyXuEnykg+qwsw7uY7wdR4Vrljykjl8eRHcRrWFZPJprw493+1e0xqo1qKLGo+N2gEFt7cBy8e6oOO22BpHqfa4eXPxpM0hJuSSTUS8LbDZS7F+SlySFiSdSaxqLmozVG8Ew2algV2f0d9EPokXWyD6+Qag/9td4Xx4nvsOFIPRn0CIy4vEKQd8KMN3KRgePsjz5W6fSa3Wu9/TZlqnFislz+o/PRFFFFKU1RRRRQhFFFFCEUUUUIXP8A0gejYYnNPhgFn3smgWXv13P37jx51xmZGRirgqymzKwsQRvBB1Br6mqq9M/R9Dj1Lfs5wOzKBvtuDj7Q+I4HhWyG1FouuyWOazNdvAYrjXRrAqzNNMbQQ2Zz7RJ7KADeSfgO+t+M2G7mfEM8SxWLrJH6jEmyoqjUNwsRcHfvpX0i6O4nAydXOmUH1WGqSW9luPOxsRyFexbUEyYfDdmCINeRydGZjYux4WXQDcPDdtE1cVhdDRYo80IV7MquLqSOy4+R+dNcH0jQ6SKVPMaj3bx8aZ49osZHAS/VxrNLFHGovJIo6tI1QbhoLljoL0p2jsiGTF4hIT1UOHjZnbVhmTQgAkb27Nr8Ce6rG2hzclmlskU3WFDxCe4WdGF0YNodx56eWlbI4QSBzIrm64hgbg2PdvqdB0jnX7d/vAH4nX41e21jVL5OiJB1HV7V0+SONi8gAFtLcPWAVh/Dfz8a1Ps9Sh3dZ6511sdStvDtVQ4umUg9ZEPhcfrUhem3/wAR8n/9a9EzP3Kt1jtGrK9hHirqmBUxaLY5CSWVt+uocG3gLVlNAjIFJUOwD3OhuRuJta1u/fVHPTXTSI/j/wDWtMnTN/sxoPEk/K1BmZ+5AsdoOGz8wrT1Qryd1VQWIAHEm3fx8TVKm6TTt9vL90AfHf8AGoLYlmN2bza5t8zXjrYNFKPoiQ9d1OzFWzGdIY10QFzz3D9TSZ8XLO6pvLEBVBAFzoN5t5k0zxnRxcOsmZJ52RMxdAEhTMtwc7XMhF72Ft1Gw8dBO0CyBYJ42TJIotHKFYNlcD1XPBuJOvKqXWhzs0xhscUQq0V5lbtibHUrMxCSTQtlaORssSKLgyMftqCDpp56XW7TgdzJMD1kYYAyhMiliALKCBuOmg3WJtescRttsPj5pYyrDrJdL3WRWY6EjeCDWGHXF7RmWONTIwHZRQFjiXuHqoved/eaq2tMVqENTkoQY11X0fejEjLiMYtjoY4T7w0g58k4ceQd9CPRjFg8ss2WbEbwbdiP7gO8/vHXkBV4rJNaiRdatsVlaMXBFFFFYVtRRRRQhFFFFCEUUUUIRRRRQhFFFFCFG2hs6OeMxzIsiNvVhcf899co6WehBtZMA/M9TIfgkh+T/irsFFSa4tyUS0HNfKrDFbPxCl0aGVb5RIg4ggkXFiNTqvvrHD7dyYWaEKc8zoWkvvVLnLa3ta3ub19R4/ZsU6FJo0kQ/ZdQw9x499c9296CcJLdsPJJhm5Xzx/hY5h5N5VaJiqzCCuJYHEKJUMoLRhlLqDYst+0AfCpG3cXC87thkaOI2yqd+4X4mwJubXNWfa/oR2jFcx9XiF/cfK34ZLD3E1UtpdGMZh/22GxEYHExtl/EBl+NS2i82WNU86G7H60yTyRNNFELdWouZXbQKLcgcx5WHOtj7CWPa64Z1vE0q2GovG+q7rEWBt4qaqM22HMaQs/YjZmVbKLM3rE2FyfG9TV6Wy9Zh5LoXwyqsZy8F9UPr2rX+NS2goqzC+pKd9HdlCXGSgxtJFD1ztGoJLBcyogtrcsVHka0dMNjHDT9lWWKUdZGGFioO9CDqGUm1j3c6Sr0hcRzRgqBMwZyL5uySwAN9FuTpWqTbztCsBcGNGLKCFupbfZrZgDyvajaCi92Lr1U46N4jDCU/TA7R5TbJf1tLXykHdfztelbS6m17cL77cL1ns/YOKn/Y4eeTvSNiPeBYe+rZsn0MbSmtmRIF5yyC/4Y8x99qjtFPZY1USbpVC8GHEsLzSwpk7UhWKwJyEqvaZgthvXzpP9biprRRXd7WjhQ20AGii9hYanxNde2F6BMPGQ2KnknPsp9WngbEufIiui7I2FBhUyYeJIl45VAJ+8d7HvJNRMyGwgLkPRT0JzSWfGv1Kf5aEGQ/ebVU8sx8K69sfYUGEjEcEaxr3byebMdWPeSan0VU5xdmrQ0DJFFFFRUkUUUUIRRRRQhFFFFCEUUUUIRRRRQhFFFFCEUUUUIRRRRQhFeLRRQhc49KHqP93/AM6+ftv/ALY+C0UVIIWjZX7ZPGu6ei/h96T/AEivKKELrhr2iiooRRRRQhFFFFCEUUUUIRRRRQhFFFFCEUUUUIX/2Q=="/>
          <p:cNvSpPr>
            <a:spLocks noChangeAspect="1" noChangeArrowheads="1"/>
          </p:cNvSpPr>
          <p:nvPr/>
        </p:nvSpPr>
        <p:spPr bwMode="auto">
          <a:xfrm>
            <a:off x="215900" y="-560388"/>
            <a:ext cx="146685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72" y="2030605"/>
            <a:ext cx="1161842" cy="116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 descr="SOHO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3" r="84"/>
          <a:stretch/>
        </p:blipFill>
        <p:spPr bwMode="auto">
          <a:xfrm>
            <a:off x="7450365" y="3167296"/>
            <a:ext cx="1693635" cy="6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25" descr="STEREO - Solar Terrestrial Relations Observatory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26"/>
          <a:stretch/>
        </p:blipFill>
        <p:spPr bwMode="auto">
          <a:xfrm>
            <a:off x="6862377" y="4050628"/>
            <a:ext cx="1266552" cy="93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Wind_Banner_1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2547" r="68384" b="36363"/>
          <a:stretch/>
        </p:blipFill>
        <p:spPr bwMode="auto">
          <a:xfrm>
            <a:off x="7644452" y="3880824"/>
            <a:ext cx="1809257" cy="52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9" descr="data:image/jpeg;base64,/9j/4AAQSkZJRgABAQAAAQABAAD/2wBDAAkGBwgHBgkIBwgKCgkLDRYPDQwMDRsUFRAWIB0iIiAdHx8kKDQsJCYxJx8fLT0tMTU3Ojo6Iys/RD84QzQ5Ojf/2wBDAQoKCg0MDRoPDxo3JR8lNzc3Nzc3Nzc3Nzc3Nzc3Nzc3Nzc3Nzc3Nzc3Nzc3Nzc3Nzc3Nzc3Nzc3Nzc3Nzc3Nzf/wAARCACfAKMDASIAAhEBAxEB/8QAHAAAAgMBAQEBAAAAAAAAAAAAAAcEBQYBAwII/8QAQhAAAgEDAgQDBgMFBQYHAAAAAQIDAAQRBSEGEjFBE1FhBxQiMnGBFUKRI1KhscEkM2Lh8BY0goOi0URTcnOSsvH/xAAaAQACAwEBAAAAAAAAAAAAAAADBAABAgUG/8QALhEAAgIBBAECBAYCAwAAAAAAAQIAAxEEEiExQSJRYXGBoQUTFCMywZHwM2LR/9oADAMBAAIRAxEAPwB40UUVJIUUUVJIUVygmpJO18nGaoNd4z0TQ+Zbu8V51628PxyfQgdPvisdfe0rVrtJG0PQ3SNUMnjXClvhBAJwMDbmHQnrRk01j8gcQD6itezGjtRSilk47vbloZNbt4yBJkQugVHQAmMlV2bB7/rVfcaPxKV1p31jUJJNNVeVUaT9uxiEpUAN8OAQPU7UYaQHtxBnVHwpjt2oyBSB1FNb07X49LTV9SbnkiSOdpJFVi6qcgZ3wWx1q/UcY21zdQaVxIL1rRAzjAYHLFcDIYE/CT1zgVbaPAB3jmUurySNp4jeNQdb1W20bTJ7+8YiKFc4HVj2A9SaXFt7QOI9NkMOraXFeKDJl7fIJEbcjnbIwG2zgVVcR8QS8d6raWFqs1pp8QEkokA5g3djgnoNh9apNG+71de8ttUu309zXcC8c3HEGpS2OpWcVs8kRntjHnDIDgjfqeu464O21bwUpuJ3i0eTSNY01OQaXIsbRr/5J2x/MfemtbzJcQxzRMGjkUMrDuD0oeoVeHQYB/qEpZuVY5InrRRRS8PCiiipJCiiipJCiiipJCuZFdPSs7xjxVacNWIklHi3UoIgtwcFyO5PYDO5rSIzsFUczLuEXc0n67rdhoVobrUZ1jToi9Wc+SjuaWmp8T6/xQB7oW0fR5JhF4+cu4JwW23wMjPLsO5qvtYZtcvLfX+IblbkOss6WRRihhj2cBvlUjOQp+bG/WoOs8WLarf2VnHZfhkkv9nfw/hHw4LKhAHM3UjlwDvjvXRroWvPkjsnoRCy5rO+B4HkyyGiaJw9NetrEnvFu8EYjcspmWcMfEVVU7MByHJ8++9VN/xZIssDzTGeSK1ms3nuDyC4jdiVYRg7MBjp3ArF32sT3E7yB352PxTSNzSN2G59P/2q5mLMWYkse5Oc1h9Sg/7H7TdemYj2H3mtv+Nb25GHu2PMGEngQLH4hZeVmY7ZJGxNV03E95NIskkt0zqcqzXJyDy8uenXlAH0qiooH6qzxgfQQ40tfnJ+su24ku3khkle5kaBuaJmuSTGdt1yNug/SrO1451OG5W4F/ciUMrEyKrhiucZPX8zfrWRoqDVWecH6CT9LX44+pjE0jjLworO1dEnhjuGnm8N8SzAuZOQg/l5yCceVbHTDplzaRRwKqahIeaeULh3ODI5wN2+IsoXO22MUn9Btg8xupQOSEgqCPmbz+21aqG/ZTkEhuuQaaQG1MkYiz4qbbnM2Or2cr2VxEySPbtGgZmXlKF/lBH73Tb1FXXso1pbrRF0q5mUXliSgjLDmaPOxA8hnl+wrH6ZxVNYxtFK+YXBBfGWiJIJkA/Mwxtn08sVJ1LRra9a31ThO4MF2iBl8FgsSogPO7ufzc3w57kdOpFNX6dj8exk3+oOn+I48iisZwTxj+LO2l6sgttYh+FoyOUS46kDsfMf0rZDpSFlbVttaO12LYMrO0UUVibhRRRUkhXCa7XyxxUklXxLrttw/pU19dbhRiNB1kfsopTw2819dDibiqG7nguMgLAokEEbI2GdOqoB8Skdxk9Rn34i1I8XcVkCKa70bTXAeK2b9oyE4ZwOrbjtvyjbc1U8ZavHZQjRrS7upbO0OC0sofJZQRGjDBMe/wCYE7DpjFdSmv8AKX4nv4D/ANnNtsNpz46HxMz13qk2n2k9lFqE0tmznliR2RJwD8xXsDsTnf8ASs3PPJO5eRsnsB0A8h6VyeV55WkkOWP6AeQ9K+KU1GoNp+Ebo04qHPcKKKKWjMKKKmaTYnUr6KySTklmPLESNubqAfIdakqQ64dgTgn6VtIvZpr00HjRvZhCCRzSMMjzGxzmq+Dha/t9RtVMlu03jpyx8xDc3Nsp22Jx386EtqMSAczRUjufESe7RrCiSBIAEml6q0hyXAPflJx/w17szROUbqP9D9Rg02jw1b32kmDU441aSQI8cOQQoPmOmTtzDsR33pYcaixsdaNvprxPDFAqyGMthZFLKVPMc5AUfqK6Om1gDfksPHcR1Gn3epZT6nfPHGscbFXJySOwqz4Z4lubMyQxyNGkuPFjT4c4Pzp5OBn0PcEbVlJZDK5dupr5BKsGUkMDkEdQao6pvzCex7TX6VdmPMbd9Z2Gsyac3CrGPVIrXxxFB+QKSf2kneQ7AZwAc56imDwHxSOItPaO5xHqVrhbmLGPo2O2cHbsaSnC2sR84trwz+4yyJ71FBL4QznAcsBnA3OMjf7VptSebhbiO21rT4FgteYReE0pL3S4+N+ViWCnsSeoB70y9a2oFBz7H+oqtjVvuI+Y/uO4V2ounXkGoWUF5atzwzxh0bzBGalVy8EcGdIEEcQoooqS4Vkfabrh0XhuRYWIuLzMEZB3UEHmb7AH7kVrKU/HWo2moce29pfXkdtZabFzvI7D+8xz4AOeY/Jtg53pjSoGs56HMBqHKpgdniRLaSXhjhif3cSM/hxOs5iVFZ5V2MEozz8v5lYfoKVmsXT3N23M3Pys3MxOeZyfiJ+9bLXbzxbq3S4k0+UQKZDNp7FY5Cx68pIVW6k4Azmq+WytL/ceG+BupXDD6HrT1tTOmAeTzF9OAWyehwJj6KvbnQl393Zkx+V/iH69RVTdWdxa/wB/GQvZxup+9c16nTsToBgZ4UUUUOXCtjwRpUYb8QvnEUSspQupPMeYbDG4OwO+Oo32IOf0bT11W/t7CF+W6nflQPjkZuwzmtTZ3EthePZPFOtxGWSYSJnnZTgkDzyD09KBe5RfSO4SpNx5jIGvC000GTluXmcJhW5Mr0JA6ggY6+dRNOsdMuOIhPBEI7eJVMNuufgkIxkdsYK/p6VHjjmv9Le3s4JJJpoAwIjVIkY7DOW5s5XfH8avbe2sbHSrJ4m8S/lwBKVyVlwQzOM7AHII9MVzdmytRXyez/vwhM8nM8danOn3ttNE0vMf72Wb0GBjvzHPQdgc0lOK9QjvNYu2gGPElMku/N8ZJJGe+M742B2HSnbqmky6vG9kHCuwDNIHwObm67g9Bnt+b1pT8b6augSRaZe2i3LtGHgvedfiUEggOqKTjG4PTI866Gkve1Sx+UE6BcCY+ignJOwA7AdqKZmJ7Ws/u86yEZXo481PWt9o+nz8UXPi3VyqxWcCRyTRx80jIEdlY9jsmMkj8o60u61vA2oxwX9uLqJJoC3u88bxeLzRN2CjqdiBTujtIyo78RHV1KcN48xo+yXVWQ6hw/NMsxtJWa3dTsycxDY9M7/8VMikujS6HxbousjThpdpdMYDb+GEblGFJdRspbmDYHTHpTmXptWNWo3hx5mtK3pKnxPqiiilY1PknApNaPNez6/rOuWsdrcBrw2/hSusbSKST+zdjgMFRdsHOe1OG6k8K2lk/cQt+gpIcHWllccPyy32ky3qRzF3fwudQAgJI+IHmABGwOCwPandLwjn5CJ6nl1Hzlbcx3Or6tqE8SSMzztzCRkyADgLttsNtvKo97oscSeJcZgc9OV/iJ9BVvwlaAWkc4G7E7jptWiNnHIxecJsOrgYAot7hLCSeuJvTD9oH3i/t0vYCwmFxLGvQ+GCRX1I0jHka3cAjuK1+pXumWCmMhJZv3BgVWtqVpKV5gq5AOQvQUE6pM8iFJA8zG3Glwz5MHLG5P5QeU/bt9qp57ea3flmQqex6g/Q0xbgaVKuSxDnoeQioU+kQTIyq6Op3IJ2/wAqj112DKHmWriYWGSSCaKaF2jljcPG69VZTkEeoIFbyxKa9FHqLXJN9OrreiRSACG2bI2A88D12qouODLtG94luIbOwIyZ7k7gf4VHxOfoPuKsOGta4Y0RL62DXs8NzDyPdSJvI4BKFYgMKqsfzEnJ9KQvpJUr0YauzaczY6bp11dWg8LVJYZ1i5IvBmGGK+hJyceQxg/ao2mXtxZXck13c6rDcXP7GNr2OMgc2ct8J5RjHzEZ33ql0Hi+ygu4Z7yVVblw6hzjP724wuf44FaXhuz07WGbUNKsYCOYlp2l+Ikg5Vl5SD1HU7ZHlSekc1hq7E+Rx9pu9dxDqZorfVfdLuaJp45VSFFW4lXHi/Hh2JHQAFT+p7bLv23X9pc6ppdpayxSyW0crSGI5ADlOUZz/hb9K0vtQvNFj4as4EvXsrx5ENv4aktHyjDA8u4GDykjz8qTV7FMD4ss8dwGbl8aOXnBOM43ww28wKNowRTggdnr5zFnLZkaiiimZUKnaPKyTuqMVZkJBHXK7j+tQak6ccX8GO7FT9xii0NttUj3grxmth8Iy+IbTThwy02mWeoIS8c5uZTK6s7KoJLH4c74z1yuM04tAvPxDRLC82zPbpIQOxKgmkdq8to+h6b71qd01ybFFhtYgPCAViBzZbrt1x5U3fZ3J4nBmln92Ll/QkU5qk/ZB+Jiemb90/KaSiiiudH5G1FefT7lcZzEwx9jSf4Es7270WJ4PdikUsgSZ4Sz2rMFUlTzAbg53B6U52GVI8xSG4fn0jSJbq11TwVntrplLS2jT+JGPhZFwfhO3U7b07pQWrYDviJakgOpPxlxwIsUmiW7OPjUtsD6/wCdeHEOoRRvLFAGZ13yo+FhuCDn6dqg6BrMNlol2kScjLKxhDblVOCAT9/4GqS5vDNzAA7p8ZByST2/jQtb/wArAyV2YpUCcXkW8lkDgI8YDMQVZGGdgO+c9jt9K8YvDtIyjxySswzGy9F9Dk9MVe6Jp/uTR6jfBLeFhzK9zkt06onVt8enrXH1G3glkk0y0LSZy9zcIGOT+6nyrv3OT60mMmQ5xkz5tNBuCRLfXEFtC2BFKScEYGyr1b6jb1qJJqcFjMINHs2nuOb/AHm7HMVP+CP5Vx5nJr1ge4vb2JU8a5vbgjlcsST36ny3+gqVq0elcJsP7N+Jaw4Dcrt+yhB6f63J9BTOmUZyRNKMmVpuNbuGEskMt0zndsF2+5qv1nhy4MPvsNnJbOfmiZcBj6etfVxxXxFeAn38WyKCeW2hVQB5fFk/xqDJqOoXQC3d9Pc8j8y+I2eU+lObDbgEcQyjae5R7g4OxG1SbPUL2xLGxvru1L/N7tO8fN9eUjNT7y3F7h0AFzj5QP7z/OqmWOSFxHNHJE56JIhUn7Hek7amrbBhQcz6muJ7ghrieSVgMBpHLHrnqf8AW9edGO++PPG1GCdgMnyxQsS4UV2NHllWKFHkkboiLzMfoBvWl0/gPXLtBJcRRWMP5pLlsYH0H9cVYBMhMzOD5GpGn/77b/8AuCtLqOi8LaVYXay6y17qXgsIY4D8Ky8p5chc4GcfMcVndMQteq3QRqzfwx/MiiVp+4o+MFa2K2PwjF02/A4XubOfWbpB7hKY7JrUJGxzsBIR8XXoN+vlTP8AZunLwZp3XdWO/wD6jSkk4tuW4d/BfAAtxAsORIfy8u5Hryt/8vSnNwVC1vwnpMbDDe6oxHkSM/1p7WqVr5GMmJaVgz8eBLyiiiuZOjOUgPaNYmw4xv1xhJis6eoYb/8AUGp/0tvbLpTvZWerwA81u/hyleoVuh+zD/qpzQWbLce/ET1qbq8+0W9rp8piY3k8djA4DhpweZgM7qg+JuvoD51Ih1GCylVNFtuWU/8AirrDyZ/wp8qfxPrVO0jNcPPIS0jnLsxyW+pr6u7mC1uoXB5wp5gq+R7/AKUTXUWGwN7xTTMD6FlvKZp5XkJaWZvikkc5J+prk8XKwSTAOOgI/wBGtD7NrCy1Z7wXcZlKkYRT82Sd/pUjjnh+HTYvFtGaNMfK4yF8s42x226eVLWU5JQdxz8ptufM9/Zhpkc91fXLxBZECRoepAbc/wAgP1peajIdU4jkeSRE97uShdmA5V5sb56YHn5VovZlxSuk8TtDfOEs7+NYg74ASVSeU/Q8xH1xVHx1pP4XxXf2xASGaVriFm+VkfLH/q5h9qJQpUkeYZVAE0mq67wjpsjW1lp66i67MLWFCgx5udj9s1cfh9vc6LZXWnaZaw3V+iGISxKfD5hnfbcjI+5FLbh3S7jVbmO209XediVZQpxGuPmJGyj1OKcF8yaLqvBdhNIhX4reUj5S4iwuM+bAAepFbfcmMnmawDMhxfP/ALNi30zSpBBczR89zdhB4mM7AbfDnf6Y286quHdSl1DUodG4gH4hpt+TErSjLQyYON/XHXscGrT2oxRtxPITG2Hjj5Wz2wR/MGsto1tP+PadboGDm7hdcdwHU7fYGjGsNTu8yhwZpOFdBueH/aPNpHiyG1ezeeE8xw68yheYd2G4z99s4qStxxBpKi94v1q306zZj4VvHEjzy/QBTjt0z9q2t4YH9qGmPGmVi0qcTN2HNIvKD5d6QfEGo3Gp6zfXt9O0sjTuodzsFDEKo8gB2Fc7JHE3jM3ui8SR63cXWj2F5Lpt7czO9lqUkaM0u5IjkGNuuBjso+hwnEcWrRanNacQvPJdwn4lmcuu/Rl7YI7gVBkFzZSLJySwXMXLLHzoUYEbqcH1GacHte0631Xg3S+J4VUTR+FzsBu0coG32Yqf1qsky8Yic7Y7VZ6RHiOWQjGSFXby3P8ASq1QWZVUZYkADzPlV9FEIIkiXfkGCfM9z/Onfw+rdbu8CJa+zbXt8mS9Nsm1HUbWyXObiVY9uuCd/wCFfpiJFijSNBhVAAHoKTPsh0j37iCTUJVPh2KZUnpzsCB+g5v1FOkVf4lZusCjxM6CvCFj5naKKK58fhUPVrGHUtOuLK5XmhnjKN9xUyuVYJByJRGRifmfV9Nn0jUrnT7oHxoH5ScY5h1DD6jeq28iM0eU/vEBOB3FO32o8KNq1l+K2Eeb21U86qN5oxvj1I6j7ilFpthdalexWdhE0s8p2Udh3JPYDzr0FVyX05PfmcR0fT3en6Ty4T4iueH7z3i2yGxy5BOAM+Xfv5da2+tcXJrdgtosCuSpH7KP4VyDt9c71hNa0qWwvpo3VVkgdkk8PdSVJDMvmMg5qbpHFl5p2nra2GmwSTAnmuXOScnIHKB29TSluxPURkzq12BxkT4g4V1bUYgkNhLyMTzNMORR6/Fv+gq+uvcTov4RxbrVpeX8AIs2t35p4dtg7dCOnzfestqOq6zqN4kWrahcrzkZiVuSNQRn5VO+3mTXleWNvahoIn5EYloWaIKSv1HQH1oL7nO/qb4Hc2F7qFtJarZaTxRoej2XLiSGyYKznG5Lgg/oBXjxMx1DRdGj0nUYr6TT4+QzwSBmEi8hD4zk7rnv1rESIYGHiRxg47qrA+uan2N+1kQ8SqmTkhMDNSuvJySJefaai+1u34qsI4NSlTTtZtRhhMCI5h5g9h/Inv1rtlf6Nod1DfXV5Ffahbx8sMFq4cgnux6DA6Z8zWb1DU472ArLCviE7MVBI9ema99TvrKSxFrY2KwRqwYSAAFiFAOcd8759aJscDYDxK47mo0njXSrS4urzUryV7+6KmQR27lYVHyxggb4z186i6brvAWmTie2t294BJEs1rI7AnrgsNvtWd0TSp9V5xatGrJksZG5VA6Dt161P1HhOIck2o6zp9iqjDM0nNzDtgbb9aDbWQN2RmWMSj4kvZeJuJ7ia0DyNdSLFajl35QoCjHbufTemD7UtRh0vg3TuGonVpnEQdQfljixv92Cj9azdrrfDvCqs+gwyapqOCnvdwvIqfTI6fQb+dUMaX/EOq+83kjz3FxIEHYyMTgIo7DfHp9aWVCx2ryZbuEGT1PHS7cj+0MDvtHn+LVYoryOqRqWdiFVQOpOwA/hUnUdNvdMnEF/aSWzAYVWXC4H7pGxH0re+ynhQ3E669fxfsIz/ZFb87d3x5Dt6/QV2l2aWjPf9mcZt+ouxN5wPoX4BoNvauF94ceJcEd5DjI9cdPtWhxXAK7XCZi7Fj2Z2UQIoUeIUUUVmahRRRUknD0NLLjThe50e+bX+HlfwmYNe2kTFQwBDHGOxxuP86Z1cIGOlFqtNbZEHbULBiJ+6fTuLdKuLyHnfUGdIo0kYoloWYElFXYoAWJY5JPkDtitX0dtGvpLOWWMSY51KE8rbkZwd1OR0NNTingSVLxtZ4WZYL3cyWzKPDmB+YAHYZycg7H0rH6lxKsmjaxp97p5s9YmaNZmK5M7cy8zN8Pw4VcAZxg7edPqq3LsXlT/AJE59gKZ3cH7GLm+OL+VfiADd+oHapMUUbh298HOgB5Wjb5cbnIz0/jUpgsigSIrDHQ/9+1eQgaPJtLiSMlSpyex7ZH/AGpn9MyjC8wlWtRhhuDJtvpMyLEbExahCyBzDzDkQnqrdwcjtXpfaQ9zKTZ2MltaCQIG5OflcqCVJG5HUjIqqhgug5Y82ezK/X0rs11OGYTrIxPUlSObyz9KGa8ZPRjAdT/Ez31fSJdKuHjMiTKCoDxkHORkbA7VXczbKSdux7VIto7i5uHaBpfF3cuS3Nt0Oeuele7WE0shMzYJ6tIwyT61aox4ll1A5M8hBG8AD5OBzDDEd+v8q+oLK1AKmFQ7dCBvv6+deywRxnBckdML3FfYkIBCbZ6kdf1oo0wbsRazWIv8eZG0Xh27v72K2EJeZ3CCNemT0LN0Ufxre6doejWeiTXepXSSBWWS1vbCQhlCnl5UU7cyvjII6EHtXnoXFGl6VokKDT1/ECTBKYCUaQD4o5M7gsGwN98nI2yKv9B4O1XiOeHUeLiIrePeK0jQRliTklgPlydz3PpSpQUg54H3MxvNpB7P2EiaRpd9x7qvvl40sHD8EoMUIwqyMNmwo/ePMWPbmIBzvTZt4Y4II4YEWOKNQqIowFA6ACi3git4UhgjWONAFVFGAoHQAV6ikLrjYQBwB0I7VVsGTyTCiiigw0KKKKkkKKKKkkKKKKkk5VPr/DOl8QQ+HqVsGZfklQ8rp9G/p0q5oNWrFTkHEyyhhgiJnXfZbqdmzSaTMl7D1COeWUf0P8KxN7ZXdhIY7+1ntnB6TRlc/TPWv02RXlNBFPGUmiSRD1VxkU/X+JWL/MZiVmgRv4nEQ+lDRW4fC3L2ST+FL4zSKTL4nN8HJv05fLv1zVtHoXD8lwYhyIvNJ4SxXpc3EaoCrnf4SW2xtmmHe8C8M3zc0ulRI3nAzRf/AFIqsf2X8NEnliuV/wCeT/OknUOSUudc5+/1HUtaWUYKg4/32mEvND0r8OvpAWtpoWOHnuOZVA5cDAYnJBOxBznY1Ekj0NNBdY5LKWQWrftQGFw1zzfCQD+Qj0pir7LuGgQTHdH/AJ3+VTrT2e8L2rBhpiysO80juP0Jx/CiArjDWsec/wC5JlGlyeFAiJhhluJBFbxSTSdAkSFj+grXaJ7N9d1Nle5SOwgPVpt3x6KP6kU6bOwtLGMR2dtDAgGAIkCj+FSRTdn4k54QYma/w9QfWczN8NcE6Rw+RLBEZ7rG9xNu327D7VpMV2iue7s5yxzH0RUGFGJyu0UVmahRRRUkhRRRUkn/2Q=="/>
          <p:cNvSpPr>
            <a:spLocks noChangeAspect="1" noChangeArrowheads="1"/>
          </p:cNvSpPr>
          <p:nvPr/>
        </p:nvSpPr>
        <p:spPr bwMode="auto">
          <a:xfrm>
            <a:off x="63500" y="-579438"/>
            <a:ext cx="12382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16" y="1982043"/>
            <a:ext cx="1305929" cy="127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4" name="Picture 32" descr="http://amisr.com/images-puptent/7and8_17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027" y="4864515"/>
            <a:ext cx="2427945" cy="78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http://ts4.mm.bing.net/th?id=I4768582500810919&amp;pid=1.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83" y="5620585"/>
            <a:ext cx="1428750" cy="116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http://ts4.mm.bing.net/th?id=I4801254314345851&amp;pid=1.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365" y="4864515"/>
            <a:ext cx="1505256" cy="10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0" name="Picture 38" descr="Map of USGS geomagnetic observatories.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012" y="5503071"/>
            <a:ext cx="1239648" cy="123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2" name="Picture 40" descr="Return to the main GONG site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118" y="5666393"/>
            <a:ext cx="11430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2nd Weather Squadron, Radio Solar Telescope Network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365" y="5893470"/>
            <a:ext cx="1102391" cy="84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6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Northern Lights over the fjord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8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21"/>
          <p:cNvSpPr txBox="1">
            <a:spLocks noChangeArrowheads="1"/>
          </p:cNvSpPr>
          <p:nvPr/>
        </p:nvSpPr>
        <p:spPr bwMode="auto">
          <a:xfrm>
            <a:off x="457200" y="1524000"/>
            <a:ext cx="60198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457200" indent="-457200"/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Customers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&amp; Service Trends</a:t>
            </a:r>
          </a:p>
          <a:p>
            <a:pPr marL="457200" indent="-457200"/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Improving Operational Services for a Weather Ready Nation</a:t>
            </a:r>
          </a:p>
          <a:p>
            <a:pPr marL="457200" indent="-457200"/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Interagency activities</a:t>
            </a:r>
          </a:p>
          <a:p>
            <a:pPr marL="457200" indent="-457200"/>
            <a:r>
              <a:rPr lang="en-US" sz="2800" b="1" dirty="0" smtClean="0"/>
              <a:t>International collaborations</a:t>
            </a:r>
          </a:p>
          <a:p>
            <a:pPr marL="285750" indent="-285750" eaLnBrk="1" hangingPunct="1">
              <a:lnSpc>
                <a:spcPct val="5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800" b="1" dirty="0" smtClean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1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47277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0" y="0"/>
            <a:ext cx="92964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None/>
            </a:pPr>
            <a:endParaRPr lang="en-US" sz="2200" b="1" i="1" dirty="0">
              <a:solidFill>
                <a:schemeClr val="tx1"/>
              </a:solidFill>
              <a:latin typeface="+mn-lt"/>
              <a:ea typeface="ＭＳ Ｐゴシック" charset="-128"/>
              <a:cs typeface="Arial" charset="0"/>
            </a:endParaRPr>
          </a:p>
          <a:p>
            <a:pPr eaLnBrk="0" hangingPunct="0">
              <a:spcBef>
                <a:spcPct val="20000"/>
              </a:spcBef>
              <a:buNone/>
            </a:pPr>
            <a:endParaRPr lang="en-US" sz="2200" b="1" i="1" dirty="0">
              <a:solidFill>
                <a:schemeClr val="tx1"/>
              </a:solidFill>
              <a:latin typeface="+mn-lt"/>
              <a:ea typeface="ＭＳ Ｐゴシック" charset="-128"/>
              <a:cs typeface="Arial" charset="0"/>
            </a:endParaRPr>
          </a:p>
          <a:p>
            <a:pPr eaLnBrk="0" hangingPunct="0">
              <a:spcBef>
                <a:spcPct val="20000"/>
              </a:spcBef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Arial" charset="0"/>
              </a:rPr>
              <a:t>   NOAA engaged in many international activities with many organizations</a:t>
            </a:r>
          </a:p>
          <a:p>
            <a:pPr marL="280988" indent="-280988">
              <a:spcBef>
                <a:spcPct val="0"/>
              </a:spcBef>
              <a:buNone/>
            </a:pPr>
            <a:endParaRPr lang="en-US" sz="2800" b="1" dirty="0" smtClean="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" name="Picture 3" descr="UN_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296987"/>
            <a:ext cx="131524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5" name="Picture 11" descr="ica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2484" y="2218919"/>
            <a:ext cx="1281113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 descr="http://eye.euroavia.eu/css/dl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3440" y="3995686"/>
            <a:ext cx="1219200" cy="1012371"/>
          </a:xfrm>
          <a:prstGeom prst="rect">
            <a:avLst/>
          </a:prstGeom>
          <a:noFill/>
        </p:spPr>
      </p:pic>
      <p:pic>
        <p:nvPicPr>
          <p:cNvPr id="28683" name="Picture 11" descr="Korean Space Weather Cent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92140" y="5334000"/>
            <a:ext cx="1752600" cy="899893"/>
          </a:xfrm>
          <a:prstGeom prst="rect">
            <a:avLst/>
          </a:prstGeom>
          <a:noFill/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19200" y="19334"/>
            <a:ext cx="6553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Increased Global Interaction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7" name="Picture 5" descr="http://www.heatherwheeler.org.uk/sites/www.heatherwheeler.org.uk/files/imagefield/met_office.jpg?13027735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91869" y="3282672"/>
            <a:ext cx="1219200" cy="12192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7" t="20405" r="28004" b="14793"/>
          <a:stretch/>
        </p:blipFill>
        <p:spPr bwMode="auto">
          <a:xfrm>
            <a:off x="381000" y="1185616"/>
            <a:ext cx="6096000" cy="548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61183" y="6283311"/>
            <a:ext cx="1941457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Korea Radio Research Agency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5" descr="UN_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1200" y="971550"/>
            <a:ext cx="1965325" cy="181292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/>
        </p:spPr>
      </p:pic>
      <p:sp>
        <p:nvSpPr>
          <p:cNvPr id="36867" name="Rectangle 13"/>
          <p:cNvSpPr>
            <a:spLocks noChangeArrowheads="1"/>
          </p:cNvSpPr>
          <p:nvPr/>
        </p:nvSpPr>
        <p:spPr bwMode="auto">
          <a:xfrm>
            <a:off x="754063" y="682831"/>
            <a:ext cx="70866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75000"/>
              </a:spcBef>
              <a:buSzPct val="70000"/>
              <a:buFont typeface="Arial" pitchFamily="34" charset="0"/>
              <a:buNone/>
            </a:pPr>
            <a:r>
              <a:rPr lang="en-US" sz="2800" i="1" dirty="0">
                <a:solidFill>
                  <a:srgbClr val="FF0000"/>
                </a:solidFill>
                <a:latin typeface="Tw Cen MT Condensed" pitchFamily="34" charset="0"/>
              </a:rPr>
              <a:t>Global  Threat – Global Response</a:t>
            </a:r>
          </a:p>
        </p:txBody>
      </p:sp>
      <p:sp>
        <p:nvSpPr>
          <p:cNvPr id="9" name="Rectangle 19"/>
          <p:cNvSpPr txBox="1">
            <a:spLocks noChangeArrowheads="1"/>
          </p:cNvSpPr>
          <p:nvPr/>
        </p:nvSpPr>
        <p:spPr>
          <a:xfrm>
            <a:off x="411163" y="152400"/>
            <a:ext cx="7772400" cy="6016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buNone/>
              <a:defRPr/>
            </a:pPr>
            <a:r>
              <a:rPr lang="en-US" sz="3200" b="1" dirty="0">
                <a:solidFill>
                  <a:schemeClr val="tx1"/>
                </a:solidFill>
                <a:latin typeface="Tw Cen MT Condensed" pitchFamily="34" charset="0"/>
              </a:rPr>
              <a:t>NOAA</a:t>
            </a:r>
            <a:r>
              <a:rPr lang="en-US" altLang="en-US" sz="3200" b="1" dirty="0">
                <a:solidFill>
                  <a:schemeClr val="tx1"/>
                </a:solidFill>
                <a:latin typeface="Tw Cen MT Condensed" pitchFamily="34" charset="0"/>
              </a:rPr>
              <a:t>’</a:t>
            </a:r>
            <a:r>
              <a:rPr lang="en-US" sz="3200" b="1" dirty="0">
                <a:solidFill>
                  <a:schemeClr val="tx1"/>
                </a:solidFill>
                <a:latin typeface="Tw Cen MT Condensed" pitchFamily="34" charset="0"/>
              </a:rPr>
              <a:t>s Contribution to International Space Weather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163" y="1170194"/>
            <a:ext cx="7285037" cy="520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2200" b="1" dirty="0">
                <a:cs typeface="Arial" pitchFamily="34" charset="0"/>
              </a:rPr>
              <a:t>Space Weather at the UN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World Meteorological Organization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International Civil Aviation Organization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UN Committee on the Peaceful Uses of Outer Space </a:t>
            </a:r>
          </a:p>
          <a:p>
            <a:pPr>
              <a:buFont typeface="Wingdings" pitchFamily="2" charset="2"/>
              <a:buNone/>
              <a:defRPr/>
            </a:pPr>
            <a:endParaRPr lang="en-US" sz="2200" b="1" dirty="0">
              <a:latin typeface="+mn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2000" b="1" dirty="0">
                <a:cs typeface="Arial" pitchFamily="34" charset="0"/>
              </a:rPr>
              <a:t>International Space Weather Operations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United Kingdom 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000" i="1" dirty="0">
                <a:cs typeface="Arial" pitchFamily="34" charset="0"/>
              </a:rPr>
              <a:t>Partnering on model development, forecaster </a:t>
            </a:r>
            <a:r>
              <a:rPr lang="en-US" sz="2000" i="1" dirty="0" smtClean="0">
                <a:cs typeface="Arial" pitchFamily="34" charset="0"/>
              </a:rPr>
              <a:t>training</a:t>
            </a:r>
            <a:r>
              <a:rPr lang="en-US" sz="2000" i="1" dirty="0">
                <a:cs typeface="Arial" pitchFamily="34" charset="0"/>
              </a:rPr>
              <a:t>, and collaborative operational concepts, R2O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Korean Radio Research Agency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000" i="1" dirty="0">
                <a:cs typeface="Arial" pitchFamily="34" charset="0"/>
              </a:rPr>
              <a:t>Providing key real-time data from ACE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European Space Agency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000" i="1" dirty="0">
                <a:cs typeface="Arial" pitchFamily="34" charset="0"/>
              </a:rPr>
              <a:t>Plans to build upon respective </a:t>
            </a:r>
            <a:r>
              <a:rPr lang="en-US" sz="2000" i="1" dirty="0" smtClean="0">
                <a:cs typeface="Arial" pitchFamily="34" charset="0"/>
              </a:rPr>
              <a:t>capabilities</a:t>
            </a:r>
            <a:endParaRPr lang="en-US" sz="2000" b="1" i="1" dirty="0">
              <a:cs typeface="Arial" pitchFamily="34" charset="0"/>
            </a:endParaRPr>
          </a:p>
        </p:txBody>
      </p:sp>
      <p:pic>
        <p:nvPicPr>
          <p:cNvPr id="36870" name="Picture 4" descr="Z:\50_MOD\MOD_ing\현대건축01\3_기본실시설계\209A07_우주전파측정센터\06 협력업체\skyscraper\1022\ren-3 co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88" y="4724400"/>
            <a:ext cx="1911350" cy="1104900"/>
          </a:xfrm>
          <a:prstGeom prst="rect">
            <a:avLst/>
          </a:prstGeom>
          <a:noFill/>
          <a:ln w="222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1" name="Picture 6" descr="http://2.bp.blogspot.com/_HkkJKGa-ZX8/TTB2xVLVwXI/AAAAAAAAAak/kIsvGjeXGoY/s1600/logoESWWcol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2" y="5829300"/>
            <a:ext cx="15557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8" descr="http://www.eol.ucar.edu/projects/vocals/logos/met_office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3429000"/>
            <a:ext cx="925513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40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Northern Lights over the fjor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678" y="2743200"/>
            <a:ext cx="9124950" cy="1764744"/>
          </a:xfrm>
          <a:noFill/>
        </p:spPr>
        <p:txBody>
          <a:bodyPr rIns="274320"/>
          <a:lstStyle/>
          <a:p>
            <a:pPr algn="ctr" eaLnBrk="1" hangingPunct="1">
              <a:defRPr/>
            </a:pPr>
            <a:r>
              <a:rPr lang="en-US" sz="2700" dirty="0" smtClean="0">
                <a:solidFill>
                  <a:schemeClr val="tx1"/>
                </a:solidFill>
              </a:rPr>
              <a:t>Global Impact – Global Challenge – Global Response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600" dirty="0" smtClean="0">
                <a:solidFill>
                  <a:schemeClr val="tx1"/>
                </a:solidFill>
              </a:rPr>
              <a:t>Provide the </a:t>
            </a:r>
            <a:r>
              <a:rPr lang="en-US" sz="2600" i="1" dirty="0" smtClean="0">
                <a:solidFill>
                  <a:schemeClr val="tx1"/>
                </a:solidFill>
              </a:rPr>
              <a:t>right</a:t>
            </a:r>
            <a:r>
              <a:rPr lang="en-US" sz="2600" dirty="0" smtClean="0">
                <a:solidFill>
                  <a:schemeClr val="tx1"/>
                </a:solidFill>
              </a:rPr>
              <a:t> information… in the </a:t>
            </a:r>
            <a:r>
              <a:rPr lang="en-US" sz="2600" i="1" dirty="0" smtClean="0">
                <a:solidFill>
                  <a:schemeClr val="tx1"/>
                </a:solidFill>
              </a:rPr>
              <a:t>right</a:t>
            </a:r>
            <a:r>
              <a:rPr lang="en-US" sz="2600" dirty="0" smtClean="0">
                <a:solidFill>
                  <a:schemeClr val="tx1"/>
                </a:solidFill>
              </a:rPr>
              <a:t> format...</a:t>
            </a:r>
            <a:br>
              <a:rPr lang="en-US" sz="2600" dirty="0" smtClean="0">
                <a:solidFill>
                  <a:schemeClr val="tx1"/>
                </a:solidFill>
              </a:rPr>
            </a:br>
            <a:r>
              <a:rPr lang="en-US" sz="2600" dirty="0" smtClean="0">
                <a:solidFill>
                  <a:schemeClr val="tx1"/>
                </a:solidFill>
              </a:rPr>
              <a:t>at the </a:t>
            </a:r>
            <a:r>
              <a:rPr lang="en-US" sz="2600" i="1" dirty="0" smtClean="0">
                <a:solidFill>
                  <a:schemeClr val="tx1"/>
                </a:solidFill>
              </a:rPr>
              <a:t>right</a:t>
            </a:r>
            <a:r>
              <a:rPr lang="en-US" sz="2600" dirty="0" smtClean="0">
                <a:solidFill>
                  <a:schemeClr val="tx1"/>
                </a:solidFill>
              </a:rPr>
              <a:t> time… to the </a:t>
            </a:r>
            <a:r>
              <a:rPr lang="en-US" sz="2600" i="1" dirty="0" smtClean="0">
                <a:solidFill>
                  <a:schemeClr val="tx1"/>
                </a:solidFill>
              </a:rPr>
              <a:t>right</a:t>
            </a:r>
            <a:r>
              <a:rPr lang="en-US" sz="2600" dirty="0" smtClean="0">
                <a:solidFill>
                  <a:schemeClr val="tx1"/>
                </a:solidFill>
              </a:rPr>
              <a:t> people…</a:t>
            </a:r>
            <a:br>
              <a:rPr lang="en-US" sz="2600" dirty="0" smtClean="0">
                <a:solidFill>
                  <a:schemeClr val="tx1"/>
                </a:solidFill>
              </a:rPr>
            </a:br>
            <a:r>
              <a:rPr lang="en-US" sz="2600" dirty="0" smtClean="0">
                <a:solidFill>
                  <a:schemeClr val="tx1"/>
                </a:solidFill>
              </a:rPr>
              <a:t>to make the </a:t>
            </a:r>
            <a:r>
              <a:rPr lang="en-US" sz="2600" i="1" dirty="0" smtClean="0">
                <a:solidFill>
                  <a:schemeClr val="tx1"/>
                </a:solidFill>
              </a:rPr>
              <a:t>right</a:t>
            </a:r>
            <a:r>
              <a:rPr lang="en-US" sz="2600" dirty="0" smtClean="0">
                <a:solidFill>
                  <a:schemeClr val="tx1"/>
                </a:solidFill>
              </a:rPr>
              <a:t> decisions!</a:t>
            </a:r>
            <a:br>
              <a:rPr lang="en-US" sz="2600" dirty="0" smtClean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/>
            </a:r>
            <a:br>
              <a:rPr lang="en-US" sz="2600" dirty="0">
                <a:solidFill>
                  <a:schemeClr val="tx1"/>
                </a:solidFill>
              </a:rPr>
            </a:br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164867" name="Picture 3" descr="NPOESS_noFlare_401x287"/>
          <p:cNvPicPr>
            <a:picLocks noChangeAspect="1" noChangeArrowheads="1"/>
          </p:cNvPicPr>
          <p:nvPr/>
        </p:nvPicPr>
        <p:blipFill>
          <a:blip r:embed="rId5" cstate="print"/>
          <a:srcRect r="1291"/>
          <a:stretch>
            <a:fillRect/>
          </a:stretch>
        </p:blipFill>
        <p:spPr bwMode="auto">
          <a:xfrm>
            <a:off x="0" y="0"/>
            <a:ext cx="2387600" cy="19970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64868" name="Picture 4" descr="cosm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152400"/>
            <a:ext cx="182880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9" name="Picture 5" descr="ARINC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805363"/>
            <a:ext cx="2900363" cy="2101850"/>
          </a:xfrm>
          <a:prstGeom prst="rect">
            <a:avLst/>
          </a:prstGeom>
          <a:solidFill>
            <a:schemeClr val="bg1"/>
          </a:solidFill>
          <a:ln w="381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64870" name="Picture 6" descr="airplan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6213" y="4805363"/>
            <a:ext cx="2838450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1" name="Picture 7" descr="NOAA image of sun taken by the NOAA solar X-ray Imager on Jan. 30, 2003, at 11:53 a.m. EST. 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124" y="-2198"/>
            <a:ext cx="2119211" cy="20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3" name="Picture 9" descr="aurore-8sep02-stevosss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77000" y="0"/>
            <a:ext cx="266700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S1_5738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4805363"/>
            <a:ext cx="3635375" cy="208020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11033</TotalTime>
  <Words>732</Words>
  <Application>Microsoft Office PowerPoint</Application>
  <PresentationFormat>On-screen Show (4:3)</PresentationFormat>
  <Paragraphs>168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Preparing the U.S. to Respond to Space Weather Events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&amp; Outreach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Impact – Global Challenge – Global Response  Provide the right information… in the right format... at the right time… to the right people… to make the right decisions!  </vt:lpstr>
    </vt:vector>
  </TitlesOfParts>
  <Company>NOAA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 Standard Presentation Format</dc:title>
  <dc:creator>kamos</dc:creator>
  <cp:lastModifiedBy>Genene Fisher</cp:lastModifiedBy>
  <cp:revision>504</cp:revision>
  <cp:lastPrinted>2012-06-01T15:23:22Z</cp:lastPrinted>
  <dcterms:created xsi:type="dcterms:W3CDTF">2003-08-07T18:06:43Z</dcterms:created>
  <dcterms:modified xsi:type="dcterms:W3CDTF">2012-10-12T15:10:52Z</dcterms:modified>
</cp:coreProperties>
</file>