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0" r:id="rId4"/>
    <p:sldId id="261" r:id="rId5"/>
    <p:sldId id="262" r:id="rId6"/>
    <p:sldId id="263" r:id="rId7"/>
    <p:sldId id="272" r:id="rId8"/>
    <p:sldId id="276" r:id="rId9"/>
    <p:sldId id="264" r:id="rId10"/>
    <p:sldId id="274" r:id="rId11"/>
    <p:sldId id="265" r:id="rId12"/>
    <p:sldId id="290" r:id="rId13"/>
    <p:sldId id="280" r:id="rId14"/>
    <p:sldId id="277" r:id="rId15"/>
    <p:sldId id="271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39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>
        <p:scale>
          <a:sx n="100" d="100"/>
          <a:sy n="100" d="100"/>
        </p:scale>
        <p:origin x="-2190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3E553-8B83-4D54-950C-BAD24833AAE2}" type="datetimeFigureOut">
              <a:rPr lang="en-US" smtClean="0"/>
              <a:t>10/19/2012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77BD3-CAA5-4C24-9BE7-52D745F819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98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977BD3-CAA5-4C24-9BE7-52D745F8199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4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i="1" dirty="0" smtClean="0">
              <a:ea typeface="ＭＳ Ｐゴシック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fld id="{D8432E17-5FB5-4574-9CEC-A2398553EDB9}" type="slidenum">
              <a:rPr lang="en-US" smtClean="0">
                <a:latin typeface="Calibri" pitchFamily="34" charset="0"/>
              </a:rPr>
              <a:pPr eaLnBrk="1" hangingPunct="1"/>
              <a:t>4</a:t>
            </a:fld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fld id="{A7149D4D-91DD-4FFB-BE1D-5946D3FF14B6}" type="slidenum">
              <a:rPr lang="en-US" smtClean="0">
                <a:latin typeface="Calibri" pitchFamily="34" charset="0"/>
              </a:rPr>
              <a:pPr eaLnBrk="1" hangingPunct="1"/>
              <a:t>5</a:t>
            </a:fld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>
              <a:ea typeface="ＭＳ Ｐゴシック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fld id="{34D87D0A-A496-478D-8FBD-B43618A8E328}" type="slidenum">
              <a:rPr lang="en-US" smtClean="0">
                <a:latin typeface="Calibri" pitchFamily="34" charset="0"/>
              </a:rPr>
              <a:pPr eaLnBrk="1" hangingPunct="1"/>
              <a:t>9</a:t>
            </a:fld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dirty="0" smtClean="0">
              <a:ea typeface="ＭＳ Ｐゴシック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fld id="{90566513-F5D4-4293-BBD3-596844008644}" type="slidenum">
              <a:rPr lang="en-US" smtClean="0">
                <a:latin typeface="Calibri" pitchFamily="34" charset="0"/>
              </a:rPr>
              <a:pPr eaLnBrk="1" hangingPunct="1"/>
              <a:t>15</a:t>
            </a:fld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EDA7-A04E-4202-BC9E-F6CF2B6FD0CB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DFEC-81A9-4C83-B666-D8F5666202E3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2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A3DCD-A277-413E-A85D-E14BEB3AC13B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35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8918-CBCE-40B4-93CB-2D4185BC24BB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8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AB2F-A64B-4253-9910-283D897F6F0B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544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7958-A8BA-4D88-9358-85F331100B78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A782-C22E-489D-9E62-539F12CD0010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51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3139-68BB-4845-A946-26097F147575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26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1D77E-5E46-4778-AD4C-F8A96AAEB6C5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5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1933-8932-4E4B-9A67-B9F590D35720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08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13062-15E2-49FB-8D43-5B608037378D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40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F88AC-FDE9-4201-9B83-5E3EB260109C}" type="datetime1">
              <a:rPr lang="en-US" smtClean="0"/>
              <a:t>10/19/2012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How to Deal With Geomagnetic Storms in Directional Drilling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765E3-4624-47A0-877D-C65286AFA5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7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How to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Deal </a:t>
            </a:r>
            <a:r>
              <a:rPr lang="en-US" dirty="0">
                <a:latin typeface="Arial" pitchFamily="34" charset="0"/>
                <a:cs typeface="Arial" pitchFamily="34" charset="0"/>
              </a:rPr>
              <a:t>with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Geomagnetic Storms </a:t>
            </a:r>
            <a:r>
              <a:rPr lang="en-US" dirty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dirty="0">
                <a:latin typeface="Arial" pitchFamily="34" charset="0"/>
                <a:cs typeface="Arial" pitchFamily="34" charset="0"/>
              </a:rPr>
              <a:t>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rilling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20688"/>
            <a:ext cx="165735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42256"/>
            <a:ext cx="165735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>
            <a:spLocks/>
          </p:cNvSpPr>
          <p:nvPr/>
        </p:nvSpPr>
        <p:spPr>
          <a:xfrm>
            <a:off x="-19417" y="4365104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Inge Edvardsen</a:t>
            </a:r>
          </a:p>
          <a:p>
            <a:pPr algn="ctr"/>
            <a:r>
              <a:rPr lang="nb-NO" sz="1400" i="1" dirty="0" smtClean="0">
                <a:latin typeface="Arial" pitchFamily="34" charset="0"/>
                <a:cs typeface="Arial" pitchFamily="34" charset="0"/>
              </a:rPr>
              <a:t>PhD Candidate/</a:t>
            </a:r>
            <a:r>
              <a:rPr lang="nb-NO" sz="1400" i="1" dirty="0">
                <a:latin typeface="Arial" pitchFamily="34" charset="0"/>
                <a:cs typeface="Arial" pitchFamily="34" charset="0"/>
              </a:rPr>
              <a:t>Survey Management </a:t>
            </a:r>
            <a:r>
              <a:rPr lang="nb-NO" sz="1400" i="1" dirty="0" smtClean="0">
                <a:latin typeface="Arial" pitchFamily="34" charset="0"/>
                <a:cs typeface="Arial" pitchFamily="34" charset="0"/>
              </a:rPr>
              <a:t>Engineer</a:t>
            </a:r>
            <a:endParaRPr lang="en-US" sz="1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D:\Documents and Settings\edvaing\My Documents\Dropbox\TIEMS OSLO 2012\Bilder\Baker Hughes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263453"/>
            <a:ext cx="11239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ocuments and Settings\edvaing\Desktop\UIT 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03088"/>
            <a:ext cx="864096" cy="8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40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05" y="1196752"/>
            <a:ext cx="786595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25144"/>
            <a:ext cx="2448272" cy="89269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drilling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 the practice for drilling non-vertical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wells.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16416" y="6356350"/>
            <a:ext cx="370384" cy="365125"/>
          </a:xfrm>
        </p:spPr>
        <p:txBody>
          <a:bodyPr/>
          <a:lstStyle/>
          <a:p>
            <a:fld id="{7EF765E3-4624-47A0-877D-C65286AFA5DF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80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nb-NO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Directional Drilling</a:t>
            </a:r>
            <a:endParaRPr lang="en-US" sz="32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361559"/>
              </p:ext>
            </p:extLst>
          </p:nvPr>
        </p:nvGraphicFramePr>
        <p:xfrm>
          <a:off x="6948264" y="4173056"/>
          <a:ext cx="18001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426"/>
                <a:gridCol w="519710"/>
                <a:gridCol w="576063"/>
              </a:tblGrid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MD [m]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INC°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AZI°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...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1000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180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...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9746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smtClean="0"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08304" y="3830405"/>
            <a:ext cx="1124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Arial" pitchFamily="34" charset="0"/>
                <a:cs typeface="Arial" pitchFamily="34" charset="0"/>
              </a:rPr>
              <a:t>Wellpath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61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457200" lvl="1" indent="0">
              <a:buFont typeface="Arial" pitchFamily="34" charset="0"/>
              <a:buNone/>
              <a:defRPr/>
            </a:pPr>
            <a:endParaRPr lang="nb-NO" dirty="0"/>
          </a:p>
          <a:p>
            <a:pPr>
              <a:defRPr/>
            </a:pPr>
            <a:r>
              <a:rPr lang="nb-NO" sz="2800" dirty="0" smtClean="0">
                <a:latin typeface="Arial" pitchFamily="34" charset="0"/>
                <a:cs typeface="Arial" pitchFamily="34" charset="0"/>
              </a:rPr>
              <a:t>The accuracy of magnetic azimuth decreases with increasing latitude</a:t>
            </a:r>
            <a:r>
              <a:rPr lang="nb-NO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nb-NO" sz="2800" dirty="0" smtClean="0">
                <a:latin typeface="Arial" pitchFamily="34" charset="0"/>
                <a:cs typeface="Arial" pitchFamily="34" charset="0"/>
              </a:rPr>
              <a:t>due to:</a:t>
            </a:r>
          </a:p>
          <a:p>
            <a:pPr marL="0" indent="0">
              <a:buFont typeface="Arial" pitchFamily="34" charset="0"/>
              <a:buNone/>
              <a:defRPr/>
            </a:pPr>
            <a:endParaRPr lang="nb-NO" sz="1600" i="1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nb-NO" sz="2000" dirty="0" smtClean="0">
                <a:latin typeface="Arial" pitchFamily="34" charset="0"/>
                <a:cs typeface="Arial" pitchFamily="34" charset="0"/>
              </a:rPr>
              <a:t>Magnetic north is more difficult to resolve because of smaller signal strength. </a:t>
            </a:r>
          </a:p>
          <a:p>
            <a:pPr marL="457200" lvl="1" indent="0">
              <a:buFont typeface="Arial" pitchFamily="34" charset="0"/>
              <a:buNone/>
              <a:defRPr/>
            </a:pPr>
            <a:endParaRPr lang="nb-NO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nb-NO" sz="2000" dirty="0" smtClean="0">
                <a:latin typeface="Arial" pitchFamily="34" charset="0"/>
                <a:cs typeface="Arial" pitchFamily="34" charset="0"/>
              </a:rPr>
              <a:t>Increased time dependent fluctuations in the orientation of the magnetic field, magnetic storms (The disturbance field).</a:t>
            </a:r>
          </a:p>
          <a:p>
            <a:pPr marL="457200" lvl="1" indent="0"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80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nb-NO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Magnetic Directional Surveying</a:t>
            </a:r>
            <a:endParaRPr lang="en-US" sz="32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0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nb-NO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Earth’s Magnetic Field - </a:t>
            </a:r>
            <a:r>
              <a:rPr lang="en-US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Main Characteristics</a:t>
            </a:r>
          </a:p>
        </p:txBody>
      </p:sp>
      <p:pic>
        <p:nvPicPr>
          <p:cNvPr id="819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88679"/>
            <a:ext cx="4862393" cy="4128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 descr="field_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010" y="1405844"/>
            <a:ext cx="2510692" cy="159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0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0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Earth’s Magnetic Field - </a:t>
            </a:r>
            <a:r>
              <a:rPr lang="en-US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Components </a:t>
            </a:r>
            <a:r>
              <a:rPr lang="en-US" sz="28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 </a:t>
            </a:r>
          </a:p>
        </p:txBody>
      </p:sp>
      <p:sp>
        <p:nvSpPr>
          <p:cNvPr id="9219" name="TextBox 7"/>
          <p:cNvSpPr txBox="1">
            <a:spLocks noChangeArrowheads="1"/>
          </p:cNvSpPr>
          <p:nvPr/>
        </p:nvSpPr>
        <p:spPr bwMode="auto">
          <a:xfrm>
            <a:off x="6381750" y="4648200"/>
            <a:ext cx="220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2000" b="1" dirty="0"/>
              <a:t>B</a:t>
            </a:r>
            <a:r>
              <a:rPr lang="nb-NO" sz="2000" b="1" baseline="-25000" dirty="0"/>
              <a:t>m</a:t>
            </a:r>
            <a:r>
              <a:rPr lang="en-US" sz="2000" b="1" baseline="-25000" dirty="0"/>
              <a:t> </a:t>
            </a:r>
            <a:r>
              <a:rPr lang="nb-NO" sz="2000" dirty="0"/>
              <a:t>- Main field</a:t>
            </a:r>
            <a:endParaRPr lang="en-US" sz="2000" b="1" baseline="-25000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6381750" y="5346700"/>
            <a:ext cx="276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2000" b="1" dirty="0"/>
              <a:t>B</a:t>
            </a:r>
            <a:r>
              <a:rPr lang="nb-NO" sz="2000" b="1" baseline="-25000" dirty="0"/>
              <a:t>d </a:t>
            </a:r>
            <a:r>
              <a:rPr lang="nb-NO" sz="2000" dirty="0"/>
              <a:t>- Disturbance field</a:t>
            </a:r>
            <a:endParaRPr lang="en-US" sz="2000" b="1" baseline="-25000" dirty="0"/>
          </a:p>
        </p:txBody>
      </p:sp>
      <p:pic>
        <p:nvPicPr>
          <p:cNvPr id="922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38" y="1489075"/>
            <a:ext cx="3598862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6381750" y="4984750"/>
            <a:ext cx="259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2000" b="1"/>
              <a:t>B</a:t>
            </a:r>
            <a:r>
              <a:rPr lang="nb-NO" sz="2000" b="1" baseline="-25000"/>
              <a:t>c</a:t>
            </a:r>
            <a:r>
              <a:rPr lang="nb-NO" sz="2000"/>
              <a:t> - Crustal field</a:t>
            </a:r>
            <a:endParaRPr lang="nb-NO" sz="2000" b="1" baseline="-2500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67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431925"/>
            <a:ext cx="7559675" cy="485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781175"/>
            <a:ext cx="5697537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31925"/>
            <a:ext cx="32004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388" y="3505200"/>
            <a:ext cx="14605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itle 1"/>
          <p:cNvSpPr txBox="1">
            <a:spLocks/>
          </p:cNvSpPr>
          <p:nvPr/>
        </p:nvSpPr>
        <p:spPr bwMode="auto">
          <a:xfrm>
            <a:off x="0" y="274638"/>
            <a:ext cx="9144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/>
            <a:r>
              <a:rPr lang="nb-NO" sz="3200" dirty="0">
                <a:cs typeface="Arial" pitchFamily="34" charset="0"/>
              </a:rPr>
              <a:t>The Disturbance Field –</a:t>
            </a:r>
          </a:p>
          <a:p>
            <a:pPr algn="ctr"/>
            <a:r>
              <a:rPr lang="nb-NO" sz="2400" dirty="0">
                <a:cs typeface="Arial" pitchFamily="34" charset="0"/>
              </a:rPr>
              <a:t>The Auroral Electrojet</a:t>
            </a:r>
            <a:endParaRPr lang="en-US" sz="2400" dirty="0">
              <a:cs typeface="Arial" pitchFamily="34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99213" y="5373688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dirty="0" smtClean="0"/>
              <a:t>B</a:t>
            </a:r>
            <a:r>
              <a:rPr lang="nb-NO" sz="1400" b="1" baseline="-25000" dirty="0" smtClean="0"/>
              <a:t>m </a:t>
            </a:r>
            <a:r>
              <a:rPr lang="nb-NO" sz="1400" dirty="0" smtClean="0"/>
              <a:t>- Main field</a:t>
            </a:r>
            <a:endParaRPr lang="en-US" sz="1400" b="1" baseline="-25000" dirty="0" smtClean="0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399213" y="5983288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dirty="0" smtClean="0"/>
              <a:t>B</a:t>
            </a:r>
            <a:r>
              <a:rPr lang="nb-NO" sz="1400" b="1" baseline="-25000" dirty="0" smtClean="0"/>
              <a:t>d </a:t>
            </a:r>
            <a:r>
              <a:rPr lang="nb-NO" sz="1400" dirty="0" smtClean="0"/>
              <a:t>- Disturbance Field</a:t>
            </a:r>
            <a:endParaRPr lang="en-US" sz="1400" b="1" baseline="-25000" dirty="0" smtClean="0"/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6399213" y="5681663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dirty="0" smtClean="0"/>
              <a:t>I</a:t>
            </a:r>
            <a:r>
              <a:rPr lang="nb-NO" sz="1400" b="1" baseline="-25000" dirty="0" smtClean="0"/>
              <a:t> </a:t>
            </a:r>
            <a:r>
              <a:rPr lang="nb-NO" sz="1400" dirty="0" smtClean="0"/>
              <a:t>- Auroral Electrojet</a:t>
            </a:r>
            <a:endParaRPr lang="en-US" sz="1400" b="1" baseline="-25000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4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431925"/>
            <a:ext cx="7559675" cy="485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781175"/>
            <a:ext cx="5697537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31925"/>
            <a:ext cx="32004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388" y="3505200"/>
            <a:ext cx="14605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itle 1"/>
          <p:cNvSpPr txBox="1">
            <a:spLocks/>
          </p:cNvSpPr>
          <p:nvPr/>
        </p:nvSpPr>
        <p:spPr bwMode="auto">
          <a:xfrm>
            <a:off x="0" y="274638"/>
            <a:ext cx="9144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/>
            <a:r>
              <a:rPr lang="nb-NO" sz="3200" dirty="0" smtClean="0">
                <a:cs typeface="Arial" pitchFamily="34" charset="0"/>
              </a:rPr>
              <a:t>Monitoring the </a:t>
            </a:r>
            <a:r>
              <a:rPr lang="nb-NO" sz="3200" dirty="0">
                <a:cs typeface="Arial" pitchFamily="34" charset="0"/>
              </a:rPr>
              <a:t>Disturbance </a:t>
            </a:r>
            <a:r>
              <a:rPr lang="nb-NO" sz="3200" dirty="0" smtClean="0">
                <a:cs typeface="Arial" pitchFamily="34" charset="0"/>
              </a:rPr>
              <a:t>Field</a:t>
            </a:r>
            <a:endParaRPr lang="nb-NO" sz="3200" dirty="0">
              <a:cs typeface="Arial" pitchFamily="34" charset="0"/>
            </a:endParaRPr>
          </a:p>
          <a:p>
            <a:pPr algn="ctr"/>
            <a:endParaRPr lang="en-US" sz="2400" dirty="0">
              <a:cs typeface="Arial" pitchFamily="34" charset="0"/>
            </a:endParaRPr>
          </a:p>
        </p:txBody>
      </p:sp>
      <p:sp>
        <p:nvSpPr>
          <p:cNvPr id="39" name="TextBox 7"/>
          <p:cNvSpPr txBox="1">
            <a:spLocks noChangeArrowheads="1"/>
          </p:cNvSpPr>
          <p:nvPr/>
        </p:nvSpPr>
        <p:spPr bwMode="auto">
          <a:xfrm>
            <a:off x="6399213" y="5373688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dirty="0" smtClean="0"/>
              <a:t>B</a:t>
            </a:r>
            <a:r>
              <a:rPr lang="nb-NO" sz="1400" b="1" baseline="-25000" dirty="0" smtClean="0"/>
              <a:t>m </a:t>
            </a:r>
            <a:r>
              <a:rPr lang="nb-NO" sz="1400" dirty="0" smtClean="0"/>
              <a:t>- Main field</a:t>
            </a:r>
            <a:endParaRPr lang="en-US" sz="1400" b="1" baseline="-25000" dirty="0" smtClean="0"/>
          </a:p>
        </p:txBody>
      </p:sp>
      <p:sp>
        <p:nvSpPr>
          <p:cNvPr id="40" name="TextBox 7"/>
          <p:cNvSpPr txBox="1">
            <a:spLocks noChangeArrowheads="1"/>
          </p:cNvSpPr>
          <p:nvPr/>
        </p:nvSpPr>
        <p:spPr bwMode="auto">
          <a:xfrm>
            <a:off x="6399213" y="5983288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dirty="0" smtClean="0"/>
              <a:t>B</a:t>
            </a:r>
            <a:r>
              <a:rPr lang="nb-NO" sz="1400" b="1" baseline="-25000" dirty="0" smtClean="0"/>
              <a:t>d </a:t>
            </a:r>
            <a:r>
              <a:rPr lang="nb-NO" sz="1400" dirty="0" smtClean="0"/>
              <a:t>- Disturbance Field</a:t>
            </a:r>
            <a:endParaRPr lang="en-US" sz="1400" b="1" baseline="-25000" dirty="0" smtClean="0"/>
          </a:p>
        </p:txBody>
      </p:sp>
      <p:sp>
        <p:nvSpPr>
          <p:cNvPr id="41" name="TextBox 7"/>
          <p:cNvSpPr txBox="1">
            <a:spLocks noChangeArrowheads="1"/>
          </p:cNvSpPr>
          <p:nvPr/>
        </p:nvSpPr>
        <p:spPr bwMode="auto">
          <a:xfrm>
            <a:off x="6399213" y="5681663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dirty="0" smtClean="0"/>
              <a:t>I</a:t>
            </a:r>
            <a:r>
              <a:rPr lang="nb-NO" sz="1400" b="1" baseline="-25000" dirty="0" smtClean="0"/>
              <a:t> </a:t>
            </a:r>
            <a:r>
              <a:rPr lang="nb-NO" sz="1400" dirty="0" smtClean="0"/>
              <a:t>- Auroral Electrojet</a:t>
            </a:r>
            <a:endParaRPr lang="en-US" sz="1400" b="1" baseline="-25000" dirty="0" smtClean="0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7"/>
          <p:cNvSpPr txBox="1">
            <a:spLocks noChangeArrowheads="1"/>
          </p:cNvSpPr>
          <p:nvPr/>
        </p:nvSpPr>
        <p:spPr bwMode="auto">
          <a:xfrm>
            <a:off x="6399212" y="5065712"/>
            <a:ext cx="1952625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400" b="1" baseline="-25000" dirty="0" smtClean="0"/>
              <a:t> </a:t>
            </a:r>
            <a:r>
              <a:rPr lang="nb-NO" sz="1400" dirty="0" smtClean="0"/>
              <a:t>    - Variometer station</a:t>
            </a:r>
            <a:endParaRPr lang="en-US" sz="1400" b="1" baseline="-25000" dirty="0" smtClean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3008313"/>
            <a:ext cx="29686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3770313"/>
            <a:ext cx="296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3967163"/>
            <a:ext cx="2968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0" y="5080000"/>
            <a:ext cx="21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1866900" y="3479800"/>
            <a:ext cx="8794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600"/>
              <a:t>J</a:t>
            </a:r>
            <a:r>
              <a:rPr lang="en-GB" sz="1600" dirty="0">
                <a:cs typeface="Arial" pitchFamily="34" charset="0"/>
              </a:rPr>
              <a:t>ä</a:t>
            </a:r>
            <a:r>
              <a:rPr lang="nb-NO" sz="1600"/>
              <a:t>ckvik</a:t>
            </a:r>
            <a:endParaRPr lang="en-US" sz="1600" dirty="0"/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041650" y="4246563"/>
            <a:ext cx="9207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600" dirty="0"/>
              <a:t>Dønna</a:t>
            </a:r>
            <a:endParaRPr lang="en-US" sz="1600" dirty="0"/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992813" y="4437063"/>
            <a:ext cx="877887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600"/>
              <a:t>Rørvik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4148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 bwMode="auto">
          <a:xfrm>
            <a:off x="457200" y="274638"/>
            <a:ext cx="82296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/>
            <a:r>
              <a:rPr lang="nb-NO" sz="3200" dirty="0">
                <a:cs typeface="Arial" pitchFamily="34" charset="0"/>
              </a:rPr>
              <a:t>Monitoring </a:t>
            </a:r>
            <a:r>
              <a:rPr lang="nb-NO" sz="3200" dirty="0" smtClean="0">
                <a:cs typeface="Arial" pitchFamily="34" charset="0"/>
              </a:rPr>
              <a:t>the Disturbance </a:t>
            </a:r>
            <a:r>
              <a:rPr lang="nb-NO" sz="3200" dirty="0">
                <a:cs typeface="Arial" pitchFamily="34" charset="0"/>
              </a:rPr>
              <a:t>Field</a:t>
            </a:r>
            <a:endParaRPr lang="en-US" sz="3200" dirty="0"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5130092" cy="542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6444208" y="1196752"/>
            <a:ext cx="144000" cy="144016"/>
          </a:xfrm>
          <a:prstGeom prst="ellipse">
            <a:avLst/>
          </a:prstGeom>
          <a:solidFill>
            <a:srgbClr val="FFFF00"/>
          </a:solidFill>
          <a:ln>
            <a:solidFill>
              <a:srgbClr val="92D050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444208" y="1916832"/>
            <a:ext cx="144000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92D05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04248" y="105273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>
                <a:latin typeface="Arial" pitchFamily="34" charset="0"/>
                <a:cs typeface="Arial" pitchFamily="34" charset="0"/>
              </a:rPr>
              <a:t>Finnish geomagnetic observatories and stations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04248" y="1830015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>
                <a:latin typeface="Arial" pitchFamily="34" charset="0"/>
                <a:cs typeface="Arial" pitchFamily="34" charset="0"/>
              </a:rPr>
              <a:t>Norwegian geomagnetic observatories and stations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11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3"/>
          <p:cNvSpPr txBox="1">
            <a:spLocks noChangeArrowheads="1"/>
          </p:cNvSpPr>
          <p:nvPr/>
        </p:nvSpPr>
        <p:spPr bwMode="auto">
          <a:xfrm>
            <a:off x="6400800" y="990600"/>
            <a:ext cx="2616200" cy="461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200" dirty="0" smtClean="0"/>
              <a:t>Magnetic storm at Dønna </a:t>
            </a:r>
          </a:p>
          <a:p>
            <a:pPr eaLnBrk="1" hangingPunct="1">
              <a:defRPr/>
            </a:pPr>
            <a:r>
              <a:rPr lang="nb-NO" sz="1200" dirty="0" smtClean="0"/>
              <a:t>6</a:t>
            </a:r>
            <a:r>
              <a:rPr lang="nb-NO" sz="1200" baseline="30000" dirty="0" smtClean="0"/>
              <a:t>th</a:t>
            </a:r>
            <a:r>
              <a:rPr lang="nb-NO" sz="1200" dirty="0" smtClean="0"/>
              <a:t> August 2011</a:t>
            </a:r>
            <a:endParaRPr lang="en-US" sz="1200" dirty="0" smtClean="0"/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 bwMode="auto">
          <a:xfrm>
            <a:off x="533400" y="274638"/>
            <a:ext cx="8229600" cy="595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nb-NO" sz="32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The Disturbance Field – Magnetic Storm</a:t>
            </a:r>
            <a:endParaRPr lang="en-US" sz="32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90599"/>
            <a:ext cx="5873573" cy="5400000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23"/>
          <p:cNvSpPr txBox="1">
            <a:spLocks noChangeArrowheads="1"/>
          </p:cNvSpPr>
          <p:nvPr/>
        </p:nvSpPr>
        <p:spPr bwMode="auto">
          <a:xfrm>
            <a:off x="6410325" y="1752600"/>
            <a:ext cx="2616200" cy="461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nb-NO" sz="1200" dirty="0" smtClean="0"/>
              <a:t>The green area indicates the MWD error model disturbance limits.</a:t>
            </a:r>
            <a:endParaRPr lang="en-US" sz="1200" dirty="0" smtClean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100115"/>
              </p:ext>
            </p:extLst>
          </p:nvPr>
        </p:nvGraphicFramePr>
        <p:xfrm>
          <a:off x="6410325" y="2214563"/>
          <a:ext cx="2616200" cy="573087"/>
        </p:xfrm>
        <a:graphic>
          <a:graphicData uri="http://schemas.openxmlformats.org/drawingml/2006/table">
            <a:tbl>
              <a:tblPr/>
              <a:tblGrid>
                <a:gridCol w="840633"/>
                <a:gridCol w="826242"/>
                <a:gridCol w="949325"/>
              </a:tblGrid>
              <a:tr h="241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 [nT]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16" marR="9516" marT="9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 [deg]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16" marR="9516" marT="9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[deg]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16" marR="9516" marT="9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000"/>
                      </a:srgbClr>
                    </a:solidFill>
                  </a:tcPr>
                </a:tc>
              </a:tr>
              <a:tr h="33136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+/- 147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16" marR="9516" marT="9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+/- 0.45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16" marR="9516" marT="9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+/- 0.18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16" marR="9516" marT="9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52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r>
              <a:rPr lang="nb-NO" sz="2400" dirty="0" smtClean="0">
                <a:latin typeface="Arial" pitchFamily="34" charset="0"/>
                <a:cs typeface="Arial" pitchFamily="34" charset="0"/>
              </a:rPr>
              <a:t>When any of the error model disturbance limits are exceeded:</a:t>
            </a:r>
          </a:p>
          <a:p>
            <a:pPr marL="0" indent="0">
              <a:buNone/>
            </a:pPr>
            <a:endParaRPr lang="nb-NO" sz="2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b-NO" sz="2000" dirty="0" smtClean="0">
                <a:latin typeface="Arial" pitchFamily="34" charset="0"/>
                <a:cs typeface="Arial" pitchFamily="34" charset="0"/>
              </a:rPr>
              <a:t>A sms and an e-mail is transmitted to service companies.</a:t>
            </a:r>
          </a:p>
          <a:p>
            <a:pPr marL="457200" lvl="1" indent="0">
              <a:buNone/>
            </a:pPr>
            <a:endParaRPr lang="nb-NO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b-NO" sz="2000" dirty="0" smtClean="0">
                <a:latin typeface="Arial" pitchFamily="34" charset="0"/>
                <a:cs typeface="Arial" pitchFamily="34" charset="0"/>
              </a:rPr>
              <a:t>The Survey Management engineer evaluates the  situation og gives recommendations to the offshore rig sites</a:t>
            </a:r>
            <a:r>
              <a:rPr lang="nb-NO" dirty="0" smtClean="0"/>
              <a:t>.</a:t>
            </a:r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74638"/>
            <a:ext cx="9144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/>
            <a:r>
              <a:rPr lang="nb-NO" sz="3200" dirty="0" smtClean="0">
                <a:cs typeface="Arial" pitchFamily="34" charset="0"/>
              </a:rPr>
              <a:t>UIT Warning System</a:t>
            </a:r>
            <a:endParaRPr lang="nb-NO" sz="3200" dirty="0">
              <a:cs typeface="Arial" pitchFamily="34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852935"/>
            <a:ext cx="849263" cy="64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8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sz="28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Why Deal with the Disturbance Field</a:t>
            </a:r>
            <a:endParaRPr lang="en-US" sz="28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defRPr/>
            </a:pPr>
            <a:r>
              <a:rPr lang="nb-NO" sz="24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It is neccessary to manage such disturbances to have directional control while drilling.</a:t>
            </a:r>
          </a:p>
          <a:p>
            <a:pPr lvl="1">
              <a:defRPr/>
            </a:pPr>
            <a:r>
              <a:rPr lang="nb-NO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Hit the geological target and maximize the recovery</a:t>
            </a:r>
          </a:p>
          <a:p>
            <a:pPr lvl="1">
              <a:defRPr/>
            </a:pPr>
            <a:r>
              <a:rPr lang="nb-NO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Avoid other wells</a:t>
            </a:r>
            <a:endParaRPr lang="nb-NO" sz="200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GB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r>
              <a:rPr lang="en-GB" sz="24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Survey QC tests may identify an out of spec condition, and monitoring of the field can differentiate between tool failure and field disturbance.</a:t>
            </a:r>
          </a:p>
          <a:p>
            <a:pPr lvl="1">
              <a:defRPr/>
            </a:pPr>
            <a:r>
              <a:rPr lang="en-GB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Avoid unnecessary pull outs</a:t>
            </a:r>
          </a:p>
          <a:p>
            <a:pPr marL="0" indent="0">
              <a:buFont typeface="Arial" pitchFamily="34" charset="0"/>
              <a:buNone/>
              <a:defRPr/>
            </a:pPr>
            <a:endParaRPr lang="nb-NO" sz="240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r>
              <a:rPr lang="nb-NO" sz="24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Accurate monitoring may allow correction for disturbance effects.</a:t>
            </a:r>
          </a:p>
          <a:p>
            <a:pPr marL="0" indent="0">
              <a:buFont typeface="Arial" pitchFamily="34" charset="0"/>
              <a:buNone/>
              <a:defRPr/>
            </a:pPr>
            <a:endParaRPr lang="nb-NO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endParaRPr lang="en-US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6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92655"/>
          </a:xfrm>
        </p:spPr>
        <p:txBody>
          <a:bodyPr>
            <a:normAutofit/>
          </a:bodyPr>
          <a:lstStyle/>
          <a:p>
            <a:pPr algn="ctr"/>
            <a:r>
              <a:rPr lang="nb-NO" sz="2800" dirty="0" smtClean="0">
                <a:latin typeface="Arial" pitchFamily="34" charset="0"/>
                <a:cs typeface="Arial" pitchFamily="34" charset="0"/>
              </a:rPr>
              <a:t>Hit the Geological Target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92" y="980728"/>
            <a:ext cx="8748017" cy="506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49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Content Placeholder 3" descr="L14 with ellipses 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980728"/>
            <a:ext cx="8748000" cy="5165939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92655"/>
          </a:xfrm>
        </p:spPr>
        <p:txBody>
          <a:bodyPr>
            <a:normAutofit/>
          </a:bodyPr>
          <a:lstStyle/>
          <a:p>
            <a:pPr algn="ctr"/>
            <a:r>
              <a:rPr lang="nb-NO" sz="2800" dirty="0" smtClean="0">
                <a:latin typeface="Arial" pitchFamily="34" charset="0"/>
                <a:cs typeface="Arial" pitchFamily="34" charset="0"/>
              </a:rPr>
              <a:t>Avoid Other Wells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13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0" y="1508755"/>
            <a:ext cx="4618271" cy="4687200"/>
          </a:xfrm>
        </p:spPr>
      </p:pic>
      <p:pic>
        <p:nvPicPr>
          <p:cNvPr id="5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062" y="5607145"/>
            <a:ext cx="126770" cy="20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899" y="5157167"/>
            <a:ext cx="126770" cy="20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7" y="4969146"/>
            <a:ext cx="126770" cy="20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672359" y="4012810"/>
            <a:ext cx="12547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200" dirty="0">
                <a:solidFill>
                  <a:srgbClr val="FFC000"/>
                </a:solidFill>
              </a:rPr>
              <a:t>Norwegian Sea</a:t>
            </a:r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3423892" y="1748786"/>
            <a:ext cx="11791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200" dirty="0" smtClean="0">
                <a:solidFill>
                  <a:srgbClr val="FFC000"/>
                </a:solidFill>
              </a:rPr>
              <a:t>Barents Sea</a:t>
            </a:r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 rot="1548911">
            <a:off x="1013021" y="5160569"/>
            <a:ext cx="176709" cy="1029365"/>
          </a:xfrm>
          <a:custGeom>
            <a:avLst/>
            <a:gdLst>
              <a:gd name="connsiteX0" fmla="*/ 228681 w 371556"/>
              <a:gd name="connsiteY0" fmla="*/ 57150 h 857471"/>
              <a:gd name="connsiteX1" fmla="*/ 228681 w 371556"/>
              <a:gd name="connsiteY1" fmla="*/ 57150 h 857471"/>
              <a:gd name="connsiteX2" fmla="*/ 133431 w 371556"/>
              <a:gd name="connsiteY2" fmla="*/ 323850 h 857471"/>
              <a:gd name="connsiteX3" fmla="*/ 114381 w 371556"/>
              <a:gd name="connsiteY3" fmla="*/ 352425 h 857471"/>
              <a:gd name="connsiteX4" fmla="*/ 85806 w 371556"/>
              <a:gd name="connsiteY4" fmla="*/ 400050 h 857471"/>
              <a:gd name="connsiteX5" fmla="*/ 81 w 371556"/>
              <a:gd name="connsiteY5" fmla="*/ 590550 h 857471"/>
              <a:gd name="connsiteX6" fmla="*/ 9606 w 371556"/>
              <a:gd name="connsiteY6" fmla="*/ 638175 h 857471"/>
              <a:gd name="connsiteX7" fmla="*/ 81 w 371556"/>
              <a:gd name="connsiteY7" fmla="*/ 666750 h 857471"/>
              <a:gd name="connsiteX8" fmla="*/ 19131 w 371556"/>
              <a:gd name="connsiteY8" fmla="*/ 723900 h 857471"/>
              <a:gd name="connsiteX9" fmla="*/ 38181 w 371556"/>
              <a:gd name="connsiteY9" fmla="*/ 800100 h 857471"/>
              <a:gd name="connsiteX10" fmla="*/ 95331 w 371556"/>
              <a:gd name="connsiteY10" fmla="*/ 828675 h 857471"/>
              <a:gd name="connsiteX11" fmla="*/ 133431 w 371556"/>
              <a:gd name="connsiteY11" fmla="*/ 838200 h 857471"/>
              <a:gd name="connsiteX12" fmla="*/ 238206 w 371556"/>
              <a:gd name="connsiteY12" fmla="*/ 847725 h 857471"/>
              <a:gd name="connsiteX13" fmla="*/ 266781 w 371556"/>
              <a:gd name="connsiteY13" fmla="*/ 857250 h 857471"/>
              <a:gd name="connsiteX14" fmla="*/ 304881 w 371556"/>
              <a:gd name="connsiteY14" fmla="*/ 809625 h 857471"/>
              <a:gd name="connsiteX15" fmla="*/ 295356 w 371556"/>
              <a:gd name="connsiteY15" fmla="*/ 666750 h 857471"/>
              <a:gd name="connsiteX16" fmla="*/ 276306 w 371556"/>
              <a:gd name="connsiteY16" fmla="*/ 628650 h 857471"/>
              <a:gd name="connsiteX17" fmla="*/ 304881 w 371556"/>
              <a:gd name="connsiteY17" fmla="*/ 447675 h 857471"/>
              <a:gd name="connsiteX18" fmla="*/ 314406 w 371556"/>
              <a:gd name="connsiteY18" fmla="*/ 400050 h 857471"/>
              <a:gd name="connsiteX19" fmla="*/ 342981 w 371556"/>
              <a:gd name="connsiteY19" fmla="*/ 371475 h 857471"/>
              <a:gd name="connsiteX20" fmla="*/ 371556 w 371556"/>
              <a:gd name="connsiteY20" fmla="*/ 304800 h 857471"/>
              <a:gd name="connsiteX21" fmla="*/ 362031 w 371556"/>
              <a:gd name="connsiteY21" fmla="*/ 247650 h 857471"/>
              <a:gd name="connsiteX22" fmla="*/ 352506 w 371556"/>
              <a:gd name="connsiteY22" fmla="*/ 219075 h 857471"/>
              <a:gd name="connsiteX23" fmla="*/ 342981 w 371556"/>
              <a:gd name="connsiteY23" fmla="*/ 142875 h 857471"/>
              <a:gd name="connsiteX24" fmla="*/ 304881 w 371556"/>
              <a:gd name="connsiteY24" fmla="*/ 0 h 857471"/>
              <a:gd name="connsiteX25" fmla="*/ 285831 w 371556"/>
              <a:gd name="connsiteY25" fmla="*/ 28575 h 857471"/>
              <a:gd name="connsiteX26" fmla="*/ 228681 w 371556"/>
              <a:gd name="connsiteY26" fmla="*/ 57150 h 85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56" h="857471">
                <a:moveTo>
                  <a:pt x="228681" y="57150"/>
                </a:moveTo>
                <a:lnTo>
                  <a:pt x="228681" y="57150"/>
                </a:lnTo>
                <a:cubicBezTo>
                  <a:pt x="196931" y="146050"/>
                  <a:pt x="167509" y="235816"/>
                  <a:pt x="133431" y="323850"/>
                </a:cubicBezTo>
                <a:cubicBezTo>
                  <a:pt x="129298" y="334526"/>
                  <a:pt x="120448" y="342717"/>
                  <a:pt x="114381" y="352425"/>
                </a:cubicBezTo>
                <a:cubicBezTo>
                  <a:pt x="104569" y="368124"/>
                  <a:pt x="92816" y="382915"/>
                  <a:pt x="85806" y="400050"/>
                </a:cubicBezTo>
                <a:cubicBezTo>
                  <a:pt x="7579" y="591271"/>
                  <a:pt x="73035" y="517596"/>
                  <a:pt x="81" y="590550"/>
                </a:cubicBezTo>
                <a:cubicBezTo>
                  <a:pt x="3256" y="606425"/>
                  <a:pt x="9606" y="621986"/>
                  <a:pt x="9606" y="638175"/>
                </a:cubicBezTo>
                <a:cubicBezTo>
                  <a:pt x="9606" y="648215"/>
                  <a:pt x="-1028" y="656771"/>
                  <a:pt x="81" y="666750"/>
                </a:cubicBezTo>
                <a:cubicBezTo>
                  <a:pt x="2299" y="686708"/>
                  <a:pt x="15193" y="704209"/>
                  <a:pt x="19131" y="723900"/>
                </a:cubicBezTo>
                <a:cubicBezTo>
                  <a:pt x="19605" y="726272"/>
                  <a:pt x="30371" y="790337"/>
                  <a:pt x="38181" y="800100"/>
                </a:cubicBezTo>
                <a:cubicBezTo>
                  <a:pt x="50550" y="815561"/>
                  <a:pt x="77437" y="823562"/>
                  <a:pt x="95331" y="828675"/>
                </a:cubicBezTo>
                <a:cubicBezTo>
                  <a:pt x="107918" y="832271"/>
                  <a:pt x="120455" y="836470"/>
                  <a:pt x="133431" y="838200"/>
                </a:cubicBezTo>
                <a:cubicBezTo>
                  <a:pt x="168192" y="842835"/>
                  <a:pt x="203281" y="844550"/>
                  <a:pt x="238206" y="847725"/>
                </a:cubicBezTo>
                <a:cubicBezTo>
                  <a:pt x="247731" y="850900"/>
                  <a:pt x="256877" y="858901"/>
                  <a:pt x="266781" y="857250"/>
                </a:cubicBezTo>
                <a:cubicBezTo>
                  <a:pt x="297193" y="852181"/>
                  <a:pt x="297452" y="831913"/>
                  <a:pt x="304881" y="809625"/>
                </a:cubicBezTo>
                <a:cubicBezTo>
                  <a:pt x="301706" y="762000"/>
                  <a:pt x="302800" y="713897"/>
                  <a:pt x="295356" y="666750"/>
                </a:cubicBezTo>
                <a:cubicBezTo>
                  <a:pt x="293141" y="652725"/>
                  <a:pt x="277015" y="642831"/>
                  <a:pt x="276306" y="628650"/>
                </a:cubicBezTo>
                <a:cubicBezTo>
                  <a:pt x="269401" y="490541"/>
                  <a:pt x="261453" y="512817"/>
                  <a:pt x="304881" y="447675"/>
                </a:cubicBezTo>
                <a:cubicBezTo>
                  <a:pt x="308056" y="431800"/>
                  <a:pt x="307166" y="414530"/>
                  <a:pt x="314406" y="400050"/>
                </a:cubicBezTo>
                <a:cubicBezTo>
                  <a:pt x="320430" y="388002"/>
                  <a:pt x="335151" y="382436"/>
                  <a:pt x="342981" y="371475"/>
                </a:cubicBezTo>
                <a:cubicBezTo>
                  <a:pt x="357694" y="350877"/>
                  <a:pt x="363783" y="328119"/>
                  <a:pt x="371556" y="304800"/>
                </a:cubicBezTo>
                <a:cubicBezTo>
                  <a:pt x="368381" y="285750"/>
                  <a:pt x="366221" y="266503"/>
                  <a:pt x="362031" y="247650"/>
                </a:cubicBezTo>
                <a:cubicBezTo>
                  <a:pt x="359853" y="237849"/>
                  <a:pt x="354302" y="228953"/>
                  <a:pt x="352506" y="219075"/>
                </a:cubicBezTo>
                <a:cubicBezTo>
                  <a:pt x="347927" y="193890"/>
                  <a:pt x="345408" y="168357"/>
                  <a:pt x="342981" y="142875"/>
                </a:cubicBezTo>
                <a:cubicBezTo>
                  <a:pt x="329933" y="5873"/>
                  <a:pt x="368632" y="42500"/>
                  <a:pt x="304881" y="0"/>
                </a:cubicBezTo>
                <a:cubicBezTo>
                  <a:pt x="298531" y="9525"/>
                  <a:pt x="290480" y="18114"/>
                  <a:pt x="285831" y="28575"/>
                </a:cubicBezTo>
                <a:cubicBezTo>
                  <a:pt x="277676" y="46925"/>
                  <a:pt x="238206" y="52387"/>
                  <a:pt x="228681" y="5715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 rot="3488617">
            <a:off x="5724092" y="2454793"/>
            <a:ext cx="397400" cy="641715"/>
          </a:xfrm>
          <a:custGeom>
            <a:avLst/>
            <a:gdLst>
              <a:gd name="connsiteX0" fmla="*/ 228681 w 371556"/>
              <a:gd name="connsiteY0" fmla="*/ 57150 h 857471"/>
              <a:gd name="connsiteX1" fmla="*/ 228681 w 371556"/>
              <a:gd name="connsiteY1" fmla="*/ 57150 h 857471"/>
              <a:gd name="connsiteX2" fmla="*/ 133431 w 371556"/>
              <a:gd name="connsiteY2" fmla="*/ 323850 h 857471"/>
              <a:gd name="connsiteX3" fmla="*/ 114381 w 371556"/>
              <a:gd name="connsiteY3" fmla="*/ 352425 h 857471"/>
              <a:gd name="connsiteX4" fmla="*/ 85806 w 371556"/>
              <a:gd name="connsiteY4" fmla="*/ 400050 h 857471"/>
              <a:gd name="connsiteX5" fmla="*/ 81 w 371556"/>
              <a:gd name="connsiteY5" fmla="*/ 590550 h 857471"/>
              <a:gd name="connsiteX6" fmla="*/ 9606 w 371556"/>
              <a:gd name="connsiteY6" fmla="*/ 638175 h 857471"/>
              <a:gd name="connsiteX7" fmla="*/ 81 w 371556"/>
              <a:gd name="connsiteY7" fmla="*/ 666750 h 857471"/>
              <a:gd name="connsiteX8" fmla="*/ 19131 w 371556"/>
              <a:gd name="connsiteY8" fmla="*/ 723900 h 857471"/>
              <a:gd name="connsiteX9" fmla="*/ 38181 w 371556"/>
              <a:gd name="connsiteY9" fmla="*/ 800100 h 857471"/>
              <a:gd name="connsiteX10" fmla="*/ 95331 w 371556"/>
              <a:gd name="connsiteY10" fmla="*/ 828675 h 857471"/>
              <a:gd name="connsiteX11" fmla="*/ 133431 w 371556"/>
              <a:gd name="connsiteY11" fmla="*/ 838200 h 857471"/>
              <a:gd name="connsiteX12" fmla="*/ 238206 w 371556"/>
              <a:gd name="connsiteY12" fmla="*/ 847725 h 857471"/>
              <a:gd name="connsiteX13" fmla="*/ 266781 w 371556"/>
              <a:gd name="connsiteY13" fmla="*/ 857250 h 857471"/>
              <a:gd name="connsiteX14" fmla="*/ 304881 w 371556"/>
              <a:gd name="connsiteY14" fmla="*/ 809625 h 857471"/>
              <a:gd name="connsiteX15" fmla="*/ 295356 w 371556"/>
              <a:gd name="connsiteY15" fmla="*/ 666750 h 857471"/>
              <a:gd name="connsiteX16" fmla="*/ 276306 w 371556"/>
              <a:gd name="connsiteY16" fmla="*/ 628650 h 857471"/>
              <a:gd name="connsiteX17" fmla="*/ 304881 w 371556"/>
              <a:gd name="connsiteY17" fmla="*/ 447675 h 857471"/>
              <a:gd name="connsiteX18" fmla="*/ 314406 w 371556"/>
              <a:gd name="connsiteY18" fmla="*/ 400050 h 857471"/>
              <a:gd name="connsiteX19" fmla="*/ 342981 w 371556"/>
              <a:gd name="connsiteY19" fmla="*/ 371475 h 857471"/>
              <a:gd name="connsiteX20" fmla="*/ 371556 w 371556"/>
              <a:gd name="connsiteY20" fmla="*/ 304800 h 857471"/>
              <a:gd name="connsiteX21" fmla="*/ 362031 w 371556"/>
              <a:gd name="connsiteY21" fmla="*/ 247650 h 857471"/>
              <a:gd name="connsiteX22" fmla="*/ 352506 w 371556"/>
              <a:gd name="connsiteY22" fmla="*/ 219075 h 857471"/>
              <a:gd name="connsiteX23" fmla="*/ 342981 w 371556"/>
              <a:gd name="connsiteY23" fmla="*/ 142875 h 857471"/>
              <a:gd name="connsiteX24" fmla="*/ 304881 w 371556"/>
              <a:gd name="connsiteY24" fmla="*/ 0 h 857471"/>
              <a:gd name="connsiteX25" fmla="*/ 285831 w 371556"/>
              <a:gd name="connsiteY25" fmla="*/ 28575 h 857471"/>
              <a:gd name="connsiteX26" fmla="*/ 228681 w 371556"/>
              <a:gd name="connsiteY26" fmla="*/ 57150 h 85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56" h="857471">
                <a:moveTo>
                  <a:pt x="228681" y="57150"/>
                </a:moveTo>
                <a:lnTo>
                  <a:pt x="228681" y="57150"/>
                </a:lnTo>
                <a:cubicBezTo>
                  <a:pt x="196931" y="146050"/>
                  <a:pt x="167509" y="235816"/>
                  <a:pt x="133431" y="323850"/>
                </a:cubicBezTo>
                <a:cubicBezTo>
                  <a:pt x="129298" y="334526"/>
                  <a:pt x="120448" y="342717"/>
                  <a:pt x="114381" y="352425"/>
                </a:cubicBezTo>
                <a:cubicBezTo>
                  <a:pt x="104569" y="368124"/>
                  <a:pt x="92816" y="382915"/>
                  <a:pt x="85806" y="400050"/>
                </a:cubicBezTo>
                <a:cubicBezTo>
                  <a:pt x="7579" y="591271"/>
                  <a:pt x="73035" y="517596"/>
                  <a:pt x="81" y="590550"/>
                </a:cubicBezTo>
                <a:cubicBezTo>
                  <a:pt x="3256" y="606425"/>
                  <a:pt x="9606" y="621986"/>
                  <a:pt x="9606" y="638175"/>
                </a:cubicBezTo>
                <a:cubicBezTo>
                  <a:pt x="9606" y="648215"/>
                  <a:pt x="-1028" y="656771"/>
                  <a:pt x="81" y="666750"/>
                </a:cubicBezTo>
                <a:cubicBezTo>
                  <a:pt x="2299" y="686708"/>
                  <a:pt x="15193" y="704209"/>
                  <a:pt x="19131" y="723900"/>
                </a:cubicBezTo>
                <a:cubicBezTo>
                  <a:pt x="19605" y="726272"/>
                  <a:pt x="30371" y="790337"/>
                  <a:pt x="38181" y="800100"/>
                </a:cubicBezTo>
                <a:cubicBezTo>
                  <a:pt x="50550" y="815561"/>
                  <a:pt x="77437" y="823562"/>
                  <a:pt x="95331" y="828675"/>
                </a:cubicBezTo>
                <a:cubicBezTo>
                  <a:pt x="107918" y="832271"/>
                  <a:pt x="120455" y="836470"/>
                  <a:pt x="133431" y="838200"/>
                </a:cubicBezTo>
                <a:cubicBezTo>
                  <a:pt x="168192" y="842835"/>
                  <a:pt x="203281" y="844550"/>
                  <a:pt x="238206" y="847725"/>
                </a:cubicBezTo>
                <a:cubicBezTo>
                  <a:pt x="247731" y="850900"/>
                  <a:pt x="256877" y="858901"/>
                  <a:pt x="266781" y="857250"/>
                </a:cubicBezTo>
                <a:cubicBezTo>
                  <a:pt x="297193" y="852181"/>
                  <a:pt x="297452" y="831913"/>
                  <a:pt x="304881" y="809625"/>
                </a:cubicBezTo>
                <a:cubicBezTo>
                  <a:pt x="301706" y="762000"/>
                  <a:pt x="302800" y="713897"/>
                  <a:pt x="295356" y="666750"/>
                </a:cubicBezTo>
                <a:cubicBezTo>
                  <a:pt x="293141" y="652725"/>
                  <a:pt x="277015" y="642831"/>
                  <a:pt x="276306" y="628650"/>
                </a:cubicBezTo>
                <a:cubicBezTo>
                  <a:pt x="269401" y="490541"/>
                  <a:pt x="261453" y="512817"/>
                  <a:pt x="304881" y="447675"/>
                </a:cubicBezTo>
                <a:cubicBezTo>
                  <a:pt x="308056" y="431800"/>
                  <a:pt x="307166" y="414530"/>
                  <a:pt x="314406" y="400050"/>
                </a:cubicBezTo>
                <a:cubicBezTo>
                  <a:pt x="320430" y="388002"/>
                  <a:pt x="335151" y="382436"/>
                  <a:pt x="342981" y="371475"/>
                </a:cubicBezTo>
                <a:cubicBezTo>
                  <a:pt x="357694" y="350877"/>
                  <a:pt x="363783" y="328119"/>
                  <a:pt x="371556" y="304800"/>
                </a:cubicBezTo>
                <a:cubicBezTo>
                  <a:pt x="368381" y="285750"/>
                  <a:pt x="366221" y="266503"/>
                  <a:pt x="362031" y="247650"/>
                </a:cubicBezTo>
                <a:cubicBezTo>
                  <a:pt x="359853" y="237849"/>
                  <a:pt x="354302" y="228953"/>
                  <a:pt x="352506" y="219075"/>
                </a:cubicBezTo>
                <a:cubicBezTo>
                  <a:pt x="347927" y="193890"/>
                  <a:pt x="345408" y="168357"/>
                  <a:pt x="342981" y="142875"/>
                </a:cubicBezTo>
                <a:cubicBezTo>
                  <a:pt x="329933" y="5873"/>
                  <a:pt x="368632" y="42500"/>
                  <a:pt x="304881" y="0"/>
                </a:cubicBezTo>
                <a:cubicBezTo>
                  <a:pt x="298531" y="9525"/>
                  <a:pt x="290480" y="18114"/>
                  <a:pt x="285831" y="28575"/>
                </a:cubicBezTo>
                <a:cubicBezTo>
                  <a:pt x="277676" y="46925"/>
                  <a:pt x="238206" y="52387"/>
                  <a:pt x="228681" y="5715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6372200" y="2621761"/>
            <a:ext cx="1885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600" dirty="0" smtClean="0"/>
              <a:t>- </a:t>
            </a:r>
            <a:r>
              <a:rPr lang="nb-NO" sz="1600" dirty="0"/>
              <a:t>O</a:t>
            </a:r>
            <a:r>
              <a:rPr lang="nb-NO" sz="1600" dirty="0" smtClean="0"/>
              <a:t>il &amp; Gas Fields </a:t>
            </a:r>
            <a:endParaRPr lang="en-US" sz="16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299723" y="5074560"/>
            <a:ext cx="729227" cy="98897"/>
          </a:xfrm>
          <a:prstGeom prst="straightConnector1">
            <a:avLst/>
          </a:prstGeom>
          <a:ln>
            <a:solidFill>
              <a:schemeClr val="accent3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rot="21125491">
            <a:off x="1290270" y="4798671"/>
            <a:ext cx="700832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b-NO" sz="10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</a:t>
            </a:r>
            <a:r>
              <a:rPr lang="nb-NO" sz="1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nb-NO" sz="10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km</a:t>
            </a:r>
            <a:endParaRPr lang="en-US" sz="1000" b="1" dirty="0">
              <a:ln w="12700">
                <a:noFill/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23316" y="5700293"/>
            <a:ext cx="42265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b-NO" sz="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RØR</a:t>
            </a:r>
            <a:endParaRPr lang="en-US" sz="8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04118" y="5259322"/>
            <a:ext cx="42265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b-NO" sz="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DØN</a:t>
            </a:r>
            <a:endParaRPr lang="en-US" sz="8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630148" y="5142562"/>
            <a:ext cx="42265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b-NO" sz="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JAC</a:t>
            </a:r>
            <a:endParaRPr lang="en-US" sz="8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5364089" y="1819960"/>
            <a:ext cx="37163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sz="1400" dirty="0"/>
              <a:t>  </a:t>
            </a:r>
            <a:r>
              <a:rPr lang="nb-NO" sz="1400" dirty="0" smtClean="0"/>
              <a:t>        </a:t>
            </a:r>
            <a:r>
              <a:rPr lang="nb-NO" sz="1600" dirty="0" smtClean="0"/>
              <a:t>- Monitoring  Station (Variometer)</a:t>
            </a:r>
            <a:endParaRPr lang="en-US" sz="1600" dirty="0"/>
          </a:p>
        </p:txBody>
      </p:sp>
      <p:pic>
        <p:nvPicPr>
          <p:cNvPr id="20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50844"/>
            <a:ext cx="200693" cy="32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92655"/>
          </a:xfrm>
        </p:spPr>
        <p:txBody>
          <a:bodyPr>
            <a:normAutofit/>
          </a:bodyPr>
          <a:lstStyle/>
          <a:p>
            <a:pPr algn="ctr"/>
            <a:r>
              <a:rPr lang="nb-NO" sz="2800" dirty="0" smtClean="0">
                <a:latin typeface="Arial" pitchFamily="34" charset="0"/>
                <a:cs typeface="Arial" pitchFamily="34" charset="0"/>
              </a:rPr>
              <a:t>Monitoring in the Norwegian Sea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7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0" y="274638"/>
            <a:ext cx="9144000" cy="595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sz="28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Conclusions</a:t>
            </a:r>
            <a:endParaRPr lang="en-US" sz="28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412775"/>
            <a:ext cx="75608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nb-NO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 bwMode="auto">
          <a:xfrm>
            <a:off x="421196" y="1052736"/>
            <a:ext cx="8229600" cy="45259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nb-NO" sz="24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To have directional control while drilling is important for several reasons:</a:t>
            </a:r>
          </a:p>
          <a:p>
            <a:pPr marL="0" indent="0">
              <a:buNone/>
              <a:defRPr/>
            </a:pPr>
            <a:endParaRPr lang="nb-NO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lvl="1">
              <a:defRPr/>
            </a:pPr>
            <a:r>
              <a:rPr lang="nb-NO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Hit the geological target </a:t>
            </a:r>
            <a:r>
              <a:rPr lang="nb-NO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and maximize </a:t>
            </a:r>
            <a:r>
              <a:rPr lang="nb-NO" sz="2000" smtClean="0">
                <a:latin typeface="Arial" pitchFamily="34" charset="0"/>
                <a:ea typeface="ＭＳ Ｐゴシック" charset="-128"/>
                <a:cs typeface="Arial" pitchFamily="34" charset="0"/>
              </a:rPr>
              <a:t>the recovery</a:t>
            </a:r>
            <a:endParaRPr lang="nb-NO" sz="20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lvl="1">
              <a:defRPr/>
            </a:pPr>
            <a:r>
              <a:rPr lang="nb-NO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Avoid other wells</a:t>
            </a:r>
            <a:endParaRPr lang="en-GB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lvl="1">
              <a:defRPr/>
            </a:pPr>
            <a:r>
              <a:rPr lang="en-GB" sz="20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Avoid unnecessary pull outs</a:t>
            </a:r>
          </a:p>
          <a:p>
            <a:pPr marL="0" indent="0">
              <a:buFont typeface="Arial" pitchFamily="34" charset="0"/>
              <a:buNone/>
              <a:defRPr/>
            </a:pPr>
            <a:endParaRPr lang="nb-NO" sz="240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r>
              <a:rPr lang="nb-NO" sz="24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Monitoring the external magnetic field is vital for achieving this.</a:t>
            </a:r>
          </a:p>
          <a:p>
            <a:pPr marL="0" indent="0">
              <a:buFont typeface="Arial" pitchFamily="34" charset="0"/>
              <a:buNone/>
              <a:defRPr/>
            </a:pPr>
            <a:endParaRPr lang="nb-NO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>
              <a:defRPr/>
            </a:pPr>
            <a:endParaRPr lang="en-US" sz="24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9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65E3-4624-47A0-877D-C65286AFA5DF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92655"/>
          </a:xfrm>
        </p:spPr>
        <p:txBody>
          <a:bodyPr>
            <a:normAutofit/>
          </a:bodyPr>
          <a:lstStyle/>
          <a:p>
            <a:pPr algn="ctr"/>
            <a:r>
              <a:rPr lang="nb-NO" sz="2800" dirty="0" smtClean="0">
                <a:latin typeface="Arial" pitchFamily="34" charset="0"/>
                <a:cs typeface="Arial" pitchFamily="34" charset="0"/>
              </a:rPr>
              <a:t>Thank You for Listening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62284"/>
            <a:ext cx="91440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to Deal With Geomagnetic Storms in Directional Drilling • Inge Edvardsen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Content Placeholder 3" descr="Troll m ellipser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908720"/>
            <a:ext cx="8748000" cy="5435808"/>
          </a:xfrm>
        </p:spPr>
      </p:pic>
    </p:spTree>
    <p:extLst>
      <p:ext uri="{BB962C8B-B14F-4D97-AF65-F5344CB8AC3E}">
        <p14:creationId xmlns:p14="http://schemas.microsoft.com/office/powerpoint/2010/main" val="343521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589</Words>
  <Application>Microsoft Office PowerPoint</Application>
  <PresentationFormat>On-screen Show (4:3)</PresentationFormat>
  <Paragraphs>121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How to Deal with Geomagnetic Storms in Directional Drilling</vt:lpstr>
      <vt:lpstr>Directional Drilling</vt:lpstr>
      <vt:lpstr>Magnetic Directional Surveying</vt:lpstr>
      <vt:lpstr>Earth’s Magnetic Field - Main Characteristics</vt:lpstr>
      <vt:lpstr>Earth’s Magnetic Field - Components  </vt:lpstr>
      <vt:lpstr>PowerPoint Presentation</vt:lpstr>
      <vt:lpstr>PowerPoint Presentation</vt:lpstr>
      <vt:lpstr>PowerPoint Presentation</vt:lpstr>
      <vt:lpstr>The Disturbance Field – Magnetic Storm</vt:lpstr>
      <vt:lpstr>PowerPoint Presentation</vt:lpstr>
      <vt:lpstr>Why Deal with the Disturbance Field</vt:lpstr>
      <vt:lpstr>Hit the Geological Target</vt:lpstr>
      <vt:lpstr>Avoid Other Wells</vt:lpstr>
      <vt:lpstr>Monitoring in the Norwegian Sea</vt:lpstr>
      <vt:lpstr>Conclusions</vt:lpstr>
      <vt:lpstr>Thank You for Listening</vt:lpstr>
    </vt:vector>
  </TitlesOfParts>
  <Company>Baker Hughes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deal with geomagnetic storms in directional drilling</dc:title>
  <dc:creator>Edvardsen, Inge</dc:creator>
  <cp:lastModifiedBy>Edvardsen, Inge</cp:lastModifiedBy>
  <cp:revision>54</cp:revision>
  <dcterms:created xsi:type="dcterms:W3CDTF">2012-09-10T12:50:37Z</dcterms:created>
  <dcterms:modified xsi:type="dcterms:W3CDTF">2012-10-19T16:38:37Z</dcterms:modified>
</cp:coreProperties>
</file>