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93" r:id="rId2"/>
    <p:sldId id="289" r:id="rId3"/>
    <p:sldId id="263" r:id="rId4"/>
    <p:sldId id="311" r:id="rId5"/>
    <p:sldId id="315" r:id="rId6"/>
    <p:sldId id="316" r:id="rId7"/>
    <p:sldId id="317" r:id="rId8"/>
    <p:sldId id="318" r:id="rId9"/>
    <p:sldId id="319" r:id="rId10"/>
    <p:sldId id="320" r:id="rId11"/>
    <p:sldId id="321" r:id="rId12"/>
  </p:sldIdLst>
  <p:sldSz cx="9144000" cy="6858000" type="screen4x3"/>
  <p:notesSz cx="6797675" cy="987425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nuthu" initials="k" lastIdx="10" clrIdx="0"/>
  <p:cmAuthor id="1" name="Svein Åge Dybvik" initials="SD" lastIdx="1" clrIdx="1"/>
  <p:cmAuthor id="2" name="Olav Ljone Skogaas" initials="OLS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628C"/>
    <a:srgbClr val="669E34"/>
    <a:srgbClr val="B205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1080" autoAdjust="0"/>
    <p:restoredTop sz="78894" autoAdjust="0"/>
  </p:normalViewPr>
  <p:slideViewPr>
    <p:cSldViewPr snapToGrid="0" snapToObjects="1" showGuides="1">
      <p:cViewPr varScale="1">
        <p:scale>
          <a:sx n="72" d="100"/>
          <a:sy n="72" d="100"/>
        </p:scale>
        <p:origin x="-1314" y="-90"/>
      </p:cViewPr>
      <p:guideLst>
        <p:guide orient="horz" pos="3816"/>
        <p:guide orient="horz" pos="3041"/>
        <p:guide orient="horz" pos="3574"/>
        <p:guide orient="horz" pos="4015"/>
        <p:guide orient="horz" pos="686"/>
        <p:guide orient="horz" pos="2655"/>
        <p:guide orient="horz" pos="2763"/>
        <p:guide orient="horz" pos="2097"/>
        <p:guide orient="horz" pos="1382"/>
        <p:guide pos="5347"/>
        <p:guide pos="2532"/>
        <p:guide pos="9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F140F-4BE1-47FE-8820-CCC41AF0E801}" type="datetimeFigureOut">
              <a:rPr lang="nb-NO" smtClean="0"/>
              <a:t>22.10.2012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CAED9-8958-46E5-BBF9-00ED11AA98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5319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CAED9-8958-46E5-BBF9-00ED11AA98B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0136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Øverst til venstre: </a:t>
            </a:r>
            <a:r>
              <a:rPr lang="en-GB" noProof="0" dirty="0" smtClean="0"/>
              <a:t>Group presentation, 1 December 2012</a:t>
            </a:r>
            <a:endParaRPr lang="en-GB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CAED9-8958-46E5-BBF9-00ED11AA98B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343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CAED9-8958-46E5-BBF9-00ED11AA98B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83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Vet</a:t>
            </a:r>
            <a:r>
              <a:rPr lang="nb-NO" baseline="0" dirty="0" smtClean="0"/>
              <a:t> mer i dag, som følge av arbeidet som ble gjort i 1999-2000. GIC-strømregistrering i transformator var noe helt nytt.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CAED9-8958-46E5-BBF9-00ED11AA98B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430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"Nordic GIC </a:t>
            </a:r>
            <a:r>
              <a:rPr lang="nb-NO" baseline="0" dirty="0" err="1" smtClean="0"/>
              <a:t>meetings</a:t>
            </a:r>
            <a:r>
              <a:rPr lang="nb-NO" baseline="0" dirty="0" smtClean="0"/>
              <a:t>" – 2 møter..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CAED9-8958-46E5-BBF9-00ED11AA98B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314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CAED9-8958-46E5-BBF9-00ED11AA98B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4722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Improved</a:t>
            </a:r>
            <a:r>
              <a:rPr lang="nb-NO" dirty="0" smtClean="0"/>
              <a:t> GIC </a:t>
            </a:r>
            <a:r>
              <a:rPr lang="nb-NO" dirty="0" err="1" smtClean="0"/>
              <a:t>forecast</a:t>
            </a:r>
            <a:r>
              <a:rPr lang="nb-NO" baseline="0" dirty="0" smtClean="0"/>
              <a:t> services: Forventer dette.. Bedre og tidligere varsling.. Beredskapsplaner..</a:t>
            </a:r>
          </a:p>
          <a:p>
            <a:endParaRPr lang="nb-NO" baseline="0" dirty="0" smtClean="0"/>
          </a:p>
          <a:p>
            <a:r>
              <a:rPr lang="nb-NO" baseline="0" dirty="0" err="1" smtClean="0"/>
              <a:t>Physical</a:t>
            </a:r>
            <a:r>
              <a:rPr lang="nb-NO" baseline="0" dirty="0" smtClean="0"/>
              <a:t> </a:t>
            </a:r>
            <a:r>
              <a:rPr lang="nb-NO" baseline="0" dirty="0" err="1" smtClean="0"/>
              <a:t>measures</a:t>
            </a:r>
            <a:r>
              <a:rPr lang="nb-NO" baseline="0" dirty="0" smtClean="0"/>
              <a:t> in </a:t>
            </a:r>
            <a:r>
              <a:rPr lang="nb-NO" baseline="0" dirty="0" err="1" smtClean="0"/>
              <a:t>power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transformers</a:t>
            </a:r>
            <a:r>
              <a:rPr lang="nb-NO" baseline="0" dirty="0" smtClean="0"/>
              <a:t> </a:t>
            </a:r>
            <a:r>
              <a:rPr lang="nb-NO" baseline="0" dirty="0" err="1" smtClean="0"/>
              <a:t>necessary</a:t>
            </a:r>
            <a:r>
              <a:rPr lang="nb-NO" baseline="0" dirty="0" smtClean="0"/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CAED9-8958-46E5-BBF9-00ED11AA98B1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39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14329" y="1004413"/>
            <a:ext cx="7372471" cy="730915"/>
          </a:xfrm>
          <a:prstGeom prst="rect">
            <a:avLst/>
          </a:prstGeom>
        </p:spPr>
        <p:txBody>
          <a:bodyPr/>
          <a:lstStyle>
            <a:lvl1pPr algn="l">
              <a:defRPr sz="32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316038" y="1802563"/>
            <a:ext cx="7370762" cy="3017449"/>
          </a:xfrm>
          <a:prstGeom prst="rect">
            <a:avLst/>
          </a:prstGeom>
        </p:spPr>
        <p:txBody>
          <a:bodyPr/>
          <a:lstStyle>
            <a:lvl1pPr marL="270000" indent="-234000">
              <a:spcBef>
                <a:spcPts val="600"/>
              </a:spcBef>
              <a:buFont typeface="Wingdings" charset="2"/>
              <a:buChar char="§"/>
              <a:defRPr sz="1200" b="0" i="0">
                <a:latin typeface="Trebuchet MS"/>
                <a:cs typeface="Trebuchet MS"/>
              </a:defRPr>
            </a:lvl1pPr>
            <a:lvl2pPr marL="489600" indent="-212400">
              <a:spcBef>
                <a:spcPts val="600"/>
              </a:spcBef>
              <a:buFont typeface="Lucida Grande"/>
              <a:buChar char="-"/>
              <a:defRPr sz="1200" b="0" i="0">
                <a:latin typeface="Trebuchet MS"/>
                <a:cs typeface="Trebuchet MS"/>
              </a:defRPr>
            </a:lvl2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2050665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868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Statnett-pres-bakgrunn-svartslide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14329" y="1008099"/>
            <a:ext cx="7372471" cy="730915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316038" y="1802562"/>
            <a:ext cx="7370762" cy="3017449"/>
          </a:xfrm>
          <a:prstGeom prst="rect">
            <a:avLst/>
          </a:prstGeom>
        </p:spPr>
        <p:txBody>
          <a:bodyPr/>
          <a:lstStyle>
            <a:lvl1pPr marL="270000" indent="-234000">
              <a:spcBef>
                <a:spcPts val="600"/>
              </a:spcBef>
              <a:buFont typeface="Wingdings" charset="2"/>
              <a:buChar char="§"/>
              <a:defRPr sz="1200" b="0" i="0">
                <a:solidFill>
                  <a:srgbClr val="FFFFFF"/>
                </a:solidFill>
                <a:latin typeface="Trebuchet MS"/>
                <a:cs typeface="Trebuchet MS"/>
              </a:defRPr>
            </a:lvl1pPr>
            <a:lvl2pPr marL="489600" indent="-212400">
              <a:spcBef>
                <a:spcPts val="600"/>
              </a:spcBef>
              <a:buFont typeface="Lucida Grande"/>
              <a:buChar char="-"/>
              <a:defRPr sz="1200" b="0" i="0">
                <a:solidFill>
                  <a:srgbClr val="FFFFFF"/>
                </a:solidFill>
                <a:latin typeface="Trebuchet MS"/>
                <a:cs typeface="Trebuchet MS"/>
              </a:defRPr>
            </a:lvl2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705220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Statnett-pres-bakgrunn-svartslide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40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Statnett-pres-bakgrunn-svartslide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6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8650" y="898525"/>
            <a:ext cx="7197725" cy="10795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77000"/>
            <a:ext cx="1800225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B01A4-A48F-4820-A3D6-616EAA5D5387}" type="datetime3">
              <a:rPr lang="en-US" smtClean="0"/>
              <a:pPr>
                <a:defRPr/>
              </a:pPr>
              <a:t>22 October 2012</a:t>
            </a:fld>
            <a:endParaRPr lang="nb-NO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016750" y="6477000"/>
            <a:ext cx="809625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8DD1A-6D21-41E1-AE5D-1017120187D0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382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28650" y="6477000"/>
            <a:ext cx="1800225" cy="38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95147953-A20E-4E32-A323-89DAC3B04650}" type="datetime1">
              <a:rPr lang="nb-NO" sz="1000" kern="120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22.10.2012</a:t>
            </a:fld>
            <a:endParaRPr lang="nb-NO" sz="10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>
          <a:xfrm>
            <a:off x="7016750" y="6477000"/>
            <a:ext cx="809625" cy="38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25753BA-D648-48E7-BD71-78001CBF111B}" type="slidenum">
              <a:rPr lang="nb-NO" sz="1000" kern="120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b-NO" sz="10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8424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Statnett-pres-bakgrunn-gråslide.pdf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3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Forsid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218155" y="272684"/>
            <a:ext cx="1082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>
                <a:latin typeface="Utopia"/>
                <a:cs typeface="Utopia"/>
              </a:rPr>
              <a:t>Investor</a:t>
            </a:r>
          </a:p>
          <a:p>
            <a:r>
              <a:rPr lang="nb-NO" sz="800" dirty="0" smtClean="0">
                <a:latin typeface="Utopia"/>
                <a:cs typeface="Utopia"/>
              </a:rPr>
              <a:t>Presentation</a:t>
            </a:r>
            <a:endParaRPr lang="nb-NO" sz="800" dirty="0">
              <a:latin typeface="Utopia"/>
              <a:cs typeface="Utopia"/>
            </a:endParaRPr>
          </a:p>
        </p:txBody>
      </p:sp>
      <p:sp>
        <p:nvSpPr>
          <p:cNvPr id="7" name="Tittel 1"/>
          <p:cNvSpPr txBox="1">
            <a:spLocks/>
          </p:cNvSpPr>
          <p:nvPr/>
        </p:nvSpPr>
        <p:spPr>
          <a:xfrm>
            <a:off x="1378287" y="2771057"/>
            <a:ext cx="7372471" cy="7309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600" dirty="0" smtClean="0">
                <a:solidFill>
                  <a:schemeClr val="bg1"/>
                </a:solidFill>
              </a:rPr>
              <a:t>GIC in Norway – Past, Present and Future</a:t>
            </a:r>
          </a:p>
          <a:p>
            <a:pPr algn="l"/>
            <a:endParaRPr lang="en-GB" sz="2600" dirty="0">
              <a:solidFill>
                <a:schemeClr val="bg1"/>
              </a:solidFill>
            </a:endParaRPr>
          </a:p>
          <a:p>
            <a:pPr algn="l"/>
            <a:r>
              <a:rPr lang="en-GB" sz="1600" dirty="0" smtClean="0">
                <a:solidFill>
                  <a:schemeClr val="bg1"/>
                </a:solidFill>
              </a:rPr>
              <a:t>We are building the </a:t>
            </a:r>
          </a:p>
          <a:p>
            <a:pPr algn="l"/>
            <a:r>
              <a:rPr lang="en-GB" sz="1600" dirty="0" smtClean="0">
                <a:solidFill>
                  <a:schemeClr val="bg1"/>
                </a:solidFill>
              </a:rPr>
              <a:t>next generation main grid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218154" y="273096"/>
            <a:ext cx="20551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FFFF"/>
                </a:solidFill>
                <a:cs typeface="Utopia"/>
              </a:rPr>
              <a:t>TIEMS Oslo Conference 2012</a:t>
            </a:r>
          </a:p>
          <a:p>
            <a:endParaRPr lang="nb-NO" sz="1100" dirty="0">
              <a:solidFill>
                <a:srgbClr val="FFFFFF"/>
              </a:solidFill>
              <a:cs typeface="Utopia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588000" y="6042524"/>
            <a:ext cx="2889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solidFill>
                  <a:srgbClr val="FFFFFF"/>
                </a:solidFill>
                <a:cs typeface="Utopia"/>
              </a:rPr>
              <a:t>Alf </a:t>
            </a:r>
            <a:r>
              <a:rPr lang="en-GB" sz="1000" dirty="0" err="1" smtClean="0">
                <a:solidFill>
                  <a:srgbClr val="FFFFFF"/>
                </a:solidFill>
                <a:cs typeface="Utopia"/>
              </a:rPr>
              <a:t>Olaussen</a:t>
            </a:r>
            <a:endParaRPr lang="en-GB" sz="1000" dirty="0" smtClean="0">
              <a:solidFill>
                <a:srgbClr val="FFFFFF"/>
              </a:solidFill>
              <a:cs typeface="Utopia"/>
            </a:endParaRPr>
          </a:p>
          <a:p>
            <a:r>
              <a:rPr lang="en-GB" sz="1000" dirty="0">
                <a:solidFill>
                  <a:srgbClr val="FFFFFF"/>
                </a:solidFill>
                <a:cs typeface="Utopia"/>
              </a:rPr>
              <a:t>V</a:t>
            </a:r>
            <a:r>
              <a:rPr lang="en-GB" sz="1000" dirty="0" smtClean="0">
                <a:solidFill>
                  <a:srgbClr val="FFFFFF"/>
                </a:solidFill>
                <a:cs typeface="Utopia"/>
              </a:rPr>
              <a:t>ice President Grid Operations</a:t>
            </a:r>
          </a:p>
          <a:p>
            <a:endParaRPr lang="nb-NO" sz="1000" dirty="0">
              <a:solidFill>
                <a:srgbClr val="FFFFFF"/>
              </a:solidFill>
              <a:cs typeface="Utopia"/>
            </a:endParaRPr>
          </a:p>
        </p:txBody>
      </p:sp>
    </p:spTree>
    <p:extLst>
      <p:ext uri="{BB962C8B-B14F-4D97-AF65-F5344CB8AC3E}">
        <p14:creationId xmlns:p14="http://schemas.microsoft.com/office/powerpoint/2010/main" val="83582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Nystopp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"/>
            <a:ext cx="9144000" cy="6858000"/>
          </a:xfrm>
          <a:prstGeom prst="rect">
            <a:avLst/>
          </a:prstGeom>
        </p:spPr>
      </p:pic>
      <p:sp>
        <p:nvSpPr>
          <p:cNvPr id="4" name="Tittel 1"/>
          <p:cNvSpPr txBox="1">
            <a:spLocks/>
          </p:cNvSpPr>
          <p:nvPr/>
        </p:nvSpPr>
        <p:spPr>
          <a:xfrm>
            <a:off x="1355196" y="688840"/>
            <a:ext cx="7372471" cy="7309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GB" sz="3000" dirty="0" smtClean="0">
                <a:solidFill>
                  <a:schemeClr val="bg1"/>
                </a:solidFill>
              </a:rPr>
              <a:t>This is Statnett</a:t>
            </a:r>
            <a:endParaRPr lang="en-GB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 descr="Kart3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Facts about Statnett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GB" dirty="0" smtClean="0"/>
              <a:t>Statnett is the Transmission System Operator </a:t>
            </a:r>
            <a:br>
              <a:rPr lang="en-GB" dirty="0" smtClean="0"/>
            </a:br>
            <a:r>
              <a:rPr lang="en-GB" dirty="0" smtClean="0"/>
              <a:t>in the Norwegian energy system</a:t>
            </a:r>
          </a:p>
          <a:p>
            <a:pPr>
              <a:lnSpc>
                <a:spcPct val="110000"/>
              </a:lnSpc>
            </a:pPr>
            <a:r>
              <a:rPr lang="en-GB" dirty="0" smtClean="0"/>
              <a:t>Statnett operates and owns about 10 000 km of power</a:t>
            </a:r>
            <a:br>
              <a:rPr lang="en-GB" dirty="0" smtClean="0"/>
            </a:br>
            <a:r>
              <a:rPr lang="en-GB" dirty="0" smtClean="0"/>
              <a:t>lines and cables and approximately 140 transformer stations </a:t>
            </a:r>
          </a:p>
          <a:p>
            <a:pPr marL="36000" indent="0">
              <a:lnSpc>
                <a:spcPct val="110000"/>
              </a:lnSpc>
              <a:buNone/>
            </a:pPr>
            <a:r>
              <a:rPr lang="en-GB" dirty="0" smtClean="0"/>
              <a:t>     throughout Norway</a:t>
            </a:r>
          </a:p>
          <a:p>
            <a:pPr>
              <a:lnSpc>
                <a:spcPct val="110000"/>
              </a:lnSpc>
            </a:pPr>
            <a:r>
              <a:rPr lang="en-GB" dirty="0" smtClean="0"/>
              <a:t>Operations are monitored 24/7/365 from</a:t>
            </a:r>
            <a:br>
              <a:rPr lang="en-GB" dirty="0" smtClean="0"/>
            </a:br>
            <a:r>
              <a:rPr lang="en-GB" dirty="0" smtClean="0"/>
              <a:t>one national control centre and three regional control centres</a:t>
            </a:r>
          </a:p>
          <a:p>
            <a:pPr>
              <a:lnSpc>
                <a:spcPct val="110000"/>
              </a:lnSpc>
            </a:pPr>
            <a:r>
              <a:rPr lang="en-GB" dirty="0" smtClean="0"/>
              <a:t>Statnett is also responsible for interconnectors </a:t>
            </a:r>
            <a:br>
              <a:rPr lang="en-GB" dirty="0" smtClean="0"/>
            </a:br>
            <a:r>
              <a:rPr lang="en-GB" dirty="0" smtClean="0"/>
              <a:t>to </a:t>
            </a:r>
            <a:r>
              <a:rPr lang="en-GB" dirty="0" smtClean="0"/>
              <a:t>Russia, Finland, Sweden</a:t>
            </a:r>
            <a:r>
              <a:rPr lang="en-GB" dirty="0" smtClean="0"/>
              <a:t>, Denmark and the Netherlands</a:t>
            </a:r>
            <a:endParaRPr lang="en-GB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218154" y="273096"/>
            <a:ext cx="188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FFFFFF"/>
                </a:solidFill>
                <a:cs typeface="Utopia"/>
              </a:rPr>
              <a:t>TIEMS Oslo Conference 2012</a:t>
            </a:r>
          </a:p>
          <a:p>
            <a:endParaRPr lang="nb-NO" sz="1000" dirty="0">
              <a:solidFill>
                <a:srgbClr val="FFFFFF"/>
              </a:solidFill>
              <a:cs typeface="Utopia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1608667" y="5199900"/>
            <a:ext cx="2430688" cy="943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>
                <a:solidFill>
                  <a:schemeClr val="bg1"/>
                </a:solidFill>
                <a:latin typeface="Trebuchet MS"/>
                <a:cs typeface="Trebuchet MS"/>
              </a:rPr>
              <a:t>420 kV</a:t>
            </a:r>
          </a:p>
          <a:p>
            <a:pPr>
              <a:lnSpc>
                <a:spcPct val="150000"/>
              </a:lnSpc>
            </a:pPr>
            <a:r>
              <a:rPr lang="nb-NO" sz="800" dirty="0">
                <a:solidFill>
                  <a:schemeClr val="bg1"/>
                </a:solidFill>
                <a:latin typeface="Trebuchet MS"/>
                <a:cs typeface="Trebuchet MS"/>
              </a:rPr>
              <a:t>300 kV</a:t>
            </a:r>
          </a:p>
          <a:p>
            <a:pPr>
              <a:lnSpc>
                <a:spcPct val="150000"/>
              </a:lnSpc>
            </a:pPr>
            <a:r>
              <a:rPr lang="nb-NO" sz="800" dirty="0">
                <a:solidFill>
                  <a:schemeClr val="bg1"/>
                </a:solidFill>
                <a:latin typeface="Trebuchet MS"/>
                <a:cs typeface="Trebuchet MS"/>
              </a:rPr>
              <a:t>220 kV</a:t>
            </a:r>
          </a:p>
          <a:p>
            <a:pPr>
              <a:lnSpc>
                <a:spcPct val="150000"/>
              </a:lnSpc>
            </a:pPr>
            <a:r>
              <a:rPr lang="en-GB" sz="800" dirty="0" smtClean="0">
                <a:solidFill>
                  <a:schemeClr val="bg1"/>
                </a:solidFill>
                <a:latin typeface="Trebuchet MS"/>
                <a:cs typeface="Trebuchet MS"/>
              </a:rPr>
              <a:t>132-150 kV</a:t>
            </a:r>
          </a:p>
          <a:p>
            <a:pPr>
              <a:lnSpc>
                <a:spcPct val="150000"/>
              </a:lnSpc>
            </a:pPr>
            <a:r>
              <a:rPr lang="en-GB" sz="800" dirty="0" smtClean="0">
                <a:solidFill>
                  <a:schemeClr val="bg1"/>
                </a:solidFill>
                <a:latin typeface="Trebuchet MS"/>
                <a:cs typeface="Trebuchet MS"/>
              </a:rPr>
              <a:t>HVDC interconnector</a:t>
            </a:r>
            <a:endParaRPr lang="en-GB" sz="1200" dirty="0">
              <a:solidFill>
                <a:schemeClr val="bg1"/>
              </a:solidFill>
              <a:cs typeface="Trebuchet M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1440228" y="5280757"/>
            <a:ext cx="4571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/>
        </p:nvSpPr>
        <p:spPr>
          <a:xfrm>
            <a:off x="1439863" y="5456969"/>
            <a:ext cx="45719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1440181" y="5638579"/>
            <a:ext cx="45719" cy="45719"/>
          </a:xfrm>
          <a:prstGeom prst="rect">
            <a:avLst/>
          </a:prstGeom>
          <a:solidFill>
            <a:srgbClr val="669E34"/>
          </a:solidFill>
          <a:ln>
            <a:solidFill>
              <a:srgbClr val="669E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/>
        </p:nvSpPr>
        <p:spPr>
          <a:xfrm>
            <a:off x="1440181" y="5829079"/>
            <a:ext cx="45719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1440181" y="5991004"/>
            <a:ext cx="45719" cy="45719"/>
          </a:xfrm>
          <a:prstGeom prst="rect">
            <a:avLst/>
          </a:prstGeom>
          <a:solidFill>
            <a:srgbClr val="94628C"/>
          </a:solidFill>
          <a:ln>
            <a:solidFill>
              <a:srgbClr val="9462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750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Statnett-pres-bakgrunn-kart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tel 1"/>
          <p:cNvSpPr txBox="1">
            <a:spLocks/>
          </p:cNvSpPr>
          <p:nvPr/>
        </p:nvSpPr>
        <p:spPr>
          <a:xfrm>
            <a:off x="1888760" y="1723757"/>
            <a:ext cx="7372471" cy="7309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GB" sz="2000" dirty="0" smtClean="0">
                <a:solidFill>
                  <a:schemeClr val="bg1"/>
                </a:solidFill>
              </a:rPr>
              <a:t>Everything is dependent on electricity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9863" y="1723757"/>
            <a:ext cx="245695" cy="281651"/>
          </a:xfrm>
          <a:prstGeom prst="rect">
            <a:avLst/>
          </a:prstGeom>
        </p:spPr>
      </p:pic>
      <p:sp>
        <p:nvSpPr>
          <p:cNvPr id="9" name="TekstSylinder 8"/>
          <p:cNvSpPr txBox="1"/>
          <p:nvPr/>
        </p:nvSpPr>
        <p:spPr>
          <a:xfrm>
            <a:off x="1372127" y="2109937"/>
            <a:ext cx="3242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Trebuchet MS"/>
                <a:cs typeface="Trebuchet MS"/>
              </a:rPr>
              <a:t>Our society is already electrified. Electricity is perhaps our most important infrastructure.</a:t>
            </a:r>
            <a:endParaRPr lang="en-GB" sz="12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10" name="Tittel 1"/>
          <p:cNvSpPr txBox="1">
            <a:spLocks/>
          </p:cNvSpPr>
          <p:nvPr/>
        </p:nvSpPr>
        <p:spPr>
          <a:xfrm>
            <a:off x="1888760" y="2809210"/>
            <a:ext cx="7372471" cy="7309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GB" sz="2000" dirty="0" smtClean="0">
                <a:solidFill>
                  <a:schemeClr val="bg1"/>
                </a:solidFill>
              </a:rPr>
              <a:t>The future is electric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1372127" y="3195390"/>
            <a:ext cx="3242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Electricity is the energy carrier of the future – it is both climate and user friendly. </a:t>
            </a:r>
            <a:endParaRPr lang="en-GB" sz="1200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9388" y="2898264"/>
            <a:ext cx="397037" cy="213002"/>
          </a:xfrm>
          <a:prstGeom prst="rect">
            <a:avLst/>
          </a:prstGeom>
        </p:spPr>
      </p:pic>
      <p:sp>
        <p:nvSpPr>
          <p:cNvPr id="14" name="Tittel 1"/>
          <p:cNvSpPr txBox="1">
            <a:spLocks/>
          </p:cNvSpPr>
          <p:nvPr/>
        </p:nvSpPr>
        <p:spPr>
          <a:xfrm>
            <a:off x="1888760" y="3918342"/>
            <a:ext cx="7372471" cy="7309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GB" sz="2000" dirty="0" smtClean="0">
                <a:solidFill>
                  <a:schemeClr val="bg1"/>
                </a:solidFill>
              </a:rPr>
              <a:t>The power system – a balancing act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1372127" y="4304522"/>
            <a:ext cx="3242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The power system is constantly put to the test. </a:t>
            </a:r>
            <a:br>
              <a:rPr lang="en-GB" sz="1200" dirty="0" smtClean="0">
                <a:solidFill>
                  <a:srgbClr val="FFFFFF"/>
                </a:solidFill>
                <a:latin typeface="Trebuchet MS"/>
                <a:cs typeface="Trebuchet MS"/>
              </a:rPr>
            </a:br>
            <a:r>
              <a:rPr lang="en-GB"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Operational reliability is our number one priority.</a:t>
            </a:r>
            <a:endParaRPr lang="en-GB" sz="1200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pic>
        <p:nvPicPr>
          <p:cNvPr id="17" name="Bild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9863" y="3909489"/>
            <a:ext cx="448897" cy="281512"/>
          </a:xfrm>
          <a:prstGeom prst="rect">
            <a:avLst/>
          </a:prstGeom>
        </p:spPr>
      </p:pic>
      <p:sp>
        <p:nvSpPr>
          <p:cNvPr id="18" name="Tittel 1"/>
          <p:cNvSpPr txBox="1">
            <a:spLocks/>
          </p:cNvSpPr>
          <p:nvPr/>
        </p:nvSpPr>
        <p:spPr>
          <a:xfrm>
            <a:off x="1888760" y="5056712"/>
            <a:ext cx="7372471" cy="7309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GB" sz="2000" dirty="0" smtClean="0">
                <a:solidFill>
                  <a:schemeClr val="bg1"/>
                </a:solidFill>
              </a:rPr>
              <a:t>Next generation main grid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1372127" y="5442892"/>
            <a:ext cx="3242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The grid needs updating and developing. We are building the main grid of the future</a:t>
            </a:r>
            <a:r>
              <a:rPr lang="nb-NO"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lang="nb-NO" sz="1200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pic>
        <p:nvPicPr>
          <p:cNvPr id="21" name="Bild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812" y="5082113"/>
            <a:ext cx="266788" cy="266788"/>
          </a:xfrm>
          <a:prstGeom prst="rect">
            <a:avLst/>
          </a:prstGeom>
        </p:spPr>
      </p:pic>
      <p:cxnSp>
        <p:nvCxnSpPr>
          <p:cNvPr id="16" name="Rett linje 15"/>
          <p:cNvCxnSpPr/>
          <p:nvPr/>
        </p:nvCxnSpPr>
        <p:spPr>
          <a:xfrm>
            <a:off x="1449388" y="2071837"/>
            <a:ext cx="2995612" cy="0"/>
          </a:xfrm>
          <a:prstGeom prst="line">
            <a:avLst/>
          </a:prstGeom>
          <a:ln>
            <a:solidFill>
              <a:srgbClr val="B20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/>
          <p:cNvCxnSpPr/>
          <p:nvPr/>
        </p:nvCxnSpPr>
        <p:spPr>
          <a:xfrm>
            <a:off x="1449388" y="3164037"/>
            <a:ext cx="3063345" cy="0"/>
          </a:xfrm>
          <a:prstGeom prst="line">
            <a:avLst/>
          </a:prstGeom>
          <a:ln>
            <a:solidFill>
              <a:srgbClr val="B20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/>
          <p:cNvCxnSpPr/>
          <p:nvPr/>
        </p:nvCxnSpPr>
        <p:spPr>
          <a:xfrm>
            <a:off x="1449388" y="4273170"/>
            <a:ext cx="4257145" cy="0"/>
          </a:xfrm>
          <a:prstGeom prst="line">
            <a:avLst/>
          </a:prstGeom>
          <a:ln>
            <a:solidFill>
              <a:srgbClr val="B20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/>
          <p:cNvCxnSpPr/>
          <p:nvPr/>
        </p:nvCxnSpPr>
        <p:spPr>
          <a:xfrm>
            <a:off x="1449388" y="5411937"/>
            <a:ext cx="3753379" cy="0"/>
          </a:xfrm>
          <a:prstGeom prst="line">
            <a:avLst/>
          </a:prstGeom>
          <a:ln>
            <a:solidFill>
              <a:srgbClr val="B20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kstSylinder 1"/>
          <p:cNvSpPr txBox="1"/>
          <p:nvPr/>
        </p:nvSpPr>
        <p:spPr>
          <a:xfrm>
            <a:off x="702633" y="819150"/>
            <a:ext cx="45811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3000" dirty="0" smtClean="0">
                <a:solidFill>
                  <a:schemeClr val="bg1"/>
                </a:solidFill>
                <a:latin typeface="+mj-lt"/>
              </a:rPr>
              <a:t>In short</a:t>
            </a:r>
            <a:endParaRPr lang="en-GB" sz="3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kstSylinder 25"/>
          <p:cNvSpPr txBox="1"/>
          <p:nvPr/>
        </p:nvSpPr>
        <p:spPr>
          <a:xfrm>
            <a:off x="218154" y="273096"/>
            <a:ext cx="20551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FFFF"/>
                </a:solidFill>
                <a:cs typeface="Utopia"/>
              </a:rPr>
              <a:t>TIEMS Oslo Conference 2012</a:t>
            </a:r>
          </a:p>
          <a:p>
            <a:endParaRPr lang="nb-NO" sz="1100" dirty="0">
              <a:solidFill>
                <a:srgbClr val="FFFFFF"/>
              </a:solidFill>
              <a:cs typeface="Utopia"/>
            </a:endParaRPr>
          </a:p>
        </p:txBody>
      </p:sp>
    </p:spTree>
    <p:extLst>
      <p:ext uri="{BB962C8B-B14F-4D97-AF65-F5344CB8AC3E}">
        <p14:creationId xmlns:p14="http://schemas.microsoft.com/office/powerpoint/2010/main" val="389094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2834" y="1311322"/>
            <a:ext cx="4611166" cy="554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68760"/>
            <a:ext cx="458032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268760"/>
            <a:ext cx="458032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ktangel 27"/>
          <p:cNvSpPr/>
          <p:nvPr/>
        </p:nvSpPr>
        <p:spPr bwMode="auto">
          <a:xfrm>
            <a:off x="6444208" y="5589240"/>
            <a:ext cx="2699792" cy="12687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30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16038" y="235787"/>
            <a:ext cx="7372471" cy="730915"/>
          </a:xfrm>
        </p:spPr>
        <p:txBody>
          <a:bodyPr/>
          <a:lstStyle/>
          <a:p>
            <a:r>
              <a:rPr lang="en-US" dirty="0" err="1" smtClean="0"/>
              <a:t>Statnett</a:t>
            </a:r>
            <a:r>
              <a:rPr lang="en-US" dirty="0" smtClean="0"/>
              <a:t> is building the next generation grid</a:t>
            </a:r>
            <a:endParaRPr lang="en-US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Plassholder for tekst 6"/>
          <p:cNvSpPr txBox="1">
            <a:spLocks/>
          </p:cNvSpPr>
          <p:nvPr/>
        </p:nvSpPr>
        <p:spPr bwMode="auto">
          <a:xfrm>
            <a:off x="827584" y="1700808"/>
            <a:ext cx="79208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tabLst/>
              <a:defRPr/>
            </a:pPr>
            <a:r>
              <a:rPr kumimoji="0" lang="en-US" b="0" i="0" u="none" strike="noStrike" kern="0" cap="none" spc="0" normalizeH="0" baseline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2010</a:t>
            </a:r>
            <a:endParaRPr kumimoji="0" lang="en-US" b="0" i="0" u="none" strike="noStrike" kern="0" cap="none" spc="0" normalizeH="0" baseline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Plassholder for tekst 6"/>
          <p:cNvSpPr txBox="1">
            <a:spLocks/>
          </p:cNvSpPr>
          <p:nvPr/>
        </p:nvSpPr>
        <p:spPr bwMode="auto">
          <a:xfrm>
            <a:off x="5292080" y="1700808"/>
            <a:ext cx="79208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tabLst/>
              <a:defRPr/>
            </a:pPr>
            <a:r>
              <a:rPr kumimoji="0" lang="en-US" b="0" i="0" u="none" strike="noStrike" kern="0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2030</a:t>
            </a:r>
            <a:endParaRPr kumimoji="0" lang="en-US" b="0" i="0" u="none" strike="noStrike" kern="0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2627784" y="2996952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  <a:latin typeface="+mn-lt"/>
              </a:rPr>
              <a:t>  A national 420 kV grid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  <a:latin typeface="+mn-lt"/>
              </a:rPr>
              <a:t>  Fully connected Nordic grid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  <a:latin typeface="+mn-lt"/>
              </a:rPr>
              <a:t>  More interconnectors</a:t>
            </a:r>
            <a:endParaRPr lang="en-US" sz="1800" dirty="0">
              <a:solidFill>
                <a:schemeClr val="tx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058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8650" y="487708"/>
            <a:ext cx="7197725" cy="1079500"/>
          </a:xfrm>
        </p:spPr>
        <p:txBody>
          <a:bodyPr/>
          <a:lstStyle/>
          <a:p>
            <a:r>
              <a:rPr lang="en-GB" dirty="0" smtClean="0"/>
              <a:t>Grid development strategy for Northern Norway</a:t>
            </a:r>
            <a:endParaRPr lang="nb-NO" dirty="0"/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1285852" y="2143116"/>
          <a:ext cx="6065627" cy="4286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Acrobat Document" r:id="rId3" imgW="10684800" imgH="7550280" progId="AcroExch.Document.7">
                  <p:embed/>
                </p:oleObj>
              </mc:Choice>
              <mc:Fallback>
                <p:oleObj name="Acrobat Document" r:id="rId3" imgW="10684800" imgH="755028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52" y="2143116"/>
                        <a:ext cx="6065627" cy="4286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3"/>
          <p:cNvSpPr>
            <a:spLocks noChangeArrowheads="1"/>
          </p:cNvSpPr>
          <p:nvPr/>
        </p:nvSpPr>
        <p:spPr bwMode="auto">
          <a:xfrm>
            <a:off x="6643719" y="2401195"/>
            <a:ext cx="2143123" cy="138499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nb-NO" sz="1400" dirty="0" smtClean="0">
                <a:solidFill>
                  <a:schemeClr val="accent1"/>
                </a:solidFill>
              </a:rPr>
              <a:t>420 </a:t>
            </a:r>
            <a:r>
              <a:rPr lang="nb-NO" sz="1400" dirty="0">
                <a:solidFill>
                  <a:schemeClr val="accent1"/>
                </a:solidFill>
              </a:rPr>
              <a:t>kV </a:t>
            </a:r>
            <a:r>
              <a:rPr lang="nb-NO" sz="1400" dirty="0" smtClean="0">
                <a:solidFill>
                  <a:schemeClr val="accent1"/>
                </a:solidFill>
              </a:rPr>
              <a:t>line Skaidi-Varangerbotn</a:t>
            </a:r>
          </a:p>
          <a:p>
            <a:pPr marL="182563" indent="-182563">
              <a:buFont typeface="Arial" charset="0"/>
              <a:buChar char="•"/>
            </a:pPr>
            <a:endParaRPr lang="nb-NO" sz="1400" dirty="0" smtClean="0">
              <a:solidFill>
                <a:schemeClr val="accent1"/>
              </a:solidFill>
            </a:endParaRPr>
          </a:p>
          <a:p>
            <a:pPr marL="182563" indent="-182563"/>
            <a:r>
              <a:rPr lang="nb-NO" sz="1400" dirty="0" smtClean="0">
                <a:solidFill>
                  <a:schemeClr val="accent1"/>
                </a:solidFill>
              </a:rPr>
              <a:t/>
            </a:r>
            <a:br>
              <a:rPr lang="nb-NO" sz="1400" dirty="0" smtClean="0">
                <a:solidFill>
                  <a:schemeClr val="accent1"/>
                </a:solidFill>
              </a:rPr>
            </a:br>
            <a:endParaRPr lang="nb-NO" sz="1400" dirty="0" smtClean="0">
              <a:solidFill>
                <a:schemeClr val="accent1"/>
              </a:solidFill>
            </a:endParaRPr>
          </a:p>
          <a:p>
            <a:pPr marL="182563" indent="-182563">
              <a:buFont typeface="Arial" charset="0"/>
              <a:buChar char="•"/>
            </a:pPr>
            <a:r>
              <a:rPr lang="nb-NO" sz="1400" dirty="0" smtClean="0">
                <a:solidFill>
                  <a:schemeClr val="accent1"/>
                </a:solidFill>
              </a:rPr>
              <a:t>Varangerbotn-Finland</a:t>
            </a:r>
            <a:endParaRPr lang="nb-NO" sz="1400" dirty="0">
              <a:solidFill>
                <a:schemeClr val="accent1"/>
              </a:solidFill>
            </a:endParaRPr>
          </a:p>
        </p:txBody>
      </p:sp>
      <p:sp>
        <p:nvSpPr>
          <p:cNvPr id="6" name="Rektangel 5"/>
          <p:cNvSpPr/>
          <p:nvPr/>
        </p:nvSpPr>
        <p:spPr bwMode="auto">
          <a:xfrm>
            <a:off x="500059" y="2448418"/>
            <a:ext cx="3500437" cy="52322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182563" indent="-182563">
              <a:buFont typeface="Arial" pitchFamily="34" charset="0"/>
              <a:buChar char="•"/>
              <a:defRPr/>
            </a:pPr>
            <a:r>
              <a:rPr lang="nb-NO" sz="1400" b="1" baseline="0" dirty="0" smtClean="0">
                <a:solidFill>
                  <a:srgbClr val="C00000"/>
                </a:solidFill>
              </a:rPr>
              <a:t>New </a:t>
            </a:r>
            <a:r>
              <a:rPr lang="nb-NO" sz="1400" b="1" baseline="0" dirty="0">
                <a:solidFill>
                  <a:srgbClr val="C00000"/>
                </a:solidFill>
              </a:rPr>
              <a:t>420 kV </a:t>
            </a:r>
            <a:r>
              <a:rPr lang="nb-NO" sz="1400" b="1" baseline="0" dirty="0" smtClean="0">
                <a:solidFill>
                  <a:srgbClr val="C00000"/>
                </a:solidFill>
              </a:rPr>
              <a:t>line </a:t>
            </a:r>
            <a:r>
              <a:rPr lang="nb-NO" sz="1400" b="1" baseline="0" dirty="0">
                <a:solidFill>
                  <a:srgbClr val="C00000"/>
                </a:solidFill>
              </a:rPr>
              <a:t>Ofoten-Balsfjord </a:t>
            </a:r>
            <a:r>
              <a:rPr lang="nb-NO" sz="1400" b="1" baseline="0" dirty="0" smtClean="0">
                <a:solidFill>
                  <a:srgbClr val="C00000"/>
                </a:solidFill>
              </a:rPr>
              <a:t/>
            </a:r>
            <a:br>
              <a:rPr lang="nb-NO" sz="1400" b="1" baseline="0" dirty="0" smtClean="0">
                <a:solidFill>
                  <a:srgbClr val="C00000"/>
                </a:solidFill>
              </a:rPr>
            </a:br>
            <a:r>
              <a:rPr lang="nb-NO" sz="1400" b="1" baseline="0" dirty="0" smtClean="0">
                <a:solidFill>
                  <a:srgbClr val="C00000"/>
                </a:solidFill>
              </a:rPr>
              <a:t>and Balsfjord-Hammerfest</a:t>
            </a:r>
            <a:endParaRPr lang="nb-NO" sz="1400" b="1" baseline="0" dirty="0">
              <a:solidFill>
                <a:srgbClr val="C00000"/>
              </a:solidFill>
            </a:endParaRPr>
          </a:p>
        </p:txBody>
      </p:sp>
      <p:cxnSp>
        <p:nvCxnSpPr>
          <p:cNvPr id="7" name="Rett linje 12"/>
          <p:cNvCxnSpPr>
            <a:cxnSpLocks noChangeShapeType="1"/>
          </p:cNvCxnSpPr>
          <p:nvPr/>
        </p:nvCxnSpPr>
        <p:spPr bwMode="auto">
          <a:xfrm rot="16200000" flipH="1">
            <a:off x="2928937" y="3214678"/>
            <a:ext cx="785813" cy="3571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" name="Rett linje 13"/>
          <p:cNvCxnSpPr>
            <a:cxnSpLocks noChangeShapeType="1"/>
          </p:cNvCxnSpPr>
          <p:nvPr/>
        </p:nvCxnSpPr>
        <p:spPr bwMode="auto">
          <a:xfrm>
            <a:off x="3143250" y="3000365"/>
            <a:ext cx="1285875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9" name="Rett linje 8"/>
          <p:cNvCxnSpPr>
            <a:cxnSpLocks noChangeShapeType="1"/>
          </p:cNvCxnSpPr>
          <p:nvPr/>
        </p:nvCxnSpPr>
        <p:spPr bwMode="auto">
          <a:xfrm>
            <a:off x="5643570" y="2571744"/>
            <a:ext cx="1000132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" name="Rett linje 9"/>
          <p:cNvCxnSpPr>
            <a:cxnSpLocks noChangeShapeType="1"/>
          </p:cNvCxnSpPr>
          <p:nvPr/>
        </p:nvCxnSpPr>
        <p:spPr bwMode="auto">
          <a:xfrm rot="5400000">
            <a:off x="5512600" y="2631280"/>
            <a:ext cx="190504" cy="714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2" name="Rektangel 9"/>
          <p:cNvSpPr>
            <a:spLocks noChangeArrowheads="1"/>
          </p:cNvSpPr>
          <p:nvPr/>
        </p:nvSpPr>
        <p:spPr bwMode="auto">
          <a:xfrm>
            <a:off x="214282" y="3786190"/>
            <a:ext cx="2285984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nb-NO" sz="1400" baseline="0" dirty="0" err="1" smtClean="0">
                <a:solidFill>
                  <a:schemeClr val="accent1"/>
                </a:solidFill>
              </a:rPr>
              <a:t>Reinforce</a:t>
            </a:r>
            <a:r>
              <a:rPr lang="nb-NO" sz="1400" baseline="0" dirty="0" smtClean="0">
                <a:solidFill>
                  <a:schemeClr val="accent1"/>
                </a:solidFill>
              </a:rPr>
              <a:t> Ofoten/Rana </a:t>
            </a:r>
            <a:r>
              <a:rPr lang="nb-NO" sz="1400" baseline="0" dirty="0" err="1" smtClean="0">
                <a:solidFill>
                  <a:schemeClr val="accent1"/>
                </a:solidFill>
              </a:rPr>
              <a:t>south</a:t>
            </a:r>
            <a:r>
              <a:rPr lang="nb-NO" sz="1400" baseline="0" dirty="0" smtClean="0">
                <a:solidFill>
                  <a:schemeClr val="accent1"/>
                </a:solidFill>
              </a:rPr>
              <a:t> and/or to </a:t>
            </a:r>
            <a:r>
              <a:rPr lang="nb-NO" sz="1400" baseline="0" dirty="0" err="1" smtClean="0">
                <a:solidFill>
                  <a:schemeClr val="accent1"/>
                </a:solidFill>
              </a:rPr>
              <a:t>Sweden</a:t>
            </a:r>
            <a:endParaRPr lang="nb-NO" sz="1400" baseline="0" dirty="0">
              <a:solidFill>
                <a:schemeClr val="accent1"/>
              </a:solidFill>
            </a:endParaRPr>
          </a:p>
        </p:txBody>
      </p:sp>
      <p:cxnSp>
        <p:nvCxnSpPr>
          <p:cNvPr id="13" name="Rett linje 21"/>
          <p:cNvCxnSpPr>
            <a:cxnSpLocks noChangeShapeType="1"/>
          </p:cNvCxnSpPr>
          <p:nvPr/>
        </p:nvCxnSpPr>
        <p:spPr bwMode="auto">
          <a:xfrm>
            <a:off x="2071688" y="4547764"/>
            <a:ext cx="571500" cy="21420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4" name="Ellipse 13"/>
          <p:cNvSpPr/>
          <p:nvPr/>
        </p:nvSpPr>
        <p:spPr bwMode="auto">
          <a:xfrm>
            <a:off x="4000496" y="3429000"/>
            <a:ext cx="1857388" cy="1143008"/>
          </a:xfrm>
          <a:prstGeom prst="ellipse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30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Rektangel 14"/>
          <p:cNvSpPr>
            <a:spLocks noChangeArrowheads="1"/>
          </p:cNvSpPr>
          <p:nvPr/>
        </p:nvSpPr>
        <p:spPr bwMode="auto">
          <a:xfrm>
            <a:off x="6715157" y="4572008"/>
            <a:ext cx="2143123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nb-NO" sz="1400" dirty="0" smtClean="0">
                <a:solidFill>
                  <a:schemeClr val="accent1"/>
                </a:solidFill>
              </a:rPr>
              <a:t>”Arctic </a:t>
            </a:r>
            <a:r>
              <a:rPr lang="nb-NO" sz="1400" dirty="0" err="1" smtClean="0">
                <a:solidFill>
                  <a:schemeClr val="accent1"/>
                </a:solidFill>
              </a:rPr>
              <a:t>Circle</a:t>
            </a:r>
            <a:r>
              <a:rPr lang="nb-NO" sz="1400" dirty="0" smtClean="0">
                <a:solidFill>
                  <a:schemeClr val="accent1"/>
                </a:solidFill>
              </a:rPr>
              <a:t>”</a:t>
            </a:r>
            <a:endParaRPr lang="nb-NO" sz="1400" dirty="0">
              <a:solidFill>
                <a:schemeClr val="accent1"/>
              </a:solidFill>
            </a:endParaRPr>
          </a:p>
        </p:txBody>
      </p:sp>
      <p:cxnSp>
        <p:nvCxnSpPr>
          <p:cNvPr id="16" name="Rett linje 15"/>
          <p:cNvCxnSpPr>
            <a:stCxn id="14" idx="5"/>
          </p:cNvCxnSpPr>
          <p:nvPr/>
        </p:nvCxnSpPr>
        <p:spPr bwMode="auto">
          <a:xfrm rot="16200000" flipH="1">
            <a:off x="5852499" y="4137995"/>
            <a:ext cx="381704" cy="9149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Rett linje 16"/>
          <p:cNvCxnSpPr/>
          <p:nvPr/>
        </p:nvCxnSpPr>
        <p:spPr bwMode="auto">
          <a:xfrm>
            <a:off x="5929322" y="3571876"/>
            <a:ext cx="785818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8097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25753BA-D648-48E7-BD71-78001CBF111B}" type="slidenum">
              <a:rPr lang="nb-NO" sz="1000" kern="120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nb-NO" sz="1000" kern="12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899592" y="836712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tx1">
                    <a:lumMod val="50000"/>
                  </a:schemeClr>
                </a:solidFill>
              </a:rPr>
              <a:t>1. </a:t>
            </a:r>
            <a:r>
              <a:rPr lang="nb-NO" b="1" dirty="0" err="1" smtClean="0">
                <a:solidFill>
                  <a:schemeClr val="tx1">
                    <a:lumMod val="50000"/>
                  </a:schemeClr>
                </a:solidFill>
              </a:rPr>
              <a:t>Exerperiences</a:t>
            </a:r>
            <a:r>
              <a:rPr lang="nb-NO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nb-NO" b="1" dirty="0" err="1" smtClean="0">
                <a:solidFill>
                  <a:schemeClr val="tx1">
                    <a:lumMod val="50000"/>
                  </a:schemeClr>
                </a:solidFill>
              </a:rPr>
              <a:t>with</a:t>
            </a:r>
            <a:r>
              <a:rPr lang="nb-NO" b="1" dirty="0" smtClean="0">
                <a:solidFill>
                  <a:schemeClr val="tx1">
                    <a:lumMod val="50000"/>
                  </a:schemeClr>
                </a:solidFill>
              </a:rPr>
              <a:t> GIC in </a:t>
            </a:r>
            <a:r>
              <a:rPr lang="nb-NO" b="1" dirty="0" err="1" smtClean="0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nb-NO" b="1" dirty="0" smtClean="0">
                <a:solidFill>
                  <a:schemeClr val="tx1">
                    <a:lumMod val="50000"/>
                  </a:schemeClr>
                </a:solidFill>
              </a:rPr>
              <a:t> Norwegian Main Grid</a:t>
            </a:r>
          </a:p>
          <a:p>
            <a:endParaRPr lang="nb-NO" b="1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nb-NO" b="1" dirty="0" smtClean="0">
                <a:solidFill>
                  <a:schemeClr val="tx1">
                    <a:lumMod val="50000"/>
                  </a:schemeClr>
                </a:solidFill>
              </a:rPr>
              <a:t>2. </a:t>
            </a:r>
            <a:r>
              <a:rPr lang="nb-NO" b="1" dirty="0" err="1" smtClean="0">
                <a:solidFill>
                  <a:schemeClr val="tx1">
                    <a:lumMod val="50000"/>
                  </a:schemeClr>
                </a:solidFill>
              </a:rPr>
              <a:t>What</a:t>
            </a:r>
            <a:r>
              <a:rPr lang="nb-NO" b="1" dirty="0" smtClean="0">
                <a:solidFill>
                  <a:schemeClr val="tx1">
                    <a:lumMod val="50000"/>
                  </a:schemeClr>
                </a:solidFill>
              </a:rPr>
              <a:t> do </a:t>
            </a:r>
            <a:r>
              <a:rPr lang="nb-NO" b="1" dirty="0" err="1" smtClean="0">
                <a:solidFill>
                  <a:schemeClr val="tx1">
                    <a:lumMod val="50000"/>
                  </a:schemeClr>
                </a:solidFill>
              </a:rPr>
              <a:t>we</a:t>
            </a:r>
            <a:r>
              <a:rPr lang="nb-NO" b="1" dirty="0" smtClean="0">
                <a:solidFill>
                  <a:schemeClr val="tx1">
                    <a:lumMod val="50000"/>
                  </a:schemeClr>
                </a:solidFill>
              </a:rPr>
              <a:t> do to </a:t>
            </a:r>
            <a:r>
              <a:rPr lang="nb-NO" b="1" dirty="0" err="1" smtClean="0">
                <a:solidFill>
                  <a:schemeClr val="tx1">
                    <a:lumMod val="50000"/>
                  </a:schemeClr>
                </a:solidFill>
              </a:rPr>
              <a:t>protect</a:t>
            </a:r>
            <a:r>
              <a:rPr lang="nb-NO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nb-NO" b="1" dirty="0" err="1" smtClean="0">
                <a:solidFill>
                  <a:schemeClr val="tx1">
                    <a:lumMod val="50000"/>
                  </a:schemeClr>
                </a:solidFill>
              </a:rPr>
              <a:t>against</a:t>
            </a:r>
            <a:r>
              <a:rPr lang="nb-NO" b="1" dirty="0" smtClean="0">
                <a:solidFill>
                  <a:schemeClr val="tx1">
                    <a:lumMod val="50000"/>
                  </a:schemeClr>
                </a:solidFill>
              </a:rPr>
              <a:t> GIC?</a:t>
            </a:r>
            <a:endParaRPr lang="nb-NO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971600" y="2060848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accent1"/>
                </a:solidFill>
              </a:rPr>
              <a:t>In </a:t>
            </a:r>
            <a:r>
              <a:rPr lang="nb-NO" b="1" dirty="0" err="1" smtClean="0">
                <a:solidFill>
                  <a:schemeClr val="accent1"/>
                </a:solidFill>
              </a:rPr>
              <a:t>short</a:t>
            </a:r>
            <a:r>
              <a:rPr lang="nb-NO" b="1" dirty="0" smtClean="0">
                <a:solidFill>
                  <a:schemeClr val="accent1"/>
                </a:solidFill>
              </a:rPr>
              <a:t>:</a:t>
            </a:r>
          </a:p>
          <a:p>
            <a:endParaRPr lang="nb-NO" b="1" dirty="0" smtClean="0">
              <a:solidFill>
                <a:schemeClr val="accent1"/>
              </a:solidFill>
            </a:endParaRPr>
          </a:p>
          <a:p>
            <a:pPr marL="457200" indent="-457200">
              <a:buAutoNum type="arabicPeriod"/>
            </a:pPr>
            <a:r>
              <a:rPr lang="nb-NO" b="1" dirty="0" smtClean="0">
                <a:solidFill>
                  <a:schemeClr val="accent1"/>
                </a:solidFill>
              </a:rPr>
              <a:t>No </a:t>
            </a:r>
            <a:r>
              <a:rPr lang="nb-NO" b="1" dirty="0" err="1" smtClean="0">
                <a:solidFill>
                  <a:schemeClr val="accent1"/>
                </a:solidFill>
              </a:rPr>
              <a:t>serious</a:t>
            </a:r>
            <a:r>
              <a:rPr lang="nb-NO" b="1" dirty="0" smtClean="0">
                <a:solidFill>
                  <a:schemeClr val="accent1"/>
                </a:solidFill>
              </a:rPr>
              <a:t> </a:t>
            </a:r>
            <a:r>
              <a:rPr lang="nb-NO" b="1" dirty="0" err="1" smtClean="0">
                <a:solidFill>
                  <a:schemeClr val="accent1"/>
                </a:solidFill>
              </a:rPr>
              <a:t>malfunctions</a:t>
            </a:r>
            <a:r>
              <a:rPr lang="nb-NO" b="1" dirty="0" smtClean="0">
                <a:solidFill>
                  <a:schemeClr val="accent1"/>
                </a:solidFill>
              </a:rPr>
              <a:t> or </a:t>
            </a:r>
            <a:r>
              <a:rPr lang="nb-NO" b="1" dirty="0" err="1" smtClean="0">
                <a:solidFill>
                  <a:schemeClr val="accent1"/>
                </a:solidFill>
              </a:rPr>
              <a:t>incidents</a:t>
            </a:r>
            <a:r>
              <a:rPr lang="nb-NO" b="1" dirty="0" smtClean="0">
                <a:solidFill>
                  <a:schemeClr val="accent1"/>
                </a:solidFill>
              </a:rPr>
              <a:t> </a:t>
            </a:r>
            <a:r>
              <a:rPr lang="nb-NO" b="1" dirty="0" err="1" smtClean="0">
                <a:solidFill>
                  <a:schemeClr val="accent1"/>
                </a:solidFill>
              </a:rPr>
              <a:t>caused</a:t>
            </a:r>
            <a:r>
              <a:rPr lang="nb-NO" b="1" dirty="0" smtClean="0">
                <a:solidFill>
                  <a:schemeClr val="accent1"/>
                </a:solidFill>
              </a:rPr>
              <a:t> by GIC so far</a:t>
            </a:r>
          </a:p>
          <a:p>
            <a:pPr marL="457200" indent="-457200">
              <a:buAutoNum type="arabicPeriod"/>
            </a:pPr>
            <a:endParaRPr lang="nb-NO" b="1" dirty="0" smtClean="0">
              <a:solidFill>
                <a:schemeClr val="accent1"/>
              </a:solidFill>
            </a:endParaRPr>
          </a:p>
          <a:p>
            <a:pPr marL="457200" indent="-457200">
              <a:buAutoNum type="arabicPeriod"/>
            </a:pPr>
            <a:r>
              <a:rPr lang="nb-NO" b="1" dirty="0" smtClean="0">
                <a:solidFill>
                  <a:schemeClr val="accent1"/>
                </a:solidFill>
              </a:rPr>
              <a:t>No </a:t>
            </a:r>
            <a:r>
              <a:rPr lang="nb-NO" b="1" dirty="0" err="1" smtClean="0">
                <a:solidFill>
                  <a:schemeClr val="accent1"/>
                </a:solidFill>
              </a:rPr>
              <a:t>physcial</a:t>
            </a:r>
            <a:r>
              <a:rPr lang="nb-NO" b="1" dirty="0" smtClean="0">
                <a:solidFill>
                  <a:schemeClr val="accent1"/>
                </a:solidFill>
              </a:rPr>
              <a:t> </a:t>
            </a:r>
            <a:r>
              <a:rPr lang="nb-NO" b="1" dirty="0" err="1" smtClean="0">
                <a:solidFill>
                  <a:schemeClr val="accent1"/>
                </a:solidFill>
              </a:rPr>
              <a:t>protection</a:t>
            </a:r>
            <a:r>
              <a:rPr lang="nb-NO" b="1" dirty="0" smtClean="0">
                <a:solidFill>
                  <a:schemeClr val="accent1"/>
                </a:solidFill>
              </a:rPr>
              <a:t> </a:t>
            </a:r>
            <a:r>
              <a:rPr lang="nb-NO" b="1" dirty="0" err="1" smtClean="0">
                <a:solidFill>
                  <a:schemeClr val="accent1"/>
                </a:solidFill>
              </a:rPr>
              <a:t>measures</a:t>
            </a:r>
            <a:r>
              <a:rPr lang="nb-NO" b="1" dirty="0" smtClean="0">
                <a:solidFill>
                  <a:schemeClr val="accent1"/>
                </a:solidFill>
              </a:rPr>
              <a:t> </a:t>
            </a:r>
            <a:r>
              <a:rPr lang="nb-NO" b="1" dirty="0" err="1" smtClean="0">
                <a:solidFill>
                  <a:schemeClr val="accent1"/>
                </a:solidFill>
              </a:rPr>
              <a:t>implemented</a:t>
            </a:r>
            <a:r>
              <a:rPr lang="nb-NO" b="1" dirty="0" smtClean="0">
                <a:solidFill>
                  <a:schemeClr val="accent1"/>
                </a:solidFill>
              </a:rPr>
              <a:t> – R&amp;D </a:t>
            </a:r>
            <a:r>
              <a:rPr lang="nb-NO" b="1" dirty="0" err="1" smtClean="0">
                <a:solidFill>
                  <a:schemeClr val="accent1"/>
                </a:solidFill>
              </a:rPr>
              <a:t>programmmes</a:t>
            </a:r>
            <a:r>
              <a:rPr lang="nb-NO" b="1" dirty="0" smtClean="0">
                <a:solidFill>
                  <a:schemeClr val="accent1"/>
                </a:solidFill>
              </a:rPr>
              <a:t> </a:t>
            </a:r>
            <a:r>
              <a:rPr lang="nb-NO" b="1" dirty="0" err="1" smtClean="0">
                <a:solidFill>
                  <a:schemeClr val="accent1"/>
                </a:solidFill>
              </a:rPr>
              <a:t>including</a:t>
            </a:r>
            <a:r>
              <a:rPr lang="nb-NO" b="1" dirty="0" smtClean="0">
                <a:solidFill>
                  <a:schemeClr val="accent1"/>
                </a:solidFill>
              </a:rPr>
              <a:t> GIC-</a:t>
            </a:r>
            <a:r>
              <a:rPr lang="nb-NO" b="1" dirty="0" err="1" smtClean="0">
                <a:solidFill>
                  <a:schemeClr val="accent1"/>
                </a:solidFill>
              </a:rPr>
              <a:t>mearsurements</a:t>
            </a:r>
            <a:endParaRPr lang="nb-NO" b="1" dirty="0">
              <a:solidFill>
                <a:schemeClr val="accent1"/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1043608" y="4298424"/>
            <a:ext cx="7776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 smtClean="0"/>
              <a:t>Why</a:t>
            </a:r>
            <a:r>
              <a:rPr lang="nb-NO" b="1" dirty="0" smtClean="0"/>
              <a:t> </a:t>
            </a:r>
            <a:r>
              <a:rPr lang="nb-NO" b="1" dirty="0" err="1" smtClean="0"/>
              <a:t>Worry</a:t>
            </a:r>
            <a:r>
              <a:rPr lang="nb-NO" b="1" dirty="0" smtClean="0"/>
              <a:t> 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Future</a:t>
            </a:r>
            <a:r>
              <a:rPr lang="nb-NO" dirty="0" smtClean="0"/>
              <a:t> "superstorms" – to </a:t>
            </a:r>
            <a:r>
              <a:rPr lang="nb-NO" dirty="0" err="1" smtClean="0"/>
              <a:t>little</a:t>
            </a:r>
            <a:r>
              <a:rPr lang="nb-NO" dirty="0" smtClean="0"/>
              <a:t> </a:t>
            </a:r>
            <a:r>
              <a:rPr lang="nb-NO" dirty="0" err="1" smtClean="0"/>
              <a:t>knowlegde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consequences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Increasing</a:t>
            </a:r>
            <a:r>
              <a:rPr lang="nb-NO" dirty="0" smtClean="0"/>
              <a:t> </a:t>
            </a:r>
            <a:r>
              <a:rPr lang="nb-NO" dirty="0" err="1" smtClean="0"/>
              <a:t>demand</a:t>
            </a:r>
            <a:r>
              <a:rPr lang="nb-NO" dirty="0" smtClean="0"/>
              <a:t> for </a:t>
            </a:r>
            <a:r>
              <a:rPr lang="nb-NO" dirty="0" err="1" smtClean="0"/>
              <a:t>reactive</a:t>
            </a:r>
            <a:r>
              <a:rPr lang="nb-NO" dirty="0" smtClean="0"/>
              <a:t> </a:t>
            </a:r>
            <a:r>
              <a:rPr lang="nb-NO" dirty="0" err="1" smtClean="0"/>
              <a:t>power</a:t>
            </a:r>
            <a:r>
              <a:rPr lang="nb-NO" dirty="0" smtClean="0"/>
              <a:t> (in case </a:t>
            </a:r>
            <a:r>
              <a:rPr lang="nb-NO" dirty="0" err="1" smtClean="0"/>
              <a:t>of</a:t>
            </a:r>
            <a:r>
              <a:rPr lang="nb-NO" dirty="0"/>
              <a:t> </a:t>
            </a:r>
            <a:r>
              <a:rPr lang="nb-NO" dirty="0" err="1" smtClean="0"/>
              <a:t>high</a:t>
            </a:r>
            <a:r>
              <a:rPr lang="nb-NO" dirty="0" smtClean="0"/>
              <a:t> GIC-</a:t>
            </a:r>
            <a:r>
              <a:rPr lang="nb-NO" dirty="0" err="1" smtClean="0"/>
              <a:t>levels</a:t>
            </a:r>
            <a:r>
              <a:rPr lang="nb-NO" dirty="0"/>
              <a:t>)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Increased</a:t>
            </a:r>
            <a:r>
              <a:rPr lang="nb-NO" dirty="0" smtClean="0"/>
              <a:t> </a:t>
            </a:r>
            <a:r>
              <a:rPr lang="nb-NO" dirty="0" err="1" smtClean="0"/>
              <a:t>extent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interconnected</a:t>
            </a:r>
            <a:r>
              <a:rPr lang="nb-NO" dirty="0" smtClean="0"/>
              <a:t> 420 kV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towards</a:t>
            </a:r>
            <a:r>
              <a:rPr lang="nb-NO" dirty="0" smtClean="0"/>
              <a:t> 2030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Aging</a:t>
            </a:r>
            <a:r>
              <a:rPr lang="nb-NO" dirty="0" smtClean="0"/>
              <a:t> </a:t>
            </a:r>
            <a:r>
              <a:rPr lang="nb-NO" dirty="0" err="1" smtClean="0"/>
              <a:t>power</a:t>
            </a:r>
            <a:r>
              <a:rPr lang="nb-NO" dirty="0" smtClean="0"/>
              <a:t> </a:t>
            </a:r>
            <a:r>
              <a:rPr lang="nb-NO" dirty="0" err="1" smtClean="0"/>
              <a:t>transformers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374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90006" y="457200"/>
            <a:ext cx="754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b="1" dirty="0" err="1" smtClean="0"/>
              <a:t>Past</a:t>
            </a:r>
            <a:endParaRPr lang="nb-NO" b="1" dirty="0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87531" y="1142999"/>
            <a:ext cx="8382000" cy="327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 smtClean="0"/>
              <a:t>R&amp;D </a:t>
            </a:r>
            <a:r>
              <a:rPr lang="nb-NO" b="1" dirty="0" err="1" smtClean="0"/>
              <a:t>project</a:t>
            </a:r>
            <a:r>
              <a:rPr lang="nb-NO" b="1" dirty="0" smtClean="0"/>
              <a:t> in </a:t>
            </a:r>
            <a:r>
              <a:rPr lang="nb-NO" b="1" dirty="0"/>
              <a:t>1999 og 2000.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nb-NO" sz="1800" dirty="0" smtClean="0"/>
              <a:t> Cooperation </a:t>
            </a:r>
            <a:r>
              <a:rPr lang="nb-NO" sz="1800" dirty="0" err="1" smtClean="0"/>
              <a:t>with</a:t>
            </a:r>
            <a:r>
              <a:rPr lang="nb-NO" sz="1800" dirty="0" smtClean="0"/>
              <a:t>  </a:t>
            </a:r>
            <a:r>
              <a:rPr lang="nb-NO" sz="1800" dirty="0" err="1" smtClean="0"/>
              <a:t>SvK</a:t>
            </a:r>
            <a:r>
              <a:rPr lang="nb-NO" sz="1800" dirty="0" smtClean="0"/>
              <a:t> (</a:t>
            </a:r>
            <a:r>
              <a:rPr lang="nb-NO" sz="1800" dirty="0" err="1" smtClean="0"/>
              <a:t>Swedish</a:t>
            </a:r>
            <a:r>
              <a:rPr lang="nb-NO" sz="1800" dirty="0" smtClean="0"/>
              <a:t> TSO), OKG AB og </a:t>
            </a:r>
            <a:r>
              <a:rPr lang="nb-NO" sz="1800" dirty="0" err="1" smtClean="0"/>
              <a:t>Metatech</a:t>
            </a:r>
            <a:endParaRPr lang="nb-NO" sz="1800" dirty="0"/>
          </a:p>
          <a:p>
            <a:pPr>
              <a:spcBef>
                <a:spcPct val="50000"/>
              </a:spcBef>
            </a:pPr>
            <a:endParaRPr lang="nb-NO" sz="1800" b="1" dirty="0"/>
          </a:p>
          <a:p>
            <a:pPr>
              <a:spcBef>
                <a:spcPct val="50000"/>
              </a:spcBef>
            </a:pPr>
            <a:endParaRPr lang="nb-NO" sz="1800" b="1" dirty="0"/>
          </a:p>
          <a:p>
            <a:pPr>
              <a:spcBef>
                <a:spcPct val="50000"/>
              </a:spcBef>
            </a:pPr>
            <a:r>
              <a:rPr lang="nb-NO" b="1" dirty="0" err="1" smtClean="0"/>
              <a:t>Background</a:t>
            </a:r>
            <a:r>
              <a:rPr lang="nb-NO" b="1" dirty="0" smtClean="0"/>
              <a:t>.</a:t>
            </a:r>
            <a:endParaRPr lang="nb-NO" b="1" dirty="0"/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nb-NO" dirty="0" err="1" smtClean="0"/>
              <a:t>Increased</a:t>
            </a:r>
            <a:r>
              <a:rPr lang="nb-NO" dirty="0" smtClean="0"/>
              <a:t> </a:t>
            </a:r>
            <a:r>
              <a:rPr lang="nb-NO" dirty="0" err="1" smtClean="0"/>
              <a:t>concern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i="1" dirty="0" smtClean="0"/>
              <a:t>solar </a:t>
            </a:r>
            <a:r>
              <a:rPr lang="nb-NO" i="1" dirty="0" err="1"/>
              <a:t>cycle</a:t>
            </a:r>
            <a:r>
              <a:rPr lang="nb-NO" i="1" dirty="0"/>
              <a:t> 23</a:t>
            </a:r>
            <a:r>
              <a:rPr lang="nb-NO" dirty="0"/>
              <a:t>     ( 1999 - 2001 )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nb-NO" dirty="0" err="1" smtClean="0"/>
              <a:t>Effects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transmission</a:t>
            </a:r>
            <a:r>
              <a:rPr lang="nb-NO" dirty="0" smtClean="0"/>
              <a:t> grid </a:t>
            </a:r>
            <a:r>
              <a:rPr lang="nb-NO" dirty="0"/>
              <a:t>?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nb-NO" dirty="0" smtClean="0"/>
              <a:t>Is GIC a real </a:t>
            </a:r>
            <a:r>
              <a:rPr lang="nb-NO" dirty="0" err="1" smtClean="0"/>
              <a:t>threat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electrical</a:t>
            </a:r>
            <a:r>
              <a:rPr lang="nb-NO" dirty="0" smtClean="0"/>
              <a:t> </a:t>
            </a:r>
            <a:r>
              <a:rPr lang="nb-NO" dirty="0" err="1" smtClean="0"/>
              <a:t>power</a:t>
            </a:r>
            <a:r>
              <a:rPr lang="nb-NO" dirty="0" smtClean="0"/>
              <a:t> system </a:t>
            </a:r>
            <a:r>
              <a:rPr lang="nb-NO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5187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5536" y="692696"/>
            <a:ext cx="8568952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b="1" dirty="0" err="1" smtClean="0">
                <a:solidFill>
                  <a:schemeClr val="tx1">
                    <a:lumMod val="50000"/>
                  </a:schemeClr>
                </a:solidFill>
              </a:rPr>
              <a:t>Past</a:t>
            </a:r>
            <a:endParaRPr lang="nb-NO" b="1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</a:pPr>
            <a:r>
              <a:rPr lang="nb-NO" b="1" dirty="0" smtClean="0">
                <a:solidFill>
                  <a:schemeClr val="tx1">
                    <a:lumMod val="50000"/>
                  </a:schemeClr>
                </a:solidFill>
              </a:rPr>
              <a:t>  </a:t>
            </a:r>
            <a:r>
              <a:rPr lang="nb-NO" b="1" dirty="0" err="1" smtClean="0">
                <a:solidFill>
                  <a:schemeClr val="tx1">
                    <a:lumMod val="50000"/>
                  </a:schemeClr>
                </a:solidFill>
              </a:rPr>
              <a:t>Activities</a:t>
            </a:r>
            <a:r>
              <a:rPr lang="nb-NO" b="1" dirty="0" smtClean="0">
                <a:solidFill>
                  <a:schemeClr val="tx1">
                    <a:lumMod val="50000"/>
                  </a:schemeClr>
                </a:solidFill>
              </a:rPr>
              <a:t> 1999 - 2000</a:t>
            </a:r>
            <a:endParaRPr lang="nb-NO" b="1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</a:pPr>
            <a:r>
              <a:rPr lang="nb-NO" b="1" dirty="0" err="1" smtClean="0"/>
              <a:t>Measurements</a:t>
            </a:r>
            <a:r>
              <a:rPr lang="nb-NO" b="1" dirty="0" smtClean="0"/>
              <a:t> in </a:t>
            </a:r>
            <a:r>
              <a:rPr lang="nb-NO" b="1" dirty="0" err="1" smtClean="0"/>
              <a:t>the</a:t>
            </a:r>
            <a:r>
              <a:rPr lang="nb-NO" b="1" dirty="0" smtClean="0"/>
              <a:t> </a:t>
            </a:r>
            <a:r>
              <a:rPr lang="nb-NO" b="1" dirty="0" err="1" smtClean="0"/>
              <a:t>transmission</a:t>
            </a:r>
            <a:r>
              <a:rPr lang="nb-NO" b="1" dirty="0" smtClean="0"/>
              <a:t> </a:t>
            </a:r>
            <a:r>
              <a:rPr lang="nb-NO" b="1" dirty="0" err="1" smtClean="0"/>
              <a:t>network</a:t>
            </a:r>
            <a:r>
              <a:rPr lang="nb-NO" b="1" dirty="0" smtClean="0"/>
              <a:t>     </a:t>
            </a:r>
            <a:endParaRPr lang="nb-NO" b="1" dirty="0"/>
          </a:p>
          <a:p>
            <a:pPr marL="285750" indent="-285750">
              <a:spcBef>
                <a:spcPct val="15000"/>
              </a:spcBef>
              <a:buFont typeface="Arial" pitchFamily="34" charset="0"/>
              <a:buChar char="•"/>
            </a:pPr>
            <a:r>
              <a:rPr lang="nb-NO" sz="1600" dirty="0" err="1" smtClean="0"/>
              <a:t>Voltage</a:t>
            </a:r>
            <a:r>
              <a:rPr lang="nb-NO" sz="1600" dirty="0" smtClean="0"/>
              <a:t> and transformer zero </a:t>
            </a:r>
            <a:r>
              <a:rPr lang="nb-NO" sz="1600" dirty="0" err="1" smtClean="0"/>
              <a:t>current</a:t>
            </a:r>
            <a:r>
              <a:rPr lang="nb-NO" sz="1600" dirty="0" smtClean="0"/>
              <a:t> in 4 </a:t>
            </a:r>
            <a:r>
              <a:rPr lang="nb-NO" sz="1600" dirty="0" err="1" smtClean="0"/>
              <a:t>substations</a:t>
            </a:r>
            <a:endParaRPr lang="nb-NO" sz="1600" dirty="0"/>
          </a:p>
          <a:p>
            <a:pPr>
              <a:spcBef>
                <a:spcPct val="50000"/>
              </a:spcBef>
            </a:pPr>
            <a:r>
              <a:rPr lang="nb-NO" sz="1600" b="1" dirty="0"/>
              <a:t>GIC </a:t>
            </a:r>
            <a:r>
              <a:rPr lang="nb-NO" sz="1600" b="1" dirty="0" err="1" smtClean="0"/>
              <a:t>study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of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the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Swedish</a:t>
            </a:r>
            <a:r>
              <a:rPr lang="nb-NO" sz="1600" b="1" dirty="0" smtClean="0"/>
              <a:t> and Norwegian </a:t>
            </a:r>
            <a:r>
              <a:rPr lang="nb-NO" sz="1600" b="1" dirty="0" err="1" smtClean="0"/>
              <a:t>power</a:t>
            </a:r>
            <a:r>
              <a:rPr lang="nb-NO" sz="1600" b="1" dirty="0" smtClean="0"/>
              <a:t> system </a:t>
            </a:r>
            <a:endParaRPr lang="nb-NO" sz="1600" b="1" dirty="0"/>
          </a:p>
          <a:p>
            <a:pPr marL="285750" indent="-285750">
              <a:spcBef>
                <a:spcPct val="15000"/>
              </a:spcBef>
              <a:buFont typeface="Arial" pitchFamily="34" charset="0"/>
              <a:buChar char="•"/>
            </a:pPr>
            <a:r>
              <a:rPr lang="nb-NO" sz="1600" dirty="0" err="1" smtClean="0"/>
              <a:t>Performed</a:t>
            </a:r>
            <a:r>
              <a:rPr lang="nb-NO" sz="1600" dirty="0" smtClean="0"/>
              <a:t> by </a:t>
            </a:r>
            <a:r>
              <a:rPr lang="nb-NO" sz="1600" dirty="0" err="1" smtClean="0"/>
              <a:t>Metatech</a:t>
            </a:r>
            <a:r>
              <a:rPr lang="nb-NO" sz="1600" dirty="0" smtClean="0"/>
              <a:t> Corporation  </a:t>
            </a:r>
            <a:r>
              <a:rPr lang="nb-NO" sz="1600" dirty="0"/>
              <a:t>USA.</a:t>
            </a:r>
          </a:p>
          <a:p>
            <a:pPr marL="285750" indent="-285750">
              <a:spcBef>
                <a:spcPct val="15000"/>
              </a:spcBef>
              <a:buFont typeface="Arial" pitchFamily="34" charset="0"/>
              <a:buChar char="•"/>
            </a:pPr>
            <a:r>
              <a:rPr lang="nb-NO" sz="1600" dirty="0" err="1" smtClean="0"/>
              <a:t>Established</a:t>
            </a:r>
            <a:r>
              <a:rPr lang="nb-NO" sz="1600" dirty="0" smtClean="0"/>
              <a:t> a ”GIC </a:t>
            </a:r>
            <a:r>
              <a:rPr lang="nb-NO" sz="1600" dirty="0" err="1" smtClean="0"/>
              <a:t>model</a:t>
            </a:r>
            <a:r>
              <a:rPr lang="nb-NO" sz="1600" dirty="0" smtClean="0"/>
              <a:t>”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Swedish</a:t>
            </a:r>
            <a:r>
              <a:rPr lang="nb-NO" sz="1600" dirty="0" smtClean="0"/>
              <a:t> </a:t>
            </a:r>
            <a:r>
              <a:rPr lang="nb-NO" sz="1400" dirty="0" smtClean="0"/>
              <a:t>(132kV </a:t>
            </a:r>
            <a:r>
              <a:rPr lang="nb-NO" sz="1400" dirty="0"/>
              <a:t>- 400kV</a:t>
            </a:r>
            <a:r>
              <a:rPr lang="nb-NO" sz="1600" dirty="0"/>
              <a:t>) </a:t>
            </a:r>
            <a:r>
              <a:rPr lang="nb-NO" sz="1600" dirty="0" smtClean="0"/>
              <a:t>and Norwegian </a:t>
            </a:r>
            <a:r>
              <a:rPr lang="nb-NO" sz="1400" dirty="0" smtClean="0"/>
              <a:t>(300kV </a:t>
            </a:r>
            <a:r>
              <a:rPr lang="nb-NO" sz="1400" dirty="0"/>
              <a:t>- 420kV)</a:t>
            </a:r>
            <a:r>
              <a:rPr lang="nb-NO" sz="1600" dirty="0"/>
              <a:t> </a:t>
            </a:r>
            <a:r>
              <a:rPr lang="nb-NO" sz="1600" dirty="0" err="1" smtClean="0"/>
              <a:t>network</a:t>
            </a:r>
            <a:r>
              <a:rPr lang="nb-NO" sz="1600" dirty="0" smtClean="0"/>
              <a:t>.</a:t>
            </a:r>
            <a:endParaRPr lang="nb-NO" sz="1600" dirty="0"/>
          </a:p>
          <a:p>
            <a:pPr marL="285750" indent="-285750">
              <a:spcBef>
                <a:spcPct val="15000"/>
              </a:spcBef>
              <a:buFont typeface="Arial" pitchFamily="34" charset="0"/>
              <a:buChar char="•"/>
            </a:pPr>
            <a:r>
              <a:rPr lang="nb-NO" sz="1600" dirty="0" err="1" smtClean="0"/>
              <a:t>Worst</a:t>
            </a:r>
            <a:r>
              <a:rPr lang="nb-NO" sz="1600" dirty="0" smtClean="0"/>
              <a:t> </a:t>
            </a:r>
            <a:r>
              <a:rPr lang="nb-NO" sz="1600" dirty="0"/>
              <a:t>case </a:t>
            </a:r>
            <a:r>
              <a:rPr lang="nb-NO" sz="1600" dirty="0" smtClean="0"/>
              <a:t>studies and benchmarking </a:t>
            </a:r>
            <a:r>
              <a:rPr lang="nb-NO" sz="1600" dirty="0" err="1" smtClean="0"/>
              <a:t>against</a:t>
            </a:r>
            <a:r>
              <a:rPr lang="nb-NO" sz="1600" dirty="0" smtClean="0"/>
              <a:t> </a:t>
            </a:r>
            <a:r>
              <a:rPr lang="nb-NO" sz="1600" dirty="0" err="1" smtClean="0"/>
              <a:t>previous</a:t>
            </a:r>
            <a:r>
              <a:rPr lang="nb-NO" sz="1600" dirty="0" smtClean="0"/>
              <a:t> (</a:t>
            </a:r>
            <a:r>
              <a:rPr lang="nb-NO" sz="1600" dirty="0" err="1" smtClean="0"/>
              <a:t>registered</a:t>
            </a:r>
            <a:r>
              <a:rPr lang="nb-NO" sz="1600" dirty="0" smtClean="0"/>
              <a:t>) solar storms.</a:t>
            </a:r>
            <a:endParaRPr lang="nb-NO" sz="1600" dirty="0"/>
          </a:p>
          <a:p>
            <a:pPr>
              <a:spcBef>
                <a:spcPct val="50000"/>
              </a:spcBef>
            </a:pPr>
            <a:r>
              <a:rPr lang="nb-NO" sz="1600" b="1" dirty="0" err="1" smtClean="0"/>
              <a:t>Participation</a:t>
            </a:r>
            <a:r>
              <a:rPr lang="nb-NO" sz="1600" b="1" dirty="0" smtClean="0"/>
              <a:t> in Nordic GIC </a:t>
            </a:r>
            <a:r>
              <a:rPr lang="nb-NO" sz="1600" b="1" dirty="0" err="1" smtClean="0"/>
              <a:t>cooperation</a:t>
            </a:r>
            <a:endParaRPr lang="nb-NO" sz="1600" b="1" dirty="0"/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nb-NO" sz="1600" dirty="0" err="1" smtClean="0"/>
              <a:t>Established</a:t>
            </a:r>
            <a:r>
              <a:rPr lang="nb-NO" sz="1600" dirty="0" smtClean="0"/>
              <a:t> a </a:t>
            </a:r>
            <a:r>
              <a:rPr lang="nb-NO" sz="1600" dirty="0" err="1" smtClean="0"/>
              <a:t>network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among</a:t>
            </a:r>
            <a:r>
              <a:rPr lang="nb-NO" sz="1600" dirty="0" smtClean="0"/>
              <a:t> </a:t>
            </a:r>
            <a:r>
              <a:rPr lang="nb-NO" sz="1600" dirty="0" err="1" smtClean="0"/>
              <a:t>others</a:t>
            </a:r>
            <a:r>
              <a:rPr lang="nb-NO" sz="1600" dirty="0" smtClean="0"/>
              <a:t> </a:t>
            </a:r>
            <a:r>
              <a:rPr lang="nb-NO" sz="1600" dirty="0" err="1" smtClean="0"/>
              <a:t>SvK</a:t>
            </a:r>
            <a:r>
              <a:rPr lang="nb-NO" sz="1600" dirty="0" smtClean="0"/>
              <a:t>, </a:t>
            </a:r>
            <a:r>
              <a:rPr lang="nb-NO" sz="1600" dirty="0" err="1" smtClean="0"/>
              <a:t>Fingrid</a:t>
            </a:r>
            <a:r>
              <a:rPr lang="nb-NO" sz="1600" dirty="0" smtClean="0"/>
              <a:t>, OKG, </a:t>
            </a:r>
            <a:r>
              <a:rPr lang="nb-NO" sz="1600" dirty="0" err="1" smtClean="0"/>
              <a:t>Stakraft</a:t>
            </a:r>
            <a:r>
              <a:rPr lang="nb-NO" sz="1600" dirty="0" smtClean="0"/>
              <a:t>, Vattenfall, </a:t>
            </a:r>
            <a:r>
              <a:rPr lang="nb-NO" sz="1600" dirty="0" err="1" smtClean="0"/>
              <a:t>Eltra</a:t>
            </a:r>
            <a:r>
              <a:rPr lang="nb-NO" sz="1600" dirty="0" smtClean="0"/>
              <a:t> and Elkraft.</a:t>
            </a:r>
            <a:endParaRPr lang="nb-NO" sz="1600" dirty="0"/>
          </a:p>
          <a:p>
            <a:pPr marL="285750" indent="-285750">
              <a:spcBef>
                <a:spcPct val="15000"/>
              </a:spcBef>
              <a:buFont typeface="Arial" pitchFamily="34" charset="0"/>
              <a:buChar char="•"/>
            </a:pPr>
            <a:r>
              <a:rPr lang="nb-NO" sz="1600" dirty="0"/>
              <a:t>"</a:t>
            </a:r>
            <a:r>
              <a:rPr lang="nb-NO" sz="1600" dirty="0" smtClean="0"/>
              <a:t>Nordic GIC </a:t>
            </a:r>
            <a:r>
              <a:rPr lang="nb-NO" sz="1600" dirty="0" err="1" smtClean="0"/>
              <a:t>meetings</a:t>
            </a:r>
            <a:r>
              <a:rPr lang="nb-NO" sz="1600" dirty="0" smtClean="0"/>
              <a:t>”.</a:t>
            </a:r>
            <a:endParaRPr lang="nb-NO" sz="1600" dirty="0"/>
          </a:p>
          <a:p>
            <a:pPr>
              <a:spcBef>
                <a:spcPct val="50000"/>
              </a:spcBef>
            </a:pPr>
            <a:r>
              <a:rPr lang="nb-NO" sz="1600" b="1" dirty="0" err="1" smtClean="0"/>
              <a:t>Litterature</a:t>
            </a:r>
            <a:r>
              <a:rPr lang="nb-NO" sz="1600" b="1" dirty="0" smtClean="0"/>
              <a:t> studies</a:t>
            </a:r>
            <a:endParaRPr lang="nb-NO" sz="1600" b="1" dirty="0"/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nb-NO" sz="1600" dirty="0" smtClean="0"/>
              <a:t>Update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international</a:t>
            </a:r>
            <a:r>
              <a:rPr lang="nb-NO" sz="1600" dirty="0" smtClean="0"/>
              <a:t> </a:t>
            </a:r>
            <a:r>
              <a:rPr lang="nb-NO" sz="1600" dirty="0" err="1" smtClean="0"/>
              <a:t>activities</a:t>
            </a:r>
            <a:r>
              <a:rPr lang="nb-NO" sz="1600" dirty="0" smtClean="0"/>
              <a:t> (</a:t>
            </a:r>
            <a:r>
              <a:rPr lang="nb-NO" sz="1600" dirty="0" err="1" smtClean="0"/>
              <a:t>regarding</a:t>
            </a:r>
            <a:r>
              <a:rPr lang="nb-NO" sz="1600" dirty="0" smtClean="0"/>
              <a:t> GIC)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0576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548640" y="560070"/>
            <a:ext cx="794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/>
              <a:t>Present</a:t>
            </a:r>
            <a:endParaRPr lang="nb-NO" b="1" dirty="0"/>
          </a:p>
        </p:txBody>
      </p:sp>
      <p:sp>
        <p:nvSpPr>
          <p:cNvPr id="3" name="TekstSylinder 2"/>
          <p:cNvSpPr txBox="1"/>
          <p:nvPr/>
        </p:nvSpPr>
        <p:spPr>
          <a:xfrm>
            <a:off x="548640" y="1451610"/>
            <a:ext cx="830961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On-</a:t>
            </a:r>
            <a:r>
              <a:rPr lang="nb-NO" dirty="0" err="1" smtClean="0"/>
              <a:t>going</a:t>
            </a:r>
            <a:r>
              <a:rPr lang="nb-NO" dirty="0" smtClean="0"/>
              <a:t> </a:t>
            </a:r>
            <a:r>
              <a:rPr lang="nb-NO" dirty="0" err="1" smtClean="0"/>
              <a:t>monitoring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current</a:t>
            </a:r>
            <a:r>
              <a:rPr lang="nb-NO" dirty="0" smtClean="0"/>
              <a:t> in transformer </a:t>
            </a:r>
            <a:r>
              <a:rPr lang="nb-NO" dirty="0" err="1" smtClean="0"/>
              <a:t>neutrals</a:t>
            </a:r>
            <a:r>
              <a:rPr lang="nb-NO" dirty="0" smtClean="0"/>
              <a:t> at </a:t>
            </a:r>
            <a:r>
              <a:rPr lang="nb-NO" dirty="0" err="1" smtClean="0"/>
              <a:t>selected</a:t>
            </a:r>
            <a:r>
              <a:rPr lang="nb-NO" dirty="0" smtClean="0"/>
              <a:t> </a:t>
            </a:r>
            <a:r>
              <a:rPr lang="nb-NO" dirty="0" err="1" smtClean="0"/>
              <a:t>substations</a:t>
            </a:r>
            <a:r>
              <a:rPr lang="nb-NO" dirty="0" smtClean="0"/>
              <a:t>, </a:t>
            </a:r>
            <a:r>
              <a:rPr lang="nb-NO" dirty="0" err="1" smtClean="0"/>
              <a:t>situated</a:t>
            </a:r>
            <a:r>
              <a:rPr lang="nb-NO" dirty="0" smtClean="0"/>
              <a:t> North, South, East, West and Central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power</a:t>
            </a:r>
            <a:r>
              <a:rPr lang="nb-NO" dirty="0" smtClean="0"/>
              <a:t> grid.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Performing</a:t>
            </a:r>
            <a:r>
              <a:rPr lang="nb-NO" dirty="0" smtClean="0"/>
              <a:t> </a:t>
            </a:r>
            <a:r>
              <a:rPr lang="nb-NO" dirty="0" err="1" smtClean="0"/>
              <a:t>new</a:t>
            </a:r>
            <a:r>
              <a:rPr lang="nb-NO" dirty="0" smtClean="0"/>
              <a:t> system studies </a:t>
            </a:r>
            <a:r>
              <a:rPr lang="nb-NO" dirty="0" err="1" smtClean="0"/>
              <a:t>regarding</a:t>
            </a:r>
            <a:r>
              <a:rPr lang="nb-NO" dirty="0" smtClean="0"/>
              <a:t> GIC in </a:t>
            </a:r>
            <a:r>
              <a:rPr lang="nb-NO" dirty="0" err="1" smtClean="0"/>
              <a:t>the</a:t>
            </a:r>
            <a:r>
              <a:rPr lang="nb-NO" dirty="0" smtClean="0"/>
              <a:t> Norwegian </a:t>
            </a:r>
            <a:r>
              <a:rPr lang="nb-NO" dirty="0" err="1" smtClean="0"/>
              <a:t>power</a:t>
            </a:r>
            <a:r>
              <a:rPr lang="nb-NO" dirty="0" smtClean="0"/>
              <a:t> grid.  - Models for present </a:t>
            </a:r>
            <a:r>
              <a:rPr lang="nb-NO" dirty="0" err="1" smtClean="0"/>
              <a:t>power</a:t>
            </a:r>
            <a:r>
              <a:rPr lang="nb-NO" dirty="0" smtClean="0"/>
              <a:t> grid, and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power</a:t>
            </a:r>
            <a:r>
              <a:rPr lang="nb-NO" dirty="0" smtClean="0"/>
              <a:t> grid </a:t>
            </a:r>
            <a:r>
              <a:rPr lang="nb-NO" dirty="0" err="1" smtClean="0"/>
              <a:t>of</a:t>
            </a:r>
            <a:r>
              <a:rPr lang="nb-NO" dirty="0" smtClean="0"/>
              <a:t> 2030.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Review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technical</a:t>
            </a:r>
            <a:r>
              <a:rPr lang="nb-NO" dirty="0" smtClean="0"/>
              <a:t> </a:t>
            </a:r>
            <a:r>
              <a:rPr lang="nb-NO" dirty="0" err="1" smtClean="0"/>
              <a:t>spesifications</a:t>
            </a:r>
            <a:r>
              <a:rPr lang="nb-NO" dirty="0" smtClean="0"/>
              <a:t> for </a:t>
            </a:r>
            <a:r>
              <a:rPr lang="nb-NO" dirty="0" err="1" smtClean="0"/>
              <a:t>power</a:t>
            </a:r>
            <a:r>
              <a:rPr lang="nb-NO" dirty="0" smtClean="0"/>
              <a:t> </a:t>
            </a:r>
            <a:r>
              <a:rPr lang="nb-NO" dirty="0" err="1" smtClean="0"/>
              <a:t>transformers</a:t>
            </a:r>
            <a:r>
              <a:rPr lang="nb-NO" dirty="0" smtClean="0"/>
              <a:t>, to make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transformers</a:t>
            </a:r>
            <a:r>
              <a:rPr lang="nb-NO" dirty="0" smtClean="0"/>
              <a:t> less vulnerable to GIC.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Review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trip</a:t>
            </a:r>
            <a:r>
              <a:rPr lang="nb-NO" dirty="0" smtClean="0"/>
              <a:t> settings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relay</a:t>
            </a:r>
            <a:r>
              <a:rPr lang="nb-NO" dirty="0" smtClean="0"/>
              <a:t> </a:t>
            </a:r>
            <a:r>
              <a:rPr lang="nb-NO" dirty="0" err="1" smtClean="0"/>
              <a:t>protection</a:t>
            </a:r>
            <a:r>
              <a:rPr lang="nb-NO" dirty="0" smtClean="0"/>
              <a:t> for shunt </a:t>
            </a:r>
            <a:r>
              <a:rPr lang="nb-NO" dirty="0" err="1" smtClean="0"/>
              <a:t>capacitors</a:t>
            </a:r>
            <a:r>
              <a:rPr lang="nb-NO" dirty="0" smtClean="0"/>
              <a:t>, to </a:t>
            </a:r>
            <a:r>
              <a:rPr lang="nb-NO" dirty="0" err="1" smtClean="0"/>
              <a:t>avoid</a:t>
            </a:r>
            <a:r>
              <a:rPr lang="nb-NO" dirty="0" smtClean="0"/>
              <a:t> </a:t>
            </a:r>
            <a:r>
              <a:rPr lang="nb-NO" dirty="0" err="1" smtClean="0"/>
              <a:t>unwanted</a:t>
            </a:r>
            <a:r>
              <a:rPr lang="nb-NO" dirty="0"/>
              <a:t> </a:t>
            </a:r>
            <a:r>
              <a:rPr lang="nb-NO" dirty="0" err="1" smtClean="0"/>
              <a:t>de-energising</a:t>
            </a:r>
            <a:r>
              <a:rPr lang="nb-NO" dirty="0" smtClean="0"/>
              <a:t> during a GIC </a:t>
            </a:r>
            <a:r>
              <a:rPr lang="nb-NO" dirty="0" err="1" smtClean="0"/>
              <a:t>incident</a:t>
            </a:r>
            <a:r>
              <a:rPr lang="nb-NO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Involvement</a:t>
            </a:r>
            <a:r>
              <a:rPr lang="nb-NO" dirty="0" smtClean="0"/>
              <a:t> and </a:t>
            </a:r>
            <a:r>
              <a:rPr lang="nb-NO" dirty="0" err="1" smtClean="0"/>
              <a:t>contact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international</a:t>
            </a:r>
            <a:r>
              <a:rPr lang="nb-NO" dirty="0" smtClean="0"/>
              <a:t> </a:t>
            </a:r>
            <a:r>
              <a:rPr lang="nb-NO" dirty="0" err="1" smtClean="0"/>
              <a:t>organisations</a:t>
            </a:r>
            <a:r>
              <a:rPr lang="nb-NO" dirty="0" smtClean="0"/>
              <a:t>, </a:t>
            </a:r>
            <a:r>
              <a:rPr lang="nb-NO" dirty="0" err="1" smtClean="0"/>
              <a:t>projects</a:t>
            </a:r>
            <a:r>
              <a:rPr lang="nb-NO" dirty="0"/>
              <a:t> </a:t>
            </a:r>
            <a:r>
              <a:rPr lang="nb-NO" dirty="0" smtClean="0"/>
              <a:t>and </a:t>
            </a:r>
            <a:r>
              <a:rPr lang="nb-NO" dirty="0" err="1" smtClean="0"/>
              <a:t>working</a:t>
            </a:r>
            <a:r>
              <a:rPr lang="nb-NO" dirty="0" smtClean="0"/>
              <a:t> </a:t>
            </a:r>
            <a:r>
              <a:rPr lang="nb-NO" dirty="0" err="1" smtClean="0"/>
              <a:t>groups</a:t>
            </a:r>
            <a:r>
              <a:rPr lang="nb-NO" dirty="0" smtClean="0"/>
              <a:t>, like </a:t>
            </a:r>
            <a:r>
              <a:rPr lang="nb-NO" dirty="0" err="1" smtClean="0"/>
              <a:t>EurisGic</a:t>
            </a:r>
            <a:r>
              <a:rPr lang="nb-NO" dirty="0" smtClean="0"/>
              <a:t>, NERC, </a:t>
            </a:r>
            <a:r>
              <a:rPr lang="nb-NO" dirty="0" err="1" smtClean="0"/>
              <a:t>Entso</a:t>
            </a:r>
            <a:r>
              <a:rPr lang="nb-NO" dirty="0" smtClean="0"/>
              <a:t>-E, </a:t>
            </a:r>
            <a:r>
              <a:rPr lang="nb-NO" dirty="0" err="1" smtClean="0"/>
              <a:t>Cigre</a:t>
            </a:r>
            <a:r>
              <a:rPr lang="nb-NO" dirty="0" smtClean="0"/>
              <a:t> and Doble.</a:t>
            </a:r>
          </a:p>
          <a:p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198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754380" y="476488"/>
            <a:ext cx="745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err="1" smtClean="0"/>
              <a:t>Future</a:t>
            </a:r>
            <a:endParaRPr lang="nb-NO" b="1" dirty="0"/>
          </a:p>
        </p:txBody>
      </p:sp>
      <p:sp>
        <p:nvSpPr>
          <p:cNvPr id="3" name="TekstSylinder 2"/>
          <p:cNvSpPr txBox="1"/>
          <p:nvPr/>
        </p:nvSpPr>
        <p:spPr>
          <a:xfrm>
            <a:off x="754379" y="1495425"/>
            <a:ext cx="77628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Continue</a:t>
            </a:r>
            <a:r>
              <a:rPr lang="nb-NO" dirty="0" smtClean="0"/>
              <a:t> </a:t>
            </a:r>
            <a:r>
              <a:rPr lang="nb-NO" dirty="0" err="1" smtClean="0"/>
              <a:t>monitoring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 </a:t>
            </a:r>
            <a:r>
              <a:rPr lang="nb-NO" dirty="0" err="1" smtClean="0"/>
              <a:t>current</a:t>
            </a:r>
            <a:r>
              <a:rPr lang="nb-NO" dirty="0" smtClean="0"/>
              <a:t> in transformer </a:t>
            </a:r>
            <a:r>
              <a:rPr lang="nb-NO" dirty="0" err="1" smtClean="0"/>
              <a:t>neutrals</a:t>
            </a:r>
            <a:r>
              <a:rPr lang="nb-NO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Improved</a:t>
            </a:r>
            <a:r>
              <a:rPr lang="nb-NO" dirty="0" smtClean="0"/>
              <a:t> GIC </a:t>
            </a:r>
            <a:r>
              <a:rPr lang="nb-NO" dirty="0" err="1" smtClean="0"/>
              <a:t>forecast</a:t>
            </a:r>
            <a:r>
              <a:rPr lang="nb-NO" dirty="0" smtClean="0"/>
              <a:t> services, a reliable </a:t>
            </a:r>
            <a:r>
              <a:rPr lang="nb-NO" dirty="0" err="1" smtClean="0"/>
              <a:t>early</a:t>
            </a:r>
            <a:r>
              <a:rPr lang="nb-NO" dirty="0" smtClean="0"/>
              <a:t> </a:t>
            </a:r>
            <a:r>
              <a:rPr lang="nb-NO" dirty="0" err="1" smtClean="0"/>
              <a:t>warning</a:t>
            </a:r>
            <a:r>
              <a:rPr lang="nb-NO" dirty="0" smtClean="0"/>
              <a:t> system </a:t>
            </a:r>
            <a:r>
              <a:rPr lang="nb-NO" dirty="0" err="1" smtClean="0"/>
              <a:t>will</a:t>
            </a:r>
            <a:r>
              <a:rPr lang="nb-NO" dirty="0" smtClean="0"/>
              <a:t> be </a:t>
            </a:r>
            <a:r>
              <a:rPr lang="nb-NO" dirty="0" err="1" smtClean="0"/>
              <a:t>available</a:t>
            </a:r>
            <a:r>
              <a:rPr lang="nb-NO" dirty="0" smtClean="0"/>
              <a:t>. 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Emergency</a:t>
            </a:r>
            <a:r>
              <a:rPr lang="nb-NO" dirty="0" smtClean="0"/>
              <a:t> plan and </a:t>
            </a:r>
            <a:r>
              <a:rPr lang="nb-NO" dirty="0" err="1" smtClean="0"/>
              <a:t>procedures</a:t>
            </a:r>
            <a:r>
              <a:rPr lang="nb-NO" dirty="0" smtClean="0"/>
              <a:t> </a:t>
            </a:r>
            <a:r>
              <a:rPr lang="nb-NO" dirty="0" err="1" smtClean="0"/>
              <a:t>regarding</a:t>
            </a:r>
            <a:r>
              <a:rPr lang="nb-NO" dirty="0" smtClean="0"/>
              <a:t> </a:t>
            </a:r>
            <a:r>
              <a:rPr lang="nb-NO" dirty="0" err="1" smtClean="0"/>
              <a:t>extreme</a:t>
            </a:r>
            <a:r>
              <a:rPr lang="nb-NO" dirty="0" smtClean="0"/>
              <a:t> </a:t>
            </a:r>
            <a:r>
              <a:rPr lang="nb-NO" dirty="0" err="1" smtClean="0"/>
              <a:t>magnetic</a:t>
            </a:r>
            <a:r>
              <a:rPr lang="nb-NO" dirty="0" smtClean="0"/>
              <a:t> storms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established</a:t>
            </a:r>
            <a:r>
              <a:rPr lang="nb-NO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 </a:t>
            </a:r>
            <a:r>
              <a:rPr lang="nb-NO" dirty="0"/>
              <a:t>Training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personnel</a:t>
            </a:r>
            <a:r>
              <a:rPr lang="nb-NO" dirty="0" smtClean="0"/>
              <a:t> </a:t>
            </a:r>
            <a:r>
              <a:rPr lang="nb-NO" dirty="0"/>
              <a:t>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control</a:t>
            </a:r>
            <a:r>
              <a:rPr lang="nb-NO" dirty="0"/>
              <a:t> </a:t>
            </a:r>
            <a:r>
              <a:rPr lang="nb-NO" dirty="0" err="1"/>
              <a:t>centres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321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siel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4516</TotalTime>
  <Words>658</Words>
  <Application>Microsoft Office PowerPoint</Application>
  <PresentationFormat>Skjermfremvisning (4:3)</PresentationFormat>
  <Paragraphs>114</Paragraphs>
  <Slides>11</Slides>
  <Notes>7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3" baseType="lpstr">
      <vt:lpstr>Office-tema</vt:lpstr>
      <vt:lpstr>Acrobat Document</vt:lpstr>
      <vt:lpstr>PowerPoint-presentasjon</vt:lpstr>
      <vt:lpstr>PowerPoint-presentasjon</vt:lpstr>
      <vt:lpstr>Facts about Statnett</vt:lpstr>
      <vt:lpstr>PowerPoint-presentasjon</vt:lpstr>
      <vt:lpstr>Statnett is building the next generation grid</vt:lpstr>
      <vt:lpstr>Grid development strategy for Northern Norway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Synne Mo</dc:creator>
  <cp:lastModifiedBy>Alf Selmer Olaussen</cp:lastModifiedBy>
  <cp:revision>243</cp:revision>
  <cp:lastPrinted>2012-04-19T11:17:29Z</cp:lastPrinted>
  <dcterms:created xsi:type="dcterms:W3CDTF">2012-06-20T07:52:18Z</dcterms:created>
  <dcterms:modified xsi:type="dcterms:W3CDTF">2012-10-22T05:36:32Z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ddo_DocID">
    <vt:lpwstr>45023a86-f66f-46a1-b626-99d697456958</vt:lpwstr>
  </property>
</Properties>
</file>